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4"/>
  </p:sldMasterIdLst>
  <p:notesMasterIdLst>
    <p:notesMasterId r:id="rId94"/>
  </p:notesMasterIdLst>
  <p:handoutMasterIdLst>
    <p:handoutMasterId r:id="rId95"/>
  </p:handoutMasterIdLst>
  <p:sldIdLst>
    <p:sldId id="280" r:id="rId5"/>
    <p:sldId id="359" r:id="rId6"/>
    <p:sldId id="1184" r:id="rId7"/>
    <p:sldId id="1274" r:id="rId8"/>
    <p:sldId id="1171" r:id="rId9"/>
    <p:sldId id="1262" r:id="rId10"/>
    <p:sldId id="1383" r:id="rId11"/>
    <p:sldId id="1332" r:id="rId12"/>
    <p:sldId id="1459" r:id="rId13"/>
    <p:sldId id="1448" r:id="rId14"/>
    <p:sldId id="1455" r:id="rId15"/>
    <p:sldId id="1478" r:id="rId16"/>
    <p:sldId id="1449" r:id="rId17"/>
    <p:sldId id="1457" r:id="rId18"/>
    <p:sldId id="1458" r:id="rId19"/>
    <p:sldId id="1460" r:id="rId20"/>
    <p:sldId id="1444" r:id="rId21"/>
    <p:sldId id="1219" r:id="rId22"/>
    <p:sldId id="1172" r:id="rId23"/>
    <p:sldId id="1407" r:id="rId24"/>
    <p:sldId id="1440" r:id="rId25"/>
    <p:sldId id="1408" r:id="rId26"/>
    <p:sldId id="1462" r:id="rId27"/>
    <p:sldId id="1446" r:id="rId28"/>
    <p:sldId id="1195" r:id="rId29"/>
    <p:sldId id="1463" r:id="rId30"/>
    <p:sldId id="1192" r:id="rId31"/>
    <p:sldId id="1222" r:id="rId32"/>
    <p:sldId id="1445" r:id="rId33"/>
    <p:sldId id="1337" r:id="rId34"/>
    <p:sldId id="1461" r:id="rId35"/>
    <p:sldId id="1384" r:id="rId36"/>
    <p:sldId id="1402" r:id="rId37"/>
    <p:sldId id="360" r:id="rId38"/>
    <p:sldId id="1251" r:id="rId39"/>
    <p:sldId id="1267" r:id="rId40"/>
    <p:sldId id="1339" r:id="rId41"/>
    <p:sldId id="1411" r:id="rId42"/>
    <p:sldId id="1404" r:id="rId43"/>
    <p:sldId id="363" r:id="rId44"/>
    <p:sldId id="1472" r:id="rId45"/>
    <p:sldId id="1471" r:id="rId46"/>
    <p:sldId id="1178" r:id="rId47"/>
    <p:sldId id="264" r:id="rId48"/>
    <p:sldId id="1464" r:id="rId49"/>
    <p:sldId id="364" r:id="rId50"/>
    <p:sldId id="1252" r:id="rId51"/>
    <p:sldId id="1413" r:id="rId52"/>
    <p:sldId id="1470" r:id="rId53"/>
    <p:sldId id="1473" r:id="rId54"/>
    <p:sldId id="1443" r:id="rId55"/>
    <p:sldId id="1465" r:id="rId56"/>
    <p:sldId id="1154" r:id="rId57"/>
    <p:sldId id="1447" r:id="rId58"/>
    <p:sldId id="1405" r:id="rId59"/>
    <p:sldId id="365" r:id="rId60"/>
    <p:sldId id="1474" r:id="rId61"/>
    <p:sldId id="1415" r:id="rId62"/>
    <p:sldId id="1466" r:id="rId63"/>
    <p:sldId id="1417" r:id="rId64"/>
    <p:sldId id="1418" r:id="rId65"/>
    <p:sldId id="1475" r:id="rId66"/>
    <p:sldId id="1450" r:id="rId67"/>
    <p:sldId id="1419" r:id="rId68"/>
    <p:sldId id="1467" r:id="rId69"/>
    <p:sldId id="372" r:id="rId70"/>
    <p:sldId id="1422" r:id="rId71"/>
    <p:sldId id="1468" r:id="rId72"/>
    <p:sldId id="1423" r:id="rId73"/>
    <p:sldId id="1424" r:id="rId74"/>
    <p:sldId id="1425" r:id="rId75"/>
    <p:sldId id="1426" r:id="rId76"/>
    <p:sldId id="1476" r:id="rId77"/>
    <p:sldId id="1369" r:id="rId78"/>
    <p:sldId id="1469" r:id="rId79"/>
    <p:sldId id="1421" r:id="rId80"/>
    <p:sldId id="1428" r:id="rId81"/>
    <p:sldId id="1429" r:id="rId82"/>
    <p:sldId id="1430" r:id="rId83"/>
    <p:sldId id="1431" r:id="rId84"/>
    <p:sldId id="1477" r:id="rId85"/>
    <p:sldId id="1451" r:id="rId86"/>
    <p:sldId id="1368" r:id="rId87"/>
    <p:sldId id="1072" r:id="rId88"/>
    <p:sldId id="1452" r:id="rId89"/>
    <p:sldId id="1453" r:id="rId90"/>
    <p:sldId id="1454" r:id="rId91"/>
    <p:sldId id="1298" r:id="rId92"/>
    <p:sldId id="311" r:id="rId93"/>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DB8D06-1536-F0B5-7B92-A5EFA48C1A7F}" name="Dezarae Blossomgame" initials="DB" userId="S::Dezarae.Blossomgame@cognia.org::9589b920-5268-4276-82f2-61369d2bfdb2" providerId="AD"/>
  <p188:author id="{32C57445-1098-6BEF-B708-10FA1DF87C82}" name="Brown, Erma (DESE)" initials="EB" userId="S::Erma.Brown@mass.gov::3fca232f-f711-4252-a9cf-334485601b6c" providerId="AD"/>
  <p188:author id="{DBB5EE4D-C1DE-6B60-4A92-3C8A6A2DF40E}" name="Abbie Currier" initials="AC" userId="S::acurrier_emetric.net#ext#@cogniaorg.onmicrosoft.com::207e5a5e-dc4f-4e8d-a6ed-459ba44175f0" providerId="AD"/>
  <p188:author id="{CD201857-0226-EC5D-C27F-5E8B7A79CF9A}" name="Zalk, Jodie (DESE)" initials="Z(" userId="S::jodie.l.zalk@mass.gov::e1452584-4588-4fe8-8e76-c634323654f0" providerId="AD"/>
  <p188:author id="{BF065B60-68B2-033C-0531-4C24429BD042}" name="Cullen, Shannon (DESE)" initials="CS(" userId="S::Shannon.Cullen@mass.gov::6b1ad6a8-5818-44b3-9274-ccefbf22d13d" providerId="AD"/>
  <p188:author id="{2DDAB86A-D521-A4F8-DC3C-FF0AD3E217C3}" name="Zalk, Jodie (DESE)" initials="JZ" userId="S::Jodie.L.Zalk@mass.gov::e1452584-4588-4fe8-8e76-c634323654f0" providerId="AD"/>
  <p188:author id="{0F47AB81-00CF-DFE1-B153-A417C9AA5F5B}" name="Kaelee Harper" initials="KH" userId="S::kharper_emetric.net#ext#@massgov.onmicrosoft.com::e0822827-054f-4530-970f-a8cd3cee0225" providerId="AD"/>
  <p188:author id="{52CBF4AC-2F2A-CAC0-FF80-696C1D5B8F72}" name="Abbie Currier" initials="AC" userId="S::acurrier@emetric.net::abe16f36-c232-4a49-81f6-0ff344f1a17d" providerId="AD"/>
  <p188:author id="{D2B726C1-6B67-7C9B-17B0-EF1B90BE53D0}" name="Pelychaty, Robert (DESE)" initials="P(" userId="S::robert.pelychaty@mass.gov::4b7f82dc-9b90-4364-a63e-8be2ecd61eb5" providerId="AD"/>
  <p188:author id="{C0F385E2-1F03-7505-35AF-DF95E4C433A5}" name="Dezarae Blossomgame" initials="DB" userId="S::dezarae.blossomgame_cognia.org#ext#@massgov.onmicrosoft.com::63ccc613-d08d-483b-8c9e-593345f51e71" providerId="AD"/>
  <p188:author id="{D7C264F7-7DD7-2006-D813-B710073AC89F}" name="Pelychaty, Robert (DESE)" initials="RP" userId="S::Robert.Pelychaty@mass.gov::4b7f82dc-9b90-4364-a63e-8be2ecd61e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10" clrIdx="0"/>
  <p:cmAuthor id="1" name="bkelly" initials="bkelly" lastIdx="11" clrIdx="1"/>
  <p:cmAuthor id="2" name="Kenny Taylor EXTERNAL" initials="KTE" lastIdx="15" clrIdx="2">
    <p:extLst>
      <p:ext uri="{19B8F6BF-5375-455C-9EA6-DF929625EA0E}">
        <p15:presenceInfo xmlns:p15="http://schemas.microsoft.com/office/powerpoint/2012/main" userId="Kenny Taylor EXTERNAL" providerId="None"/>
      </p:ext>
    </p:extLst>
  </p:cmAuthor>
  <p:cmAuthor id="3" name="Zalk, Jodie" initials="ZJ" lastIdx="38" clrIdx="3">
    <p:extLst>
      <p:ext uri="{19B8F6BF-5375-455C-9EA6-DF929625EA0E}">
        <p15:presenceInfo xmlns:p15="http://schemas.microsoft.com/office/powerpoint/2012/main" userId="Zalk, Jodie" providerId="None"/>
      </p:ext>
    </p:extLst>
  </p:cmAuthor>
  <p:cmAuthor id="4" name="Pennington, Elizabeth" initials="PE" lastIdx="1" clrIdx="4">
    <p:extLst>
      <p:ext uri="{19B8F6BF-5375-455C-9EA6-DF929625EA0E}">
        <p15:presenceInfo xmlns:p15="http://schemas.microsoft.com/office/powerpoint/2012/main" userId="S::Elizabeth.Pennington@pearson.com::e28ec3e6-d01a-48d6-ac9b-0d88e5d6f329" providerId="AD"/>
      </p:ext>
    </p:extLst>
  </p:cmAuthor>
  <p:cmAuthor id="5" name="Fickes, Robert" initials="FR" lastIdx="60" clrIdx="5">
    <p:extLst>
      <p:ext uri="{19B8F6BF-5375-455C-9EA6-DF929625EA0E}">
        <p15:presenceInfo xmlns:p15="http://schemas.microsoft.com/office/powerpoint/2012/main" userId="S::Robert.Fickes@pearson.com::487722c4-2233-4d12-9c34-d0a002179c4c" providerId="AD"/>
      </p:ext>
    </p:extLst>
  </p:cmAuthor>
  <p:cmAuthor id="6" name="Cullen, Shannon (DESE)" initials="CS(" lastIdx="12" clrIdx="6">
    <p:extLst>
      <p:ext uri="{19B8F6BF-5375-455C-9EA6-DF929625EA0E}">
        <p15:presenceInfo xmlns:p15="http://schemas.microsoft.com/office/powerpoint/2012/main" userId="S::shannon.cullen@doe.mass.edu::6b1ad6a8-5818-44b3-9274-ccefbf22d13d" providerId="AD"/>
      </p:ext>
    </p:extLst>
  </p:cmAuthor>
  <p:cmAuthor id="7" name="Zalk, Jodie (DESE)" initials="ZJ(" lastIdx="21" clrIdx="7">
    <p:extLst>
      <p:ext uri="{19B8F6BF-5375-455C-9EA6-DF929625EA0E}">
        <p15:presenceInfo xmlns:p15="http://schemas.microsoft.com/office/powerpoint/2012/main" userId="S::JZalk@doe.mass.edu::e1452584-4588-4fe8-8e76-c634323654f0" providerId="AD"/>
      </p:ext>
    </p:extLst>
  </p:cmAuthor>
  <p:cmAuthor id="8" name="Cullen, Shannon (DESE)" initials="CS( [2]" lastIdx="127" clrIdx="8">
    <p:extLst>
      <p:ext uri="{19B8F6BF-5375-455C-9EA6-DF929625EA0E}">
        <p15:presenceInfo xmlns:p15="http://schemas.microsoft.com/office/powerpoint/2012/main" userId="S::Shannon.Cullen@mass.gov::6b1ad6a8-5818-44b3-9274-ccefbf22d13d" providerId="AD"/>
      </p:ext>
    </p:extLst>
  </p:cmAuthor>
  <p:cmAuthor id="9" name="Kelley, R. Scott (DESE)" initials="KRS(" lastIdx="16" clrIdx="9">
    <p:extLst>
      <p:ext uri="{19B8F6BF-5375-455C-9EA6-DF929625EA0E}">
        <p15:presenceInfo xmlns:p15="http://schemas.microsoft.com/office/powerpoint/2012/main" userId="S::R.Scott.Kelley@mass.gov::94781df7-8020-4319-920c-b88462c06ab3" providerId="AD"/>
      </p:ext>
    </p:extLst>
  </p:cmAuthor>
  <p:cmAuthor id="10" name="Zalk, Jodie (DESE)" initials="ZJ( [2]" lastIdx="86" clrIdx="10">
    <p:extLst>
      <p:ext uri="{19B8F6BF-5375-455C-9EA6-DF929625EA0E}">
        <p15:presenceInfo xmlns:p15="http://schemas.microsoft.com/office/powerpoint/2012/main" userId="S::Jodie.L.Zalk@mass.gov::e1452584-4588-4fe8-8e76-c634323654f0" providerId="AD"/>
      </p:ext>
    </p:extLst>
  </p:cmAuthor>
  <p:cmAuthor id="11" name="Tompkins, Andrea" initials="TA" lastIdx="11" clrIdx="11">
    <p:extLst>
      <p:ext uri="{19B8F6BF-5375-455C-9EA6-DF929625EA0E}">
        <p15:presenceInfo xmlns:p15="http://schemas.microsoft.com/office/powerpoint/2012/main" userId="S::andrea.tompkins@pearson.com::6ae2736e-5b24-4af4-98bc-79ca7a9e3fa8" providerId="AD"/>
      </p:ext>
    </p:extLst>
  </p:cmAuthor>
  <p:cmAuthor id="12" name="Whitney Woods" initials="WW" lastIdx="2" clrIdx="12">
    <p:extLst>
      <p:ext uri="{19B8F6BF-5375-455C-9EA6-DF929625EA0E}">
        <p15:presenceInfo xmlns:p15="http://schemas.microsoft.com/office/powerpoint/2012/main" userId="S::whitney.woods@pearson.com::38c549b7-54d6-4a1e-b2f6-c31572cbe78b" providerId="AD"/>
      </p:ext>
    </p:extLst>
  </p:cmAuthor>
  <p:cmAuthor id="13" name="Joseph Henkelman" initials="JH" lastIdx="5" clrIdx="13">
    <p:extLst>
      <p:ext uri="{19B8F6BF-5375-455C-9EA6-DF929625EA0E}">
        <p15:presenceInfo xmlns:p15="http://schemas.microsoft.com/office/powerpoint/2012/main" userId="S::Joseph.Henkelman@pearson.com::e82eaec1-b45c-47cd-b767-52b36deebf6c" providerId="AD"/>
      </p:ext>
    </p:extLst>
  </p:cmAuthor>
  <p:cmAuthor id="14" name="Scott Kelley" initials="sk" lastIdx="4" clrIdx="14">
    <p:extLst>
      <p:ext uri="{19B8F6BF-5375-455C-9EA6-DF929625EA0E}">
        <p15:presenceInfo xmlns:p15="http://schemas.microsoft.com/office/powerpoint/2012/main" userId="Scott Kelley" providerId="None"/>
      </p:ext>
    </p:extLst>
  </p:cmAuthor>
  <p:cmAuthor id="15" name="Holly Woodruff" initials="HW" lastIdx="3" clrIdx="15">
    <p:extLst>
      <p:ext uri="{19B8F6BF-5375-455C-9EA6-DF929625EA0E}">
        <p15:presenceInfo xmlns:p15="http://schemas.microsoft.com/office/powerpoint/2012/main" userId="S::holly.woodruff@pearson.com::bd40664c-d0f9-47f6-9555-8f1bf1ec3b14" providerId="AD"/>
      </p:ext>
    </p:extLst>
  </p:cmAuthor>
  <p:cmAuthor id="16" name="Pelychaty, Robert (DESE)" initials="P(" lastIdx="2" clrIdx="16">
    <p:extLst>
      <p:ext uri="{19B8F6BF-5375-455C-9EA6-DF929625EA0E}">
        <p15:presenceInfo xmlns:p15="http://schemas.microsoft.com/office/powerpoint/2012/main" userId="S::robert.pelychaty@mass.gov::4b7f82dc-9b90-4364-a63e-8be2ecd61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7886"/>
    <a:srgbClr val="F9F9FA"/>
    <a:srgbClr val="0563C1"/>
    <a:srgbClr val="101D35"/>
    <a:srgbClr val="3647B6"/>
    <a:srgbClr val="203B6A"/>
    <a:srgbClr val="A18557"/>
    <a:srgbClr val="FFFFFF"/>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8" y="3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len, Shannon (DESE)" userId="6b1ad6a8-5818-44b3-9274-ccefbf22d13d" providerId="ADAL" clId="{81975209-5C94-4F14-B8D3-31AC28314CF9}"/>
    <pc:docChg chg="undo custSel modSld sldOrd">
      <pc:chgData name="Cullen, Shannon (DESE)" userId="6b1ad6a8-5818-44b3-9274-ccefbf22d13d" providerId="ADAL" clId="{81975209-5C94-4F14-B8D3-31AC28314CF9}" dt="2025-09-29T20:12:31.893" v="10" actId="20577"/>
      <pc:docMkLst>
        <pc:docMk/>
      </pc:docMkLst>
      <pc:sldChg chg="ord">
        <pc:chgData name="Cullen, Shannon (DESE)" userId="6b1ad6a8-5818-44b3-9274-ccefbf22d13d" providerId="ADAL" clId="{81975209-5C94-4F14-B8D3-31AC28314CF9}" dt="2025-09-29T18:11:40.984" v="3" actId="20578"/>
        <pc:sldMkLst>
          <pc:docMk/>
          <pc:sldMk cId="2480337855" sldId="1407"/>
        </pc:sldMkLst>
      </pc:sldChg>
      <pc:sldChg chg="modSp mod">
        <pc:chgData name="Cullen, Shannon (DESE)" userId="6b1ad6a8-5818-44b3-9274-ccefbf22d13d" providerId="ADAL" clId="{81975209-5C94-4F14-B8D3-31AC28314CF9}" dt="2025-09-29T20:12:10.979" v="7" actId="27636"/>
        <pc:sldMkLst>
          <pc:docMk/>
          <pc:sldMk cId="2523568872" sldId="1423"/>
        </pc:sldMkLst>
        <pc:spChg chg="mod">
          <ac:chgData name="Cullen, Shannon (DESE)" userId="6b1ad6a8-5818-44b3-9274-ccefbf22d13d" providerId="ADAL" clId="{81975209-5C94-4F14-B8D3-31AC28314CF9}" dt="2025-09-29T20:12:10.979" v="7" actId="27636"/>
          <ac:spMkLst>
            <pc:docMk/>
            <pc:sldMk cId="2523568872" sldId="1423"/>
            <ac:spMk id="4" creationId="{E60B0BE5-6E26-E9B2-9D66-791CB9E20D86}"/>
          </ac:spMkLst>
        </pc:spChg>
      </pc:sldChg>
      <pc:sldChg chg="modSp mod">
        <pc:chgData name="Cullen, Shannon (DESE)" userId="6b1ad6a8-5818-44b3-9274-ccefbf22d13d" providerId="ADAL" clId="{81975209-5C94-4F14-B8D3-31AC28314CF9}" dt="2025-09-29T18:10:56.270" v="0" actId="20577"/>
        <pc:sldMkLst>
          <pc:docMk/>
          <pc:sldMk cId="4065972344" sldId="1431"/>
        </pc:sldMkLst>
        <pc:spChg chg="mod">
          <ac:chgData name="Cullen, Shannon (DESE)" userId="6b1ad6a8-5818-44b3-9274-ccefbf22d13d" providerId="ADAL" clId="{81975209-5C94-4F14-B8D3-31AC28314CF9}" dt="2025-09-29T18:10:56.270" v="0" actId="20577"/>
          <ac:spMkLst>
            <pc:docMk/>
            <pc:sldMk cId="4065972344" sldId="1431"/>
            <ac:spMk id="2" creationId="{3A63645B-3E4D-D672-05D6-739BFA4D1DB7}"/>
          </ac:spMkLst>
        </pc:spChg>
      </pc:sldChg>
      <pc:sldChg chg="modSp mod">
        <pc:chgData name="Cullen, Shannon (DESE)" userId="6b1ad6a8-5818-44b3-9274-ccefbf22d13d" providerId="ADAL" clId="{81975209-5C94-4F14-B8D3-31AC28314CF9}" dt="2025-09-29T20:11:55.331" v="5" actId="20577"/>
        <pc:sldMkLst>
          <pc:docMk/>
          <pc:sldMk cId="3208964807" sldId="1471"/>
        </pc:sldMkLst>
        <pc:graphicFrameChg chg="modGraphic">
          <ac:chgData name="Cullen, Shannon (DESE)" userId="6b1ad6a8-5818-44b3-9274-ccefbf22d13d" providerId="ADAL" clId="{81975209-5C94-4F14-B8D3-31AC28314CF9}" dt="2025-09-29T20:11:55.331" v="5" actId="20577"/>
          <ac:graphicFrameMkLst>
            <pc:docMk/>
            <pc:sldMk cId="3208964807" sldId="1471"/>
            <ac:graphicFrameMk id="7" creationId="{01A0CA7D-2BC1-FF5A-FA03-2C2D60337857}"/>
          </ac:graphicFrameMkLst>
        </pc:graphicFrameChg>
      </pc:sldChg>
      <pc:sldChg chg="modSp mod">
        <pc:chgData name="Cullen, Shannon (DESE)" userId="6b1ad6a8-5818-44b3-9274-ccefbf22d13d" providerId="ADAL" clId="{81975209-5C94-4F14-B8D3-31AC28314CF9}" dt="2025-09-29T20:12:31.893" v="10" actId="20577"/>
        <pc:sldMkLst>
          <pc:docMk/>
          <pc:sldMk cId="139313591" sldId="1475"/>
        </pc:sldMkLst>
        <pc:graphicFrameChg chg="modGraphic">
          <ac:chgData name="Cullen, Shannon (DESE)" userId="6b1ad6a8-5818-44b3-9274-ccefbf22d13d" providerId="ADAL" clId="{81975209-5C94-4F14-B8D3-31AC28314CF9}" dt="2025-09-29T20:12:31.893" v="10" actId="20577"/>
          <ac:graphicFrameMkLst>
            <pc:docMk/>
            <pc:sldMk cId="139313591" sldId="1475"/>
            <ac:graphicFrameMk id="4" creationId="{7C519D34-2B24-71B4-7D78-204B9ECA9DB9}"/>
          </ac:graphicFrameMkLst>
        </pc:graphicFrameChg>
      </pc:sldChg>
      <pc:sldChg chg="modSp mod">
        <pc:chgData name="Cullen, Shannon (DESE)" userId="6b1ad6a8-5818-44b3-9274-ccefbf22d13d" providerId="ADAL" clId="{81975209-5C94-4F14-B8D3-31AC28314CF9}" dt="2025-09-29T20:12:17.380" v="9" actId="20577"/>
        <pc:sldMkLst>
          <pc:docMk/>
          <pc:sldMk cId="3633219483" sldId="1476"/>
        </pc:sldMkLst>
        <pc:graphicFrameChg chg="modGraphic">
          <ac:chgData name="Cullen, Shannon (DESE)" userId="6b1ad6a8-5818-44b3-9274-ccefbf22d13d" providerId="ADAL" clId="{81975209-5C94-4F14-B8D3-31AC28314CF9}" dt="2025-09-29T20:12:17.380" v="9" actId="20577"/>
          <ac:graphicFrameMkLst>
            <pc:docMk/>
            <pc:sldMk cId="3633219483" sldId="1476"/>
            <ac:graphicFrameMk id="4" creationId="{8A0D121D-5060-35CB-E90D-CE57EFFB4FB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400" b="1">
              <a:latin typeface="Arial" panose="020B0604020202020204" pitchFamily="34" charset="0"/>
              <a:cs typeface="Arial" panose="020B0604020202020204" pitchFamily="34" charset="0"/>
            </a:rPr>
            <a:t>Fall 2025</a:t>
          </a:r>
        </a:p>
      </dgm:t>
    </dgm:pt>
    <dgm:pt modelId="{9543EFFA-E497-407B-A174-155F1F9F6BDD}" type="parTrans" cxnId="{76B9229A-7334-4576-8A99-F2067161207F}">
      <dgm:prSet/>
      <dgm:spPr/>
      <dgm:t>
        <a:bodyPr/>
        <a:lstStyle/>
        <a:p>
          <a:endParaRPr lang="en-US" sz="2000"/>
        </a:p>
      </dgm:t>
    </dgm:pt>
    <dgm:pt modelId="{F78F0CA0-1A34-474D-A37B-3B51E725DAC5}" type="sibTrans" cxnId="{76B9229A-7334-4576-8A99-F2067161207F}">
      <dgm:prSet/>
      <dgm:spPr/>
      <dgm:t>
        <a:bodyPr/>
        <a:lstStyle/>
        <a:p>
          <a:endParaRPr lang="en-US" sz="2000"/>
        </a:p>
      </dgm:t>
    </dgm:pt>
    <dgm:pt modelId="{64E37092-3093-4051-BAF6-3308FB1B586D}">
      <dgm:prSet phldrT="[Text]" custT="1"/>
      <dgm:spPr/>
      <dgm:t>
        <a:bodyPr/>
        <a:lstStyle/>
        <a:p>
          <a:r>
            <a:rPr lang="en-US" sz="2400" dirty="0">
              <a:latin typeface="Arial" panose="020B0604020202020204" pitchFamily="34" charset="0"/>
              <a:cs typeface="Arial" panose="020B0604020202020204" pitchFamily="34" charset="0"/>
            </a:rPr>
            <a:t>(Ongoing) Read biweekly Student Assessment Updates. </a:t>
          </a:r>
        </a:p>
      </dgm:t>
    </dgm:pt>
    <dgm:pt modelId="{D1950554-12A3-4217-BEAF-5164ED47A080}" type="parTrans" cxnId="{10BF0AE0-745F-4242-A2AD-75CED21C5C82}">
      <dgm:prSet/>
      <dgm:spPr/>
      <dgm:t>
        <a:bodyPr/>
        <a:lstStyle/>
        <a:p>
          <a:endParaRPr lang="en-US" sz="2000"/>
        </a:p>
      </dgm:t>
    </dgm:pt>
    <dgm:pt modelId="{65C99F1C-EFBB-476B-A037-9685F04CEB5C}" type="sibTrans" cxnId="{10BF0AE0-745F-4242-A2AD-75CED21C5C82}">
      <dgm:prSet/>
      <dgm:spPr/>
      <dgm:t>
        <a:bodyPr/>
        <a:lstStyle/>
        <a:p>
          <a:endParaRPr lang="en-US" sz="2000"/>
        </a:p>
      </dgm:t>
    </dgm:pt>
    <dgm:pt modelId="{BF2085B9-47C4-4660-864C-0F1FC5334300}">
      <dgm:prSet phldrT="[Text]" custT="1"/>
      <dgm:spPr/>
      <dgm:t>
        <a:bodyPr/>
        <a:lstStyle/>
        <a:p>
          <a:r>
            <a:rPr lang="en-US" sz="2400" b="1">
              <a:latin typeface="Arial" panose="020B0604020202020204" pitchFamily="34" charset="0"/>
              <a:cs typeface="Arial" panose="020B0604020202020204" pitchFamily="34" charset="0"/>
            </a:rPr>
            <a:t>At least 2 months before testing</a:t>
          </a:r>
        </a:p>
      </dgm:t>
    </dgm:pt>
    <dgm:pt modelId="{140B26C8-3E94-472D-AA9A-5E95997C7D92}" type="parTrans" cxnId="{CA6C730E-CFC3-456D-9106-1B3EF78FFD2E}">
      <dgm:prSet/>
      <dgm:spPr/>
      <dgm:t>
        <a:bodyPr/>
        <a:lstStyle/>
        <a:p>
          <a:endParaRPr lang="en-US" sz="2000"/>
        </a:p>
      </dgm:t>
    </dgm:pt>
    <dgm:pt modelId="{FB8AE374-EFE9-4EAD-8EBA-9C2B58EAF7CA}" type="sibTrans" cxnId="{CA6C730E-CFC3-456D-9106-1B3EF78FFD2E}">
      <dgm:prSet/>
      <dgm:spPr/>
      <dgm:t>
        <a:bodyPr/>
        <a:lstStyle/>
        <a:p>
          <a:endParaRPr lang="en-US" sz="2000"/>
        </a:p>
      </dgm:t>
    </dgm:pt>
    <dgm:pt modelId="{5D005010-2DAC-43A2-A2C4-7D8C5B7122A1}">
      <dgm:prSet phldrT="[Text]" custT="1"/>
      <dgm:spPr/>
      <dgm:t>
        <a:bodyPr/>
        <a:lstStyle/>
        <a:p>
          <a:r>
            <a:rPr lang="en-US" sz="2400" dirty="0">
              <a:latin typeface="Arial" panose="020B0604020202020204" pitchFamily="34" charset="0"/>
              <a:cs typeface="Arial" panose="020B0604020202020204" pitchFamily="34" charset="0"/>
            </a:rPr>
            <a:t>View online modules and participate in training sessions. </a:t>
          </a:r>
        </a:p>
      </dgm:t>
    </dgm:pt>
    <dgm:pt modelId="{56ED169B-04F6-4E8F-BBA7-201D9782F31A}" type="parTrans" cxnId="{994AD29F-9DFA-46F5-A955-831E1C593FBB}">
      <dgm:prSet/>
      <dgm:spPr/>
      <dgm:t>
        <a:bodyPr/>
        <a:lstStyle/>
        <a:p>
          <a:endParaRPr lang="en-US" sz="2000"/>
        </a:p>
      </dgm:t>
    </dgm:pt>
    <dgm:pt modelId="{FEDD5DCA-303A-49EA-AB09-C10B6FA9A8C7}" type="sibTrans" cxnId="{994AD29F-9DFA-46F5-A955-831E1C593FBB}">
      <dgm:prSet/>
      <dgm:spPr/>
      <dgm:t>
        <a:bodyPr/>
        <a:lstStyle/>
        <a:p>
          <a:endParaRPr lang="en-US" sz="2000"/>
        </a:p>
      </dgm:t>
    </dgm:pt>
    <dgm:pt modelId="{2A706D3E-FD1A-43CE-B285-996786F7EB3F}">
      <dgm:prSet phldrT="[Text]" custT="1"/>
      <dgm:spPr/>
      <dgm:t>
        <a:bodyPr/>
        <a:lstStyle/>
        <a:p>
          <a:endParaRPr lang="en-US" sz="2000"/>
        </a:p>
      </dgm:t>
    </dgm:pt>
    <dgm:pt modelId="{03FCA16E-24B6-4799-9CC4-A21378F33BC8}" type="parTrans" cxnId="{0E0D30A1-AF19-4F98-A04A-2012CF7B496E}">
      <dgm:prSet/>
      <dgm:spPr/>
      <dgm:t>
        <a:bodyPr/>
        <a:lstStyle/>
        <a:p>
          <a:endParaRPr lang="en-US" sz="2000"/>
        </a:p>
      </dgm:t>
    </dgm:pt>
    <dgm:pt modelId="{BFFC436D-E1AB-4513-94FA-F18D0028C08B}" type="sibTrans" cxnId="{0E0D30A1-AF19-4F98-A04A-2012CF7B496E}">
      <dgm:prSet/>
      <dgm:spPr/>
      <dgm:t>
        <a:bodyPr/>
        <a:lstStyle/>
        <a:p>
          <a:endParaRPr lang="en-US" sz="2000"/>
        </a:p>
      </dgm:t>
    </dgm:pt>
    <dgm:pt modelId="{A91A490C-C832-4D26-8ADD-3F51C3582A9D}">
      <dgm:prSet phldrT="[Text]" custT="1"/>
      <dgm:spPr/>
      <dgm:t>
        <a:bodyPr/>
        <a:lstStyle/>
        <a:p>
          <a:r>
            <a:rPr lang="en-US" sz="2400" dirty="0">
              <a:latin typeface="Arial" panose="020B0604020202020204" pitchFamily="34" charset="0"/>
              <a:cs typeface="Arial" panose="020B0604020202020204" pitchFamily="34" charset="0"/>
            </a:rPr>
            <a:t>Become familiar with CBT components.</a:t>
          </a:r>
        </a:p>
      </dgm:t>
    </dgm:pt>
    <dgm:pt modelId="{E130EEF9-11D3-4E79-BB06-E8192F6CB55C}" type="parTrans" cxnId="{83F2875C-1F98-424A-9000-90343DD1B39E}">
      <dgm:prSet/>
      <dgm:spPr/>
      <dgm:t>
        <a:bodyPr/>
        <a:lstStyle/>
        <a:p>
          <a:endParaRPr lang="en-US" sz="2000"/>
        </a:p>
      </dgm:t>
    </dgm:pt>
    <dgm:pt modelId="{39662942-AE67-4313-9AF4-5942DA1800AA}" type="sibTrans" cxnId="{83F2875C-1F98-424A-9000-90343DD1B39E}">
      <dgm:prSet/>
      <dgm:spPr/>
      <dgm:t>
        <a:bodyPr/>
        <a:lstStyle/>
        <a:p>
          <a:endParaRPr lang="en-US" sz="2000"/>
        </a:p>
      </dgm:t>
    </dgm:pt>
    <dgm:pt modelId="{27567DE6-4207-4E67-8EB8-408A036E262F}">
      <dgm:prSet phldrT="[Text]" custT="1"/>
      <dgm:spPr/>
      <dgm:t>
        <a:bodyPr/>
        <a:lstStyle/>
        <a:p>
          <a:r>
            <a:rPr lang="en-US" sz="2400" dirty="0">
              <a:latin typeface="Arial" panose="020B0604020202020204" pitchFamily="34" charset="0"/>
              <a:cs typeface="Arial" panose="020B0604020202020204" pitchFamily="34" charset="0"/>
            </a:rPr>
            <a:t>Identify the school test administration team and establish a communication plan. </a:t>
          </a:r>
        </a:p>
      </dgm:t>
    </dgm:pt>
    <dgm:pt modelId="{4131F353-28B7-4438-880A-3BC6E44BE890}" type="parTrans" cxnId="{A60ED018-4494-444B-8F43-0AFC6FB060A4}">
      <dgm:prSet/>
      <dgm:spPr/>
      <dgm:t>
        <a:bodyPr/>
        <a:lstStyle/>
        <a:p>
          <a:endParaRPr lang="en-US" sz="2000"/>
        </a:p>
      </dgm:t>
    </dgm:pt>
    <dgm:pt modelId="{5175206C-5323-4514-B9BA-8DDE7A4C5627}" type="sibTrans" cxnId="{A60ED018-4494-444B-8F43-0AFC6FB060A4}">
      <dgm:prSet/>
      <dgm:spPr/>
      <dgm:t>
        <a:bodyPr/>
        <a:lstStyle/>
        <a:p>
          <a:endParaRPr lang="en-US" sz="2000"/>
        </a:p>
      </dgm:t>
    </dgm:pt>
    <dgm:pt modelId="{2F3AFA7D-71C4-4325-99EF-BE9A3CB7908C}">
      <dgm:prSet phldrT="[Text]" custT="1"/>
      <dgm:spPr/>
      <dgm:t>
        <a:bodyPr/>
        <a:lstStyle/>
        <a:p>
          <a:r>
            <a:rPr lang="en-US" sz="2400" dirty="0">
              <a:latin typeface="Arial" panose="020B0604020202020204" pitchFamily="34" charset="0"/>
              <a:cs typeface="Arial" panose="020B0604020202020204" pitchFamily="34" charset="0"/>
            </a:rPr>
            <a:t>Update contact info with DESE. </a:t>
          </a:r>
          <a:endParaRPr lang="en-US" sz="1050" dirty="0"/>
        </a:p>
      </dgm:t>
    </dgm:pt>
    <dgm:pt modelId="{A41273CC-5790-4ABA-B003-371AF39F379C}" type="parTrans" cxnId="{A4E0DCEB-530F-4B89-A4AD-E73709719EE1}">
      <dgm:prSet/>
      <dgm:spPr/>
      <dgm:t>
        <a:bodyPr/>
        <a:lstStyle/>
        <a:p>
          <a:endParaRPr lang="en-US" sz="2000"/>
        </a:p>
      </dgm:t>
    </dgm:pt>
    <dgm:pt modelId="{9811DB09-5848-4444-8E71-848D8068DA2C}" type="sibTrans" cxnId="{A4E0DCEB-530F-4B89-A4AD-E73709719EE1}">
      <dgm:prSet/>
      <dgm:spPr/>
      <dgm:t>
        <a:bodyPr/>
        <a:lstStyle/>
        <a:p>
          <a:endParaRPr lang="en-US" sz="2000"/>
        </a:p>
      </dgm:t>
    </dgm:pt>
    <dgm:pt modelId="{8DF9B948-2C6E-4A74-9EEF-20411FB34C69}">
      <dgm:prSet phldrT="[Text]" custT="1"/>
      <dgm:spPr/>
      <dgm:t>
        <a:bodyPr/>
        <a:lstStyle/>
        <a:p>
          <a:r>
            <a:rPr lang="en-US" sz="2400" dirty="0">
              <a:latin typeface="Arial" panose="020B0604020202020204" pitchFamily="34" charset="0"/>
              <a:cs typeface="Arial" panose="020B0604020202020204" pitchFamily="34" charset="0"/>
            </a:rPr>
            <a:t>Confirm your access to the MCAS Portal and update user accounts.</a:t>
          </a:r>
          <a:endParaRPr lang="en-US" sz="1050" dirty="0"/>
        </a:p>
      </dgm:t>
    </dgm:pt>
    <dgm:pt modelId="{5BA64CFD-0869-416D-AA54-725B1A1C42CE}" type="parTrans" cxnId="{D8FD7F33-70AE-422B-8430-22254C217E59}">
      <dgm:prSet/>
      <dgm:spPr/>
      <dgm:t>
        <a:bodyPr/>
        <a:lstStyle/>
        <a:p>
          <a:endParaRPr lang="en-US" sz="2000"/>
        </a:p>
      </dgm:t>
    </dgm:pt>
    <dgm:pt modelId="{FAE2FD1F-370A-4844-9A07-A510FED53EE0}" type="sibTrans" cxnId="{D8FD7F33-70AE-422B-8430-22254C217E59}">
      <dgm:prSet/>
      <dgm:spPr/>
      <dgm:t>
        <a:bodyPr/>
        <a:lstStyle/>
        <a:p>
          <a:endParaRPr lang="en-US" sz="2000"/>
        </a:p>
      </dgm:t>
    </dgm:pt>
    <dgm:pt modelId="{6540C70A-304C-4E40-AC5A-9F6D71BBE54B}">
      <dgm:prSet phldrT="[Text]" custT="1"/>
      <dgm:spPr/>
      <dgm:t>
        <a:bodyPr/>
        <a:lstStyle/>
        <a:p>
          <a:r>
            <a:rPr lang="en-US" sz="2400" dirty="0">
              <a:latin typeface="Arial" panose="020B0604020202020204" pitchFamily="34" charset="0"/>
              <a:cs typeface="Arial" panose="020B0604020202020204" pitchFamily="34" charset="0"/>
            </a:rPr>
            <a:t>Technology Coordinator downloads and installs the updated MCAS Student Kiosk on student testing devices. </a:t>
          </a:r>
        </a:p>
      </dgm:t>
    </dgm:pt>
    <dgm:pt modelId="{D92D4050-AFD0-4B28-BB3A-39426B4BCAFA}" type="parTrans" cxnId="{35D62694-1009-4BA0-982B-9751B568F46C}">
      <dgm:prSet/>
      <dgm:spPr/>
      <dgm:t>
        <a:bodyPr/>
        <a:lstStyle/>
        <a:p>
          <a:endParaRPr lang="en-US" sz="2000"/>
        </a:p>
      </dgm:t>
    </dgm:pt>
    <dgm:pt modelId="{D34BB61A-C14A-45B0-A441-3B285112CE47}" type="sibTrans" cxnId="{35D62694-1009-4BA0-982B-9751B568F46C}">
      <dgm:prSet/>
      <dgm:spPr/>
      <dgm:t>
        <a:bodyPr/>
        <a:lstStyle/>
        <a:p>
          <a:endParaRPr lang="en-US" sz="2000"/>
        </a:p>
      </dgm:t>
    </dgm:pt>
    <dgm:pt modelId="{5EEFC647-C62E-4BAC-92A8-00D980C92178}">
      <dgm:prSet phldrT="[Text]" custT="1"/>
      <dgm:spPr/>
      <dgm:t>
        <a:bodyPr/>
        <a:lstStyle/>
        <a:p>
          <a:r>
            <a:rPr lang="en-US" sz="2400" dirty="0">
              <a:latin typeface="Arial" panose="020B0604020202020204" pitchFamily="34" charset="0"/>
              <a:cs typeface="Arial" panose="020B0604020202020204" pitchFamily="34" charset="0"/>
            </a:rPr>
            <a:t>Begin planning for accessibility features and accommodations.  </a:t>
          </a:r>
        </a:p>
        <a:p>
          <a:endParaRPr lang="en-US" sz="1050" dirty="0"/>
        </a:p>
      </dgm:t>
    </dgm:pt>
    <dgm:pt modelId="{F7EC6D15-4BAE-475C-A15C-142737667A1B}" type="parTrans" cxnId="{E64D2ECB-509F-4766-AA58-3F3D97DA5423}">
      <dgm:prSet/>
      <dgm:spPr/>
      <dgm:t>
        <a:bodyPr/>
        <a:lstStyle/>
        <a:p>
          <a:endParaRPr lang="en-US"/>
        </a:p>
      </dgm:t>
    </dgm:pt>
    <dgm:pt modelId="{6F575C08-8CA8-45FB-8884-BA661B8ACB04}" type="sibTrans" cxnId="{E64D2ECB-509F-4766-AA58-3F3D97DA5423}">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2">
        <dgm:presLayoutVars>
          <dgm:chMax val="0"/>
          <dgm:chPref val="0"/>
          <dgm:bulletEnabled val="1"/>
        </dgm:presLayoutVars>
      </dgm:prSet>
      <dgm:spPr/>
    </dgm:pt>
    <dgm:pt modelId="{2F947E7E-99A1-4809-B4E9-414BFD82EEED}" type="pres">
      <dgm:prSet presAssocID="{B563D6A7-BF5B-42F2-8E0D-F50297828F40}" presName="desTx" presStyleLbl="revTx" presStyleIdx="0" presStyleCnt="2"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2"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2" custLinFactNeighborX="11607">
        <dgm:presLayoutVars>
          <dgm:bulletEnabled val="1"/>
        </dgm:presLayoutVars>
      </dgm:prSet>
      <dgm:spPr/>
    </dgm:pt>
  </dgm:ptLst>
  <dgm:cxnLst>
    <dgm:cxn modelId="{05595C02-35B7-4D75-A6E0-B29BEFFA036E}" type="presOf" srcId="{A91A490C-C832-4D26-8ADD-3F51C3582A9D}" destId="{2F947E7E-99A1-4809-B4E9-414BFD82EEED}" srcOrd="0" destOrd="1" presId="urn:microsoft.com/office/officeart/2005/8/layout/chevron1"/>
    <dgm:cxn modelId="{A0E7160A-3ACB-41D7-901E-BDC1808FD115}" type="presOf" srcId="{BF2085B9-47C4-4660-864C-0F1FC5334300}" destId="{36272020-30B9-46BD-A11E-37844C5F7F47}" srcOrd="0" destOrd="0" presId="urn:microsoft.com/office/officeart/2005/8/layout/chevron1"/>
    <dgm:cxn modelId="{E6E09D0B-100A-4315-B9E0-D1168473AE1C}" type="presOf" srcId="{2F3AFA7D-71C4-4325-99EF-BE9A3CB7908C}" destId="{2F947E7E-99A1-4809-B4E9-414BFD82EEED}" srcOrd="0" destOrd="3"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A60ED018-4494-444B-8F43-0AFC6FB060A4}" srcId="{B563D6A7-BF5B-42F2-8E0D-F50297828F40}" destId="{27567DE6-4207-4E67-8EB8-408A036E262F}" srcOrd="2" destOrd="0" parTransId="{4131F353-28B7-4438-880A-3BC6E44BE890}" sibTransId="{5175206C-5323-4514-B9BA-8DDE7A4C5627}"/>
    <dgm:cxn modelId="{D8FD7F33-70AE-422B-8430-22254C217E59}" srcId="{B563D6A7-BF5B-42F2-8E0D-F50297828F40}" destId="{8DF9B948-2C6E-4A74-9EEF-20411FB34C69}" srcOrd="4" destOrd="0" parTransId="{5BA64CFD-0869-416D-AA54-725B1A1C42CE}" sibTransId="{FAE2FD1F-370A-4844-9A07-A510FED53EE0}"/>
    <dgm:cxn modelId="{83F2875C-1F98-424A-9000-90343DD1B39E}" srcId="{B563D6A7-BF5B-42F2-8E0D-F50297828F40}" destId="{A91A490C-C832-4D26-8ADD-3F51C3582A9D}" srcOrd="1" destOrd="0" parTransId="{E130EEF9-11D3-4E79-BB06-E8192F6CB55C}" sibTransId="{39662942-AE67-4313-9AF4-5942DA1800AA}"/>
    <dgm:cxn modelId="{705C4F4A-82B5-4EE0-9A3A-E6A261F76335}" type="presOf" srcId="{6540C70A-304C-4E40-AC5A-9F6D71BBE54B}" destId="{BD790CA9-82E9-43B2-B3BC-92100C838574}" srcOrd="0" destOrd="1" presId="urn:microsoft.com/office/officeart/2005/8/layout/chevron1"/>
    <dgm:cxn modelId="{0DB07B6A-3158-4794-80FB-839A24CB3649}" type="presOf" srcId="{5EEFC647-C62E-4BAC-92A8-00D980C92178}" destId="{2F947E7E-99A1-4809-B4E9-414BFD82EEED}" srcOrd="0" destOrd="5" presId="urn:microsoft.com/office/officeart/2005/8/layout/chevron1"/>
    <dgm:cxn modelId="{5797446C-795F-4D46-9CDB-2BE6541A1C93}" type="presOf" srcId="{2A706D3E-FD1A-43CE-B285-996786F7EB3F}" destId="{BD790CA9-82E9-43B2-B3BC-92100C838574}" srcOrd="0" destOrd="2" presId="urn:microsoft.com/office/officeart/2005/8/layout/chevron1"/>
    <dgm:cxn modelId="{722BFE75-933B-41EC-B78F-CAAB879729F3}" type="presOf" srcId="{5AEFB3B8-40CA-439F-97EE-B05FDFEE2F03}" destId="{958B6679-B398-4D1A-B906-88FAEE1FEB10}" srcOrd="0" destOrd="0" presId="urn:microsoft.com/office/officeart/2005/8/layout/chevron1"/>
    <dgm:cxn modelId="{35D62694-1009-4BA0-982B-9751B568F46C}" srcId="{BF2085B9-47C4-4660-864C-0F1FC5334300}" destId="{6540C70A-304C-4E40-AC5A-9F6D71BBE54B}" srcOrd="1" destOrd="0" parTransId="{D92D4050-AFD0-4B28-BB3A-39426B4BCAFA}" sibTransId="{D34BB61A-C14A-45B0-A441-3B285112CE47}"/>
    <dgm:cxn modelId="{76B9229A-7334-4576-8A99-F2067161207F}" srcId="{5AEFB3B8-40CA-439F-97EE-B05FDFEE2F03}" destId="{B563D6A7-BF5B-42F2-8E0D-F50297828F40}" srcOrd="0" destOrd="0" parTransId="{9543EFFA-E497-407B-A174-155F1F9F6BDD}" sibTransId="{F78F0CA0-1A34-474D-A37B-3B51E725DAC5}"/>
    <dgm:cxn modelId="{0CD4EF9A-0049-43AB-8256-620383B38B6F}" type="presOf" srcId="{64E37092-3093-4051-BAF6-3308FB1B586D}" destId="{2F947E7E-99A1-4809-B4E9-414BFD82EEED}" srcOrd="0" destOrd="0" presId="urn:microsoft.com/office/officeart/2005/8/layout/chevron1"/>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2" destOrd="0" parTransId="{03FCA16E-24B6-4799-9CC4-A21378F33BC8}" sibTransId="{BFFC436D-E1AB-4513-94FA-F18D0028C08B}"/>
    <dgm:cxn modelId="{E64D2ECB-509F-4766-AA58-3F3D97DA5423}" srcId="{B563D6A7-BF5B-42F2-8E0D-F50297828F40}" destId="{5EEFC647-C62E-4BAC-92A8-00D980C92178}" srcOrd="5" destOrd="0" parTransId="{F7EC6D15-4BAE-475C-A15C-142737667A1B}" sibTransId="{6F575C08-8CA8-45FB-8884-BA661B8ACB04}"/>
    <dgm:cxn modelId="{F62ADECD-20F9-467F-9367-1C0053125B79}" type="presOf" srcId="{27567DE6-4207-4E67-8EB8-408A036E262F}" destId="{2F947E7E-99A1-4809-B4E9-414BFD82EEED}" srcOrd="0" destOrd="2" presId="urn:microsoft.com/office/officeart/2005/8/layout/chevron1"/>
    <dgm:cxn modelId="{291F2AD1-C35A-4D59-BFF1-8EFA9AF5F215}" type="presOf" srcId="{5D005010-2DAC-43A2-A2C4-7D8C5B7122A1}" destId="{BD790CA9-82E9-43B2-B3BC-92100C838574}" srcOrd="0" destOrd="0"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F639D9E5-D423-45DB-AC6B-21FAF896BBB1}" type="presOf" srcId="{8DF9B948-2C6E-4A74-9EEF-20411FB34C69}" destId="{2F947E7E-99A1-4809-B4E9-414BFD82EEED}" srcOrd="0" destOrd="4" presId="urn:microsoft.com/office/officeart/2005/8/layout/chevron1"/>
    <dgm:cxn modelId="{A4E0DCEB-530F-4B89-A4AD-E73709719EE1}" srcId="{B563D6A7-BF5B-42F2-8E0D-F50297828F40}" destId="{2F3AFA7D-71C4-4325-99EF-BE9A3CB7908C}" srcOrd="3" destOrd="0" parTransId="{A41273CC-5790-4ABA-B003-371AF39F379C}" sibTransId="{9811DB09-5848-4444-8E71-848D8068DA2C}"/>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000" b="1">
              <a:latin typeface="Arial" panose="020B0604020202020204" pitchFamily="34" charset="0"/>
              <a:cs typeface="Arial" panose="020B0604020202020204" pitchFamily="34" charset="0"/>
            </a:rPr>
            <a:t>At least two weeks before testing</a:t>
          </a:r>
        </a:p>
      </dgm:t>
    </dgm:pt>
    <dgm:pt modelId="{9543EFFA-E497-407B-A174-155F1F9F6BDD}" type="parTrans" cxnId="{76B9229A-7334-4576-8A99-F2067161207F}">
      <dgm:prSet/>
      <dgm:spPr/>
      <dgm:t>
        <a:bodyPr/>
        <a:lstStyle/>
        <a:p>
          <a:endParaRPr lang="en-US"/>
        </a:p>
      </dgm:t>
    </dgm:pt>
    <dgm:pt modelId="{F78F0CA0-1A34-474D-A37B-3B51E725DAC5}" type="sibTrans" cxnId="{76B9229A-7334-4576-8A99-F2067161207F}">
      <dgm:prSet/>
      <dgm:spPr/>
      <dgm:t>
        <a:bodyPr/>
        <a:lstStyle/>
        <a:p>
          <a:endParaRPr lang="en-US"/>
        </a:p>
      </dgm:t>
    </dgm:pt>
    <dgm:pt modelId="{64E37092-3093-4051-BAF6-3308FB1B586D}">
      <dgm:prSet phldrT="[Text]" custT="1"/>
      <dgm:spPr/>
      <dgm:t>
        <a:bodyPr/>
        <a:lstStyle/>
        <a:p>
          <a:r>
            <a:rPr lang="en-US" sz="2000">
              <a:latin typeface="Arial" panose="020B0604020202020204" pitchFamily="34" charset="0"/>
              <a:cs typeface="Arial" panose="020B0604020202020204" pitchFamily="34" charset="0"/>
            </a:rPr>
            <a:t>Prepare devices and materials. </a:t>
          </a:r>
        </a:p>
      </dgm:t>
    </dgm:pt>
    <dgm:pt modelId="{D1950554-12A3-4217-BEAF-5164ED47A080}" type="parTrans" cxnId="{10BF0AE0-745F-4242-A2AD-75CED21C5C82}">
      <dgm:prSet/>
      <dgm:spPr/>
      <dgm:t>
        <a:bodyPr/>
        <a:lstStyle/>
        <a:p>
          <a:endParaRPr lang="en-US"/>
        </a:p>
      </dgm:t>
    </dgm:pt>
    <dgm:pt modelId="{65C99F1C-EFBB-476B-A037-9685F04CEB5C}" type="sibTrans" cxnId="{10BF0AE0-745F-4242-A2AD-75CED21C5C82}">
      <dgm:prSet/>
      <dgm:spPr/>
      <dgm:t>
        <a:bodyPr/>
        <a:lstStyle/>
        <a:p>
          <a:endParaRPr lang="en-US"/>
        </a:p>
      </dgm:t>
    </dgm:pt>
    <dgm:pt modelId="{BF2085B9-47C4-4660-864C-0F1FC5334300}">
      <dgm:prSet phldrT="[Text]" custT="1"/>
      <dgm:spPr/>
      <dgm:t>
        <a:bodyPr/>
        <a:lstStyle/>
        <a:p>
          <a:r>
            <a:rPr lang="en-US" sz="2000" b="1">
              <a:latin typeface="Arial" panose="020B0604020202020204" pitchFamily="34" charset="0"/>
              <a:cs typeface="Arial" panose="020B0604020202020204" pitchFamily="34" charset="0"/>
            </a:rPr>
            <a:t>Two weeks before testing</a:t>
          </a:r>
        </a:p>
      </dgm:t>
    </dgm:pt>
    <dgm:pt modelId="{140B26C8-3E94-472D-AA9A-5E95997C7D92}" type="parTrans" cxnId="{CA6C730E-CFC3-456D-9106-1B3EF78FFD2E}">
      <dgm:prSet/>
      <dgm:spPr/>
      <dgm:t>
        <a:bodyPr/>
        <a:lstStyle/>
        <a:p>
          <a:endParaRPr lang="en-US"/>
        </a:p>
      </dgm:t>
    </dgm:pt>
    <dgm:pt modelId="{FB8AE374-EFE9-4EAD-8EBA-9C2B58EAF7CA}" type="sibTrans" cxnId="{CA6C730E-CFC3-456D-9106-1B3EF78FFD2E}">
      <dgm:prSet/>
      <dgm:spPr/>
      <dgm:t>
        <a:bodyPr/>
        <a:lstStyle/>
        <a:p>
          <a:endParaRPr lang="en-US"/>
        </a:p>
      </dgm:t>
    </dgm:pt>
    <dgm:pt modelId="{5D005010-2DAC-43A2-A2C4-7D8C5B7122A1}">
      <dgm:prSet phldrT="[Tex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Create and assign students to classes in the MCAS Portal. </a:t>
          </a:r>
        </a:p>
      </dgm:t>
    </dgm:pt>
    <dgm:pt modelId="{56ED169B-04F6-4E8F-BBA7-201D9782F31A}" type="parTrans" cxnId="{994AD29F-9DFA-46F5-A955-831E1C593FBB}">
      <dgm:prSet/>
      <dgm:spPr/>
      <dgm:t>
        <a:bodyPr/>
        <a:lstStyle/>
        <a:p>
          <a:endParaRPr lang="en-US"/>
        </a:p>
      </dgm:t>
    </dgm:pt>
    <dgm:pt modelId="{FEDD5DCA-303A-49EA-AB09-C10B6FA9A8C7}" type="sibTrans" cxnId="{994AD29F-9DFA-46F5-A955-831E1C593FBB}">
      <dgm:prSet/>
      <dgm:spPr/>
      <dgm:t>
        <a:bodyPr/>
        <a:lstStyle/>
        <a:p>
          <a:endParaRPr lang="en-US"/>
        </a:p>
      </dgm:t>
    </dgm:pt>
    <dgm:pt modelId="{2A706D3E-FD1A-43CE-B285-996786F7EB3F}">
      <dgm:prSet phldrT="[Text]" custT="1"/>
      <dgm:spPr/>
      <dgm:t>
        <a:bodyPr/>
        <a:lstStyle/>
        <a:p>
          <a:endParaRPr lang="en-US" sz="1800"/>
        </a:p>
      </dgm:t>
    </dgm:pt>
    <dgm:pt modelId="{03FCA16E-24B6-4799-9CC4-A21378F33BC8}" type="parTrans" cxnId="{0E0D30A1-AF19-4F98-A04A-2012CF7B496E}">
      <dgm:prSet/>
      <dgm:spPr/>
      <dgm:t>
        <a:bodyPr/>
        <a:lstStyle/>
        <a:p>
          <a:endParaRPr lang="en-US"/>
        </a:p>
      </dgm:t>
    </dgm:pt>
    <dgm:pt modelId="{BFFC436D-E1AB-4513-94FA-F18D0028C08B}" type="sibTrans" cxnId="{0E0D30A1-AF19-4F98-A04A-2012CF7B496E}">
      <dgm:prSet/>
      <dgm:spPr/>
      <dgm:t>
        <a:bodyPr/>
        <a:lstStyle/>
        <a:p>
          <a:endParaRPr lang="en-US"/>
        </a:p>
      </dgm:t>
    </dgm:pt>
    <dgm:pt modelId="{467B61B1-B403-45B1-85A0-6F1A2273CE72}">
      <dgm:prSet phldrT="[Text]" custT="1"/>
      <dgm:spPr/>
      <dgm:t>
        <a:bodyPr/>
        <a:lstStyle/>
        <a:p>
          <a:r>
            <a:rPr lang="en-US" sz="2000" b="1">
              <a:latin typeface="Arial" panose="020B0604020202020204" pitchFamily="34" charset="0"/>
              <a:cs typeface="Arial" panose="020B0604020202020204" pitchFamily="34" charset="0"/>
            </a:rPr>
            <a:t>Up to one week before testing</a:t>
          </a:r>
        </a:p>
      </dgm:t>
    </dgm:pt>
    <dgm:pt modelId="{DB340A8C-B1C5-425F-AFA4-B9434C27852C}" type="parTrans" cxnId="{8799259D-B400-4038-9C13-32CD22B0E82A}">
      <dgm:prSet/>
      <dgm:spPr/>
      <dgm:t>
        <a:bodyPr/>
        <a:lstStyle/>
        <a:p>
          <a:endParaRPr lang="en-US"/>
        </a:p>
      </dgm:t>
    </dgm:pt>
    <dgm:pt modelId="{5291E6EF-F7BB-49C8-AD0E-935F84B224A6}" type="sibTrans" cxnId="{8799259D-B400-4038-9C13-32CD22B0E82A}">
      <dgm:prSet/>
      <dgm:spPr/>
      <dgm:t>
        <a:bodyPr/>
        <a:lstStyle/>
        <a:p>
          <a:endParaRPr lang="en-US"/>
        </a:p>
      </dgm:t>
    </dgm:pt>
    <dgm:pt modelId="{913FF2A6-F1CA-471D-880A-ABD231C55285}">
      <dgm:prSet phldrT="[Tex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Train test administrators in protocols and security requirements.</a:t>
          </a:r>
        </a:p>
      </dgm:t>
    </dgm:pt>
    <dgm:pt modelId="{FD5CAE00-679C-43B4-9F7B-549174BE23DC}" type="parTrans" cxnId="{1B20B1D6-C113-4A68-9AE3-033A4CB0CFAE}">
      <dgm:prSet/>
      <dgm:spPr/>
      <dgm:t>
        <a:bodyPr/>
        <a:lstStyle/>
        <a:p>
          <a:endParaRPr lang="en-US"/>
        </a:p>
      </dgm:t>
    </dgm:pt>
    <dgm:pt modelId="{8904E1F9-A2DB-4B0D-B510-E1F0D9EE642A}" type="sibTrans" cxnId="{1B20B1D6-C113-4A68-9AE3-033A4CB0CFAE}">
      <dgm:prSet/>
      <dgm:spPr/>
      <dgm:t>
        <a:bodyPr/>
        <a:lstStyle/>
        <a:p>
          <a:endParaRPr lang="en-US"/>
        </a:p>
      </dgm:t>
    </dgm:pt>
    <dgm:pt modelId="{34B8F8CB-3076-4F9F-AA04-87F62E5D7D2D}">
      <dgm:prSet phldrT="[Text]" custT="1"/>
      <dgm:spPr/>
      <dgm:t>
        <a:bodyPr/>
        <a:lstStyle/>
        <a:p>
          <a:pPr>
            <a:lnSpc>
              <a:spcPct val="90000"/>
            </a:lnSpc>
            <a:spcAft>
              <a:spcPct val="15000"/>
            </a:spcAft>
          </a:pPr>
          <a:endParaRPr lang="en-US" sz="800">
            <a:latin typeface="Arial" panose="020B0604020202020204" pitchFamily="34" charset="0"/>
            <a:cs typeface="Arial" panose="020B0604020202020204" pitchFamily="34" charset="0"/>
          </a:endParaRPr>
        </a:p>
      </dgm:t>
    </dgm:pt>
    <dgm:pt modelId="{643E50D5-6C75-444E-BA81-E4D1AB15EB52}" type="parTrans" cxnId="{C3762B5D-0637-43FA-92D2-6E514119E75C}">
      <dgm:prSet/>
      <dgm:spPr/>
      <dgm:t>
        <a:bodyPr/>
        <a:lstStyle/>
        <a:p>
          <a:endParaRPr lang="en-US"/>
        </a:p>
      </dgm:t>
    </dgm:pt>
    <dgm:pt modelId="{288EA098-A5CE-4DE0-BA29-96993446DB7C}" type="sibTrans" cxnId="{C3762B5D-0637-43FA-92D2-6E514119E75C}">
      <dgm:prSet/>
      <dgm:spPr/>
      <dgm:t>
        <a:bodyPr/>
        <a:lstStyle/>
        <a:p>
          <a:endParaRPr lang="en-US"/>
        </a:p>
      </dgm:t>
    </dgm:pt>
    <dgm:pt modelId="{20FBD093-82E9-4F6E-BD99-3F00EF85C758}">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Verify assigned accommodations. </a:t>
          </a:r>
        </a:p>
      </dgm:t>
    </dgm:pt>
    <dgm:pt modelId="{08297D3B-4964-4FC2-95A5-5AF1CC513191}" type="parTrans" cxnId="{D8EBF3CD-438F-4EB3-8D7E-1CB7339D1835}">
      <dgm:prSet/>
      <dgm:spPr/>
      <dgm:t>
        <a:bodyPr/>
        <a:lstStyle/>
        <a:p>
          <a:endParaRPr lang="en-US"/>
        </a:p>
      </dgm:t>
    </dgm:pt>
    <dgm:pt modelId="{8E774EC2-7F91-4659-BA78-4A21985C4F3B}" type="sibTrans" cxnId="{D8EBF3CD-438F-4EB3-8D7E-1CB7339D1835}">
      <dgm:prSet/>
      <dgm:spPr/>
      <dgm:t>
        <a:bodyPr/>
        <a:lstStyle/>
        <a:p>
          <a:endParaRPr lang="en-US"/>
        </a:p>
      </dgm:t>
    </dgm:pt>
    <dgm:pt modelId="{0926AC9F-C3DD-48B5-8A59-B9174FAB2893}">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If necessary, create TA logins for Human Read-Aloud and Human Signer. </a:t>
          </a:r>
        </a:p>
      </dgm:t>
    </dgm:pt>
    <dgm:pt modelId="{B4F87FAF-4381-45B0-96E5-3F8E32A07A7F}" type="parTrans" cxnId="{C00FF008-33BA-40DB-83D9-4D7F706212A7}">
      <dgm:prSet/>
      <dgm:spPr/>
      <dgm:t>
        <a:bodyPr/>
        <a:lstStyle/>
        <a:p>
          <a:endParaRPr lang="en-US"/>
        </a:p>
      </dgm:t>
    </dgm:pt>
    <dgm:pt modelId="{1815462F-6828-41FA-8C83-C8911364DD9D}" type="sibTrans" cxnId="{C00FF008-33BA-40DB-83D9-4D7F706212A7}">
      <dgm:prSet/>
      <dgm:spPr/>
      <dgm:t>
        <a:bodyPr/>
        <a:lstStyle/>
        <a:p>
          <a:endParaRPr lang="en-US"/>
        </a:p>
      </dgm:t>
    </dgm:pt>
    <dgm:pt modelId="{A692AE9C-EE20-43B1-88AC-A0A218B10DBC}">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Track delivery of materials through Materials Management in the MCAS Portal.</a:t>
          </a:r>
        </a:p>
      </dgm:t>
    </dgm:pt>
    <dgm:pt modelId="{12C3471D-0DE7-47EF-89EA-1BBBF9C8E7F7}" type="parTrans" cxnId="{0A3DDDCA-3EDC-459E-AD8F-57BA0D471E4D}">
      <dgm:prSet/>
      <dgm:spPr/>
      <dgm:t>
        <a:bodyPr/>
        <a:lstStyle/>
        <a:p>
          <a:endParaRPr lang="en-US"/>
        </a:p>
      </dgm:t>
    </dgm:pt>
    <dgm:pt modelId="{E65AC819-1797-4594-A9B2-79964AD4420D}" type="sibTrans" cxnId="{0A3DDDCA-3EDC-459E-AD8F-57BA0D471E4D}">
      <dgm:prSet/>
      <dgm:spPr/>
      <dgm:t>
        <a:bodyPr/>
        <a:lstStyle/>
        <a:p>
          <a:endParaRPr lang="en-US"/>
        </a:p>
      </dgm:t>
    </dgm:pt>
    <dgm:pt modelId="{60835BA5-F8D3-41A0-9B19-2DBCB12EBE96}">
      <dgm:prSe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Print student logins, summary sheets, and TA logins, if needed for Human Read-Aloud and Human Signer sessions. </a:t>
          </a:r>
        </a:p>
      </dgm:t>
    </dgm:pt>
    <dgm:pt modelId="{B38DC230-46F4-43C1-A64A-3F9405405B14}" type="parTrans" cxnId="{CF86ACD2-C5CE-4473-99F0-0ECEB0DDDBF2}">
      <dgm:prSet/>
      <dgm:spPr/>
      <dgm:t>
        <a:bodyPr/>
        <a:lstStyle/>
        <a:p>
          <a:endParaRPr lang="en-US"/>
        </a:p>
      </dgm:t>
    </dgm:pt>
    <dgm:pt modelId="{008222A1-2B92-456D-B797-202F9BBFAF60}" type="sibTrans" cxnId="{CF86ACD2-C5CE-4473-99F0-0ECEB0DDDBF2}">
      <dgm:prSet/>
      <dgm:spPr/>
      <dgm:t>
        <a:bodyPr/>
        <a:lstStyle/>
        <a:p>
          <a:endParaRPr lang="en-US"/>
        </a:p>
      </dgm:t>
    </dgm:pt>
    <dgm:pt modelId="{3B20C23D-9302-4786-A73D-96BF3B837BC3}">
      <dgm:prSet custT="1"/>
      <dgm:spPr/>
      <dgm:t>
        <a:bodyPr/>
        <a:lstStyle/>
        <a:p>
          <a:r>
            <a:rPr lang="en-US" sz="2000">
              <a:latin typeface="Arial" panose="020B0604020202020204" pitchFamily="34" charset="0"/>
              <a:cs typeface="Arial" panose="020B0604020202020204" pitchFamily="34" charset="0"/>
            </a:rPr>
            <a:t>Review instructions in the </a:t>
          </a:r>
          <a:r>
            <a:rPr lang="en-US" sz="2000" i="1">
              <a:latin typeface="Arial" panose="020B0604020202020204" pitchFamily="34" charset="0"/>
              <a:cs typeface="Arial" panose="020B0604020202020204" pitchFamily="34" charset="0"/>
            </a:rPr>
            <a:t>Principal’s Administration Manual</a:t>
          </a:r>
          <a:r>
            <a:rPr lang="en-US" sz="2000">
              <a:latin typeface="Arial" panose="020B0604020202020204" pitchFamily="34" charset="0"/>
              <a:cs typeface="Arial" panose="020B0604020202020204" pitchFamily="34" charset="0"/>
            </a:rPr>
            <a:t>.</a:t>
          </a:r>
        </a:p>
      </dgm:t>
    </dgm:pt>
    <dgm:pt modelId="{3BB1D55F-CB3E-49B8-8692-AFDC58F8631F}" type="parTrans" cxnId="{60349323-C3A6-44A4-986D-9EE35C7AD6D5}">
      <dgm:prSet/>
      <dgm:spPr/>
      <dgm:t>
        <a:bodyPr/>
        <a:lstStyle/>
        <a:p>
          <a:endParaRPr lang="en-US"/>
        </a:p>
      </dgm:t>
    </dgm:pt>
    <dgm:pt modelId="{2E4F81B9-7228-4D01-8F83-AD397BC3EB87}" type="sibTrans" cxnId="{60349323-C3A6-44A4-986D-9EE35C7AD6D5}">
      <dgm:prSet/>
      <dgm:spPr/>
      <dgm:t>
        <a:bodyPr/>
        <a:lstStyle/>
        <a:p>
          <a:endParaRPr lang="en-US"/>
        </a:p>
      </dgm:t>
    </dgm:pt>
    <dgm:pt modelId="{36B31A24-6F5D-4771-9108-DE648472EE75}">
      <dgm:prSet custT="1"/>
      <dgm:spPr/>
      <dgm:t>
        <a:bodyPr/>
        <a:lstStyle/>
        <a:p>
          <a:r>
            <a:rPr lang="en-US" sz="1800">
              <a:latin typeface="Arial" panose="020B0604020202020204" pitchFamily="34" charset="0"/>
              <a:cs typeface="Arial" panose="020B0604020202020204" pitchFamily="34" charset="0"/>
            </a:rPr>
            <a:t>Delivered to schools 2 weeks before spring ELA, and one week before each fall/winter administration </a:t>
          </a:r>
        </a:p>
      </dgm:t>
    </dgm:pt>
    <dgm:pt modelId="{821AB8CB-6812-4D8D-940D-C6358A2C27AC}" type="parTrans" cxnId="{478659B6-8527-499E-A4BA-41AF4308253F}">
      <dgm:prSet/>
      <dgm:spPr/>
      <dgm:t>
        <a:bodyPr/>
        <a:lstStyle/>
        <a:p>
          <a:endParaRPr lang="en-US"/>
        </a:p>
      </dgm:t>
    </dgm:pt>
    <dgm:pt modelId="{50F00896-4246-4727-BB04-ACAF60BB3DBB}" type="sibTrans" cxnId="{478659B6-8527-499E-A4BA-41AF4308253F}">
      <dgm:prSet/>
      <dgm:spPr/>
      <dgm:t>
        <a:bodyPr/>
        <a:lstStyle/>
        <a:p>
          <a:endParaRPr lang="en-US"/>
        </a:p>
      </dgm:t>
    </dgm:pt>
    <dgm:pt modelId="{3DB54B25-E7CD-477A-91F0-549A6587133B}">
      <dgm:prSet custT="1"/>
      <dgm:spPr/>
      <dgm:t>
        <a:bodyPr/>
        <a:lstStyle/>
        <a:p>
          <a:r>
            <a:rPr lang="en-US" sz="1800">
              <a:latin typeface="Arial" panose="020B0604020202020204" pitchFamily="34" charset="0"/>
              <a:cs typeface="Arial" panose="020B0604020202020204" pitchFamily="34" charset="0"/>
            </a:rPr>
            <a:t>Available online beforehand </a:t>
          </a:r>
        </a:p>
      </dgm:t>
    </dgm:pt>
    <dgm:pt modelId="{768A2DFF-6077-4D04-9286-F6B1FFB85149}" type="parTrans" cxnId="{1DF165BA-8485-4C9A-890D-4401986CE527}">
      <dgm:prSet/>
      <dgm:spPr/>
      <dgm:t>
        <a:bodyPr/>
        <a:lstStyle/>
        <a:p>
          <a:endParaRPr lang="en-US"/>
        </a:p>
      </dgm:t>
    </dgm:pt>
    <dgm:pt modelId="{39F7CB99-5DB7-42FC-A0F1-E856186704B7}" type="sibTrans" cxnId="{1DF165BA-8485-4C9A-890D-4401986CE527}">
      <dgm:prSet/>
      <dgm:spPr/>
      <dgm:t>
        <a:bodyPr/>
        <a:lstStyle/>
        <a:p>
          <a:endParaRPr lang="en-US"/>
        </a:p>
      </dgm:t>
    </dgm:pt>
    <dgm:pt modelId="{3D30061D-6716-42F6-93EA-2A0CCC832AE0}">
      <dgm:prSet custT="1"/>
      <dgm:spPr/>
      <dgm:t>
        <a:bodyPr/>
        <a:lstStyle/>
        <a:p>
          <a:pPr>
            <a:lnSpc>
              <a:spcPct val="100000"/>
            </a:lnSpc>
            <a:spcAft>
              <a:spcPts val="0"/>
            </a:spcAft>
          </a:pPr>
          <a:r>
            <a:rPr lang="en-US" sz="2000">
              <a:latin typeface="Arial" panose="020B0604020202020204" pitchFamily="34" charset="0"/>
              <a:cs typeface="Arial" panose="020B0604020202020204" pitchFamily="34" charset="0"/>
            </a:rPr>
            <a:t>Verify form-dependent accommodations.  </a:t>
          </a:r>
          <a:endParaRPr lang="en-US" sz="3600">
            <a:latin typeface="Arial" panose="020B0604020202020204" pitchFamily="34" charset="0"/>
            <a:cs typeface="Arial" panose="020B0604020202020204" pitchFamily="34" charset="0"/>
          </a:endParaRPr>
        </a:p>
      </dgm:t>
    </dgm:pt>
    <dgm:pt modelId="{DB253365-5AEB-4875-92E6-E1CAAA98C591}" type="sibTrans" cxnId="{56FFBF34-A0D7-49AE-AC97-4C6CEA70BEC4}">
      <dgm:prSet/>
      <dgm:spPr/>
      <dgm:t>
        <a:bodyPr/>
        <a:lstStyle/>
        <a:p>
          <a:endParaRPr lang="en-US"/>
        </a:p>
      </dgm:t>
    </dgm:pt>
    <dgm:pt modelId="{5E170D32-F798-4313-ACA1-C8851EBF6517}" type="parTrans" cxnId="{56FFBF34-A0D7-49AE-AC97-4C6CEA70BEC4}">
      <dgm:prSet/>
      <dgm:spPr/>
      <dgm:t>
        <a:bodyPr/>
        <a:lstStyle/>
        <a:p>
          <a:endParaRPr lang="en-US"/>
        </a:p>
      </dgm:t>
    </dgm:pt>
    <dgm:pt modelId="{58EB7E1A-D311-4A0E-9126-3A35A226E91C}">
      <dgm:prSet custT="1"/>
      <dgm:spPr/>
      <dgm:t>
        <a:bodyPr/>
        <a:lstStyle/>
        <a:p>
          <a:pPr>
            <a:lnSpc>
              <a:spcPct val="100000"/>
            </a:lnSpc>
            <a:spcAft>
              <a:spcPts val="0"/>
            </a:spcAft>
            <a:buFont typeface="Courier New" panose="02070309020205020404" pitchFamily="49" charset="0"/>
            <a:buChar char="o"/>
          </a:pPr>
          <a:r>
            <a:rPr lang="en-US" sz="1600">
              <a:latin typeface="Arial" panose="020B0604020202020204" pitchFamily="34" charset="0"/>
              <a:cs typeface="Arial" panose="020B0604020202020204" pitchFamily="34" charset="0"/>
            </a:rPr>
            <a:t>	See Appendix A of the Student 	Registration Guide.</a:t>
          </a:r>
        </a:p>
      </dgm:t>
    </dgm:pt>
    <dgm:pt modelId="{EFE38EE7-B088-4FB3-8B03-07CC0C5A86F6}" type="parTrans" cxnId="{68C8308E-406D-47FA-BFEA-9CCCCC1B80B0}">
      <dgm:prSet/>
      <dgm:spPr/>
      <dgm:t>
        <a:bodyPr/>
        <a:lstStyle/>
        <a:p>
          <a:endParaRPr lang="en-US"/>
        </a:p>
      </dgm:t>
    </dgm:pt>
    <dgm:pt modelId="{68FFB269-C4EA-4D3F-84A4-85B149427A0B}" type="sibTrans" cxnId="{68C8308E-406D-47FA-BFEA-9CCCCC1B80B0}">
      <dgm:prSet/>
      <dgm:spPr/>
      <dgm:t>
        <a:bodyPr/>
        <a:lstStyle/>
        <a:p>
          <a:endParaRPr lang="en-US"/>
        </a:p>
      </dgm:t>
    </dgm:pt>
    <dgm:pt modelId="{D3A71398-E2DC-4A2C-A64F-692A7ACD83B9}">
      <dgm:prSet phldrT="[Tex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Schedule classes in the MCAS Portal. </a:t>
          </a:r>
        </a:p>
      </dgm:t>
    </dgm:pt>
    <dgm:pt modelId="{9E4CC7E5-2BBA-4D7D-ABD0-06FD2719F51C}" type="parTrans" cxnId="{1E54E4E8-3324-477F-85FA-B386E2BE9BF6}">
      <dgm:prSet/>
      <dgm:spPr/>
      <dgm:t>
        <a:bodyPr/>
        <a:lstStyle/>
        <a:p>
          <a:endParaRPr lang="en-US"/>
        </a:p>
      </dgm:t>
    </dgm:pt>
    <dgm:pt modelId="{73A715C8-9CF5-4ADA-B505-9F7F7424CEB9}" type="sibTrans" cxnId="{1E54E4E8-3324-477F-85FA-B386E2BE9BF6}">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3">
        <dgm:presLayoutVars>
          <dgm:chMax val="0"/>
          <dgm:chPref val="0"/>
          <dgm:bulletEnabled val="1"/>
        </dgm:presLayoutVars>
      </dgm:prSet>
      <dgm:spPr/>
    </dgm:pt>
    <dgm:pt modelId="{2F947E7E-99A1-4809-B4E9-414BFD82EEED}" type="pres">
      <dgm:prSet presAssocID="{B563D6A7-BF5B-42F2-8E0D-F50297828F40}" presName="desTx" presStyleLbl="revTx" presStyleIdx="0" presStyleCnt="3"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3"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3" custLinFactNeighborX="11607">
        <dgm:presLayoutVars>
          <dgm:bulletEnabled val="1"/>
        </dgm:presLayoutVars>
      </dgm:prSet>
      <dgm:spPr/>
    </dgm:pt>
    <dgm:pt modelId="{3DB4DEE5-A480-4070-AB52-42A9078C1025}" type="pres">
      <dgm:prSet presAssocID="{FB8AE374-EFE9-4EAD-8EBA-9C2B58EAF7CA}" presName="space" presStyleCnt="0"/>
      <dgm:spPr/>
    </dgm:pt>
    <dgm:pt modelId="{AAF9B5F7-3FEE-48D8-93D8-85CB9522E680}" type="pres">
      <dgm:prSet presAssocID="{467B61B1-B403-45B1-85A0-6F1A2273CE72}" presName="composite" presStyleCnt="0"/>
      <dgm:spPr/>
    </dgm:pt>
    <dgm:pt modelId="{D63279A0-8DF8-4A48-A849-5FA77A8A2F7D}" type="pres">
      <dgm:prSet presAssocID="{467B61B1-B403-45B1-85A0-6F1A2273CE72}" presName="parTx" presStyleLbl="node1" presStyleIdx="2" presStyleCnt="3" custLinFactNeighborX="40" custLinFactNeighborY="-2203">
        <dgm:presLayoutVars>
          <dgm:chMax val="0"/>
          <dgm:chPref val="0"/>
          <dgm:bulletEnabled val="1"/>
        </dgm:presLayoutVars>
      </dgm:prSet>
      <dgm:spPr/>
    </dgm:pt>
    <dgm:pt modelId="{B8F400DF-502C-4015-802A-4967AA4DFF1E}" type="pres">
      <dgm:prSet presAssocID="{467B61B1-B403-45B1-85A0-6F1A2273CE72}" presName="desTx" presStyleLbl="revTx" presStyleIdx="2" presStyleCnt="3" custScaleX="121475" custLinFactNeighborX="14313" custLinFactNeighborY="-1636">
        <dgm:presLayoutVars>
          <dgm:bulletEnabled val="1"/>
        </dgm:presLayoutVars>
      </dgm:prSet>
      <dgm:spPr/>
    </dgm:pt>
  </dgm:ptLst>
  <dgm:cxnLst>
    <dgm:cxn modelId="{C00FF008-33BA-40DB-83D9-4D7F706212A7}" srcId="{BF2085B9-47C4-4660-864C-0F1FC5334300}" destId="{0926AC9F-C3DD-48B5-8A59-B9174FAB2893}" srcOrd="2" destOrd="0" parTransId="{B4F87FAF-4381-45B0-96E5-3F8E32A07A7F}" sibTransId="{1815462F-6828-41FA-8C83-C8911364DD9D}"/>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9140FC1D-172C-4A63-8AAF-9FB9A6CBB999}" type="presOf" srcId="{20FBD093-82E9-4F6E-BD99-3F00EF85C758}" destId="{BD790CA9-82E9-43B2-B3BC-92100C838574}" srcOrd="0" destOrd="1" presId="urn:microsoft.com/office/officeart/2005/8/layout/chevron1"/>
    <dgm:cxn modelId="{E4BCA121-C25A-4627-996B-BE4AE32C404B}" type="presOf" srcId="{913FF2A6-F1CA-471D-880A-ABD231C55285}" destId="{B8F400DF-502C-4015-802A-4967AA4DFF1E}" srcOrd="0" destOrd="1" presId="urn:microsoft.com/office/officeart/2005/8/layout/chevron1"/>
    <dgm:cxn modelId="{60349323-C3A6-44A4-986D-9EE35C7AD6D5}" srcId="{B563D6A7-BF5B-42F2-8E0D-F50297828F40}" destId="{3B20C23D-9302-4786-A73D-96BF3B837BC3}" srcOrd="1" destOrd="0" parTransId="{3BB1D55F-CB3E-49B8-8692-AFDC58F8631F}" sibTransId="{2E4F81B9-7228-4D01-8F83-AD397BC3EB87}"/>
    <dgm:cxn modelId="{97AFFF33-2A42-4DD2-BCDE-960293C2F1FE}" type="presOf" srcId="{34B8F8CB-3076-4F9F-AA04-87F62E5D7D2D}" destId="{B8F400DF-502C-4015-802A-4967AA4DFF1E}" srcOrd="0" destOrd="0" presId="urn:microsoft.com/office/officeart/2005/8/layout/chevron1"/>
    <dgm:cxn modelId="{56FFBF34-A0D7-49AE-AC97-4C6CEA70BEC4}" srcId="{467B61B1-B403-45B1-85A0-6F1A2273CE72}" destId="{3D30061D-6716-42F6-93EA-2A0CCC832AE0}" srcOrd="4" destOrd="0" parTransId="{5E170D32-F798-4313-ACA1-C8851EBF6517}" sibTransId="{DB253365-5AEB-4875-92E6-E1CAAA98C591}"/>
    <dgm:cxn modelId="{C3762B5D-0637-43FA-92D2-6E514119E75C}" srcId="{467B61B1-B403-45B1-85A0-6F1A2273CE72}" destId="{34B8F8CB-3076-4F9F-AA04-87F62E5D7D2D}" srcOrd="0" destOrd="0" parTransId="{643E50D5-6C75-444E-BA81-E4D1AB15EB52}" sibTransId="{288EA098-A5CE-4DE0-BA29-96993446DB7C}"/>
    <dgm:cxn modelId="{8E0CAB47-674B-4A6A-AF3F-132437089705}" type="presOf" srcId="{D3A71398-E2DC-4A2C-A64F-692A7ACD83B9}" destId="{B8F400DF-502C-4015-802A-4967AA4DFF1E}" srcOrd="0" destOrd="2" presId="urn:microsoft.com/office/officeart/2005/8/layout/chevron1"/>
    <dgm:cxn modelId="{95B1FE69-3885-45DB-9915-D43FC56E30D4}" type="presOf" srcId="{A692AE9C-EE20-43B1-88AC-A0A218B10DBC}" destId="{BD790CA9-82E9-43B2-B3BC-92100C838574}" srcOrd="0" destOrd="3" presId="urn:microsoft.com/office/officeart/2005/8/layout/chevron1"/>
    <dgm:cxn modelId="{5797446C-795F-4D46-9CDB-2BE6541A1C93}" type="presOf" srcId="{2A706D3E-FD1A-43CE-B285-996786F7EB3F}" destId="{BD790CA9-82E9-43B2-B3BC-92100C838574}" srcOrd="0" destOrd="4" presId="urn:microsoft.com/office/officeart/2005/8/layout/chevron1"/>
    <dgm:cxn modelId="{BF4DB772-E3BE-4DE9-AFB2-93289BE9A42C}" type="presOf" srcId="{60835BA5-F8D3-41A0-9B19-2DBCB12EBE96}" destId="{B8F400DF-502C-4015-802A-4967AA4DFF1E}" srcOrd="0" destOrd="3" presId="urn:microsoft.com/office/officeart/2005/8/layout/chevron1"/>
    <dgm:cxn modelId="{722BFE75-933B-41EC-B78F-CAAB879729F3}" type="presOf" srcId="{5AEFB3B8-40CA-439F-97EE-B05FDFEE2F03}" destId="{958B6679-B398-4D1A-B906-88FAEE1FEB10}" srcOrd="0" destOrd="0" presId="urn:microsoft.com/office/officeart/2005/8/layout/chevron1"/>
    <dgm:cxn modelId="{BE81C457-4001-4768-A0DC-A5F8C71A4584}" type="presOf" srcId="{3B20C23D-9302-4786-A73D-96BF3B837BC3}" destId="{2F947E7E-99A1-4809-B4E9-414BFD82EEED}" srcOrd="0" destOrd="1" presId="urn:microsoft.com/office/officeart/2005/8/layout/chevron1"/>
    <dgm:cxn modelId="{68C8308E-406D-47FA-BFEA-9CCCCC1B80B0}" srcId="{3D30061D-6716-42F6-93EA-2A0CCC832AE0}" destId="{58EB7E1A-D311-4A0E-9126-3A35A226E91C}" srcOrd="0" destOrd="0" parTransId="{EFE38EE7-B088-4FB3-8B03-07CC0C5A86F6}" sibTransId="{68FFB269-C4EA-4D3F-84A4-85B149427A0B}"/>
    <dgm:cxn modelId="{74F46197-547C-4D6E-BFCB-03BEE474A3AF}" type="presOf" srcId="{3D30061D-6716-42F6-93EA-2A0CCC832AE0}" destId="{B8F400DF-502C-4015-802A-4967AA4DFF1E}" srcOrd="0" destOrd="4"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ED0C2C9A-9DF0-45F2-A594-925A858C3A63}" type="presOf" srcId="{58EB7E1A-D311-4A0E-9126-3A35A226E91C}" destId="{B8F400DF-502C-4015-802A-4967AA4DFF1E}" srcOrd="0" destOrd="5" presId="urn:microsoft.com/office/officeart/2005/8/layout/chevron1"/>
    <dgm:cxn modelId="{0CD4EF9A-0049-43AB-8256-620383B38B6F}" type="presOf" srcId="{64E37092-3093-4051-BAF6-3308FB1B586D}" destId="{2F947E7E-99A1-4809-B4E9-414BFD82EEED}" srcOrd="0" destOrd="0" presId="urn:microsoft.com/office/officeart/2005/8/layout/chevron1"/>
    <dgm:cxn modelId="{8799259D-B400-4038-9C13-32CD22B0E82A}" srcId="{5AEFB3B8-40CA-439F-97EE-B05FDFEE2F03}" destId="{467B61B1-B403-45B1-85A0-6F1A2273CE72}" srcOrd="2" destOrd="0" parTransId="{DB340A8C-B1C5-425F-AFA4-B9434C27852C}" sibTransId="{5291E6EF-F7BB-49C8-AD0E-935F84B224A6}"/>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4" destOrd="0" parTransId="{03FCA16E-24B6-4799-9CC4-A21378F33BC8}" sibTransId="{BFFC436D-E1AB-4513-94FA-F18D0028C08B}"/>
    <dgm:cxn modelId="{D38599A3-4C9B-4CC3-B2BC-0BA96A15832F}" type="presOf" srcId="{467B61B1-B403-45B1-85A0-6F1A2273CE72}" destId="{D63279A0-8DF8-4A48-A849-5FA77A8A2F7D}" srcOrd="0" destOrd="0" presId="urn:microsoft.com/office/officeart/2005/8/layout/chevron1"/>
    <dgm:cxn modelId="{478659B6-8527-499E-A4BA-41AF4308253F}" srcId="{3B20C23D-9302-4786-A73D-96BF3B837BC3}" destId="{36B31A24-6F5D-4771-9108-DE648472EE75}" srcOrd="0" destOrd="0" parTransId="{821AB8CB-6812-4D8D-940D-C6358A2C27AC}" sibTransId="{50F00896-4246-4727-BB04-ACAF60BB3DBB}"/>
    <dgm:cxn modelId="{1DF165BA-8485-4C9A-890D-4401986CE527}" srcId="{3B20C23D-9302-4786-A73D-96BF3B837BC3}" destId="{3DB54B25-E7CD-477A-91F0-549A6587133B}" srcOrd="1" destOrd="0" parTransId="{768A2DFF-6077-4D04-9286-F6B1FFB85149}" sibTransId="{39F7CB99-5DB7-42FC-A0F1-E856186704B7}"/>
    <dgm:cxn modelId="{EC057AC3-CC41-44C4-BBA0-1B6565EA0007}" type="presOf" srcId="{0926AC9F-C3DD-48B5-8A59-B9174FAB2893}" destId="{BD790CA9-82E9-43B2-B3BC-92100C838574}" srcOrd="0" destOrd="2" presId="urn:microsoft.com/office/officeart/2005/8/layout/chevron1"/>
    <dgm:cxn modelId="{0A3DDDCA-3EDC-459E-AD8F-57BA0D471E4D}" srcId="{BF2085B9-47C4-4660-864C-0F1FC5334300}" destId="{A692AE9C-EE20-43B1-88AC-A0A218B10DBC}" srcOrd="3" destOrd="0" parTransId="{12C3471D-0DE7-47EF-89EA-1BBBF9C8E7F7}" sibTransId="{E65AC819-1797-4594-A9B2-79964AD4420D}"/>
    <dgm:cxn modelId="{D8EBF3CD-438F-4EB3-8D7E-1CB7339D1835}" srcId="{BF2085B9-47C4-4660-864C-0F1FC5334300}" destId="{20FBD093-82E9-4F6E-BD99-3F00EF85C758}" srcOrd="1" destOrd="0" parTransId="{08297D3B-4964-4FC2-95A5-5AF1CC513191}" sibTransId="{8E774EC2-7F91-4659-BA78-4A21985C4F3B}"/>
    <dgm:cxn modelId="{B6CF23CE-0EB6-4780-B394-10EC8E97C1CD}" type="presOf" srcId="{3DB54B25-E7CD-477A-91F0-549A6587133B}" destId="{2F947E7E-99A1-4809-B4E9-414BFD82EEED}" srcOrd="0" destOrd="3" presId="urn:microsoft.com/office/officeart/2005/8/layout/chevron1"/>
    <dgm:cxn modelId="{291F2AD1-C35A-4D59-BFF1-8EFA9AF5F215}" type="presOf" srcId="{5D005010-2DAC-43A2-A2C4-7D8C5B7122A1}" destId="{BD790CA9-82E9-43B2-B3BC-92100C838574}" srcOrd="0" destOrd="0" presId="urn:microsoft.com/office/officeart/2005/8/layout/chevron1"/>
    <dgm:cxn modelId="{CF86ACD2-C5CE-4473-99F0-0ECEB0DDDBF2}" srcId="{467B61B1-B403-45B1-85A0-6F1A2273CE72}" destId="{60835BA5-F8D3-41A0-9B19-2DBCB12EBE96}" srcOrd="3" destOrd="0" parTransId="{B38DC230-46F4-43C1-A64A-3F9405405B14}" sibTransId="{008222A1-2B92-456D-B797-202F9BBFAF60}"/>
    <dgm:cxn modelId="{1B20B1D6-C113-4A68-9AE3-033A4CB0CFAE}" srcId="{467B61B1-B403-45B1-85A0-6F1A2273CE72}" destId="{913FF2A6-F1CA-471D-880A-ABD231C55285}" srcOrd="1" destOrd="0" parTransId="{FD5CAE00-679C-43B4-9F7B-549174BE23DC}" sibTransId="{8904E1F9-A2DB-4B0D-B510-E1F0D9EE642A}"/>
    <dgm:cxn modelId="{57228FDF-EDBF-43F5-B465-6E8ADAFF8719}" type="presOf" srcId="{36B31A24-6F5D-4771-9108-DE648472EE75}" destId="{2F947E7E-99A1-4809-B4E9-414BFD82EEED}" srcOrd="0" destOrd="2"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1E54E4E8-3324-477F-85FA-B386E2BE9BF6}" srcId="{467B61B1-B403-45B1-85A0-6F1A2273CE72}" destId="{D3A71398-E2DC-4A2C-A64F-692A7ACD83B9}" srcOrd="2" destOrd="0" parTransId="{9E4CC7E5-2BBA-4D7D-ABD0-06FD2719F51C}" sibTransId="{73A715C8-9CF5-4ADA-B505-9F7F7424CEB9}"/>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 modelId="{5112A802-E55F-428C-94BE-96B8A7F90F64}" type="presParOf" srcId="{958B6679-B398-4D1A-B906-88FAEE1FEB10}" destId="{3DB4DEE5-A480-4070-AB52-42A9078C1025}" srcOrd="3" destOrd="0" presId="urn:microsoft.com/office/officeart/2005/8/layout/chevron1"/>
    <dgm:cxn modelId="{18F006D3-8A19-4DF7-8D26-968BD6E529CC}" type="presParOf" srcId="{958B6679-B398-4D1A-B906-88FAEE1FEB10}" destId="{AAF9B5F7-3FEE-48D8-93D8-85CB9522E680}" srcOrd="4" destOrd="0" presId="urn:microsoft.com/office/officeart/2005/8/layout/chevron1"/>
    <dgm:cxn modelId="{1896759C-9CE5-4138-9AD0-1FFFCD553CB1}" type="presParOf" srcId="{AAF9B5F7-3FEE-48D8-93D8-85CB9522E680}" destId="{D63279A0-8DF8-4A48-A849-5FA77A8A2F7D}" srcOrd="0" destOrd="0" presId="urn:microsoft.com/office/officeart/2005/8/layout/chevron1"/>
    <dgm:cxn modelId="{151E3F20-149C-4275-A087-9811F53EB689}" type="presParOf" srcId="{AAF9B5F7-3FEE-48D8-93D8-85CB9522E680}" destId="{B8F400DF-502C-4015-802A-4967AA4DFF1E}"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000" b="1">
              <a:latin typeface="Arial" panose="020B0604020202020204" pitchFamily="34" charset="0"/>
              <a:cs typeface="Arial" panose="020B0604020202020204" pitchFamily="34" charset="0"/>
            </a:rPr>
            <a:t>At least two weeks before testing</a:t>
          </a:r>
        </a:p>
      </dgm:t>
    </dgm:pt>
    <dgm:pt modelId="{9543EFFA-E497-407B-A174-155F1F9F6BDD}" type="parTrans" cxnId="{76B9229A-7334-4576-8A99-F2067161207F}">
      <dgm:prSet/>
      <dgm:spPr/>
      <dgm:t>
        <a:bodyPr/>
        <a:lstStyle/>
        <a:p>
          <a:endParaRPr lang="en-US"/>
        </a:p>
      </dgm:t>
    </dgm:pt>
    <dgm:pt modelId="{F78F0CA0-1A34-474D-A37B-3B51E725DAC5}" type="sibTrans" cxnId="{76B9229A-7334-4576-8A99-F2067161207F}">
      <dgm:prSet/>
      <dgm:spPr/>
      <dgm:t>
        <a:bodyPr/>
        <a:lstStyle/>
        <a:p>
          <a:endParaRPr lang="en-US"/>
        </a:p>
      </dgm:t>
    </dgm:pt>
    <dgm:pt modelId="{64E37092-3093-4051-BAF6-3308FB1B586D}">
      <dgm:prSet phldrT="[Text]" custT="1"/>
      <dgm:spPr/>
      <dgm:t>
        <a:bodyPr/>
        <a:lstStyle/>
        <a:p>
          <a:r>
            <a:rPr lang="en-US" sz="2000">
              <a:latin typeface="Arial" panose="020B0604020202020204" pitchFamily="34" charset="0"/>
              <a:cs typeface="Arial" panose="020B0604020202020204" pitchFamily="34" charset="0"/>
            </a:rPr>
            <a:t>Prepare devices and materials. </a:t>
          </a:r>
        </a:p>
      </dgm:t>
    </dgm:pt>
    <dgm:pt modelId="{D1950554-12A3-4217-BEAF-5164ED47A080}" type="parTrans" cxnId="{10BF0AE0-745F-4242-A2AD-75CED21C5C82}">
      <dgm:prSet/>
      <dgm:spPr/>
      <dgm:t>
        <a:bodyPr/>
        <a:lstStyle/>
        <a:p>
          <a:endParaRPr lang="en-US"/>
        </a:p>
      </dgm:t>
    </dgm:pt>
    <dgm:pt modelId="{65C99F1C-EFBB-476B-A037-9685F04CEB5C}" type="sibTrans" cxnId="{10BF0AE0-745F-4242-A2AD-75CED21C5C82}">
      <dgm:prSet/>
      <dgm:spPr/>
      <dgm:t>
        <a:bodyPr/>
        <a:lstStyle/>
        <a:p>
          <a:endParaRPr lang="en-US"/>
        </a:p>
      </dgm:t>
    </dgm:pt>
    <dgm:pt modelId="{BF2085B9-47C4-4660-864C-0F1FC5334300}">
      <dgm:prSet phldrT="[Text]" custT="1"/>
      <dgm:spPr/>
      <dgm:t>
        <a:bodyPr/>
        <a:lstStyle/>
        <a:p>
          <a:r>
            <a:rPr lang="en-US" sz="2000" b="1">
              <a:latin typeface="Arial" panose="020B0604020202020204" pitchFamily="34" charset="0"/>
              <a:cs typeface="Arial" panose="020B0604020202020204" pitchFamily="34" charset="0"/>
            </a:rPr>
            <a:t>Two weeks before testing</a:t>
          </a:r>
        </a:p>
      </dgm:t>
    </dgm:pt>
    <dgm:pt modelId="{140B26C8-3E94-472D-AA9A-5E95997C7D92}" type="parTrans" cxnId="{CA6C730E-CFC3-456D-9106-1B3EF78FFD2E}">
      <dgm:prSet/>
      <dgm:spPr/>
      <dgm:t>
        <a:bodyPr/>
        <a:lstStyle/>
        <a:p>
          <a:endParaRPr lang="en-US"/>
        </a:p>
      </dgm:t>
    </dgm:pt>
    <dgm:pt modelId="{FB8AE374-EFE9-4EAD-8EBA-9C2B58EAF7CA}" type="sibTrans" cxnId="{CA6C730E-CFC3-456D-9106-1B3EF78FFD2E}">
      <dgm:prSet/>
      <dgm:spPr/>
      <dgm:t>
        <a:bodyPr/>
        <a:lstStyle/>
        <a:p>
          <a:endParaRPr lang="en-US"/>
        </a:p>
      </dgm:t>
    </dgm:pt>
    <dgm:pt modelId="{5D005010-2DAC-43A2-A2C4-7D8C5B7122A1}">
      <dgm:prSet phldrT="[Tex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Create and assign students to classes in the MCAS Portal. </a:t>
          </a:r>
        </a:p>
      </dgm:t>
    </dgm:pt>
    <dgm:pt modelId="{56ED169B-04F6-4E8F-BBA7-201D9782F31A}" type="parTrans" cxnId="{994AD29F-9DFA-46F5-A955-831E1C593FBB}">
      <dgm:prSet/>
      <dgm:spPr/>
      <dgm:t>
        <a:bodyPr/>
        <a:lstStyle/>
        <a:p>
          <a:endParaRPr lang="en-US"/>
        </a:p>
      </dgm:t>
    </dgm:pt>
    <dgm:pt modelId="{FEDD5DCA-303A-49EA-AB09-C10B6FA9A8C7}" type="sibTrans" cxnId="{994AD29F-9DFA-46F5-A955-831E1C593FBB}">
      <dgm:prSet/>
      <dgm:spPr/>
      <dgm:t>
        <a:bodyPr/>
        <a:lstStyle/>
        <a:p>
          <a:endParaRPr lang="en-US"/>
        </a:p>
      </dgm:t>
    </dgm:pt>
    <dgm:pt modelId="{2A706D3E-FD1A-43CE-B285-996786F7EB3F}">
      <dgm:prSet phldrT="[Text]" custT="1"/>
      <dgm:spPr/>
      <dgm:t>
        <a:bodyPr/>
        <a:lstStyle/>
        <a:p>
          <a:endParaRPr lang="en-US" sz="1800"/>
        </a:p>
      </dgm:t>
    </dgm:pt>
    <dgm:pt modelId="{03FCA16E-24B6-4799-9CC4-A21378F33BC8}" type="parTrans" cxnId="{0E0D30A1-AF19-4F98-A04A-2012CF7B496E}">
      <dgm:prSet/>
      <dgm:spPr/>
      <dgm:t>
        <a:bodyPr/>
        <a:lstStyle/>
        <a:p>
          <a:endParaRPr lang="en-US"/>
        </a:p>
      </dgm:t>
    </dgm:pt>
    <dgm:pt modelId="{BFFC436D-E1AB-4513-94FA-F18D0028C08B}" type="sibTrans" cxnId="{0E0D30A1-AF19-4F98-A04A-2012CF7B496E}">
      <dgm:prSet/>
      <dgm:spPr/>
      <dgm:t>
        <a:bodyPr/>
        <a:lstStyle/>
        <a:p>
          <a:endParaRPr lang="en-US"/>
        </a:p>
      </dgm:t>
    </dgm:pt>
    <dgm:pt modelId="{467B61B1-B403-45B1-85A0-6F1A2273CE72}">
      <dgm:prSet phldrT="[Text]" custT="1"/>
      <dgm:spPr/>
      <dgm:t>
        <a:bodyPr/>
        <a:lstStyle/>
        <a:p>
          <a:r>
            <a:rPr lang="en-US" sz="2000" b="1">
              <a:latin typeface="Arial" panose="020B0604020202020204" pitchFamily="34" charset="0"/>
              <a:cs typeface="Arial" panose="020B0604020202020204" pitchFamily="34" charset="0"/>
            </a:rPr>
            <a:t>Up to one week before testing</a:t>
          </a:r>
        </a:p>
      </dgm:t>
    </dgm:pt>
    <dgm:pt modelId="{DB340A8C-B1C5-425F-AFA4-B9434C27852C}" type="parTrans" cxnId="{8799259D-B400-4038-9C13-32CD22B0E82A}">
      <dgm:prSet/>
      <dgm:spPr/>
      <dgm:t>
        <a:bodyPr/>
        <a:lstStyle/>
        <a:p>
          <a:endParaRPr lang="en-US"/>
        </a:p>
      </dgm:t>
    </dgm:pt>
    <dgm:pt modelId="{5291E6EF-F7BB-49C8-AD0E-935F84B224A6}" type="sibTrans" cxnId="{8799259D-B400-4038-9C13-32CD22B0E82A}">
      <dgm:prSet/>
      <dgm:spPr/>
      <dgm:t>
        <a:bodyPr/>
        <a:lstStyle/>
        <a:p>
          <a:endParaRPr lang="en-US"/>
        </a:p>
      </dgm:t>
    </dgm:pt>
    <dgm:pt modelId="{913FF2A6-F1CA-471D-880A-ABD231C55285}">
      <dgm:prSet phldrT="[Tex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Train test administrators in protocols and security requirements.</a:t>
          </a:r>
        </a:p>
      </dgm:t>
    </dgm:pt>
    <dgm:pt modelId="{FD5CAE00-679C-43B4-9F7B-549174BE23DC}" type="parTrans" cxnId="{1B20B1D6-C113-4A68-9AE3-033A4CB0CFAE}">
      <dgm:prSet/>
      <dgm:spPr/>
      <dgm:t>
        <a:bodyPr/>
        <a:lstStyle/>
        <a:p>
          <a:endParaRPr lang="en-US"/>
        </a:p>
      </dgm:t>
    </dgm:pt>
    <dgm:pt modelId="{8904E1F9-A2DB-4B0D-B510-E1F0D9EE642A}" type="sibTrans" cxnId="{1B20B1D6-C113-4A68-9AE3-033A4CB0CFAE}">
      <dgm:prSet/>
      <dgm:spPr/>
      <dgm:t>
        <a:bodyPr/>
        <a:lstStyle/>
        <a:p>
          <a:endParaRPr lang="en-US"/>
        </a:p>
      </dgm:t>
    </dgm:pt>
    <dgm:pt modelId="{34B8F8CB-3076-4F9F-AA04-87F62E5D7D2D}">
      <dgm:prSet phldrT="[Text]" custT="1"/>
      <dgm:spPr/>
      <dgm:t>
        <a:bodyPr/>
        <a:lstStyle/>
        <a:p>
          <a:pPr>
            <a:lnSpc>
              <a:spcPct val="90000"/>
            </a:lnSpc>
            <a:spcAft>
              <a:spcPct val="15000"/>
            </a:spcAft>
          </a:pPr>
          <a:endParaRPr lang="en-US" sz="800">
            <a:latin typeface="Arial" panose="020B0604020202020204" pitchFamily="34" charset="0"/>
            <a:cs typeface="Arial" panose="020B0604020202020204" pitchFamily="34" charset="0"/>
          </a:endParaRPr>
        </a:p>
      </dgm:t>
    </dgm:pt>
    <dgm:pt modelId="{643E50D5-6C75-444E-BA81-E4D1AB15EB52}" type="parTrans" cxnId="{C3762B5D-0637-43FA-92D2-6E514119E75C}">
      <dgm:prSet/>
      <dgm:spPr/>
      <dgm:t>
        <a:bodyPr/>
        <a:lstStyle/>
        <a:p>
          <a:endParaRPr lang="en-US"/>
        </a:p>
      </dgm:t>
    </dgm:pt>
    <dgm:pt modelId="{288EA098-A5CE-4DE0-BA29-96993446DB7C}" type="sibTrans" cxnId="{C3762B5D-0637-43FA-92D2-6E514119E75C}">
      <dgm:prSet/>
      <dgm:spPr/>
      <dgm:t>
        <a:bodyPr/>
        <a:lstStyle/>
        <a:p>
          <a:endParaRPr lang="en-US"/>
        </a:p>
      </dgm:t>
    </dgm:pt>
    <dgm:pt modelId="{20FBD093-82E9-4F6E-BD99-3F00EF85C758}">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Verify assigned accommodations. </a:t>
          </a:r>
        </a:p>
      </dgm:t>
    </dgm:pt>
    <dgm:pt modelId="{08297D3B-4964-4FC2-95A5-5AF1CC513191}" type="parTrans" cxnId="{D8EBF3CD-438F-4EB3-8D7E-1CB7339D1835}">
      <dgm:prSet/>
      <dgm:spPr/>
      <dgm:t>
        <a:bodyPr/>
        <a:lstStyle/>
        <a:p>
          <a:endParaRPr lang="en-US"/>
        </a:p>
      </dgm:t>
    </dgm:pt>
    <dgm:pt modelId="{8E774EC2-7F91-4659-BA78-4A21985C4F3B}" type="sibTrans" cxnId="{D8EBF3CD-438F-4EB3-8D7E-1CB7339D1835}">
      <dgm:prSet/>
      <dgm:spPr/>
      <dgm:t>
        <a:bodyPr/>
        <a:lstStyle/>
        <a:p>
          <a:endParaRPr lang="en-US"/>
        </a:p>
      </dgm:t>
    </dgm:pt>
    <dgm:pt modelId="{0926AC9F-C3DD-48B5-8A59-B9174FAB2893}">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If necessary, create TA logins for Human Read-Aloud and Human Signer. </a:t>
          </a:r>
        </a:p>
      </dgm:t>
    </dgm:pt>
    <dgm:pt modelId="{B4F87FAF-4381-45B0-96E5-3F8E32A07A7F}" type="parTrans" cxnId="{C00FF008-33BA-40DB-83D9-4D7F706212A7}">
      <dgm:prSet/>
      <dgm:spPr/>
      <dgm:t>
        <a:bodyPr/>
        <a:lstStyle/>
        <a:p>
          <a:endParaRPr lang="en-US"/>
        </a:p>
      </dgm:t>
    </dgm:pt>
    <dgm:pt modelId="{1815462F-6828-41FA-8C83-C8911364DD9D}" type="sibTrans" cxnId="{C00FF008-33BA-40DB-83D9-4D7F706212A7}">
      <dgm:prSet/>
      <dgm:spPr/>
      <dgm:t>
        <a:bodyPr/>
        <a:lstStyle/>
        <a:p>
          <a:endParaRPr lang="en-US"/>
        </a:p>
      </dgm:t>
    </dgm:pt>
    <dgm:pt modelId="{A692AE9C-EE20-43B1-88AC-A0A218B10DBC}">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Track delivery of materials through Materials Management in the MCAS Portal.</a:t>
          </a:r>
        </a:p>
      </dgm:t>
    </dgm:pt>
    <dgm:pt modelId="{12C3471D-0DE7-47EF-89EA-1BBBF9C8E7F7}" type="parTrans" cxnId="{0A3DDDCA-3EDC-459E-AD8F-57BA0D471E4D}">
      <dgm:prSet/>
      <dgm:spPr/>
      <dgm:t>
        <a:bodyPr/>
        <a:lstStyle/>
        <a:p>
          <a:endParaRPr lang="en-US"/>
        </a:p>
      </dgm:t>
    </dgm:pt>
    <dgm:pt modelId="{E65AC819-1797-4594-A9B2-79964AD4420D}" type="sibTrans" cxnId="{0A3DDDCA-3EDC-459E-AD8F-57BA0D471E4D}">
      <dgm:prSet/>
      <dgm:spPr/>
      <dgm:t>
        <a:bodyPr/>
        <a:lstStyle/>
        <a:p>
          <a:endParaRPr lang="en-US"/>
        </a:p>
      </dgm:t>
    </dgm:pt>
    <dgm:pt modelId="{60835BA5-F8D3-41A0-9B19-2DBCB12EBE96}">
      <dgm:prSe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Print student logins, summary sheets, and TA logins, if needed for Human Read-Aloud and Human Signer sessions. </a:t>
          </a:r>
        </a:p>
      </dgm:t>
    </dgm:pt>
    <dgm:pt modelId="{B38DC230-46F4-43C1-A64A-3F9405405B14}" type="parTrans" cxnId="{CF86ACD2-C5CE-4473-99F0-0ECEB0DDDBF2}">
      <dgm:prSet/>
      <dgm:spPr/>
      <dgm:t>
        <a:bodyPr/>
        <a:lstStyle/>
        <a:p>
          <a:endParaRPr lang="en-US"/>
        </a:p>
      </dgm:t>
    </dgm:pt>
    <dgm:pt modelId="{008222A1-2B92-456D-B797-202F9BBFAF60}" type="sibTrans" cxnId="{CF86ACD2-C5CE-4473-99F0-0ECEB0DDDBF2}">
      <dgm:prSet/>
      <dgm:spPr/>
      <dgm:t>
        <a:bodyPr/>
        <a:lstStyle/>
        <a:p>
          <a:endParaRPr lang="en-US"/>
        </a:p>
      </dgm:t>
    </dgm:pt>
    <dgm:pt modelId="{3B20C23D-9302-4786-A73D-96BF3B837BC3}">
      <dgm:prSet custT="1"/>
      <dgm:spPr/>
      <dgm:t>
        <a:bodyPr/>
        <a:lstStyle/>
        <a:p>
          <a:r>
            <a:rPr lang="en-US" sz="2000">
              <a:latin typeface="Arial" panose="020B0604020202020204" pitchFamily="34" charset="0"/>
              <a:cs typeface="Arial" panose="020B0604020202020204" pitchFamily="34" charset="0"/>
            </a:rPr>
            <a:t>Review instructions in the </a:t>
          </a:r>
          <a:r>
            <a:rPr lang="en-US" sz="2000" i="1">
              <a:latin typeface="Arial" panose="020B0604020202020204" pitchFamily="34" charset="0"/>
              <a:cs typeface="Arial" panose="020B0604020202020204" pitchFamily="34" charset="0"/>
            </a:rPr>
            <a:t>Principal’s Administration Manual</a:t>
          </a:r>
          <a:r>
            <a:rPr lang="en-US" sz="2000">
              <a:latin typeface="Arial" panose="020B0604020202020204" pitchFamily="34" charset="0"/>
              <a:cs typeface="Arial" panose="020B0604020202020204" pitchFamily="34" charset="0"/>
            </a:rPr>
            <a:t>.</a:t>
          </a:r>
        </a:p>
      </dgm:t>
    </dgm:pt>
    <dgm:pt modelId="{3BB1D55F-CB3E-49B8-8692-AFDC58F8631F}" type="parTrans" cxnId="{60349323-C3A6-44A4-986D-9EE35C7AD6D5}">
      <dgm:prSet/>
      <dgm:spPr/>
      <dgm:t>
        <a:bodyPr/>
        <a:lstStyle/>
        <a:p>
          <a:endParaRPr lang="en-US"/>
        </a:p>
      </dgm:t>
    </dgm:pt>
    <dgm:pt modelId="{2E4F81B9-7228-4D01-8F83-AD397BC3EB87}" type="sibTrans" cxnId="{60349323-C3A6-44A4-986D-9EE35C7AD6D5}">
      <dgm:prSet/>
      <dgm:spPr/>
      <dgm:t>
        <a:bodyPr/>
        <a:lstStyle/>
        <a:p>
          <a:endParaRPr lang="en-US"/>
        </a:p>
      </dgm:t>
    </dgm:pt>
    <dgm:pt modelId="{36B31A24-6F5D-4771-9108-DE648472EE75}">
      <dgm:prSet custT="1"/>
      <dgm:spPr/>
      <dgm:t>
        <a:bodyPr/>
        <a:lstStyle/>
        <a:p>
          <a:r>
            <a:rPr lang="en-US" sz="1800">
              <a:latin typeface="Arial" panose="020B0604020202020204" pitchFamily="34" charset="0"/>
              <a:cs typeface="Arial" panose="020B0604020202020204" pitchFamily="34" charset="0"/>
            </a:rPr>
            <a:t>Delivered to schools 2 weeks before spring ELA, and one week before each fall/winter administration </a:t>
          </a:r>
        </a:p>
      </dgm:t>
    </dgm:pt>
    <dgm:pt modelId="{821AB8CB-6812-4D8D-940D-C6358A2C27AC}" type="parTrans" cxnId="{478659B6-8527-499E-A4BA-41AF4308253F}">
      <dgm:prSet/>
      <dgm:spPr/>
      <dgm:t>
        <a:bodyPr/>
        <a:lstStyle/>
        <a:p>
          <a:endParaRPr lang="en-US"/>
        </a:p>
      </dgm:t>
    </dgm:pt>
    <dgm:pt modelId="{50F00896-4246-4727-BB04-ACAF60BB3DBB}" type="sibTrans" cxnId="{478659B6-8527-499E-A4BA-41AF4308253F}">
      <dgm:prSet/>
      <dgm:spPr/>
      <dgm:t>
        <a:bodyPr/>
        <a:lstStyle/>
        <a:p>
          <a:endParaRPr lang="en-US"/>
        </a:p>
      </dgm:t>
    </dgm:pt>
    <dgm:pt modelId="{3DB54B25-E7CD-477A-91F0-549A6587133B}">
      <dgm:prSet custT="1"/>
      <dgm:spPr/>
      <dgm:t>
        <a:bodyPr/>
        <a:lstStyle/>
        <a:p>
          <a:r>
            <a:rPr lang="en-US" sz="1800">
              <a:latin typeface="Arial" panose="020B0604020202020204" pitchFamily="34" charset="0"/>
              <a:cs typeface="Arial" panose="020B0604020202020204" pitchFamily="34" charset="0"/>
            </a:rPr>
            <a:t>Available online beforehand </a:t>
          </a:r>
        </a:p>
      </dgm:t>
    </dgm:pt>
    <dgm:pt modelId="{768A2DFF-6077-4D04-9286-F6B1FFB85149}" type="parTrans" cxnId="{1DF165BA-8485-4C9A-890D-4401986CE527}">
      <dgm:prSet/>
      <dgm:spPr/>
      <dgm:t>
        <a:bodyPr/>
        <a:lstStyle/>
        <a:p>
          <a:endParaRPr lang="en-US"/>
        </a:p>
      </dgm:t>
    </dgm:pt>
    <dgm:pt modelId="{39F7CB99-5DB7-42FC-A0F1-E856186704B7}" type="sibTrans" cxnId="{1DF165BA-8485-4C9A-890D-4401986CE527}">
      <dgm:prSet/>
      <dgm:spPr/>
      <dgm:t>
        <a:bodyPr/>
        <a:lstStyle/>
        <a:p>
          <a:endParaRPr lang="en-US"/>
        </a:p>
      </dgm:t>
    </dgm:pt>
    <dgm:pt modelId="{3D30061D-6716-42F6-93EA-2A0CCC832AE0}">
      <dgm:prSet custT="1"/>
      <dgm:spPr/>
      <dgm:t>
        <a:bodyPr/>
        <a:lstStyle/>
        <a:p>
          <a:pPr>
            <a:lnSpc>
              <a:spcPct val="100000"/>
            </a:lnSpc>
            <a:spcAft>
              <a:spcPts val="0"/>
            </a:spcAft>
          </a:pPr>
          <a:r>
            <a:rPr lang="en-US" sz="2000">
              <a:latin typeface="Arial" panose="020B0604020202020204" pitchFamily="34" charset="0"/>
              <a:cs typeface="Arial" panose="020B0604020202020204" pitchFamily="34" charset="0"/>
            </a:rPr>
            <a:t>Verify form-dependent accommodations.  </a:t>
          </a:r>
          <a:endParaRPr lang="en-US" sz="3600">
            <a:latin typeface="Arial" panose="020B0604020202020204" pitchFamily="34" charset="0"/>
            <a:cs typeface="Arial" panose="020B0604020202020204" pitchFamily="34" charset="0"/>
          </a:endParaRPr>
        </a:p>
      </dgm:t>
    </dgm:pt>
    <dgm:pt modelId="{DB253365-5AEB-4875-92E6-E1CAAA98C591}" type="sibTrans" cxnId="{56FFBF34-A0D7-49AE-AC97-4C6CEA70BEC4}">
      <dgm:prSet/>
      <dgm:spPr/>
      <dgm:t>
        <a:bodyPr/>
        <a:lstStyle/>
        <a:p>
          <a:endParaRPr lang="en-US"/>
        </a:p>
      </dgm:t>
    </dgm:pt>
    <dgm:pt modelId="{5E170D32-F798-4313-ACA1-C8851EBF6517}" type="parTrans" cxnId="{56FFBF34-A0D7-49AE-AC97-4C6CEA70BEC4}">
      <dgm:prSet/>
      <dgm:spPr/>
      <dgm:t>
        <a:bodyPr/>
        <a:lstStyle/>
        <a:p>
          <a:endParaRPr lang="en-US"/>
        </a:p>
      </dgm:t>
    </dgm:pt>
    <dgm:pt modelId="{58EB7E1A-D311-4A0E-9126-3A35A226E91C}">
      <dgm:prSet custT="1"/>
      <dgm:spPr/>
      <dgm:t>
        <a:bodyPr/>
        <a:lstStyle/>
        <a:p>
          <a:pPr>
            <a:lnSpc>
              <a:spcPct val="100000"/>
            </a:lnSpc>
            <a:spcAft>
              <a:spcPts val="0"/>
            </a:spcAft>
            <a:buFont typeface="Courier New" panose="02070309020205020404" pitchFamily="49" charset="0"/>
            <a:buChar char="o"/>
          </a:pPr>
          <a:r>
            <a:rPr lang="en-US" sz="1600">
              <a:latin typeface="Arial" panose="020B0604020202020204" pitchFamily="34" charset="0"/>
              <a:cs typeface="Arial" panose="020B0604020202020204" pitchFamily="34" charset="0"/>
            </a:rPr>
            <a:t>	See Appendix A of the Student 	Registration Guide.</a:t>
          </a:r>
        </a:p>
      </dgm:t>
    </dgm:pt>
    <dgm:pt modelId="{EFE38EE7-B088-4FB3-8B03-07CC0C5A86F6}" type="parTrans" cxnId="{68C8308E-406D-47FA-BFEA-9CCCCC1B80B0}">
      <dgm:prSet/>
      <dgm:spPr/>
      <dgm:t>
        <a:bodyPr/>
        <a:lstStyle/>
        <a:p>
          <a:endParaRPr lang="en-US"/>
        </a:p>
      </dgm:t>
    </dgm:pt>
    <dgm:pt modelId="{68FFB269-C4EA-4D3F-84A4-85B149427A0B}" type="sibTrans" cxnId="{68C8308E-406D-47FA-BFEA-9CCCCC1B80B0}">
      <dgm:prSet/>
      <dgm:spPr/>
      <dgm:t>
        <a:bodyPr/>
        <a:lstStyle/>
        <a:p>
          <a:endParaRPr lang="en-US"/>
        </a:p>
      </dgm:t>
    </dgm:pt>
    <dgm:pt modelId="{D3A71398-E2DC-4A2C-A64F-692A7ACD83B9}">
      <dgm:prSet phldrT="[Tex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Schedule classes in the MCAS Portal. </a:t>
          </a:r>
        </a:p>
      </dgm:t>
    </dgm:pt>
    <dgm:pt modelId="{9E4CC7E5-2BBA-4D7D-ABD0-06FD2719F51C}" type="parTrans" cxnId="{1E54E4E8-3324-477F-85FA-B386E2BE9BF6}">
      <dgm:prSet/>
      <dgm:spPr/>
      <dgm:t>
        <a:bodyPr/>
        <a:lstStyle/>
        <a:p>
          <a:endParaRPr lang="en-US"/>
        </a:p>
      </dgm:t>
    </dgm:pt>
    <dgm:pt modelId="{73A715C8-9CF5-4ADA-B505-9F7F7424CEB9}" type="sibTrans" cxnId="{1E54E4E8-3324-477F-85FA-B386E2BE9BF6}">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3">
        <dgm:presLayoutVars>
          <dgm:chMax val="0"/>
          <dgm:chPref val="0"/>
          <dgm:bulletEnabled val="1"/>
        </dgm:presLayoutVars>
      </dgm:prSet>
      <dgm:spPr/>
    </dgm:pt>
    <dgm:pt modelId="{2F947E7E-99A1-4809-B4E9-414BFD82EEED}" type="pres">
      <dgm:prSet presAssocID="{B563D6A7-BF5B-42F2-8E0D-F50297828F40}" presName="desTx" presStyleLbl="revTx" presStyleIdx="0" presStyleCnt="3"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3"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3" custLinFactNeighborX="11607">
        <dgm:presLayoutVars>
          <dgm:bulletEnabled val="1"/>
        </dgm:presLayoutVars>
      </dgm:prSet>
      <dgm:spPr/>
    </dgm:pt>
    <dgm:pt modelId="{3DB4DEE5-A480-4070-AB52-42A9078C1025}" type="pres">
      <dgm:prSet presAssocID="{FB8AE374-EFE9-4EAD-8EBA-9C2B58EAF7CA}" presName="space" presStyleCnt="0"/>
      <dgm:spPr/>
    </dgm:pt>
    <dgm:pt modelId="{AAF9B5F7-3FEE-48D8-93D8-85CB9522E680}" type="pres">
      <dgm:prSet presAssocID="{467B61B1-B403-45B1-85A0-6F1A2273CE72}" presName="composite" presStyleCnt="0"/>
      <dgm:spPr/>
    </dgm:pt>
    <dgm:pt modelId="{D63279A0-8DF8-4A48-A849-5FA77A8A2F7D}" type="pres">
      <dgm:prSet presAssocID="{467B61B1-B403-45B1-85A0-6F1A2273CE72}" presName="parTx" presStyleLbl="node1" presStyleIdx="2" presStyleCnt="3" custLinFactNeighborX="40" custLinFactNeighborY="-2203">
        <dgm:presLayoutVars>
          <dgm:chMax val="0"/>
          <dgm:chPref val="0"/>
          <dgm:bulletEnabled val="1"/>
        </dgm:presLayoutVars>
      </dgm:prSet>
      <dgm:spPr/>
    </dgm:pt>
    <dgm:pt modelId="{B8F400DF-502C-4015-802A-4967AA4DFF1E}" type="pres">
      <dgm:prSet presAssocID="{467B61B1-B403-45B1-85A0-6F1A2273CE72}" presName="desTx" presStyleLbl="revTx" presStyleIdx="2" presStyleCnt="3" custScaleX="121475" custLinFactNeighborX="14313" custLinFactNeighborY="-1636">
        <dgm:presLayoutVars>
          <dgm:bulletEnabled val="1"/>
        </dgm:presLayoutVars>
      </dgm:prSet>
      <dgm:spPr/>
    </dgm:pt>
  </dgm:ptLst>
  <dgm:cxnLst>
    <dgm:cxn modelId="{C00FF008-33BA-40DB-83D9-4D7F706212A7}" srcId="{BF2085B9-47C4-4660-864C-0F1FC5334300}" destId="{0926AC9F-C3DD-48B5-8A59-B9174FAB2893}" srcOrd="2" destOrd="0" parTransId="{B4F87FAF-4381-45B0-96E5-3F8E32A07A7F}" sibTransId="{1815462F-6828-41FA-8C83-C8911364DD9D}"/>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9140FC1D-172C-4A63-8AAF-9FB9A6CBB999}" type="presOf" srcId="{20FBD093-82E9-4F6E-BD99-3F00EF85C758}" destId="{BD790CA9-82E9-43B2-B3BC-92100C838574}" srcOrd="0" destOrd="1" presId="urn:microsoft.com/office/officeart/2005/8/layout/chevron1"/>
    <dgm:cxn modelId="{E4BCA121-C25A-4627-996B-BE4AE32C404B}" type="presOf" srcId="{913FF2A6-F1CA-471D-880A-ABD231C55285}" destId="{B8F400DF-502C-4015-802A-4967AA4DFF1E}" srcOrd="0" destOrd="1" presId="urn:microsoft.com/office/officeart/2005/8/layout/chevron1"/>
    <dgm:cxn modelId="{60349323-C3A6-44A4-986D-9EE35C7AD6D5}" srcId="{B563D6A7-BF5B-42F2-8E0D-F50297828F40}" destId="{3B20C23D-9302-4786-A73D-96BF3B837BC3}" srcOrd="1" destOrd="0" parTransId="{3BB1D55F-CB3E-49B8-8692-AFDC58F8631F}" sibTransId="{2E4F81B9-7228-4D01-8F83-AD397BC3EB87}"/>
    <dgm:cxn modelId="{97AFFF33-2A42-4DD2-BCDE-960293C2F1FE}" type="presOf" srcId="{34B8F8CB-3076-4F9F-AA04-87F62E5D7D2D}" destId="{B8F400DF-502C-4015-802A-4967AA4DFF1E}" srcOrd="0" destOrd="0" presId="urn:microsoft.com/office/officeart/2005/8/layout/chevron1"/>
    <dgm:cxn modelId="{56FFBF34-A0D7-49AE-AC97-4C6CEA70BEC4}" srcId="{467B61B1-B403-45B1-85A0-6F1A2273CE72}" destId="{3D30061D-6716-42F6-93EA-2A0CCC832AE0}" srcOrd="4" destOrd="0" parTransId="{5E170D32-F798-4313-ACA1-C8851EBF6517}" sibTransId="{DB253365-5AEB-4875-92E6-E1CAAA98C591}"/>
    <dgm:cxn modelId="{C3762B5D-0637-43FA-92D2-6E514119E75C}" srcId="{467B61B1-B403-45B1-85A0-6F1A2273CE72}" destId="{34B8F8CB-3076-4F9F-AA04-87F62E5D7D2D}" srcOrd="0" destOrd="0" parTransId="{643E50D5-6C75-444E-BA81-E4D1AB15EB52}" sibTransId="{288EA098-A5CE-4DE0-BA29-96993446DB7C}"/>
    <dgm:cxn modelId="{8E0CAB47-674B-4A6A-AF3F-132437089705}" type="presOf" srcId="{D3A71398-E2DC-4A2C-A64F-692A7ACD83B9}" destId="{B8F400DF-502C-4015-802A-4967AA4DFF1E}" srcOrd="0" destOrd="2" presId="urn:microsoft.com/office/officeart/2005/8/layout/chevron1"/>
    <dgm:cxn modelId="{95B1FE69-3885-45DB-9915-D43FC56E30D4}" type="presOf" srcId="{A692AE9C-EE20-43B1-88AC-A0A218B10DBC}" destId="{BD790CA9-82E9-43B2-B3BC-92100C838574}" srcOrd="0" destOrd="3" presId="urn:microsoft.com/office/officeart/2005/8/layout/chevron1"/>
    <dgm:cxn modelId="{5797446C-795F-4D46-9CDB-2BE6541A1C93}" type="presOf" srcId="{2A706D3E-FD1A-43CE-B285-996786F7EB3F}" destId="{BD790CA9-82E9-43B2-B3BC-92100C838574}" srcOrd="0" destOrd="4" presId="urn:microsoft.com/office/officeart/2005/8/layout/chevron1"/>
    <dgm:cxn modelId="{BF4DB772-E3BE-4DE9-AFB2-93289BE9A42C}" type="presOf" srcId="{60835BA5-F8D3-41A0-9B19-2DBCB12EBE96}" destId="{B8F400DF-502C-4015-802A-4967AA4DFF1E}" srcOrd="0" destOrd="3" presId="urn:microsoft.com/office/officeart/2005/8/layout/chevron1"/>
    <dgm:cxn modelId="{722BFE75-933B-41EC-B78F-CAAB879729F3}" type="presOf" srcId="{5AEFB3B8-40CA-439F-97EE-B05FDFEE2F03}" destId="{958B6679-B398-4D1A-B906-88FAEE1FEB10}" srcOrd="0" destOrd="0" presId="urn:microsoft.com/office/officeart/2005/8/layout/chevron1"/>
    <dgm:cxn modelId="{BE81C457-4001-4768-A0DC-A5F8C71A4584}" type="presOf" srcId="{3B20C23D-9302-4786-A73D-96BF3B837BC3}" destId="{2F947E7E-99A1-4809-B4E9-414BFD82EEED}" srcOrd="0" destOrd="1" presId="urn:microsoft.com/office/officeart/2005/8/layout/chevron1"/>
    <dgm:cxn modelId="{68C8308E-406D-47FA-BFEA-9CCCCC1B80B0}" srcId="{3D30061D-6716-42F6-93EA-2A0CCC832AE0}" destId="{58EB7E1A-D311-4A0E-9126-3A35A226E91C}" srcOrd="0" destOrd="0" parTransId="{EFE38EE7-B088-4FB3-8B03-07CC0C5A86F6}" sibTransId="{68FFB269-C4EA-4D3F-84A4-85B149427A0B}"/>
    <dgm:cxn modelId="{74F46197-547C-4D6E-BFCB-03BEE474A3AF}" type="presOf" srcId="{3D30061D-6716-42F6-93EA-2A0CCC832AE0}" destId="{B8F400DF-502C-4015-802A-4967AA4DFF1E}" srcOrd="0" destOrd="4"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ED0C2C9A-9DF0-45F2-A594-925A858C3A63}" type="presOf" srcId="{58EB7E1A-D311-4A0E-9126-3A35A226E91C}" destId="{B8F400DF-502C-4015-802A-4967AA4DFF1E}" srcOrd="0" destOrd="5" presId="urn:microsoft.com/office/officeart/2005/8/layout/chevron1"/>
    <dgm:cxn modelId="{0CD4EF9A-0049-43AB-8256-620383B38B6F}" type="presOf" srcId="{64E37092-3093-4051-BAF6-3308FB1B586D}" destId="{2F947E7E-99A1-4809-B4E9-414BFD82EEED}" srcOrd="0" destOrd="0" presId="urn:microsoft.com/office/officeart/2005/8/layout/chevron1"/>
    <dgm:cxn modelId="{8799259D-B400-4038-9C13-32CD22B0E82A}" srcId="{5AEFB3B8-40CA-439F-97EE-B05FDFEE2F03}" destId="{467B61B1-B403-45B1-85A0-6F1A2273CE72}" srcOrd="2" destOrd="0" parTransId="{DB340A8C-B1C5-425F-AFA4-B9434C27852C}" sibTransId="{5291E6EF-F7BB-49C8-AD0E-935F84B224A6}"/>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4" destOrd="0" parTransId="{03FCA16E-24B6-4799-9CC4-A21378F33BC8}" sibTransId="{BFFC436D-E1AB-4513-94FA-F18D0028C08B}"/>
    <dgm:cxn modelId="{D38599A3-4C9B-4CC3-B2BC-0BA96A15832F}" type="presOf" srcId="{467B61B1-B403-45B1-85A0-6F1A2273CE72}" destId="{D63279A0-8DF8-4A48-A849-5FA77A8A2F7D}" srcOrd="0" destOrd="0" presId="urn:microsoft.com/office/officeart/2005/8/layout/chevron1"/>
    <dgm:cxn modelId="{478659B6-8527-499E-A4BA-41AF4308253F}" srcId="{3B20C23D-9302-4786-A73D-96BF3B837BC3}" destId="{36B31A24-6F5D-4771-9108-DE648472EE75}" srcOrd="0" destOrd="0" parTransId="{821AB8CB-6812-4D8D-940D-C6358A2C27AC}" sibTransId="{50F00896-4246-4727-BB04-ACAF60BB3DBB}"/>
    <dgm:cxn modelId="{1DF165BA-8485-4C9A-890D-4401986CE527}" srcId="{3B20C23D-9302-4786-A73D-96BF3B837BC3}" destId="{3DB54B25-E7CD-477A-91F0-549A6587133B}" srcOrd="1" destOrd="0" parTransId="{768A2DFF-6077-4D04-9286-F6B1FFB85149}" sibTransId="{39F7CB99-5DB7-42FC-A0F1-E856186704B7}"/>
    <dgm:cxn modelId="{EC057AC3-CC41-44C4-BBA0-1B6565EA0007}" type="presOf" srcId="{0926AC9F-C3DD-48B5-8A59-B9174FAB2893}" destId="{BD790CA9-82E9-43B2-B3BC-92100C838574}" srcOrd="0" destOrd="2" presId="urn:microsoft.com/office/officeart/2005/8/layout/chevron1"/>
    <dgm:cxn modelId="{0A3DDDCA-3EDC-459E-AD8F-57BA0D471E4D}" srcId="{BF2085B9-47C4-4660-864C-0F1FC5334300}" destId="{A692AE9C-EE20-43B1-88AC-A0A218B10DBC}" srcOrd="3" destOrd="0" parTransId="{12C3471D-0DE7-47EF-89EA-1BBBF9C8E7F7}" sibTransId="{E65AC819-1797-4594-A9B2-79964AD4420D}"/>
    <dgm:cxn modelId="{D8EBF3CD-438F-4EB3-8D7E-1CB7339D1835}" srcId="{BF2085B9-47C4-4660-864C-0F1FC5334300}" destId="{20FBD093-82E9-4F6E-BD99-3F00EF85C758}" srcOrd="1" destOrd="0" parTransId="{08297D3B-4964-4FC2-95A5-5AF1CC513191}" sibTransId="{8E774EC2-7F91-4659-BA78-4A21985C4F3B}"/>
    <dgm:cxn modelId="{B6CF23CE-0EB6-4780-B394-10EC8E97C1CD}" type="presOf" srcId="{3DB54B25-E7CD-477A-91F0-549A6587133B}" destId="{2F947E7E-99A1-4809-B4E9-414BFD82EEED}" srcOrd="0" destOrd="3" presId="urn:microsoft.com/office/officeart/2005/8/layout/chevron1"/>
    <dgm:cxn modelId="{291F2AD1-C35A-4D59-BFF1-8EFA9AF5F215}" type="presOf" srcId="{5D005010-2DAC-43A2-A2C4-7D8C5B7122A1}" destId="{BD790CA9-82E9-43B2-B3BC-92100C838574}" srcOrd="0" destOrd="0" presId="urn:microsoft.com/office/officeart/2005/8/layout/chevron1"/>
    <dgm:cxn modelId="{CF86ACD2-C5CE-4473-99F0-0ECEB0DDDBF2}" srcId="{467B61B1-B403-45B1-85A0-6F1A2273CE72}" destId="{60835BA5-F8D3-41A0-9B19-2DBCB12EBE96}" srcOrd="3" destOrd="0" parTransId="{B38DC230-46F4-43C1-A64A-3F9405405B14}" sibTransId="{008222A1-2B92-456D-B797-202F9BBFAF60}"/>
    <dgm:cxn modelId="{1B20B1D6-C113-4A68-9AE3-033A4CB0CFAE}" srcId="{467B61B1-B403-45B1-85A0-6F1A2273CE72}" destId="{913FF2A6-F1CA-471D-880A-ABD231C55285}" srcOrd="1" destOrd="0" parTransId="{FD5CAE00-679C-43B4-9F7B-549174BE23DC}" sibTransId="{8904E1F9-A2DB-4B0D-B510-E1F0D9EE642A}"/>
    <dgm:cxn modelId="{57228FDF-EDBF-43F5-B465-6E8ADAFF8719}" type="presOf" srcId="{36B31A24-6F5D-4771-9108-DE648472EE75}" destId="{2F947E7E-99A1-4809-B4E9-414BFD82EEED}" srcOrd="0" destOrd="2"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1E54E4E8-3324-477F-85FA-B386E2BE9BF6}" srcId="{467B61B1-B403-45B1-85A0-6F1A2273CE72}" destId="{D3A71398-E2DC-4A2C-A64F-692A7ACD83B9}" srcOrd="2" destOrd="0" parTransId="{9E4CC7E5-2BBA-4D7D-ABD0-06FD2719F51C}" sibTransId="{73A715C8-9CF5-4ADA-B505-9F7F7424CEB9}"/>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 modelId="{5112A802-E55F-428C-94BE-96B8A7F90F64}" type="presParOf" srcId="{958B6679-B398-4D1A-B906-88FAEE1FEB10}" destId="{3DB4DEE5-A480-4070-AB52-42A9078C1025}" srcOrd="3" destOrd="0" presId="urn:microsoft.com/office/officeart/2005/8/layout/chevron1"/>
    <dgm:cxn modelId="{18F006D3-8A19-4DF7-8D26-968BD6E529CC}" type="presParOf" srcId="{958B6679-B398-4D1A-B906-88FAEE1FEB10}" destId="{AAF9B5F7-3FEE-48D8-93D8-85CB9522E680}" srcOrd="4" destOrd="0" presId="urn:microsoft.com/office/officeart/2005/8/layout/chevron1"/>
    <dgm:cxn modelId="{1896759C-9CE5-4138-9AD0-1FFFCD553CB1}" type="presParOf" srcId="{AAF9B5F7-3FEE-48D8-93D8-85CB9522E680}" destId="{D63279A0-8DF8-4A48-A849-5FA77A8A2F7D}" srcOrd="0" destOrd="0" presId="urn:microsoft.com/office/officeart/2005/8/layout/chevron1"/>
    <dgm:cxn modelId="{151E3F20-149C-4275-A087-9811F53EB689}" type="presParOf" srcId="{AAF9B5F7-3FEE-48D8-93D8-85CB9522E680}" destId="{B8F400DF-502C-4015-802A-4967AA4DFF1E}"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000" b="1">
              <a:latin typeface="Arial" panose="020B0604020202020204" pitchFamily="34" charset="0"/>
              <a:cs typeface="Arial" panose="020B0604020202020204" pitchFamily="34" charset="0"/>
            </a:rPr>
            <a:t>At least two weeks before testing</a:t>
          </a:r>
        </a:p>
      </dgm:t>
    </dgm:pt>
    <dgm:pt modelId="{9543EFFA-E497-407B-A174-155F1F9F6BDD}" type="parTrans" cxnId="{76B9229A-7334-4576-8A99-F2067161207F}">
      <dgm:prSet/>
      <dgm:spPr/>
      <dgm:t>
        <a:bodyPr/>
        <a:lstStyle/>
        <a:p>
          <a:endParaRPr lang="en-US"/>
        </a:p>
      </dgm:t>
    </dgm:pt>
    <dgm:pt modelId="{F78F0CA0-1A34-474D-A37B-3B51E725DAC5}" type="sibTrans" cxnId="{76B9229A-7334-4576-8A99-F2067161207F}">
      <dgm:prSet/>
      <dgm:spPr/>
      <dgm:t>
        <a:bodyPr/>
        <a:lstStyle/>
        <a:p>
          <a:endParaRPr lang="en-US"/>
        </a:p>
      </dgm:t>
    </dgm:pt>
    <dgm:pt modelId="{64E37092-3093-4051-BAF6-3308FB1B586D}">
      <dgm:prSet phldrT="[Text]" custT="1"/>
      <dgm:spPr/>
      <dgm:t>
        <a:bodyPr/>
        <a:lstStyle/>
        <a:p>
          <a:r>
            <a:rPr lang="en-US" sz="2000">
              <a:latin typeface="Arial" panose="020B0604020202020204" pitchFamily="34" charset="0"/>
              <a:cs typeface="Arial" panose="020B0604020202020204" pitchFamily="34" charset="0"/>
            </a:rPr>
            <a:t>Prepare devices and materials. </a:t>
          </a:r>
        </a:p>
      </dgm:t>
    </dgm:pt>
    <dgm:pt modelId="{D1950554-12A3-4217-BEAF-5164ED47A080}" type="parTrans" cxnId="{10BF0AE0-745F-4242-A2AD-75CED21C5C82}">
      <dgm:prSet/>
      <dgm:spPr/>
      <dgm:t>
        <a:bodyPr/>
        <a:lstStyle/>
        <a:p>
          <a:endParaRPr lang="en-US"/>
        </a:p>
      </dgm:t>
    </dgm:pt>
    <dgm:pt modelId="{65C99F1C-EFBB-476B-A037-9685F04CEB5C}" type="sibTrans" cxnId="{10BF0AE0-745F-4242-A2AD-75CED21C5C82}">
      <dgm:prSet/>
      <dgm:spPr/>
      <dgm:t>
        <a:bodyPr/>
        <a:lstStyle/>
        <a:p>
          <a:endParaRPr lang="en-US"/>
        </a:p>
      </dgm:t>
    </dgm:pt>
    <dgm:pt modelId="{BF2085B9-47C4-4660-864C-0F1FC5334300}">
      <dgm:prSet phldrT="[Text]" custT="1"/>
      <dgm:spPr/>
      <dgm:t>
        <a:bodyPr/>
        <a:lstStyle/>
        <a:p>
          <a:r>
            <a:rPr lang="en-US" sz="2000" b="1">
              <a:latin typeface="Arial" panose="020B0604020202020204" pitchFamily="34" charset="0"/>
              <a:cs typeface="Arial" panose="020B0604020202020204" pitchFamily="34" charset="0"/>
            </a:rPr>
            <a:t>Two weeks before testing</a:t>
          </a:r>
        </a:p>
      </dgm:t>
    </dgm:pt>
    <dgm:pt modelId="{140B26C8-3E94-472D-AA9A-5E95997C7D92}" type="parTrans" cxnId="{CA6C730E-CFC3-456D-9106-1B3EF78FFD2E}">
      <dgm:prSet/>
      <dgm:spPr/>
      <dgm:t>
        <a:bodyPr/>
        <a:lstStyle/>
        <a:p>
          <a:endParaRPr lang="en-US"/>
        </a:p>
      </dgm:t>
    </dgm:pt>
    <dgm:pt modelId="{FB8AE374-EFE9-4EAD-8EBA-9C2B58EAF7CA}" type="sibTrans" cxnId="{CA6C730E-CFC3-456D-9106-1B3EF78FFD2E}">
      <dgm:prSet/>
      <dgm:spPr/>
      <dgm:t>
        <a:bodyPr/>
        <a:lstStyle/>
        <a:p>
          <a:endParaRPr lang="en-US"/>
        </a:p>
      </dgm:t>
    </dgm:pt>
    <dgm:pt modelId="{5D005010-2DAC-43A2-A2C4-7D8C5B7122A1}">
      <dgm:prSet phldrT="[Tex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Create and assign students to classes in the MCAS Portal. </a:t>
          </a:r>
        </a:p>
      </dgm:t>
    </dgm:pt>
    <dgm:pt modelId="{56ED169B-04F6-4E8F-BBA7-201D9782F31A}" type="parTrans" cxnId="{994AD29F-9DFA-46F5-A955-831E1C593FBB}">
      <dgm:prSet/>
      <dgm:spPr/>
      <dgm:t>
        <a:bodyPr/>
        <a:lstStyle/>
        <a:p>
          <a:endParaRPr lang="en-US"/>
        </a:p>
      </dgm:t>
    </dgm:pt>
    <dgm:pt modelId="{FEDD5DCA-303A-49EA-AB09-C10B6FA9A8C7}" type="sibTrans" cxnId="{994AD29F-9DFA-46F5-A955-831E1C593FBB}">
      <dgm:prSet/>
      <dgm:spPr/>
      <dgm:t>
        <a:bodyPr/>
        <a:lstStyle/>
        <a:p>
          <a:endParaRPr lang="en-US"/>
        </a:p>
      </dgm:t>
    </dgm:pt>
    <dgm:pt modelId="{2A706D3E-FD1A-43CE-B285-996786F7EB3F}">
      <dgm:prSet phldrT="[Text]" custT="1"/>
      <dgm:spPr/>
      <dgm:t>
        <a:bodyPr/>
        <a:lstStyle/>
        <a:p>
          <a:endParaRPr lang="en-US" sz="1800"/>
        </a:p>
      </dgm:t>
    </dgm:pt>
    <dgm:pt modelId="{03FCA16E-24B6-4799-9CC4-A21378F33BC8}" type="parTrans" cxnId="{0E0D30A1-AF19-4F98-A04A-2012CF7B496E}">
      <dgm:prSet/>
      <dgm:spPr/>
      <dgm:t>
        <a:bodyPr/>
        <a:lstStyle/>
        <a:p>
          <a:endParaRPr lang="en-US"/>
        </a:p>
      </dgm:t>
    </dgm:pt>
    <dgm:pt modelId="{BFFC436D-E1AB-4513-94FA-F18D0028C08B}" type="sibTrans" cxnId="{0E0D30A1-AF19-4F98-A04A-2012CF7B496E}">
      <dgm:prSet/>
      <dgm:spPr/>
      <dgm:t>
        <a:bodyPr/>
        <a:lstStyle/>
        <a:p>
          <a:endParaRPr lang="en-US"/>
        </a:p>
      </dgm:t>
    </dgm:pt>
    <dgm:pt modelId="{467B61B1-B403-45B1-85A0-6F1A2273CE72}">
      <dgm:prSet phldrT="[Text]" custT="1"/>
      <dgm:spPr/>
      <dgm:t>
        <a:bodyPr/>
        <a:lstStyle/>
        <a:p>
          <a:r>
            <a:rPr lang="en-US" sz="2000" b="1">
              <a:latin typeface="Arial" panose="020B0604020202020204" pitchFamily="34" charset="0"/>
              <a:cs typeface="Arial" panose="020B0604020202020204" pitchFamily="34" charset="0"/>
            </a:rPr>
            <a:t>Up to one week before testing</a:t>
          </a:r>
        </a:p>
      </dgm:t>
    </dgm:pt>
    <dgm:pt modelId="{DB340A8C-B1C5-425F-AFA4-B9434C27852C}" type="parTrans" cxnId="{8799259D-B400-4038-9C13-32CD22B0E82A}">
      <dgm:prSet/>
      <dgm:spPr/>
      <dgm:t>
        <a:bodyPr/>
        <a:lstStyle/>
        <a:p>
          <a:endParaRPr lang="en-US"/>
        </a:p>
      </dgm:t>
    </dgm:pt>
    <dgm:pt modelId="{5291E6EF-F7BB-49C8-AD0E-935F84B224A6}" type="sibTrans" cxnId="{8799259D-B400-4038-9C13-32CD22B0E82A}">
      <dgm:prSet/>
      <dgm:spPr/>
      <dgm:t>
        <a:bodyPr/>
        <a:lstStyle/>
        <a:p>
          <a:endParaRPr lang="en-US"/>
        </a:p>
      </dgm:t>
    </dgm:pt>
    <dgm:pt modelId="{913FF2A6-F1CA-471D-880A-ABD231C55285}">
      <dgm:prSet phldrT="[Tex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Train test administrators in protocols and security requirements.</a:t>
          </a:r>
        </a:p>
      </dgm:t>
    </dgm:pt>
    <dgm:pt modelId="{FD5CAE00-679C-43B4-9F7B-549174BE23DC}" type="parTrans" cxnId="{1B20B1D6-C113-4A68-9AE3-033A4CB0CFAE}">
      <dgm:prSet/>
      <dgm:spPr/>
      <dgm:t>
        <a:bodyPr/>
        <a:lstStyle/>
        <a:p>
          <a:endParaRPr lang="en-US"/>
        </a:p>
      </dgm:t>
    </dgm:pt>
    <dgm:pt modelId="{8904E1F9-A2DB-4B0D-B510-E1F0D9EE642A}" type="sibTrans" cxnId="{1B20B1D6-C113-4A68-9AE3-033A4CB0CFAE}">
      <dgm:prSet/>
      <dgm:spPr/>
      <dgm:t>
        <a:bodyPr/>
        <a:lstStyle/>
        <a:p>
          <a:endParaRPr lang="en-US"/>
        </a:p>
      </dgm:t>
    </dgm:pt>
    <dgm:pt modelId="{34B8F8CB-3076-4F9F-AA04-87F62E5D7D2D}">
      <dgm:prSet phldrT="[Text]" custT="1"/>
      <dgm:spPr/>
      <dgm:t>
        <a:bodyPr/>
        <a:lstStyle/>
        <a:p>
          <a:pPr>
            <a:lnSpc>
              <a:spcPct val="90000"/>
            </a:lnSpc>
            <a:spcAft>
              <a:spcPct val="15000"/>
            </a:spcAft>
          </a:pPr>
          <a:endParaRPr lang="en-US" sz="800">
            <a:latin typeface="Arial" panose="020B0604020202020204" pitchFamily="34" charset="0"/>
            <a:cs typeface="Arial" panose="020B0604020202020204" pitchFamily="34" charset="0"/>
          </a:endParaRPr>
        </a:p>
      </dgm:t>
    </dgm:pt>
    <dgm:pt modelId="{643E50D5-6C75-444E-BA81-E4D1AB15EB52}" type="parTrans" cxnId="{C3762B5D-0637-43FA-92D2-6E514119E75C}">
      <dgm:prSet/>
      <dgm:spPr/>
      <dgm:t>
        <a:bodyPr/>
        <a:lstStyle/>
        <a:p>
          <a:endParaRPr lang="en-US"/>
        </a:p>
      </dgm:t>
    </dgm:pt>
    <dgm:pt modelId="{288EA098-A5CE-4DE0-BA29-96993446DB7C}" type="sibTrans" cxnId="{C3762B5D-0637-43FA-92D2-6E514119E75C}">
      <dgm:prSet/>
      <dgm:spPr/>
      <dgm:t>
        <a:bodyPr/>
        <a:lstStyle/>
        <a:p>
          <a:endParaRPr lang="en-US"/>
        </a:p>
      </dgm:t>
    </dgm:pt>
    <dgm:pt modelId="{20FBD093-82E9-4F6E-BD99-3F00EF85C758}">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Verify assigned accommodations. </a:t>
          </a:r>
        </a:p>
      </dgm:t>
    </dgm:pt>
    <dgm:pt modelId="{08297D3B-4964-4FC2-95A5-5AF1CC513191}" type="parTrans" cxnId="{D8EBF3CD-438F-4EB3-8D7E-1CB7339D1835}">
      <dgm:prSet/>
      <dgm:spPr/>
      <dgm:t>
        <a:bodyPr/>
        <a:lstStyle/>
        <a:p>
          <a:endParaRPr lang="en-US"/>
        </a:p>
      </dgm:t>
    </dgm:pt>
    <dgm:pt modelId="{8E774EC2-7F91-4659-BA78-4A21985C4F3B}" type="sibTrans" cxnId="{D8EBF3CD-438F-4EB3-8D7E-1CB7339D1835}">
      <dgm:prSet/>
      <dgm:spPr/>
      <dgm:t>
        <a:bodyPr/>
        <a:lstStyle/>
        <a:p>
          <a:endParaRPr lang="en-US"/>
        </a:p>
      </dgm:t>
    </dgm:pt>
    <dgm:pt modelId="{0926AC9F-C3DD-48B5-8A59-B9174FAB2893}">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If necessary, create TA logins for Human Read-Aloud and Human Signer. </a:t>
          </a:r>
        </a:p>
      </dgm:t>
    </dgm:pt>
    <dgm:pt modelId="{B4F87FAF-4381-45B0-96E5-3F8E32A07A7F}" type="parTrans" cxnId="{C00FF008-33BA-40DB-83D9-4D7F706212A7}">
      <dgm:prSet/>
      <dgm:spPr/>
      <dgm:t>
        <a:bodyPr/>
        <a:lstStyle/>
        <a:p>
          <a:endParaRPr lang="en-US"/>
        </a:p>
      </dgm:t>
    </dgm:pt>
    <dgm:pt modelId="{1815462F-6828-41FA-8C83-C8911364DD9D}" type="sibTrans" cxnId="{C00FF008-33BA-40DB-83D9-4D7F706212A7}">
      <dgm:prSet/>
      <dgm:spPr/>
      <dgm:t>
        <a:bodyPr/>
        <a:lstStyle/>
        <a:p>
          <a:endParaRPr lang="en-US"/>
        </a:p>
      </dgm:t>
    </dgm:pt>
    <dgm:pt modelId="{A692AE9C-EE20-43B1-88AC-A0A218B10DBC}">
      <dgm:prSet custT="1"/>
      <dgm:spPr/>
      <dgm:t>
        <a:bodyPr/>
        <a:lstStyle/>
        <a:p>
          <a:pPr>
            <a:buFont typeface="Times New Roman" panose="02020603050405020304" pitchFamily="18" charset="0"/>
            <a:buChar char="•"/>
          </a:pPr>
          <a:r>
            <a:rPr lang="en-US" sz="2000">
              <a:latin typeface="Arial" panose="020B0604020202020204" pitchFamily="34" charset="0"/>
              <a:cs typeface="Arial" panose="020B0604020202020204" pitchFamily="34" charset="0"/>
            </a:rPr>
            <a:t>Track delivery of materials through Materials Management in the MCAS Portal.</a:t>
          </a:r>
        </a:p>
      </dgm:t>
    </dgm:pt>
    <dgm:pt modelId="{12C3471D-0DE7-47EF-89EA-1BBBF9C8E7F7}" type="parTrans" cxnId="{0A3DDDCA-3EDC-459E-AD8F-57BA0D471E4D}">
      <dgm:prSet/>
      <dgm:spPr/>
      <dgm:t>
        <a:bodyPr/>
        <a:lstStyle/>
        <a:p>
          <a:endParaRPr lang="en-US"/>
        </a:p>
      </dgm:t>
    </dgm:pt>
    <dgm:pt modelId="{E65AC819-1797-4594-A9B2-79964AD4420D}" type="sibTrans" cxnId="{0A3DDDCA-3EDC-459E-AD8F-57BA0D471E4D}">
      <dgm:prSet/>
      <dgm:spPr/>
      <dgm:t>
        <a:bodyPr/>
        <a:lstStyle/>
        <a:p>
          <a:endParaRPr lang="en-US"/>
        </a:p>
      </dgm:t>
    </dgm:pt>
    <dgm:pt modelId="{60835BA5-F8D3-41A0-9B19-2DBCB12EBE96}">
      <dgm:prSe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Print student logins, summary sheets, and TA logins, if needed for Human Read-Aloud and Human Signer sessions. </a:t>
          </a:r>
        </a:p>
      </dgm:t>
    </dgm:pt>
    <dgm:pt modelId="{B38DC230-46F4-43C1-A64A-3F9405405B14}" type="parTrans" cxnId="{CF86ACD2-C5CE-4473-99F0-0ECEB0DDDBF2}">
      <dgm:prSet/>
      <dgm:spPr/>
      <dgm:t>
        <a:bodyPr/>
        <a:lstStyle/>
        <a:p>
          <a:endParaRPr lang="en-US"/>
        </a:p>
      </dgm:t>
    </dgm:pt>
    <dgm:pt modelId="{008222A1-2B92-456D-B797-202F9BBFAF60}" type="sibTrans" cxnId="{CF86ACD2-C5CE-4473-99F0-0ECEB0DDDBF2}">
      <dgm:prSet/>
      <dgm:spPr/>
      <dgm:t>
        <a:bodyPr/>
        <a:lstStyle/>
        <a:p>
          <a:endParaRPr lang="en-US"/>
        </a:p>
      </dgm:t>
    </dgm:pt>
    <dgm:pt modelId="{3B20C23D-9302-4786-A73D-96BF3B837BC3}">
      <dgm:prSet custT="1"/>
      <dgm:spPr/>
      <dgm:t>
        <a:bodyPr/>
        <a:lstStyle/>
        <a:p>
          <a:r>
            <a:rPr lang="en-US" sz="2000">
              <a:latin typeface="Arial" panose="020B0604020202020204" pitchFamily="34" charset="0"/>
              <a:cs typeface="Arial" panose="020B0604020202020204" pitchFamily="34" charset="0"/>
            </a:rPr>
            <a:t>Review instructions in the </a:t>
          </a:r>
          <a:r>
            <a:rPr lang="en-US" sz="2000" i="1">
              <a:latin typeface="Arial" panose="020B0604020202020204" pitchFamily="34" charset="0"/>
              <a:cs typeface="Arial" panose="020B0604020202020204" pitchFamily="34" charset="0"/>
            </a:rPr>
            <a:t>Principal’s Administration Manual</a:t>
          </a:r>
          <a:r>
            <a:rPr lang="en-US" sz="2000">
              <a:latin typeface="Arial" panose="020B0604020202020204" pitchFamily="34" charset="0"/>
              <a:cs typeface="Arial" panose="020B0604020202020204" pitchFamily="34" charset="0"/>
            </a:rPr>
            <a:t>.</a:t>
          </a:r>
        </a:p>
      </dgm:t>
    </dgm:pt>
    <dgm:pt modelId="{3BB1D55F-CB3E-49B8-8692-AFDC58F8631F}" type="parTrans" cxnId="{60349323-C3A6-44A4-986D-9EE35C7AD6D5}">
      <dgm:prSet/>
      <dgm:spPr/>
      <dgm:t>
        <a:bodyPr/>
        <a:lstStyle/>
        <a:p>
          <a:endParaRPr lang="en-US"/>
        </a:p>
      </dgm:t>
    </dgm:pt>
    <dgm:pt modelId="{2E4F81B9-7228-4D01-8F83-AD397BC3EB87}" type="sibTrans" cxnId="{60349323-C3A6-44A4-986D-9EE35C7AD6D5}">
      <dgm:prSet/>
      <dgm:spPr/>
      <dgm:t>
        <a:bodyPr/>
        <a:lstStyle/>
        <a:p>
          <a:endParaRPr lang="en-US"/>
        </a:p>
      </dgm:t>
    </dgm:pt>
    <dgm:pt modelId="{36B31A24-6F5D-4771-9108-DE648472EE75}">
      <dgm:prSet custT="1"/>
      <dgm:spPr/>
      <dgm:t>
        <a:bodyPr/>
        <a:lstStyle/>
        <a:p>
          <a:r>
            <a:rPr lang="en-US" sz="1800">
              <a:latin typeface="Arial" panose="020B0604020202020204" pitchFamily="34" charset="0"/>
              <a:cs typeface="Arial" panose="020B0604020202020204" pitchFamily="34" charset="0"/>
            </a:rPr>
            <a:t>Delivered to schools 2 weeks before spring ELA, and one week before each fall/winter administration </a:t>
          </a:r>
        </a:p>
      </dgm:t>
    </dgm:pt>
    <dgm:pt modelId="{821AB8CB-6812-4D8D-940D-C6358A2C27AC}" type="parTrans" cxnId="{478659B6-8527-499E-A4BA-41AF4308253F}">
      <dgm:prSet/>
      <dgm:spPr/>
      <dgm:t>
        <a:bodyPr/>
        <a:lstStyle/>
        <a:p>
          <a:endParaRPr lang="en-US"/>
        </a:p>
      </dgm:t>
    </dgm:pt>
    <dgm:pt modelId="{50F00896-4246-4727-BB04-ACAF60BB3DBB}" type="sibTrans" cxnId="{478659B6-8527-499E-A4BA-41AF4308253F}">
      <dgm:prSet/>
      <dgm:spPr/>
      <dgm:t>
        <a:bodyPr/>
        <a:lstStyle/>
        <a:p>
          <a:endParaRPr lang="en-US"/>
        </a:p>
      </dgm:t>
    </dgm:pt>
    <dgm:pt modelId="{3DB54B25-E7CD-477A-91F0-549A6587133B}">
      <dgm:prSet custT="1"/>
      <dgm:spPr/>
      <dgm:t>
        <a:bodyPr/>
        <a:lstStyle/>
        <a:p>
          <a:r>
            <a:rPr lang="en-US" sz="1800">
              <a:latin typeface="Arial" panose="020B0604020202020204" pitchFamily="34" charset="0"/>
              <a:cs typeface="Arial" panose="020B0604020202020204" pitchFamily="34" charset="0"/>
            </a:rPr>
            <a:t>Available online beforehand </a:t>
          </a:r>
        </a:p>
      </dgm:t>
    </dgm:pt>
    <dgm:pt modelId="{768A2DFF-6077-4D04-9286-F6B1FFB85149}" type="parTrans" cxnId="{1DF165BA-8485-4C9A-890D-4401986CE527}">
      <dgm:prSet/>
      <dgm:spPr/>
      <dgm:t>
        <a:bodyPr/>
        <a:lstStyle/>
        <a:p>
          <a:endParaRPr lang="en-US"/>
        </a:p>
      </dgm:t>
    </dgm:pt>
    <dgm:pt modelId="{39F7CB99-5DB7-42FC-A0F1-E856186704B7}" type="sibTrans" cxnId="{1DF165BA-8485-4C9A-890D-4401986CE527}">
      <dgm:prSet/>
      <dgm:spPr/>
      <dgm:t>
        <a:bodyPr/>
        <a:lstStyle/>
        <a:p>
          <a:endParaRPr lang="en-US"/>
        </a:p>
      </dgm:t>
    </dgm:pt>
    <dgm:pt modelId="{3D30061D-6716-42F6-93EA-2A0CCC832AE0}">
      <dgm:prSet custT="1"/>
      <dgm:spPr/>
      <dgm:t>
        <a:bodyPr/>
        <a:lstStyle/>
        <a:p>
          <a:pPr>
            <a:lnSpc>
              <a:spcPct val="100000"/>
            </a:lnSpc>
            <a:spcAft>
              <a:spcPts val="0"/>
            </a:spcAft>
          </a:pPr>
          <a:r>
            <a:rPr lang="en-US" sz="2000">
              <a:latin typeface="Arial" panose="020B0604020202020204" pitchFamily="34" charset="0"/>
              <a:cs typeface="Arial" panose="020B0604020202020204" pitchFamily="34" charset="0"/>
            </a:rPr>
            <a:t>Verify form-dependent accommodations.  </a:t>
          </a:r>
          <a:endParaRPr lang="en-US" sz="3600">
            <a:latin typeface="Arial" panose="020B0604020202020204" pitchFamily="34" charset="0"/>
            <a:cs typeface="Arial" panose="020B0604020202020204" pitchFamily="34" charset="0"/>
          </a:endParaRPr>
        </a:p>
      </dgm:t>
    </dgm:pt>
    <dgm:pt modelId="{DB253365-5AEB-4875-92E6-E1CAAA98C591}" type="sibTrans" cxnId="{56FFBF34-A0D7-49AE-AC97-4C6CEA70BEC4}">
      <dgm:prSet/>
      <dgm:spPr/>
      <dgm:t>
        <a:bodyPr/>
        <a:lstStyle/>
        <a:p>
          <a:endParaRPr lang="en-US"/>
        </a:p>
      </dgm:t>
    </dgm:pt>
    <dgm:pt modelId="{5E170D32-F798-4313-ACA1-C8851EBF6517}" type="parTrans" cxnId="{56FFBF34-A0D7-49AE-AC97-4C6CEA70BEC4}">
      <dgm:prSet/>
      <dgm:spPr/>
      <dgm:t>
        <a:bodyPr/>
        <a:lstStyle/>
        <a:p>
          <a:endParaRPr lang="en-US"/>
        </a:p>
      </dgm:t>
    </dgm:pt>
    <dgm:pt modelId="{58EB7E1A-D311-4A0E-9126-3A35A226E91C}">
      <dgm:prSet custT="1"/>
      <dgm:spPr/>
      <dgm:t>
        <a:bodyPr/>
        <a:lstStyle/>
        <a:p>
          <a:pPr>
            <a:lnSpc>
              <a:spcPct val="100000"/>
            </a:lnSpc>
            <a:spcAft>
              <a:spcPts val="0"/>
            </a:spcAft>
            <a:buFont typeface="Courier New" panose="02070309020205020404" pitchFamily="49" charset="0"/>
            <a:buChar char="o"/>
          </a:pPr>
          <a:r>
            <a:rPr lang="en-US" sz="1600">
              <a:latin typeface="Arial" panose="020B0604020202020204" pitchFamily="34" charset="0"/>
              <a:cs typeface="Arial" panose="020B0604020202020204" pitchFamily="34" charset="0"/>
            </a:rPr>
            <a:t>	See Appendix A of the Student 	Registration Guide.</a:t>
          </a:r>
        </a:p>
      </dgm:t>
    </dgm:pt>
    <dgm:pt modelId="{EFE38EE7-B088-4FB3-8B03-07CC0C5A86F6}" type="parTrans" cxnId="{68C8308E-406D-47FA-BFEA-9CCCCC1B80B0}">
      <dgm:prSet/>
      <dgm:spPr/>
      <dgm:t>
        <a:bodyPr/>
        <a:lstStyle/>
        <a:p>
          <a:endParaRPr lang="en-US"/>
        </a:p>
      </dgm:t>
    </dgm:pt>
    <dgm:pt modelId="{68FFB269-C4EA-4D3F-84A4-85B149427A0B}" type="sibTrans" cxnId="{68C8308E-406D-47FA-BFEA-9CCCCC1B80B0}">
      <dgm:prSet/>
      <dgm:spPr/>
      <dgm:t>
        <a:bodyPr/>
        <a:lstStyle/>
        <a:p>
          <a:endParaRPr lang="en-US"/>
        </a:p>
      </dgm:t>
    </dgm:pt>
    <dgm:pt modelId="{D3A71398-E2DC-4A2C-A64F-692A7ACD83B9}">
      <dgm:prSet phldrT="[Text]" custT="1"/>
      <dgm:spPr/>
      <dgm:t>
        <a:bodyPr/>
        <a:lstStyle/>
        <a:p>
          <a:pPr>
            <a:lnSpc>
              <a:spcPct val="90000"/>
            </a:lnSpc>
            <a:spcAft>
              <a:spcPct val="15000"/>
            </a:spcAft>
          </a:pPr>
          <a:r>
            <a:rPr lang="en-US" sz="2000">
              <a:latin typeface="Arial" panose="020B0604020202020204" pitchFamily="34" charset="0"/>
              <a:cs typeface="Arial" panose="020B0604020202020204" pitchFamily="34" charset="0"/>
            </a:rPr>
            <a:t>Schedule classes in the MCAS Portal. </a:t>
          </a:r>
        </a:p>
      </dgm:t>
    </dgm:pt>
    <dgm:pt modelId="{9E4CC7E5-2BBA-4D7D-ABD0-06FD2719F51C}" type="parTrans" cxnId="{1E54E4E8-3324-477F-85FA-B386E2BE9BF6}">
      <dgm:prSet/>
      <dgm:spPr/>
      <dgm:t>
        <a:bodyPr/>
        <a:lstStyle/>
        <a:p>
          <a:endParaRPr lang="en-US"/>
        </a:p>
      </dgm:t>
    </dgm:pt>
    <dgm:pt modelId="{73A715C8-9CF5-4ADA-B505-9F7F7424CEB9}" type="sibTrans" cxnId="{1E54E4E8-3324-477F-85FA-B386E2BE9BF6}">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3">
        <dgm:presLayoutVars>
          <dgm:chMax val="0"/>
          <dgm:chPref val="0"/>
          <dgm:bulletEnabled val="1"/>
        </dgm:presLayoutVars>
      </dgm:prSet>
      <dgm:spPr/>
    </dgm:pt>
    <dgm:pt modelId="{2F947E7E-99A1-4809-B4E9-414BFD82EEED}" type="pres">
      <dgm:prSet presAssocID="{B563D6A7-BF5B-42F2-8E0D-F50297828F40}" presName="desTx" presStyleLbl="revTx" presStyleIdx="0" presStyleCnt="3"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3"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3" custLinFactNeighborX="11607">
        <dgm:presLayoutVars>
          <dgm:bulletEnabled val="1"/>
        </dgm:presLayoutVars>
      </dgm:prSet>
      <dgm:spPr/>
    </dgm:pt>
    <dgm:pt modelId="{3DB4DEE5-A480-4070-AB52-42A9078C1025}" type="pres">
      <dgm:prSet presAssocID="{FB8AE374-EFE9-4EAD-8EBA-9C2B58EAF7CA}" presName="space" presStyleCnt="0"/>
      <dgm:spPr/>
    </dgm:pt>
    <dgm:pt modelId="{AAF9B5F7-3FEE-48D8-93D8-85CB9522E680}" type="pres">
      <dgm:prSet presAssocID="{467B61B1-B403-45B1-85A0-6F1A2273CE72}" presName="composite" presStyleCnt="0"/>
      <dgm:spPr/>
    </dgm:pt>
    <dgm:pt modelId="{D63279A0-8DF8-4A48-A849-5FA77A8A2F7D}" type="pres">
      <dgm:prSet presAssocID="{467B61B1-B403-45B1-85A0-6F1A2273CE72}" presName="parTx" presStyleLbl="node1" presStyleIdx="2" presStyleCnt="3" custLinFactNeighborX="40" custLinFactNeighborY="-2203">
        <dgm:presLayoutVars>
          <dgm:chMax val="0"/>
          <dgm:chPref val="0"/>
          <dgm:bulletEnabled val="1"/>
        </dgm:presLayoutVars>
      </dgm:prSet>
      <dgm:spPr/>
    </dgm:pt>
    <dgm:pt modelId="{B8F400DF-502C-4015-802A-4967AA4DFF1E}" type="pres">
      <dgm:prSet presAssocID="{467B61B1-B403-45B1-85A0-6F1A2273CE72}" presName="desTx" presStyleLbl="revTx" presStyleIdx="2" presStyleCnt="3" custScaleX="121475" custLinFactNeighborX="14313" custLinFactNeighborY="-1636">
        <dgm:presLayoutVars>
          <dgm:bulletEnabled val="1"/>
        </dgm:presLayoutVars>
      </dgm:prSet>
      <dgm:spPr/>
    </dgm:pt>
  </dgm:ptLst>
  <dgm:cxnLst>
    <dgm:cxn modelId="{C00FF008-33BA-40DB-83D9-4D7F706212A7}" srcId="{BF2085B9-47C4-4660-864C-0F1FC5334300}" destId="{0926AC9F-C3DD-48B5-8A59-B9174FAB2893}" srcOrd="2" destOrd="0" parTransId="{B4F87FAF-4381-45B0-96E5-3F8E32A07A7F}" sibTransId="{1815462F-6828-41FA-8C83-C8911364DD9D}"/>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9140FC1D-172C-4A63-8AAF-9FB9A6CBB999}" type="presOf" srcId="{20FBD093-82E9-4F6E-BD99-3F00EF85C758}" destId="{BD790CA9-82E9-43B2-B3BC-92100C838574}" srcOrd="0" destOrd="1" presId="urn:microsoft.com/office/officeart/2005/8/layout/chevron1"/>
    <dgm:cxn modelId="{E4BCA121-C25A-4627-996B-BE4AE32C404B}" type="presOf" srcId="{913FF2A6-F1CA-471D-880A-ABD231C55285}" destId="{B8F400DF-502C-4015-802A-4967AA4DFF1E}" srcOrd="0" destOrd="1" presId="urn:microsoft.com/office/officeart/2005/8/layout/chevron1"/>
    <dgm:cxn modelId="{60349323-C3A6-44A4-986D-9EE35C7AD6D5}" srcId="{B563D6A7-BF5B-42F2-8E0D-F50297828F40}" destId="{3B20C23D-9302-4786-A73D-96BF3B837BC3}" srcOrd="1" destOrd="0" parTransId="{3BB1D55F-CB3E-49B8-8692-AFDC58F8631F}" sibTransId="{2E4F81B9-7228-4D01-8F83-AD397BC3EB87}"/>
    <dgm:cxn modelId="{97AFFF33-2A42-4DD2-BCDE-960293C2F1FE}" type="presOf" srcId="{34B8F8CB-3076-4F9F-AA04-87F62E5D7D2D}" destId="{B8F400DF-502C-4015-802A-4967AA4DFF1E}" srcOrd="0" destOrd="0" presId="urn:microsoft.com/office/officeart/2005/8/layout/chevron1"/>
    <dgm:cxn modelId="{56FFBF34-A0D7-49AE-AC97-4C6CEA70BEC4}" srcId="{467B61B1-B403-45B1-85A0-6F1A2273CE72}" destId="{3D30061D-6716-42F6-93EA-2A0CCC832AE0}" srcOrd="4" destOrd="0" parTransId="{5E170D32-F798-4313-ACA1-C8851EBF6517}" sibTransId="{DB253365-5AEB-4875-92E6-E1CAAA98C591}"/>
    <dgm:cxn modelId="{C3762B5D-0637-43FA-92D2-6E514119E75C}" srcId="{467B61B1-B403-45B1-85A0-6F1A2273CE72}" destId="{34B8F8CB-3076-4F9F-AA04-87F62E5D7D2D}" srcOrd="0" destOrd="0" parTransId="{643E50D5-6C75-444E-BA81-E4D1AB15EB52}" sibTransId="{288EA098-A5CE-4DE0-BA29-96993446DB7C}"/>
    <dgm:cxn modelId="{8E0CAB47-674B-4A6A-AF3F-132437089705}" type="presOf" srcId="{D3A71398-E2DC-4A2C-A64F-692A7ACD83B9}" destId="{B8F400DF-502C-4015-802A-4967AA4DFF1E}" srcOrd="0" destOrd="2" presId="urn:microsoft.com/office/officeart/2005/8/layout/chevron1"/>
    <dgm:cxn modelId="{95B1FE69-3885-45DB-9915-D43FC56E30D4}" type="presOf" srcId="{A692AE9C-EE20-43B1-88AC-A0A218B10DBC}" destId="{BD790CA9-82E9-43B2-B3BC-92100C838574}" srcOrd="0" destOrd="3" presId="urn:microsoft.com/office/officeart/2005/8/layout/chevron1"/>
    <dgm:cxn modelId="{5797446C-795F-4D46-9CDB-2BE6541A1C93}" type="presOf" srcId="{2A706D3E-FD1A-43CE-B285-996786F7EB3F}" destId="{BD790CA9-82E9-43B2-B3BC-92100C838574}" srcOrd="0" destOrd="4" presId="urn:microsoft.com/office/officeart/2005/8/layout/chevron1"/>
    <dgm:cxn modelId="{BF4DB772-E3BE-4DE9-AFB2-93289BE9A42C}" type="presOf" srcId="{60835BA5-F8D3-41A0-9B19-2DBCB12EBE96}" destId="{B8F400DF-502C-4015-802A-4967AA4DFF1E}" srcOrd="0" destOrd="3" presId="urn:microsoft.com/office/officeart/2005/8/layout/chevron1"/>
    <dgm:cxn modelId="{722BFE75-933B-41EC-B78F-CAAB879729F3}" type="presOf" srcId="{5AEFB3B8-40CA-439F-97EE-B05FDFEE2F03}" destId="{958B6679-B398-4D1A-B906-88FAEE1FEB10}" srcOrd="0" destOrd="0" presId="urn:microsoft.com/office/officeart/2005/8/layout/chevron1"/>
    <dgm:cxn modelId="{BE81C457-4001-4768-A0DC-A5F8C71A4584}" type="presOf" srcId="{3B20C23D-9302-4786-A73D-96BF3B837BC3}" destId="{2F947E7E-99A1-4809-B4E9-414BFD82EEED}" srcOrd="0" destOrd="1" presId="urn:microsoft.com/office/officeart/2005/8/layout/chevron1"/>
    <dgm:cxn modelId="{68C8308E-406D-47FA-BFEA-9CCCCC1B80B0}" srcId="{3D30061D-6716-42F6-93EA-2A0CCC832AE0}" destId="{58EB7E1A-D311-4A0E-9126-3A35A226E91C}" srcOrd="0" destOrd="0" parTransId="{EFE38EE7-B088-4FB3-8B03-07CC0C5A86F6}" sibTransId="{68FFB269-C4EA-4D3F-84A4-85B149427A0B}"/>
    <dgm:cxn modelId="{74F46197-547C-4D6E-BFCB-03BEE474A3AF}" type="presOf" srcId="{3D30061D-6716-42F6-93EA-2A0CCC832AE0}" destId="{B8F400DF-502C-4015-802A-4967AA4DFF1E}" srcOrd="0" destOrd="4"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ED0C2C9A-9DF0-45F2-A594-925A858C3A63}" type="presOf" srcId="{58EB7E1A-D311-4A0E-9126-3A35A226E91C}" destId="{B8F400DF-502C-4015-802A-4967AA4DFF1E}" srcOrd="0" destOrd="5" presId="urn:microsoft.com/office/officeart/2005/8/layout/chevron1"/>
    <dgm:cxn modelId="{0CD4EF9A-0049-43AB-8256-620383B38B6F}" type="presOf" srcId="{64E37092-3093-4051-BAF6-3308FB1B586D}" destId="{2F947E7E-99A1-4809-B4E9-414BFD82EEED}" srcOrd="0" destOrd="0" presId="urn:microsoft.com/office/officeart/2005/8/layout/chevron1"/>
    <dgm:cxn modelId="{8799259D-B400-4038-9C13-32CD22B0E82A}" srcId="{5AEFB3B8-40CA-439F-97EE-B05FDFEE2F03}" destId="{467B61B1-B403-45B1-85A0-6F1A2273CE72}" srcOrd="2" destOrd="0" parTransId="{DB340A8C-B1C5-425F-AFA4-B9434C27852C}" sibTransId="{5291E6EF-F7BB-49C8-AD0E-935F84B224A6}"/>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4" destOrd="0" parTransId="{03FCA16E-24B6-4799-9CC4-A21378F33BC8}" sibTransId="{BFFC436D-E1AB-4513-94FA-F18D0028C08B}"/>
    <dgm:cxn modelId="{D38599A3-4C9B-4CC3-B2BC-0BA96A15832F}" type="presOf" srcId="{467B61B1-B403-45B1-85A0-6F1A2273CE72}" destId="{D63279A0-8DF8-4A48-A849-5FA77A8A2F7D}" srcOrd="0" destOrd="0" presId="urn:microsoft.com/office/officeart/2005/8/layout/chevron1"/>
    <dgm:cxn modelId="{478659B6-8527-499E-A4BA-41AF4308253F}" srcId="{3B20C23D-9302-4786-A73D-96BF3B837BC3}" destId="{36B31A24-6F5D-4771-9108-DE648472EE75}" srcOrd="0" destOrd="0" parTransId="{821AB8CB-6812-4D8D-940D-C6358A2C27AC}" sibTransId="{50F00896-4246-4727-BB04-ACAF60BB3DBB}"/>
    <dgm:cxn modelId="{1DF165BA-8485-4C9A-890D-4401986CE527}" srcId="{3B20C23D-9302-4786-A73D-96BF3B837BC3}" destId="{3DB54B25-E7CD-477A-91F0-549A6587133B}" srcOrd="1" destOrd="0" parTransId="{768A2DFF-6077-4D04-9286-F6B1FFB85149}" sibTransId="{39F7CB99-5DB7-42FC-A0F1-E856186704B7}"/>
    <dgm:cxn modelId="{EC057AC3-CC41-44C4-BBA0-1B6565EA0007}" type="presOf" srcId="{0926AC9F-C3DD-48B5-8A59-B9174FAB2893}" destId="{BD790CA9-82E9-43B2-B3BC-92100C838574}" srcOrd="0" destOrd="2" presId="urn:microsoft.com/office/officeart/2005/8/layout/chevron1"/>
    <dgm:cxn modelId="{0A3DDDCA-3EDC-459E-AD8F-57BA0D471E4D}" srcId="{BF2085B9-47C4-4660-864C-0F1FC5334300}" destId="{A692AE9C-EE20-43B1-88AC-A0A218B10DBC}" srcOrd="3" destOrd="0" parTransId="{12C3471D-0DE7-47EF-89EA-1BBBF9C8E7F7}" sibTransId="{E65AC819-1797-4594-A9B2-79964AD4420D}"/>
    <dgm:cxn modelId="{D8EBF3CD-438F-4EB3-8D7E-1CB7339D1835}" srcId="{BF2085B9-47C4-4660-864C-0F1FC5334300}" destId="{20FBD093-82E9-4F6E-BD99-3F00EF85C758}" srcOrd="1" destOrd="0" parTransId="{08297D3B-4964-4FC2-95A5-5AF1CC513191}" sibTransId="{8E774EC2-7F91-4659-BA78-4A21985C4F3B}"/>
    <dgm:cxn modelId="{B6CF23CE-0EB6-4780-B394-10EC8E97C1CD}" type="presOf" srcId="{3DB54B25-E7CD-477A-91F0-549A6587133B}" destId="{2F947E7E-99A1-4809-B4E9-414BFD82EEED}" srcOrd="0" destOrd="3" presId="urn:microsoft.com/office/officeart/2005/8/layout/chevron1"/>
    <dgm:cxn modelId="{291F2AD1-C35A-4D59-BFF1-8EFA9AF5F215}" type="presOf" srcId="{5D005010-2DAC-43A2-A2C4-7D8C5B7122A1}" destId="{BD790CA9-82E9-43B2-B3BC-92100C838574}" srcOrd="0" destOrd="0" presId="urn:microsoft.com/office/officeart/2005/8/layout/chevron1"/>
    <dgm:cxn modelId="{CF86ACD2-C5CE-4473-99F0-0ECEB0DDDBF2}" srcId="{467B61B1-B403-45B1-85A0-6F1A2273CE72}" destId="{60835BA5-F8D3-41A0-9B19-2DBCB12EBE96}" srcOrd="3" destOrd="0" parTransId="{B38DC230-46F4-43C1-A64A-3F9405405B14}" sibTransId="{008222A1-2B92-456D-B797-202F9BBFAF60}"/>
    <dgm:cxn modelId="{1B20B1D6-C113-4A68-9AE3-033A4CB0CFAE}" srcId="{467B61B1-B403-45B1-85A0-6F1A2273CE72}" destId="{913FF2A6-F1CA-471D-880A-ABD231C55285}" srcOrd="1" destOrd="0" parTransId="{FD5CAE00-679C-43B4-9F7B-549174BE23DC}" sibTransId="{8904E1F9-A2DB-4B0D-B510-E1F0D9EE642A}"/>
    <dgm:cxn modelId="{57228FDF-EDBF-43F5-B465-6E8ADAFF8719}" type="presOf" srcId="{36B31A24-6F5D-4771-9108-DE648472EE75}" destId="{2F947E7E-99A1-4809-B4E9-414BFD82EEED}" srcOrd="0" destOrd="2"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1E54E4E8-3324-477F-85FA-B386E2BE9BF6}" srcId="{467B61B1-B403-45B1-85A0-6F1A2273CE72}" destId="{D3A71398-E2DC-4A2C-A64F-692A7ACD83B9}" srcOrd="2" destOrd="0" parTransId="{9E4CC7E5-2BBA-4D7D-ABD0-06FD2719F51C}" sibTransId="{73A715C8-9CF5-4ADA-B505-9F7F7424CEB9}"/>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 modelId="{5112A802-E55F-428C-94BE-96B8A7F90F64}" type="presParOf" srcId="{958B6679-B398-4D1A-B906-88FAEE1FEB10}" destId="{3DB4DEE5-A480-4070-AB52-42A9078C1025}" srcOrd="3" destOrd="0" presId="urn:microsoft.com/office/officeart/2005/8/layout/chevron1"/>
    <dgm:cxn modelId="{18F006D3-8A19-4DF7-8D26-968BD6E529CC}" type="presParOf" srcId="{958B6679-B398-4D1A-B906-88FAEE1FEB10}" destId="{AAF9B5F7-3FEE-48D8-93D8-85CB9522E680}" srcOrd="4" destOrd="0" presId="urn:microsoft.com/office/officeart/2005/8/layout/chevron1"/>
    <dgm:cxn modelId="{1896759C-9CE5-4138-9AD0-1FFFCD553CB1}" type="presParOf" srcId="{AAF9B5F7-3FEE-48D8-93D8-85CB9522E680}" destId="{D63279A0-8DF8-4A48-A849-5FA77A8A2F7D}" srcOrd="0" destOrd="0" presId="urn:microsoft.com/office/officeart/2005/8/layout/chevron1"/>
    <dgm:cxn modelId="{151E3F20-149C-4275-A087-9811F53EB689}" type="presParOf" srcId="{AAF9B5F7-3FEE-48D8-93D8-85CB9522E680}" destId="{B8F400DF-502C-4015-802A-4967AA4DFF1E}"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400" b="1">
              <a:latin typeface="Arial" panose="020B0604020202020204" pitchFamily="34" charset="0"/>
              <a:cs typeface="Arial" panose="020B0604020202020204" pitchFamily="34" charset="0"/>
            </a:rPr>
            <a:t>One to two months before testing</a:t>
          </a:r>
        </a:p>
      </dgm:t>
    </dgm:pt>
    <dgm:pt modelId="{9543EFFA-E497-407B-A174-155F1F9F6BDD}" type="parTrans" cxnId="{76B9229A-7334-4576-8A99-F2067161207F}">
      <dgm:prSet/>
      <dgm:spPr/>
      <dgm:t>
        <a:bodyPr/>
        <a:lstStyle/>
        <a:p>
          <a:endParaRPr lang="en-US" sz="2000"/>
        </a:p>
      </dgm:t>
    </dgm:pt>
    <dgm:pt modelId="{F78F0CA0-1A34-474D-A37B-3B51E725DAC5}" type="sibTrans" cxnId="{76B9229A-7334-4576-8A99-F2067161207F}">
      <dgm:prSet/>
      <dgm:spPr/>
      <dgm:t>
        <a:bodyPr/>
        <a:lstStyle/>
        <a:p>
          <a:endParaRPr lang="en-US" sz="2000"/>
        </a:p>
      </dgm:t>
    </dgm:pt>
    <dgm:pt modelId="{64E37092-3093-4051-BAF6-3308FB1B586D}">
      <dgm:prSet phldrT="[Text]" custT="1"/>
      <dgm:spPr/>
      <dgm:t>
        <a:bodyPr/>
        <a:lstStyle/>
        <a:p>
          <a:r>
            <a:rPr lang="en-US" sz="2400" dirty="0">
              <a:latin typeface="Arial" panose="020B0604020202020204" pitchFamily="34" charset="0"/>
              <a:cs typeface="Arial" panose="020B0604020202020204" pitchFamily="34" charset="0"/>
            </a:rPr>
            <a:t>Complete Student Registration in the MCAS Portal. </a:t>
          </a:r>
        </a:p>
      </dgm:t>
    </dgm:pt>
    <dgm:pt modelId="{D1950554-12A3-4217-BEAF-5164ED47A080}" type="parTrans" cxnId="{10BF0AE0-745F-4242-A2AD-75CED21C5C82}">
      <dgm:prSet/>
      <dgm:spPr/>
      <dgm:t>
        <a:bodyPr/>
        <a:lstStyle/>
        <a:p>
          <a:endParaRPr lang="en-US" sz="2000"/>
        </a:p>
      </dgm:t>
    </dgm:pt>
    <dgm:pt modelId="{65C99F1C-EFBB-476B-A037-9685F04CEB5C}" type="sibTrans" cxnId="{10BF0AE0-745F-4242-A2AD-75CED21C5C82}">
      <dgm:prSet/>
      <dgm:spPr/>
      <dgm:t>
        <a:bodyPr/>
        <a:lstStyle/>
        <a:p>
          <a:endParaRPr lang="en-US" sz="2000"/>
        </a:p>
      </dgm:t>
    </dgm:pt>
    <dgm:pt modelId="{BF2085B9-47C4-4660-864C-0F1FC5334300}">
      <dgm:prSet phldrT="[Text]" custT="1"/>
      <dgm:spPr/>
      <dgm:t>
        <a:bodyPr/>
        <a:lstStyle/>
        <a:p>
          <a:r>
            <a:rPr lang="en-US" sz="2400" b="1">
              <a:latin typeface="Arial" panose="020B0604020202020204" pitchFamily="34" charset="0"/>
              <a:cs typeface="Arial" panose="020B0604020202020204" pitchFamily="34" charset="0"/>
            </a:rPr>
            <a:t>After Student Registration, through testing window as needed. </a:t>
          </a:r>
        </a:p>
      </dgm:t>
    </dgm:pt>
    <dgm:pt modelId="{140B26C8-3E94-472D-AA9A-5E95997C7D92}" type="parTrans" cxnId="{CA6C730E-CFC3-456D-9106-1B3EF78FFD2E}">
      <dgm:prSet/>
      <dgm:spPr/>
      <dgm:t>
        <a:bodyPr/>
        <a:lstStyle/>
        <a:p>
          <a:endParaRPr lang="en-US" sz="2000"/>
        </a:p>
      </dgm:t>
    </dgm:pt>
    <dgm:pt modelId="{FB8AE374-EFE9-4EAD-8EBA-9C2B58EAF7CA}" type="sibTrans" cxnId="{CA6C730E-CFC3-456D-9106-1B3EF78FFD2E}">
      <dgm:prSet/>
      <dgm:spPr/>
      <dgm:t>
        <a:bodyPr/>
        <a:lstStyle/>
        <a:p>
          <a:endParaRPr lang="en-US" sz="2000"/>
        </a:p>
      </dgm:t>
    </dgm:pt>
    <dgm:pt modelId="{5D005010-2DAC-43A2-A2C4-7D8C5B7122A1}">
      <dgm:prSet phldrT="[Text]" custT="1"/>
      <dgm:spPr/>
      <dgm:t>
        <a:bodyPr/>
        <a:lstStyle/>
        <a:p>
          <a:r>
            <a:rPr lang="en-US" sz="2400" dirty="0">
              <a:latin typeface="Arial" panose="020B0604020202020204" pitchFamily="34" charset="0"/>
              <a:cs typeface="Arial" panose="020B0604020202020204" pitchFamily="34" charset="0"/>
            </a:rPr>
            <a:t>Continue to update student information in the MCAS Portal. </a:t>
          </a:r>
        </a:p>
      </dgm:t>
    </dgm:pt>
    <dgm:pt modelId="{56ED169B-04F6-4E8F-BBA7-201D9782F31A}" type="parTrans" cxnId="{994AD29F-9DFA-46F5-A955-831E1C593FBB}">
      <dgm:prSet/>
      <dgm:spPr/>
      <dgm:t>
        <a:bodyPr/>
        <a:lstStyle/>
        <a:p>
          <a:endParaRPr lang="en-US" sz="2000"/>
        </a:p>
      </dgm:t>
    </dgm:pt>
    <dgm:pt modelId="{FEDD5DCA-303A-49EA-AB09-C10B6FA9A8C7}" type="sibTrans" cxnId="{994AD29F-9DFA-46F5-A955-831E1C593FBB}">
      <dgm:prSet/>
      <dgm:spPr/>
      <dgm:t>
        <a:bodyPr/>
        <a:lstStyle/>
        <a:p>
          <a:endParaRPr lang="en-US" sz="2000"/>
        </a:p>
      </dgm:t>
    </dgm:pt>
    <dgm:pt modelId="{2A706D3E-FD1A-43CE-B285-996786F7EB3F}">
      <dgm:prSet phldrT="[Text]" custT="1"/>
      <dgm:spPr/>
      <dgm:t>
        <a:bodyPr/>
        <a:lstStyle/>
        <a:p>
          <a:endParaRPr lang="en-US" sz="2000"/>
        </a:p>
      </dgm:t>
    </dgm:pt>
    <dgm:pt modelId="{03FCA16E-24B6-4799-9CC4-A21378F33BC8}" type="parTrans" cxnId="{0E0D30A1-AF19-4F98-A04A-2012CF7B496E}">
      <dgm:prSet/>
      <dgm:spPr/>
      <dgm:t>
        <a:bodyPr/>
        <a:lstStyle/>
        <a:p>
          <a:endParaRPr lang="en-US" sz="2000"/>
        </a:p>
      </dgm:t>
    </dgm:pt>
    <dgm:pt modelId="{BFFC436D-E1AB-4513-94FA-F18D0028C08B}" type="sibTrans" cxnId="{0E0D30A1-AF19-4F98-A04A-2012CF7B496E}">
      <dgm:prSet/>
      <dgm:spPr/>
      <dgm:t>
        <a:bodyPr/>
        <a:lstStyle/>
        <a:p>
          <a:endParaRPr lang="en-US" sz="2000"/>
        </a:p>
      </dgm:t>
    </dgm:pt>
    <dgm:pt modelId="{1A15E14C-5D71-4C69-8D7B-A4AA8E921B4C}">
      <dgm:prSet phldrT="[Text]" custT="1"/>
      <dgm:spPr/>
      <dgm:t>
        <a:bodyPr/>
        <a:lstStyle/>
        <a:p>
          <a:r>
            <a:rPr lang="en-US" sz="2400" dirty="0">
              <a:latin typeface="Arial" panose="020B0604020202020204" pitchFamily="34" charset="0"/>
              <a:cs typeface="Arial" panose="020B0604020202020204" pitchFamily="34" charset="0"/>
            </a:rPr>
            <a:t>Meet with the technology coordinator, who will review the technology guidelines and prepare the school’s technology. </a:t>
          </a:r>
        </a:p>
      </dgm:t>
    </dgm:pt>
    <dgm:pt modelId="{BCA9E332-C937-4D6A-BF71-7EFB4B62F6C7}" type="parTrans" cxnId="{FE70FEAE-05A3-4D11-9442-53E0F49300E3}">
      <dgm:prSet/>
      <dgm:spPr/>
      <dgm:t>
        <a:bodyPr/>
        <a:lstStyle/>
        <a:p>
          <a:endParaRPr lang="en-US"/>
        </a:p>
      </dgm:t>
    </dgm:pt>
    <dgm:pt modelId="{6BA293B1-2808-448C-B9EB-098B1B8E8A86}" type="sibTrans" cxnId="{FE70FEAE-05A3-4D11-9442-53E0F49300E3}">
      <dgm:prSet/>
      <dgm:spPr/>
      <dgm:t>
        <a:bodyPr/>
        <a:lstStyle/>
        <a:p>
          <a:endParaRPr lang="en-US"/>
        </a:p>
      </dgm:t>
    </dgm:pt>
    <dgm:pt modelId="{438A196F-2DA5-4B0D-A921-EB979B8021EC}">
      <dgm:prSet phldrT="[Text]" custT="1"/>
      <dgm:spPr/>
      <dgm:t>
        <a:bodyPr/>
        <a:lstStyle/>
        <a:p>
          <a:r>
            <a:rPr lang="en-US" sz="2400" dirty="0">
              <a:latin typeface="Arial" panose="020B0604020202020204" pitchFamily="34" charset="0"/>
              <a:cs typeface="Arial" panose="020B0604020202020204" pitchFamily="34" charset="0"/>
            </a:rPr>
            <a:t>Confirm that the technology coordinator has completed Site Readiness. </a:t>
          </a:r>
        </a:p>
      </dgm:t>
    </dgm:pt>
    <dgm:pt modelId="{98DAEC2C-A571-4E7B-B8C9-0E65D90010A7}" type="parTrans" cxnId="{90365A50-AA22-409B-A383-929782C71709}">
      <dgm:prSet/>
      <dgm:spPr/>
      <dgm:t>
        <a:bodyPr/>
        <a:lstStyle/>
        <a:p>
          <a:endParaRPr lang="en-US"/>
        </a:p>
      </dgm:t>
    </dgm:pt>
    <dgm:pt modelId="{0725E44F-D1ED-4917-8495-64597A594E6F}" type="sibTrans" cxnId="{90365A50-AA22-409B-A383-929782C71709}">
      <dgm:prSet/>
      <dgm:spPr/>
      <dgm:t>
        <a:bodyPr/>
        <a:lstStyle/>
        <a:p>
          <a:endParaRPr lang="en-US"/>
        </a:p>
      </dgm:t>
    </dgm:pt>
    <dgm:pt modelId="{71737E1E-17C6-4BE1-A8D7-498EEE360ED3}">
      <dgm:prSet phldrT="[Text]" custT="1"/>
      <dgm:spPr/>
      <dgm:t>
        <a:bodyPr/>
        <a:lstStyle/>
        <a:p>
          <a:r>
            <a:rPr lang="en-US" sz="2400" dirty="0">
              <a:latin typeface="Arial" panose="020B0604020202020204" pitchFamily="34" charset="0"/>
              <a:cs typeface="Arial" panose="020B0604020202020204" pitchFamily="34" charset="0"/>
            </a:rPr>
            <a:t>Submit and approve enrollment transfer requests as needed. </a:t>
          </a:r>
        </a:p>
      </dgm:t>
    </dgm:pt>
    <dgm:pt modelId="{0D72CF63-D49A-44FD-8142-69F041A403B0}" type="parTrans" cxnId="{F6351BCA-B15B-4248-A876-E091C5D4C4C7}">
      <dgm:prSet/>
      <dgm:spPr/>
      <dgm:t>
        <a:bodyPr/>
        <a:lstStyle/>
        <a:p>
          <a:endParaRPr lang="en-US"/>
        </a:p>
      </dgm:t>
    </dgm:pt>
    <dgm:pt modelId="{65757467-0706-4A95-930B-FF708D80DCA0}" type="sibTrans" cxnId="{F6351BCA-B15B-4248-A876-E091C5D4C4C7}">
      <dgm:prSet/>
      <dgm:spPr/>
      <dgm:t>
        <a:bodyPr/>
        <a:lstStyle/>
        <a:p>
          <a:endParaRPr lang="en-US"/>
        </a:p>
      </dgm:t>
    </dgm:pt>
    <dgm:pt modelId="{E93B40DD-96EC-4473-BC4C-074296530BD6}">
      <dgm:prSet phldrT="[Text]" custT="1"/>
      <dgm:spPr/>
      <dgm:t>
        <a:bodyPr/>
        <a:lstStyle/>
        <a:p>
          <a:r>
            <a:rPr lang="en-US" sz="2400" dirty="0">
              <a:latin typeface="Arial" panose="020B0604020202020204" pitchFamily="34" charset="0"/>
              <a:cs typeface="Arial" panose="020B0604020202020204" pitchFamily="34" charset="0"/>
            </a:rPr>
            <a:t>Administer student tutorial/practice tests. </a:t>
          </a:r>
        </a:p>
      </dgm:t>
    </dgm:pt>
    <dgm:pt modelId="{F98A704F-0011-405F-BC82-1F6E453705B2}" type="parTrans" cxnId="{5FD999D4-AA01-4A14-B929-949A2CFF0EFA}">
      <dgm:prSet/>
      <dgm:spPr/>
    </dgm:pt>
    <dgm:pt modelId="{DA2CBCDC-5EEF-488A-90AC-1AFDBE9AAC08}" type="sibTrans" cxnId="{5FD999D4-AA01-4A14-B929-949A2CFF0EFA}">
      <dgm:prSet/>
      <dgm:spPr/>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2">
        <dgm:presLayoutVars>
          <dgm:chMax val="0"/>
          <dgm:chPref val="0"/>
          <dgm:bulletEnabled val="1"/>
        </dgm:presLayoutVars>
      </dgm:prSet>
      <dgm:spPr/>
    </dgm:pt>
    <dgm:pt modelId="{2F947E7E-99A1-4809-B4E9-414BFD82EEED}" type="pres">
      <dgm:prSet presAssocID="{B563D6A7-BF5B-42F2-8E0D-F50297828F40}" presName="desTx" presStyleLbl="revTx" presStyleIdx="0" presStyleCnt="2"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2"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2" custLinFactNeighborX="11607">
        <dgm:presLayoutVars>
          <dgm:bulletEnabled val="1"/>
        </dgm:presLayoutVars>
      </dgm:prSet>
      <dgm:spPr/>
    </dgm:pt>
  </dgm:ptLst>
  <dgm:cxnLst>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C822B55D-C80C-4413-9D9E-6852BF796643}" type="presOf" srcId="{71737E1E-17C6-4BE1-A8D7-498EEE360ED3}" destId="{BD790CA9-82E9-43B2-B3BC-92100C838574}" srcOrd="0" destOrd="1" presId="urn:microsoft.com/office/officeart/2005/8/layout/chevron1"/>
    <dgm:cxn modelId="{5797446C-795F-4D46-9CDB-2BE6541A1C93}" type="presOf" srcId="{2A706D3E-FD1A-43CE-B285-996786F7EB3F}" destId="{BD790CA9-82E9-43B2-B3BC-92100C838574}" srcOrd="0" destOrd="2" presId="urn:microsoft.com/office/officeart/2005/8/layout/chevron1"/>
    <dgm:cxn modelId="{90365A50-AA22-409B-A383-929782C71709}" srcId="{B563D6A7-BF5B-42F2-8E0D-F50297828F40}" destId="{438A196F-2DA5-4B0D-A921-EB979B8021EC}" srcOrd="2" destOrd="0" parTransId="{98DAEC2C-A571-4E7B-B8C9-0E65D90010A7}" sibTransId="{0725E44F-D1ED-4917-8495-64597A594E6F}"/>
    <dgm:cxn modelId="{722BFE75-933B-41EC-B78F-CAAB879729F3}" type="presOf" srcId="{5AEFB3B8-40CA-439F-97EE-B05FDFEE2F03}" destId="{958B6679-B398-4D1A-B906-88FAEE1FEB10}" srcOrd="0" destOrd="0"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0CD4EF9A-0049-43AB-8256-620383B38B6F}" type="presOf" srcId="{64E37092-3093-4051-BAF6-3308FB1B586D}" destId="{2F947E7E-99A1-4809-B4E9-414BFD82EEED}" srcOrd="0" destOrd="0" presId="urn:microsoft.com/office/officeart/2005/8/layout/chevron1"/>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2" destOrd="0" parTransId="{03FCA16E-24B6-4799-9CC4-A21378F33BC8}" sibTransId="{BFFC436D-E1AB-4513-94FA-F18D0028C08B}"/>
    <dgm:cxn modelId="{FE70FEAE-05A3-4D11-9442-53E0F49300E3}" srcId="{B563D6A7-BF5B-42F2-8E0D-F50297828F40}" destId="{1A15E14C-5D71-4C69-8D7B-A4AA8E921B4C}" srcOrd="1" destOrd="0" parTransId="{BCA9E332-C937-4D6A-BF71-7EFB4B62F6C7}" sibTransId="{6BA293B1-2808-448C-B9EB-098B1B8E8A86}"/>
    <dgm:cxn modelId="{F6351BCA-B15B-4248-A876-E091C5D4C4C7}" srcId="{BF2085B9-47C4-4660-864C-0F1FC5334300}" destId="{71737E1E-17C6-4BE1-A8D7-498EEE360ED3}" srcOrd="1" destOrd="0" parTransId="{0D72CF63-D49A-44FD-8142-69F041A403B0}" sibTransId="{65757467-0706-4A95-930B-FF708D80DCA0}"/>
    <dgm:cxn modelId="{291F2AD1-C35A-4D59-BFF1-8EFA9AF5F215}" type="presOf" srcId="{5D005010-2DAC-43A2-A2C4-7D8C5B7122A1}" destId="{BD790CA9-82E9-43B2-B3BC-92100C838574}" srcOrd="0" destOrd="0" presId="urn:microsoft.com/office/officeart/2005/8/layout/chevron1"/>
    <dgm:cxn modelId="{5FD999D4-AA01-4A14-B929-949A2CFF0EFA}" srcId="{B563D6A7-BF5B-42F2-8E0D-F50297828F40}" destId="{E93B40DD-96EC-4473-BC4C-074296530BD6}" srcOrd="3" destOrd="0" parTransId="{F98A704F-0011-405F-BC82-1F6E453705B2}" sibTransId="{DA2CBCDC-5EEF-488A-90AC-1AFDBE9AAC08}"/>
    <dgm:cxn modelId="{10BF0AE0-745F-4242-A2AD-75CED21C5C82}" srcId="{B563D6A7-BF5B-42F2-8E0D-F50297828F40}" destId="{64E37092-3093-4051-BAF6-3308FB1B586D}" srcOrd="0" destOrd="0" parTransId="{D1950554-12A3-4217-BEAF-5164ED47A080}" sibTransId="{65C99F1C-EFBB-476B-A037-9685F04CEB5C}"/>
    <dgm:cxn modelId="{CA1A3AE2-20F1-485D-AC07-76C8CD731AB6}" type="presOf" srcId="{438A196F-2DA5-4B0D-A921-EB979B8021EC}" destId="{2F947E7E-99A1-4809-B4E9-414BFD82EEED}" srcOrd="0" destOrd="2" presId="urn:microsoft.com/office/officeart/2005/8/layout/chevron1"/>
    <dgm:cxn modelId="{C328B2F3-924C-45FB-87D8-496C59F5A039}" type="presOf" srcId="{E93B40DD-96EC-4473-BC4C-074296530BD6}" destId="{2F947E7E-99A1-4809-B4E9-414BFD82EEED}" srcOrd="0" destOrd="3" presId="urn:microsoft.com/office/officeart/2005/8/layout/chevron1"/>
    <dgm:cxn modelId="{0275CFFE-F811-4AC2-B997-F7EE88448F65}" type="presOf" srcId="{1A15E14C-5D71-4C69-8D7B-A4AA8E921B4C}" destId="{2F947E7E-99A1-4809-B4E9-414BFD82EEED}" srcOrd="0" destOrd="1" presId="urn:microsoft.com/office/officeart/2005/8/layout/chevron1"/>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000" b="1">
              <a:latin typeface="Arial" panose="020B0604020202020204" pitchFamily="34" charset="0"/>
              <a:cs typeface="Arial" panose="020B0604020202020204" pitchFamily="34" charset="0"/>
            </a:rPr>
            <a:t>At least two weeks before testing</a:t>
          </a:r>
        </a:p>
      </dgm:t>
    </dgm:pt>
    <dgm:pt modelId="{9543EFFA-E497-407B-A174-155F1F9F6BDD}" type="parTrans" cxnId="{76B9229A-7334-4576-8A99-F2067161207F}">
      <dgm:prSet/>
      <dgm:spPr/>
      <dgm:t>
        <a:bodyPr/>
        <a:lstStyle/>
        <a:p>
          <a:endParaRPr lang="en-US"/>
        </a:p>
      </dgm:t>
    </dgm:pt>
    <dgm:pt modelId="{F78F0CA0-1A34-474D-A37B-3B51E725DAC5}" type="sibTrans" cxnId="{76B9229A-7334-4576-8A99-F2067161207F}">
      <dgm:prSet/>
      <dgm:spPr/>
      <dgm:t>
        <a:bodyPr/>
        <a:lstStyle/>
        <a:p>
          <a:endParaRPr lang="en-US"/>
        </a:p>
      </dgm:t>
    </dgm:pt>
    <dgm:pt modelId="{64E37092-3093-4051-BAF6-3308FB1B586D}">
      <dgm:prSet phldrT="[Text]" custT="1"/>
      <dgm:spPr/>
      <dgm:t>
        <a:bodyPr/>
        <a:lstStyle/>
        <a:p>
          <a:r>
            <a:rPr lang="en-US" sz="2000" dirty="0">
              <a:latin typeface="Arial" panose="020B0604020202020204" pitchFamily="34" charset="0"/>
              <a:cs typeface="Arial" panose="020B0604020202020204" pitchFamily="34" charset="0"/>
            </a:rPr>
            <a:t>Prepare devices and materials. </a:t>
          </a:r>
        </a:p>
      </dgm:t>
    </dgm:pt>
    <dgm:pt modelId="{D1950554-12A3-4217-BEAF-5164ED47A080}" type="parTrans" cxnId="{10BF0AE0-745F-4242-A2AD-75CED21C5C82}">
      <dgm:prSet/>
      <dgm:spPr/>
      <dgm:t>
        <a:bodyPr/>
        <a:lstStyle/>
        <a:p>
          <a:endParaRPr lang="en-US"/>
        </a:p>
      </dgm:t>
    </dgm:pt>
    <dgm:pt modelId="{65C99F1C-EFBB-476B-A037-9685F04CEB5C}" type="sibTrans" cxnId="{10BF0AE0-745F-4242-A2AD-75CED21C5C82}">
      <dgm:prSet/>
      <dgm:spPr/>
      <dgm:t>
        <a:bodyPr/>
        <a:lstStyle/>
        <a:p>
          <a:endParaRPr lang="en-US"/>
        </a:p>
      </dgm:t>
    </dgm:pt>
    <dgm:pt modelId="{BF2085B9-47C4-4660-864C-0F1FC5334300}">
      <dgm:prSet phldrT="[Text]" custT="1"/>
      <dgm:spPr/>
      <dgm:t>
        <a:bodyPr/>
        <a:lstStyle/>
        <a:p>
          <a:r>
            <a:rPr lang="en-US" sz="2000" b="1">
              <a:latin typeface="Arial" panose="020B0604020202020204" pitchFamily="34" charset="0"/>
              <a:cs typeface="Arial" panose="020B0604020202020204" pitchFamily="34" charset="0"/>
            </a:rPr>
            <a:t>Two weeks before testing</a:t>
          </a:r>
        </a:p>
      </dgm:t>
    </dgm:pt>
    <dgm:pt modelId="{140B26C8-3E94-472D-AA9A-5E95997C7D92}" type="parTrans" cxnId="{CA6C730E-CFC3-456D-9106-1B3EF78FFD2E}">
      <dgm:prSet/>
      <dgm:spPr/>
      <dgm:t>
        <a:bodyPr/>
        <a:lstStyle/>
        <a:p>
          <a:endParaRPr lang="en-US"/>
        </a:p>
      </dgm:t>
    </dgm:pt>
    <dgm:pt modelId="{FB8AE374-EFE9-4EAD-8EBA-9C2B58EAF7CA}" type="sibTrans" cxnId="{CA6C730E-CFC3-456D-9106-1B3EF78FFD2E}">
      <dgm:prSet/>
      <dgm:spPr/>
      <dgm:t>
        <a:bodyPr/>
        <a:lstStyle/>
        <a:p>
          <a:endParaRPr lang="en-US"/>
        </a:p>
      </dgm:t>
    </dgm:pt>
    <dgm:pt modelId="{5D005010-2DAC-43A2-A2C4-7D8C5B7122A1}">
      <dgm:prSet phldrT="[Text]" custT="1"/>
      <dgm:spPr/>
      <dgm:t>
        <a:bodyPr/>
        <a:lstStyle/>
        <a:p>
          <a:pPr>
            <a:buFont typeface="Times New Roman" panose="02020603050405020304" pitchFamily="18" charset="0"/>
            <a:buChar char="•"/>
          </a:pPr>
          <a:r>
            <a:rPr lang="en-US" sz="2000" dirty="0">
              <a:latin typeface="Arial" panose="020B0604020202020204" pitchFamily="34" charset="0"/>
              <a:cs typeface="Arial" panose="020B0604020202020204" pitchFamily="34" charset="0"/>
            </a:rPr>
            <a:t>Create and assign students to classes in the MCAS Portal. </a:t>
          </a:r>
        </a:p>
      </dgm:t>
    </dgm:pt>
    <dgm:pt modelId="{56ED169B-04F6-4E8F-BBA7-201D9782F31A}" type="parTrans" cxnId="{994AD29F-9DFA-46F5-A955-831E1C593FBB}">
      <dgm:prSet/>
      <dgm:spPr/>
      <dgm:t>
        <a:bodyPr/>
        <a:lstStyle/>
        <a:p>
          <a:endParaRPr lang="en-US"/>
        </a:p>
      </dgm:t>
    </dgm:pt>
    <dgm:pt modelId="{FEDD5DCA-303A-49EA-AB09-C10B6FA9A8C7}" type="sibTrans" cxnId="{994AD29F-9DFA-46F5-A955-831E1C593FBB}">
      <dgm:prSet/>
      <dgm:spPr/>
      <dgm:t>
        <a:bodyPr/>
        <a:lstStyle/>
        <a:p>
          <a:endParaRPr lang="en-US"/>
        </a:p>
      </dgm:t>
    </dgm:pt>
    <dgm:pt modelId="{2A706D3E-FD1A-43CE-B285-996786F7EB3F}">
      <dgm:prSet phldrT="[Text]" custT="1"/>
      <dgm:spPr/>
      <dgm:t>
        <a:bodyPr/>
        <a:lstStyle/>
        <a:p>
          <a:endParaRPr lang="en-US" sz="1800"/>
        </a:p>
      </dgm:t>
    </dgm:pt>
    <dgm:pt modelId="{03FCA16E-24B6-4799-9CC4-A21378F33BC8}" type="parTrans" cxnId="{0E0D30A1-AF19-4F98-A04A-2012CF7B496E}">
      <dgm:prSet/>
      <dgm:spPr/>
      <dgm:t>
        <a:bodyPr/>
        <a:lstStyle/>
        <a:p>
          <a:endParaRPr lang="en-US"/>
        </a:p>
      </dgm:t>
    </dgm:pt>
    <dgm:pt modelId="{BFFC436D-E1AB-4513-94FA-F18D0028C08B}" type="sibTrans" cxnId="{0E0D30A1-AF19-4F98-A04A-2012CF7B496E}">
      <dgm:prSet/>
      <dgm:spPr/>
      <dgm:t>
        <a:bodyPr/>
        <a:lstStyle/>
        <a:p>
          <a:endParaRPr lang="en-US"/>
        </a:p>
      </dgm:t>
    </dgm:pt>
    <dgm:pt modelId="{467B61B1-B403-45B1-85A0-6F1A2273CE72}">
      <dgm:prSet phldrT="[Text]" custT="1"/>
      <dgm:spPr/>
      <dgm:t>
        <a:bodyPr/>
        <a:lstStyle/>
        <a:p>
          <a:r>
            <a:rPr lang="en-US" sz="2000" b="1">
              <a:latin typeface="Arial" panose="020B0604020202020204" pitchFamily="34" charset="0"/>
              <a:cs typeface="Arial" panose="020B0604020202020204" pitchFamily="34" charset="0"/>
            </a:rPr>
            <a:t>Up to one week before testing</a:t>
          </a:r>
        </a:p>
      </dgm:t>
    </dgm:pt>
    <dgm:pt modelId="{DB340A8C-B1C5-425F-AFA4-B9434C27852C}" type="parTrans" cxnId="{8799259D-B400-4038-9C13-32CD22B0E82A}">
      <dgm:prSet/>
      <dgm:spPr/>
      <dgm:t>
        <a:bodyPr/>
        <a:lstStyle/>
        <a:p>
          <a:endParaRPr lang="en-US"/>
        </a:p>
      </dgm:t>
    </dgm:pt>
    <dgm:pt modelId="{5291E6EF-F7BB-49C8-AD0E-935F84B224A6}" type="sibTrans" cxnId="{8799259D-B400-4038-9C13-32CD22B0E82A}">
      <dgm:prSet/>
      <dgm:spPr/>
      <dgm:t>
        <a:bodyPr/>
        <a:lstStyle/>
        <a:p>
          <a:endParaRPr lang="en-US"/>
        </a:p>
      </dgm:t>
    </dgm:pt>
    <dgm:pt modelId="{913FF2A6-F1CA-471D-880A-ABD231C55285}">
      <dgm:prSet phldrT="[Text]" custT="1"/>
      <dgm:spPr/>
      <dgm:t>
        <a:bodyPr/>
        <a:lstStyle/>
        <a:p>
          <a:pPr>
            <a:lnSpc>
              <a:spcPct val="90000"/>
            </a:lnSpc>
            <a:spcAft>
              <a:spcPct val="15000"/>
            </a:spcAft>
          </a:pPr>
          <a:r>
            <a:rPr lang="en-US" sz="2000" dirty="0">
              <a:latin typeface="Arial" panose="020B0604020202020204" pitchFamily="34" charset="0"/>
              <a:cs typeface="Arial" panose="020B0604020202020204" pitchFamily="34" charset="0"/>
            </a:rPr>
            <a:t>Train test administrators in protocols and security requirements.</a:t>
          </a:r>
        </a:p>
      </dgm:t>
    </dgm:pt>
    <dgm:pt modelId="{FD5CAE00-679C-43B4-9F7B-549174BE23DC}" type="parTrans" cxnId="{1B20B1D6-C113-4A68-9AE3-033A4CB0CFAE}">
      <dgm:prSet/>
      <dgm:spPr/>
      <dgm:t>
        <a:bodyPr/>
        <a:lstStyle/>
        <a:p>
          <a:endParaRPr lang="en-US"/>
        </a:p>
      </dgm:t>
    </dgm:pt>
    <dgm:pt modelId="{8904E1F9-A2DB-4B0D-B510-E1F0D9EE642A}" type="sibTrans" cxnId="{1B20B1D6-C113-4A68-9AE3-033A4CB0CFAE}">
      <dgm:prSet/>
      <dgm:spPr/>
      <dgm:t>
        <a:bodyPr/>
        <a:lstStyle/>
        <a:p>
          <a:endParaRPr lang="en-US"/>
        </a:p>
      </dgm:t>
    </dgm:pt>
    <dgm:pt modelId="{34B8F8CB-3076-4F9F-AA04-87F62E5D7D2D}">
      <dgm:prSet phldrT="[Text]" custT="1"/>
      <dgm:spPr/>
      <dgm:t>
        <a:bodyPr/>
        <a:lstStyle/>
        <a:p>
          <a:pPr>
            <a:lnSpc>
              <a:spcPct val="90000"/>
            </a:lnSpc>
            <a:spcAft>
              <a:spcPct val="15000"/>
            </a:spcAft>
          </a:pPr>
          <a:endParaRPr lang="en-US" sz="800">
            <a:latin typeface="Arial" panose="020B0604020202020204" pitchFamily="34" charset="0"/>
            <a:cs typeface="Arial" panose="020B0604020202020204" pitchFamily="34" charset="0"/>
          </a:endParaRPr>
        </a:p>
      </dgm:t>
    </dgm:pt>
    <dgm:pt modelId="{643E50D5-6C75-444E-BA81-E4D1AB15EB52}" type="parTrans" cxnId="{C3762B5D-0637-43FA-92D2-6E514119E75C}">
      <dgm:prSet/>
      <dgm:spPr/>
      <dgm:t>
        <a:bodyPr/>
        <a:lstStyle/>
        <a:p>
          <a:endParaRPr lang="en-US"/>
        </a:p>
      </dgm:t>
    </dgm:pt>
    <dgm:pt modelId="{288EA098-A5CE-4DE0-BA29-96993446DB7C}" type="sibTrans" cxnId="{C3762B5D-0637-43FA-92D2-6E514119E75C}">
      <dgm:prSet/>
      <dgm:spPr/>
      <dgm:t>
        <a:bodyPr/>
        <a:lstStyle/>
        <a:p>
          <a:endParaRPr lang="en-US"/>
        </a:p>
      </dgm:t>
    </dgm:pt>
    <dgm:pt modelId="{20FBD093-82E9-4F6E-BD99-3F00EF85C758}">
      <dgm:prSet custT="1"/>
      <dgm:spPr/>
      <dgm:t>
        <a:bodyPr/>
        <a:lstStyle/>
        <a:p>
          <a:pPr>
            <a:buFont typeface="Times New Roman" panose="02020603050405020304" pitchFamily="18" charset="0"/>
            <a:buChar char="•"/>
          </a:pPr>
          <a:r>
            <a:rPr lang="en-US" sz="2000" dirty="0">
              <a:latin typeface="Arial" panose="020B0604020202020204" pitchFamily="34" charset="0"/>
              <a:cs typeface="Arial" panose="020B0604020202020204" pitchFamily="34" charset="0"/>
            </a:rPr>
            <a:t>Verify assigned accommodations. </a:t>
          </a:r>
        </a:p>
      </dgm:t>
    </dgm:pt>
    <dgm:pt modelId="{08297D3B-4964-4FC2-95A5-5AF1CC513191}" type="parTrans" cxnId="{D8EBF3CD-438F-4EB3-8D7E-1CB7339D1835}">
      <dgm:prSet/>
      <dgm:spPr/>
      <dgm:t>
        <a:bodyPr/>
        <a:lstStyle/>
        <a:p>
          <a:endParaRPr lang="en-US"/>
        </a:p>
      </dgm:t>
    </dgm:pt>
    <dgm:pt modelId="{8E774EC2-7F91-4659-BA78-4A21985C4F3B}" type="sibTrans" cxnId="{D8EBF3CD-438F-4EB3-8D7E-1CB7339D1835}">
      <dgm:prSet/>
      <dgm:spPr/>
      <dgm:t>
        <a:bodyPr/>
        <a:lstStyle/>
        <a:p>
          <a:endParaRPr lang="en-US"/>
        </a:p>
      </dgm:t>
    </dgm:pt>
    <dgm:pt modelId="{0926AC9F-C3DD-48B5-8A59-B9174FAB2893}">
      <dgm:prSet custT="1"/>
      <dgm:spPr/>
      <dgm:t>
        <a:bodyPr/>
        <a:lstStyle/>
        <a:p>
          <a:pPr>
            <a:buFont typeface="Times New Roman" panose="02020603050405020304" pitchFamily="18" charset="0"/>
            <a:buChar char="•"/>
          </a:pPr>
          <a:r>
            <a:rPr lang="en-US" sz="2000" dirty="0">
              <a:latin typeface="Arial" panose="020B0604020202020204" pitchFamily="34" charset="0"/>
              <a:cs typeface="Arial" panose="020B0604020202020204" pitchFamily="34" charset="0"/>
            </a:rPr>
            <a:t>If necessary, create TA logins for Human Read-Aloud and Human Signer. </a:t>
          </a:r>
        </a:p>
      </dgm:t>
    </dgm:pt>
    <dgm:pt modelId="{B4F87FAF-4381-45B0-96E5-3F8E32A07A7F}" type="parTrans" cxnId="{C00FF008-33BA-40DB-83D9-4D7F706212A7}">
      <dgm:prSet/>
      <dgm:spPr/>
      <dgm:t>
        <a:bodyPr/>
        <a:lstStyle/>
        <a:p>
          <a:endParaRPr lang="en-US"/>
        </a:p>
      </dgm:t>
    </dgm:pt>
    <dgm:pt modelId="{1815462F-6828-41FA-8C83-C8911364DD9D}" type="sibTrans" cxnId="{C00FF008-33BA-40DB-83D9-4D7F706212A7}">
      <dgm:prSet/>
      <dgm:spPr/>
      <dgm:t>
        <a:bodyPr/>
        <a:lstStyle/>
        <a:p>
          <a:endParaRPr lang="en-US"/>
        </a:p>
      </dgm:t>
    </dgm:pt>
    <dgm:pt modelId="{A692AE9C-EE20-43B1-88AC-A0A218B10DBC}">
      <dgm:prSet custT="1"/>
      <dgm:spPr/>
      <dgm:t>
        <a:bodyPr/>
        <a:lstStyle/>
        <a:p>
          <a:pPr>
            <a:buFont typeface="Times New Roman" panose="02020603050405020304" pitchFamily="18" charset="0"/>
            <a:buChar char="•"/>
          </a:pPr>
          <a:r>
            <a:rPr lang="en-US" sz="2000" dirty="0">
              <a:latin typeface="Arial" panose="020B0604020202020204" pitchFamily="34" charset="0"/>
              <a:cs typeface="Arial" panose="020B0604020202020204" pitchFamily="34" charset="0"/>
            </a:rPr>
            <a:t>Track delivery of materials through Materials Management in the MCAS Portal.</a:t>
          </a:r>
        </a:p>
      </dgm:t>
    </dgm:pt>
    <dgm:pt modelId="{12C3471D-0DE7-47EF-89EA-1BBBF9C8E7F7}" type="parTrans" cxnId="{0A3DDDCA-3EDC-459E-AD8F-57BA0D471E4D}">
      <dgm:prSet/>
      <dgm:spPr/>
      <dgm:t>
        <a:bodyPr/>
        <a:lstStyle/>
        <a:p>
          <a:endParaRPr lang="en-US"/>
        </a:p>
      </dgm:t>
    </dgm:pt>
    <dgm:pt modelId="{E65AC819-1797-4594-A9B2-79964AD4420D}" type="sibTrans" cxnId="{0A3DDDCA-3EDC-459E-AD8F-57BA0D471E4D}">
      <dgm:prSet/>
      <dgm:spPr/>
      <dgm:t>
        <a:bodyPr/>
        <a:lstStyle/>
        <a:p>
          <a:endParaRPr lang="en-US"/>
        </a:p>
      </dgm:t>
    </dgm:pt>
    <dgm:pt modelId="{60835BA5-F8D3-41A0-9B19-2DBCB12EBE96}">
      <dgm:prSet custT="1"/>
      <dgm:spPr/>
      <dgm:t>
        <a:bodyPr/>
        <a:lstStyle/>
        <a:p>
          <a:pPr>
            <a:lnSpc>
              <a:spcPct val="90000"/>
            </a:lnSpc>
            <a:spcAft>
              <a:spcPct val="15000"/>
            </a:spcAft>
          </a:pPr>
          <a:r>
            <a:rPr lang="en-US" sz="2000" dirty="0">
              <a:latin typeface="Arial" panose="020B0604020202020204" pitchFamily="34" charset="0"/>
              <a:cs typeface="Arial" panose="020B0604020202020204" pitchFamily="34" charset="0"/>
            </a:rPr>
            <a:t>Print student logins, summary sheets, and TA logins, if needed for Human Read-Aloud and Human Signer sessions. </a:t>
          </a:r>
        </a:p>
      </dgm:t>
    </dgm:pt>
    <dgm:pt modelId="{B38DC230-46F4-43C1-A64A-3F9405405B14}" type="parTrans" cxnId="{CF86ACD2-C5CE-4473-99F0-0ECEB0DDDBF2}">
      <dgm:prSet/>
      <dgm:spPr/>
      <dgm:t>
        <a:bodyPr/>
        <a:lstStyle/>
        <a:p>
          <a:endParaRPr lang="en-US"/>
        </a:p>
      </dgm:t>
    </dgm:pt>
    <dgm:pt modelId="{008222A1-2B92-456D-B797-202F9BBFAF60}" type="sibTrans" cxnId="{CF86ACD2-C5CE-4473-99F0-0ECEB0DDDBF2}">
      <dgm:prSet/>
      <dgm:spPr/>
      <dgm:t>
        <a:bodyPr/>
        <a:lstStyle/>
        <a:p>
          <a:endParaRPr lang="en-US"/>
        </a:p>
      </dgm:t>
    </dgm:pt>
    <dgm:pt modelId="{3B20C23D-9302-4786-A73D-96BF3B837BC3}">
      <dgm:prSet custT="1"/>
      <dgm:spPr/>
      <dgm:t>
        <a:bodyPr/>
        <a:lstStyle/>
        <a:p>
          <a:r>
            <a:rPr lang="en-US" sz="2000" dirty="0">
              <a:latin typeface="Arial" panose="020B0604020202020204" pitchFamily="34" charset="0"/>
              <a:cs typeface="Arial" panose="020B0604020202020204" pitchFamily="34" charset="0"/>
            </a:rPr>
            <a:t>Review instructions in the </a:t>
          </a:r>
          <a:r>
            <a:rPr lang="en-US" sz="2000" i="1" dirty="0">
              <a:latin typeface="Arial" panose="020B0604020202020204" pitchFamily="34" charset="0"/>
              <a:cs typeface="Arial" panose="020B0604020202020204" pitchFamily="34" charset="0"/>
            </a:rPr>
            <a:t>Principal’s Administration Manual</a:t>
          </a:r>
          <a:r>
            <a:rPr lang="en-US" sz="2000" dirty="0">
              <a:latin typeface="Arial" panose="020B0604020202020204" pitchFamily="34" charset="0"/>
              <a:cs typeface="Arial" panose="020B0604020202020204" pitchFamily="34" charset="0"/>
            </a:rPr>
            <a:t>.</a:t>
          </a:r>
        </a:p>
      </dgm:t>
    </dgm:pt>
    <dgm:pt modelId="{3BB1D55F-CB3E-49B8-8692-AFDC58F8631F}" type="parTrans" cxnId="{60349323-C3A6-44A4-986D-9EE35C7AD6D5}">
      <dgm:prSet/>
      <dgm:spPr/>
      <dgm:t>
        <a:bodyPr/>
        <a:lstStyle/>
        <a:p>
          <a:endParaRPr lang="en-US"/>
        </a:p>
      </dgm:t>
    </dgm:pt>
    <dgm:pt modelId="{2E4F81B9-7228-4D01-8F83-AD397BC3EB87}" type="sibTrans" cxnId="{60349323-C3A6-44A4-986D-9EE35C7AD6D5}">
      <dgm:prSet/>
      <dgm:spPr/>
      <dgm:t>
        <a:bodyPr/>
        <a:lstStyle/>
        <a:p>
          <a:endParaRPr lang="en-US"/>
        </a:p>
      </dgm:t>
    </dgm:pt>
    <dgm:pt modelId="{36B31A24-6F5D-4771-9108-DE648472EE75}">
      <dgm:prSet custT="1"/>
      <dgm:spPr/>
      <dgm:t>
        <a:bodyPr/>
        <a:lstStyle/>
        <a:p>
          <a:r>
            <a:rPr lang="en-US" sz="1800">
              <a:latin typeface="Arial" panose="020B0604020202020204" pitchFamily="34" charset="0"/>
              <a:cs typeface="Arial" panose="020B0604020202020204" pitchFamily="34" charset="0"/>
            </a:rPr>
            <a:t>Delivered to schools 2 weeks before spring ELA, and one week before each fall/winter administration </a:t>
          </a:r>
        </a:p>
      </dgm:t>
    </dgm:pt>
    <dgm:pt modelId="{821AB8CB-6812-4D8D-940D-C6358A2C27AC}" type="parTrans" cxnId="{478659B6-8527-499E-A4BA-41AF4308253F}">
      <dgm:prSet/>
      <dgm:spPr/>
      <dgm:t>
        <a:bodyPr/>
        <a:lstStyle/>
        <a:p>
          <a:endParaRPr lang="en-US"/>
        </a:p>
      </dgm:t>
    </dgm:pt>
    <dgm:pt modelId="{50F00896-4246-4727-BB04-ACAF60BB3DBB}" type="sibTrans" cxnId="{478659B6-8527-499E-A4BA-41AF4308253F}">
      <dgm:prSet/>
      <dgm:spPr/>
      <dgm:t>
        <a:bodyPr/>
        <a:lstStyle/>
        <a:p>
          <a:endParaRPr lang="en-US"/>
        </a:p>
      </dgm:t>
    </dgm:pt>
    <dgm:pt modelId="{3DB54B25-E7CD-477A-91F0-549A6587133B}">
      <dgm:prSet custT="1"/>
      <dgm:spPr/>
      <dgm:t>
        <a:bodyPr/>
        <a:lstStyle/>
        <a:p>
          <a:r>
            <a:rPr lang="en-US" sz="1800">
              <a:latin typeface="Arial" panose="020B0604020202020204" pitchFamily="34" charset="0"/>
              <a:cs typeface="Arial" panose="020B0604020202020204" pitchFamily="34" charset="0"/>
            </a:rPr>
            <a:t>Available online beforehand </a:t>
          </a:r>
        </a:p>
      </dgm:t>
    </dgm:pt>
    <dgm:pt modelId="{768A2DFF-6077-4D04-9286-F6B1FFB85149}" type="parTrans" cxnId="{1DF165BA-8485-4C9A-890D-4401986CE527}">
      <dgm:prSet/>
      <dgm:spPr/>
      <dgm:t>
        <a:bodyPr/>
        <a:lstStyle/>
        <a:p>
          <a:endParaRPr lang="en-US"/>
        </a:p>
      </dgm:t>
    </dgm:pt>
    <dgm:pt modelId="{39F7CB99-5DB7-42FC-A0F1-E856186704B7}" type="sibTrans" cxnId="{1DF165BA-8485-4C9A-890D-4401986CE527}">
      <dgm:prSet/>
      <dgm:spPr/>
      <dgm:t>
        <a:bodyPr/>
        <a:lstStyle/>
        <a:p>
          <a:endParaRPr lang="en-US"/>
        </a:p>
      </dgm:t>
    </dgm:pt>
    <dgm:pt modelId="{3D30061D-6716-42F6-93EA-2A0CCC832AE0}">
      <dgm:prSet custT="1"/>
      <dgm:spPr/>
      <dgm:t>
        <a:bodyPr/>
        <a:lstStyle/>
        <a:p>
          <a:pPr>
            <a:lnSpc>
              <a:spcPct val="100000"/>
            </a:lnSpc>
            <a:spcAft>
              <a:spcPts val="0"/>
            </a:spcAft>
          </a:pPr>
          <a:r>
            <a:rPr lang="en-US" sz="2000" dirty="0">
              <a:latin typeface="Arial" panose="020B0604020202020204" pitchFamily="34" charset="0"/>
              <a:cs typeface="Arial" panose="020B0604020202020204" pitchFamily="34" charset="0"/>
            </a:rPr>
            <a:t>Verify form-dependent accommodations.  </a:t>
          </a:r>
          <a:endParaRPr lang="en-US" sz="3600" dirty="0">
            <a:latin typeface="Arial" panose="020B0604020202020204" pitchFamily="34" charset="0"/>
            <a:cs typeface="Arial" panose="020B0604020202020204" pitchFamily="34" charset="0"/>
          </a:endParaRPr>
        </a:p>
      </dgm:t>
    </dgm:pt>
    <dgm:pt modelId="{DB253365-5AEB-4875-92E6-E1CAAA98C591}" type="sibTrans" cxnId="{56FFBF34-A0D7-49AE-AC97-4C6CEA70BEC4}">
      <dgm:prSet/>
      <dgm:spPr/>
      <dgm:t>
        <a:bodyPr/>
        <a:lstStyle/>
        <a:p>
          <a:endParaRPr lang="en-US"/>
        </a:p>
      </dgm:t>
    </dgm:pt>
    <dgm:pt modelId="{5E170D32-F798-4313-ACA1-C8851EBF6517}" type="parTrans" cxnId="{56FFBF34-A0D7-49AE-AC97-4C6CEA70BEC4}">
      <dgm:prSet/>
      <dgm:spPr/>
      <dgm:t>
        <a:bodyPr/>
        <a:lstStyle/>
        <a:p>
          <a:endParaRPr lang="en-US"/>
        </a:p>
      </dgm:t>
    </dgm:pt>
    <dgm:pt modelId="{58EB7E1A-D311-4A0E-9126-3A35A226E91C}">
      <dgm:prSet custT="1"/>
      <dgm:spPr/>
      <dgm:t>
        <a:bodyPr/>
        <a:lstStyle/>
        <a:p>
          <a:pPr>
            <a:lnSpc>
              <a:spcPct val="100000"/>
            </a:lnSpc>
            <a:spcAft>
              <a:spcPts val="0"/>
            </a:spcAft>
            <a:buFont typeface="Courier New" panose="02070309020205020404" pitchFamily="49" charset="0"/>
            <a:buChar char="o"/>
          </a:pPr>
          <a:r>
            <a:rPr lang="en-US" sz="1600">
              <a:latin typeface="Arial" panose="020B0604020202020204" pitchFamily="34" charset="0"/>
              <a:cs typeface="Arial" panose="020B0604020202020204" pitchFamily="34" charset="0"/>
            </a:rPr>
            <a:t>	See Appendix A of the Student 	Registration Guide.</a:t>
          </a:r>
        </a:p>
      </dgm:t>
    </dgm:pt>
    <dgm:pt modelId="{EFE38EE7-B088-4FB3-8B03-07CC0C5A86F6}" type="parTrans" cxnId="{68C8308E-406D-47FA-BFEA-9CCCCC1B80B0}">
      <dgm:prSet/>
      <dgm:spPr/>
      <dgm:t>
        <a:bodyPr/>
        <a:lstStyle/>
        <a:p>
          <a:endParaRPr lang="en-US"/>
        </a:p>
      </dgm:t>
    </dgm:pt>
    <dgm:pt modelId="{68FFB269-C4EA-4D3F-84A4-85B149427A0B}" type="sibTrans" cxnId="{68C8308E-406D-47FA-BFEA-9CCCCC1B80B0}">
      <dgm:prSet/>
      <dgm:spPr/>
      <dgm:t>
        <a:bodyPr/>
        <a:lstStyle/>
        <a:p>
          <a:endParaRPr lang="en-US"/>
        </a:p>
      </dgm:t>
    </dgm:pt>
    <dgm:pt modelId="{D3A71398-E2DC-4A2C-A64F-692A7ACD83B9}">
      <dgm:prSet phldrT="[Text]" custT="1"/>
      <dgm:spPr/>
      <dgm:t>
        <a:bodyPr/>
        <a:lstStyle/>
        <a:p>
          <a:pPr>
            <a:lnSpc>
              <a:spcPct val="90000"/>
            </a:lnSpc>
            <a:spcAft>
              <a:spcPct val="15000"/>
            </a:spcAft>
          </a:pPr>
          <a:r>
            <a:rPr lang="en-US" sz="2000" dirty="0">
              <a:latin typeface="Arial" panose="020B0604020202020204" pitchFamily="34" charset="0"/>
              <a:cs typeface="Arial" panose="020B0604020202020204" pitchFamily="34" charset="0"/>
            </a:rPr>
            <a:t>Schedule classes in the MCAS Portal. </a:t>
          </a:r>
        </a:p>
      </dgm:t>
    </dgm:pt>
    <dgm:pt modelId="{9E4CC7E5-2BBA-4D7D-ABD0-06FD2719F51C}" type="parTrans" cxnId="{1E54E4E8-3324-477F-85FA-B386E2BE9BF6}">
      <dgm:prSet/>
      <dgm:spPr/>
      <dgm:t>
        <a:bodyPr/>
        <a:lstStyle/>
        <a:p>
          <a:endParaRPr lang="en-US"/>
        </a:p>
      </dgm:t>
    </dgm:pt>
    <dgm:pt modelId="{73A715C8-9CF5-4ADA-B505-9F7F7424CEB9}" type="sibTrans" cxnId="{1E54E4E8-3324-477F-85FA-B386E2BE9BF6}">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3">
        <dgm:presLayoutVars>
          <dgm:chMax val="0"/>
          <dgm:chPref val="0"/>
          <dgm:bulletEnabled val="1"/>
        </dgm:presLayoutVars>
      </dgm:prSet>
      <dgm:spPr/>
    </dgm:pt>
    <dgm:pt modelId="{2F947E7E-99A1-4809-B4E9-414BFD82EEED}" type="pres">
      <dgm:prSet presAssocID="{B563D6A7-BF5B-42F2-8E0D-F50297828F40}" presName="desTx" presStyleLbl="revTx" presStyleIdx="0" presStyleCnt="3"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3"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3" custLinFactNeighborX="11607">
        <dgm:presLayoutVars>
          <dgm:bulletEnabled val="1"/>
        </dgm:presLayoutVars>
      </dgm:prSet>
      <dgm:spPr/>
    </dgm:pt>
    <dgm:pt modelId="{3DB4DEE5-A480-4070-AB52-42A9078C1025}" type="pres">
      <dgm:prSet presAssocID="{FB8AE374-EFE9-4EAD-8EBA-9C2B58EAF7CA}" presName="space" presStyleCnt="0"/>
      <dgm:spPr/>
    </dgm:pt>
    <dgm:pt modelId="{AAF9B5F7-3FEE-48D8-93D8-85CB9522E680}" type="pres">
      <dgm:prSet presAssocID="{467B61B1-B403-45B1-85A0-6F1A2273CE72}" presName="composite" presStyleCnt="0"/>
      <dgm:spPr/>
    </dgm:pt>
    <dgm:pt modelId="{D63279A0-8DF8-4A48-A849-5FA77A8A2F7D}" type="pres">
      <dgm:prSet presAssocID="{467B61B1-B403-45B1-85A0-6F1A2273CE72}" presName="parTx" presStyleLbl="node1" presStyleIdx="2" presStyleCnt="3" custLinFactNeighborX="40" custLinFactNeighborY="-2203">
        <dgm:presLayoutVars>
          <dgm:chMax val="0"/>
          <dgm:chPref val="0"/>
          <dgm:bulletEnabled val="1"/>
        </dgm:presLayoutVars>
      </dgm:prSet>
      <dgm:spPr/>
    </dgm:pt>
    <dgm:pt modelId="{B8F400DF-502C-4015-802A-4967AA4DFF1E}" type="pres">
      <dgm:prSet presAssocID="{467B61B1-B403-45B1-85A0-6F1A2273CE72}" presName="desTx" presStyleLbl="revTx" presStyleIdx="2" presStyleCnt="3" custScaleX="121475" custLinFactNeighborX="14313" custLinFactNeighborY="-1636">
        <dgm:presLayoutVars>
          <dgm:bulletEnabled val="1"/>
        </dgm:presLayoutVars>
      </dgm:prSet>
      <dgm:spPr/>
    </dgm:pt>
  </dgm:ptLst>
  <dgm:cxnLst>
    <dgm:cxn modelId="{C00FF008-33BA-40DB-83D9-4D7F706212A7}" srcId="{BF2085B9-47C4-4660-864C-0F1FC5334300}" destId="{0926AC9F-C3DD-48B5-8A59-B9174FAB2893}" srcOrd="2" destOrd="0" parTransId="{B4F87FAF-4381-45B0-96E5-3F8E32A07A7F}" sibTransId="{1815462F-6828-41FA-8C83-C8911364DD9D}"/>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9140FC1D-172C-4A63-8AAF-9FB9A6CBB999}" type="presOf" srcId="{20FBD093-82E9-4F6E-BD99-3F00EF85C758}" destId="{BD790CA9-82E9-43B2-B3BC-92100C838574}" srcOrd="0" destOrd="1" presId="urn:microsoft.com/office/officeart/2005/8/layout/chevron1"/>
    <dgm:cxn modelId="{E4BCA121-C25A-4627-996B-BE4AE32C404B}" type="presOf" srcId="{913FF2A6-F1CA-471D-880A-ABD231C55285}" destId="{B8F400DF-502C-4015-802A-4967AA4DFF1E}" srcOrd="0" destOrd="1" presId="urn:microsoft.com/office/officeart/2005/8/layout/chevron1"/>
    <dgm:cxn modelId="{60349323-C3A6-44A4-986D-9EE35C7AD6D5}" srcId="{B563D6A7-BF5B-42F2-8E0D-F50297828F40}" destId="{3B20C23D-9302-4786-A73D-96BF3B837BC3}" srcOrd="1" destOrd="0" parTransId="{3BB1D55F-CB3E-49B8-8692-AFDC58F8631F}" sibTransId="{2E4F81B9-7228-4D01-8F83-AD397BC3EB87}"/>
    <dgm:cxn modelId="{97AFFF33-2A42-4DD2-BCDE-960293C2F1FE}" type="presOf" srcId="{34B8F8CB-3076-4F9F-AA04-87F62E5D7D2D}" destId="{B8F400DF-502C-4015-802A-4967AA4DFF1E}" srcOrd="0" destOrd="0" presId="urn:microsoft.com/office/officeart/2005/8/layout/chevron1"/>
    <dgm:cxn modelId="{56FFBF34-A0D7-49AE-AC97-4C6CEA70BEC4}" srcId="{467B61B1-B403-45B1-85A0-6F1A2273CE72}" destId="{3D30061D-6716-42F6-93EA-2A0CCC832AE0}" srcOrd="4" destOrd="0" parTransId="{5E170D32-F798-4313-ACA1-C8851EBF6517}" sibTransId="{DB253365-5AEB-4875-92E6-E1CAAA98C591}"/>
    <dgm:cxn modelId="{C3762B5D-0637-43FA-92D2-6E514119E75C}" srcId="{467B61B1-B403-45B1-85A0-6F1A2273CE72}" destId="{34B8F8CB-3076-4F9F-AA04-87F62E5D7D2D}" srcOrd="0" destOrd="0" parTransId="{643E50D5-6C75-444E-BA81-E4D1AB15EB52}" sibTransId="{288EA098-A5CE-4DE0-BA29-96993446DB7C}"/>
    <dgm:cxn modelId="{8E0CAB47-674B-4A6A-AF3F-132437089705}" type="presOf" srcId="{D3A71398-E2DC-4A2C-A64F-692A7ACD83B9}" destId="{B8F400DF-502C-4015-802A-4967AA4DFF1E}" srcOrd="0" destOrd="2" presId="urn:microsoft.com/office/officeart/2005/8/layout/chevron1"/>
    <dgm:cxn modelId="{95B1FE69-3885-45DB-9915-D43FC56E30D4}" type="presOf" srcId="{A692AE9C-EE20-43B1-88AC-A0A218B10DBC}" destId="{BD790CA9-82E9-43B2-B3BC-92100C838574}" srcOrd="0" destOrd="3" presId="urn:microsoft.com/office/officeart/2005/8/layout/chevron1"/>
    <dgm:cxn modelId="{5797446C-795F-4D46-9CDB-2BE6541A1C93}" type="presOf" srcId="{2A706D3E-FD1A-43CE-B285-996786F7EB3F}" destId="{BD790CA9-82E9-43B2-B3BC-92100C838574}" srcOrd="0" destOrd="4" presId="urn:microsoft.com/office/officeart/2005/8/layout/chevron1"/>
    <dgm:cxn modelId="{BF4DB772-E3BE-4DE9-AFB2-93289BE9A42C}" type="presOf" srcId="{60835BA5-F8D3-41A0-9B19-2DBCB12EBE96}" destId="{B8F400DF-502C-4015-802A-4967AA4DFF1E}" srcOrd="0" destOrd="3" presId="urn:microsoft.com/office/officeart/2005/8/layout/chevron1"/>
    <dgm:cxn modelId="{722BFE75-933B-41EC-B78F-CAAB879729F3}" type="presOf" srcId="{5AEFB3B8-40CA-439F-97EE-B05FDFEE2F03}" destId="{958B6679-B398-4D1A-B906-88FAEE1FEB10}" srcOrd="0" destOrd="0" presId="urn:microsoft.com/office/officeart/2005/8/layout/chevron1"/>
    <dgm:cxn modelId="{BE81C457-4001-4768-A0DC-A5F8C71A4584}" type="presOf" srcId="{3B20C23D-9302-4786-A73D-96BF3B837BC3}" destId="{2F947E7E-99A1-4809-B4E9-414BFD82EEED}" srcOrd="0" destOrd="1" presId="urn:microsoft.com/office/officeart/2005/8/layout/chevron1"/>
    <dgm:cxn modelId="{68C8308E-406D-47FA-BFEA-9CCCCC1B80B0}" srcId="{3D30061D-6716-42F6-93EA-2A0CCC832AE0}" destId="{58EB7E1A-D311-4A0E-9126-3A35A226E91C}" srcOrd="0" destOrd="0" parTransId="{EFE38EE7-B088-4FB3-8B03-07CC0C5A86F6}" sibTransId="{68FFB269-C4EA-4D3F-84A4-85B149427A0B}"/>
    <dgm:cxn modelId="{74F46197-547C-4D6E-BFCB-03BEE474A3AF}" type="presOf" srcId="{3D30061D-6716-42F6-93EA-2A0CCC832AE0}" destId="{B8F400DF-502C-4015-802A-4967AA4DFF1E}" srcOrd="0" destOrd="4"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ED0C2C9A-9DF0-45F2-A594-925A858C3A63}" type="presOf" srcId="{58EB7E1A-D311-4A0E-9126-3A35A226E91C}" destId="{B8F400DF-502C-4015-802A-4967AA4DFF1E}" srcOrd="0" destOrd="5" presId="urn:microsoft.com/office/officeart/2005/8/layout/chevron1"/>
    <dgm:cxn modelId="{0CD4EF9A-0049-43AB-8256-620383B38B6F}" type="presOf" srcId="{64E37092-3093-4051-BAF6-3308FB1B586D}" destId="{2F947E7E-99A1-4809-B4E9-414BFD82EEED}" srcOrd="0" destOrd="0" presId="urn:microsoft.com/office/officeart/2005/8/layout/chevron1"/>
    <dgm:cxn modelId="{8799259D-B400-4038-9C13-32CD22B0E82A}" srcId="{5AEFB3B8-40CA-439F-97EE-B05FDFEE2F03}" destId="{467B61B1-B403-45B1-85A0-6F1A2273CE72}" srcOrd="2" destOrd="0" parTransId="{DB340A8C-B1C5-425F-AFA4-B9434C27852C}" sibTransId="{5291E6EF-F7BB-49C8-AD0E-935F84B224A6}"/>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4" destOrd="0" parTransId="{03FCA16E-24B6-4799-9CC4-A21378F33BC8}" sibTransId="{BFFC436D-E1AB-4513-94FA-F18D0028C08B}"/>
    <dgm:cxn modelId="{D38599A3-4C9B-4CC3-B2BC-0BA96A15832F}" type="presOf" srcId="{467B61B1-B403-45B1-85A0-6F1A2273CE72}" destId="{D63279A0-8DF8-4A48-A849-5FA77A8A2F7D}" srcOrd="0" destOrd="0" presId="urn:microsoft.com/office/officeart/2005/8/layout/chevron1"/>
    <dgm:cxn modelId="{478659B6-8527-499E-A4BA-41AF4308253F}" srcId="{3B20C23D-9302-4786-A73D-96BF3B837BC3}" destId="{36B31A24-6F5D-4771-9108-DE648472EE75}" srcOrd="0" destOrd="0" parTransId="{821AB8CB-6812-4D8D-940D-C6358A2C27AC}" sibTransId="{50F00896-4246-4727-BB04-ACAF60BB3DBB}"/>
    <dgm:cxn modelId="{1DF165BA-8485-4C9A-890D-4401986CE527}" srcId="{3B20C23D-9302-4786-A73D-96BF3B837BC3}" destId="{3DB54B25-E7CD-477A-91F0-549A6587133B}" srcOrd="1" destOrd="0" parTransId="{768A2DFF-6077-4D04-9286-F6B1FFB85149}" sibTransId="{39F7CB99-5DB7-42FC-A0F1-E856186704B7}"/>
    <dgm:cxn modelId="{EC057AC3-CC41-44C4-BBA0-1B6565EA0007}" type="presOf" srcId="{0926AC9F-C3DD-48B5-8A59-B9174FAB2893}" destId="{BD790CA9-82E9-43B2-B3BC-92100C838574}" srcOrd="0" destOrd="2" presId="urn:microsoft.com/office/officeart/2005/8/layout/chevron1"/>
    <dgm:cxn modelId="{0A3DDDCA-3EDC-459E-AD8F-57BA0D471E4D}" srcId="{BF2085B9-47C4-4660-864C-0F1FC5334300}" destId="{A692AE9C-EE20-43B1-88AC-A0A218B10DBC}" srcOrd="3" destOrd="0" parTransId="{12C3471D-0DE7-47EF-89EA-1BBBF9C8E7F7}" sibTransId="{E65AC819-1797-4594-A9B2-79964AD4420D}"/>
    <dgm:cxn modelId="{D8EBF3CD-438F-4EB3-8D7E-1CB7339D1835}" srcId="{BF2085B9-47C4-4660-864C-0F1FC5334300}" destId="{20FBD093-82E9-4F6E-BD99-3F00EF85C758}" srcOrd="1" destOrd="0" parTransId="{08297D3B-4964-4FC2-95A5-5AF1CC513191}" sibTransId="{8E774EC2-7F91-4659-BA78-4A21985C4F3B}"/>
    <dgm:cxn modelId="{B6CF23CE-0EB6-4780-B394-10EC8E97C1CD}" type="presOf" srcId="{3DB54B25-E7CD-477A-91F0-549A6587133B}" destId="{2F947E7E-99A1-4809-B4E9-414BFD82EEED}" srcOrd="0" destOrd="3" presId="urn:microsoft.com/office/officeart/2005/8/layout/chevron1"/>
    <dgm:cxn modelId="{291F2AD1-C35A-4D59-BFF1-8EFA9AF5F215}" type="presOf" srcId="{5D005010-2DAC-43A2-A2C4-7D8C5B7122A1}" destId="{BD790CA9-82E9-43B2-B3BC-92100C838574}" srcOrd="0" destOrd="0" presId="urn:microsoft.com/office/officeart/2005/8/layout/chevron1"/>
    <dgm:cxn modelId="{CF86ACD2-C5CE-4473-99F0-0ECEB0DDDBF2}" srcId="{467B61B1-B403-45B1-85A0-6F1A2273CE72}" destId="{60835BA5-F8D3-41A0-9B19-2DBCB12EBE96}" srcOrd="3" destOrd="0" parTransId="{B38DC230-46F4-43C1-A64A-3F9405405B14}" sibTransId="{008222A1-2B92-456D-B797-202F9BBFAF60}"/>
    <dgm:cxn modelId="{1B20B1D6-C113-4A68-9AE3-033A4CB0CFAE}" srcId="{467B61B1-B403-45B1-85A0-6F1A2273CE72}" destId="{913FF2A6-F1CA-471D-880A-ABD231C55285}" srcOrd="1" destOrd="0" parTransId="{FD5CAE00-679C-43B4-9F7B-549174BE23DC}" sibTransId="{8904E1F9-A2DB-4B0D-B510-E1F0D9EE642A}"/>
    <dgm:cxn modelId="{57228FDF-EDBF-43F5-B465-6E8ADAFF8719}" type="presOf" srcId="{36B31A24-6F5D-4771-9108-DE648472EE75}" destId="{2F947E7E-99A1-4809-B4E9-414BFD82EEED}" srcOrd="0" destOrd="2"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1E54E4E8-3324-477F-85FA-B386E2BE9BF6}" srcId="{467B61B1-B403-45B1-85A0-6F1A2273CE72}" destId="{D3A71398-E2DC-4A2C-A64F-692A7ACD83B9}" srcOrd="2" destOrd="0" parTransId="{9E4CC7E5-2BBA-4D7D-ABD0-06FD2719F51C}" sibTransId="{73A715C8-9CF5-4ADA-B505-9F7F7424CEB9}"/>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 modelId="{5112A802-E55F-428C-94BE-96B8A7F90F64}" type="presParOf" srcId="{958B6679-B398-4D1A-B906-88FAEE1FEB10}" destId="{3DB4DEE5-A480-4070-AB52-42A9078C1025}" srcOrd="3" destOrd="0" presId="urn:microsoft.com/office/officeart/2005/8/layout/chevron1"/>
    <dgm:cxn modelId="{18F006D3-8A19-4DF7-8D26-968BD6E529CC}" type="presParOf" srcId="{958B6679-B398-4D1A-B906-88FAEE1FEB10}" destId="{AAF9B5F7-3FEE-48D8-93D8-85CB9522E680}" srcOrd="4" destOrd="0" presId="urn:microsoft.com/office/officeart/2005/8/layout/chevron1"/>
    <dgm:cxn modelId="{1896759C-9CE5-4138-9AD0-1FFFCD553CB1}" type="presParOf" srcId="{AAF9B5F7-3FEE-48D8-93D8-85CB9522E680}" destId="{D63279A0-8DF8-4A48-A849-5FA77A8A2F7D}" srcOrd="0" destOrd="0" presId="urn:microsoft.com/office/officeart/2005/8/layout/chevron1"/>
    <dgm:cxn modelId="{151E3F20-149C-4275-A087-9811F53EB689}" type="presParOf" srcId="{AAF9B5F7-3FEE-48D8-93D8-85CB9522E680}" destId="{B8F400DF-502C-4015-802A-4967AA4DFF1E}"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18BEE6-A89C-481D-AAB2-D95EFC5320E1}" type="doc">
      <dgm:prSet loTypeId="urn:microsoft.com/office/officeart/2005/8/layout/chevron1" loCatId="process" qsTypeId="urn:microsoft.com/office/officeart/2005/8/quickstyle/simple1" qsCatId="simple" csTypeId="urn:microsoft.com/office/officeart/2005/8/colors/accent1_2" csCatId="accent1" phldr="1"/>
      <dgm:spPr/>
    </dgm:pt>
    <dgm:pt modelId="{F776ABE7-6B9D-4E02-9248-79A78AE06528}">
      <dgm:prSet phldrT="[Text]" custT="1"/>
      <dgm:spPr/>
      <dgm:t>
        <a:bodyPr/>
        <a:lstStyle/>
        <a:p>
          <a:r>
            <a:rPr lang="en-US" sz="2400" b="1">
              <a:latin typeface="Arial" panose="020B0604020202020204" pitchFamily="34" charset="0"/>
              <a:cs typeface="Arial" panose="020B0604020202020204" pitchFamily="34" charset="0"/>
            </a:rPr>
            <a:t>Fall 2025</a:t>
          </a:r>
        </a:p>
      </dgm:t>
    </dgm:pt>
    <dgm:pt modelId="{69D20000-6786-4CDA-8606-C056881B8A2C}" type="parTrans" cxnId="{B05D1FBB-0487-4729-BA27-73287539CD2E}">
      <dgm:prSet/>
      <dgm:spPr/>
      <dgm:t>
        <a:bodyPr/>
        <a:lstStyle/>
        <a:p>
          <a:endParaRPr lang="en-US"/>
        </a:p>
      </dgm:t>
    </dgm:pt>
    <dgm:pt modelId="{75C69590-D1B7-45E8-9825-DB274E61CFBA}" type="sibTrans" cxnId="{B05D1FBB-0487-4729-BA27-73287539CD2E}">
      <dgm:prSet/>
      <dgm:spPr/>
      <dgm:t>
        <a:bodyPr/>
        <a:lstStyle/>
        <a:p>
          <a:endParaRPr lang="en-US"/>
        </a:p>
      </dgm:t>
    </dgm:pt>
    <dgm:pt modelId="{FEE404BB-8659-4648-B9BA-AE067B8031AB}">
      <dgm:prSet phldrT="[Text]" custT="1"/>
      <dgm:spPr/>
      <dgm:t>
        <a:bodyPr/>
        <a:lstStyle/>
        <a:p>
          <a:r>
            <a:rPr lang="en-US" sz="2400" b="1">
              <a:latin typeface="Arial" panose="020B0604020202020204" pitchFamily="34" charset="0"/>
              <a:cs typeface="Arial" panose="020B0604020202020204" pitchFamily="34" charset="0"/>
            </a:rPr>
            <a:t>At least two months before testing</a:t>
          </a:r>
        </a:p>
      </dgm:t>
    </dgm:pt>
    <dgm:pt modelId="{A583A527-C4FA-4250-BBEB-6646D45981A6}" type="parTrans" cxnId="{036D55CA-D10F-495E-B464-4AFC4FD79BA4}">
      <dgm:prSet/>
      <dgm:spPr/>
      <dgm:t>
        <a:bodyPr/>
        <a:lstStyle/>
        <a:p>
          <a:endParaRPr lang="en-US"/>
        </a:p>
      </dgm:t>
    </dgm:pt>
    <dgm:pt modelId="{5D60F892-1099-4479-BEC6-16886943610F}" type="sibTrans" cxnId="{036D55CA-D10F-495E-B464-4AFC4FD79BA4}">
      <dgm:prSet/>
      <dgm:spPr/>
      <dgm:t>
        <a:bodyPr/>
        <a:lstStyle/>
        <a:p>
          <a:endParaRPr lang="en-US"/>
        </a:p>
      </dgm:t>
    </dgm:pt>
    <dgm:pt modelId="{9580C499-7710-4ED0-AB32-55C1F5938FFB}">
      <dgm:prSet phldrT="[Text]" custT="1"/>
      <dgm:spPr/>
      <dgm:t>
        <a:bodyPr/>
        <a:lstStyle/>
        <a:p>
          <a:r>
            <a:rPr lang="en-US" sz="2400" b="1">
              <a:latin typeface="Arial" panose="020B0604020202020204" pitchFamily="34" charset="0"/>
              <a:cs typeface="Arial" panose="020B0604020202020204" pitchFamily="34" charset="0"/>
            </a:rPr>
            <a:t>After updating the MCAS Student Kiosk</a:t>
          </a:r>
        </a:p>
      </dgm:t>
    </dgm:pt>
    <dgm:pt modelId="{59E33875-ECB7-4B15-A903-B31C23D9A179}" type="sibTrans" cxnId="{60B71388-1F06-4608-AABC-DE0E12C648E6}">
      <dgm:prSet/>
      <dgm:spPr/>
      <dgm:t>
        <a:bodyPr/>
        <a:lstStyle/>
        <a:p>
          <a:endParaRPr lang="en-US"/>
        </a:p>
      </dgm:t>
    </dgm:pt>
    <dgm:pt modelId="{B09772B8-6552-455A-A7F0-28C590BE708B}" type="parTrans" cxnId="{60B71388-1F06-4608-AABC-DE0E12C648E6}">
      <dgm:prSet/>
      <dgm:spPr/>
      <dgm:t>
        <a:bodyPr/>
        <a:lstStyle/>
        <a:p>
          <a:endParaRPr lang="en-US"/>
        </a:p>
      </dgm:t>
    </dgm:pt>
    <dgm:pt modelId="{239932A1-B4F1-4E1A-A5BD-7F76D11CC9EE}" type="pres">
      <dgm:prSet presAssocID="{A918BEE6-A89C-481D-AAB2-D95EFC5320E1}" presName="Name0" presStyleCnt="0">
        <dgm:presLayoutVars>
          <dgm:dir/>
          <dgm:animLvl val="lvl"/>
          <dgm:resizeHandles val="exact"/>
        </dgm:presLayoutVars>
      </dgm:prSet>
      <dgm:spPr/>
    </dgm:pt>
    <dgm:pt modelId="{9864C5BB-0CE9-49FF-A169-91B18085BF39}" type="pres">
      <dgm:prSet presAssocID="{F776ABE7-6B9D-4E02-9248-79A78AE06528}" presName="parTxOnly" presStyleLbl="node1" presStyleIdx="0" presStyleCnt="3" custLinFactNeighborX="-821" custLinFactNeighborY="41">
        <dgm:presLayoutVars>
          <dgm:chMax val="0"/>
          <dgm:chPref val="0"/>
          <dgm:bulletEnabled val="1"/>
        </dgm:presLayoutVars>
      </dgm:prSet>
      <dgm:spPr/>
    </dgm:pt>
    <dgm:pt modelId="{B9F95C33-A6B9-4FA0-8EC5-1744CDEDAB0D}" type="pres">
      <dgm:prSet presAssocID="{75C69590-D1B7-45E8-9825-DB274E61CFBA}" presName="parTxOnlySpace" presStyleCnt="0"/>
      <dgm:spPr/>
    </dgm:pt>
    <dgm:pt modelId="{2D81D717-0675-4733-8B2E-956BAAB6720D}" type="pres">
      <dgm:prSet presAssocID="{FEE404BB-8659-4648-B9BA-AE067B8031AB}" presName="parTxOnly" presStyleLbl="node1" presStyleIdx="1" presStyleCnt="3">
        <dgm:presLayoutVars>
          <dgm:chMax val="0"/>
          <dgm:chPref val="0"/>
          <dgm:bulletEnabled val="1"/>
        </dgm:presLayoutVars>
      </dgm:prSet>
      <dgm:spPr/>
    </dgm:pt>
    <dgm:pt modelId="{9E4149D5-FF67-4318-BABC-F092F1E4FAB9}" type="pres">
      <dgm:prSet presAssocID="{5D60F892-1099-4479-BEC6-16886943610F}" presName="parTxOnlySpace" presStyleCnt="0"/>
      <dgm:spPr/>
    </dgm:pt>
    <dgm:pt modelId="{BE17224C-DB89-48A9-9349-66041806526E}" type="pres">
      <dgm:prSet presAssocID="{9580C499-7710-4ED0-AB32-55C1F5938FFB}" presName="parTxOnly" presStyleLbl="node1" presStyleIdx="2" presStyleCnt="3" custLinFactNeighborX="-2832" custLinFactNeighborY="2899">
        <dgm:presLayoutVars>
          <dgm:chMax val="0"/>
          <dgm:chPref val="0"/>
          <dgm:bulletEnabled val="1"/>
        </dgm:presLayoutVars>
      </dgm:prSet>
      <dgm:spPr/>
    </dgm:pt>
  </dgm:ptLst>
  <dgm:cxnLst>
    <dgm:cxn modelId="{8F5AC56A-6525-4D40-A833-BD3542E421BC}" type="presOf" srcId="{FEE404BB-8659-4648-B9BA-AE067B8031AB}" destId="{2D81D717-0675-4733-8B2E-956BAAB6720D}" srcOrd="0" destOrd="0" presId="urn:microsoft.com/office/officeart/2005/8/layout/chevron1"/>
    <dgm:cxn modelId="{9374E185-4F2B-443C-BC7F-7128158E9B98}" type="presOf" srcId="{A918BEE6-A89C-481D-AAB2-D95EFC5320E1}" destId="{239932A1-B4F1-4E1A-A5BD-7F76D11CC9EE}" srcOrd="0" destOrd="0" presId="urn:microsoft.com/office/officeart/2005/8/layout/chevron1"/>
    <dgm:cxn modelId="{60B71388-1F06-4608-AABC-DE0E12C648E6}" srcId="{A918BEE6-A89C-481D-AAB2-D95EFC5320E1}" destId="{9580C499-7710-4ED0-AB32-55C1F5938FFB}" srcOrd="2" destOrd="0" parTransId="{B09772B8-6552-455A-A7F0-28C590BE708B}" sibTransId="{59E33875-ECB7-4B15-A903-B31C23D9A179}"/>
    <dgm:cxn modelId="{7F33BB98-9C99-4522-98A5-C64704264629}" type="presOf" srcId="{9580C499-7710-4ED0-AB32-55C1F5938FFB}" destId="{BE17224C-DB89-48A9-9349-66041806526E}" srcOrd="0" destOrd="0" presId="urn:microsoft.com/office/officeart/2005/8/layout/chevron1"/>
    <dgm:cxn modelId="{447A32A1-5D8E-4BA3-A6FE-B4CF9609922E}" type="presOf" srcId="{F776ABE7-6B9D-4E02-9248-79A78AE06528}" destId="{9864C5BB-0CE9-49FF-A169-91B18085BF39}" srcOrd="0" destOrd="0" presId="urn:microsoft.com/office/officeart/2005/8/layout/chevron1"/>
    <dgm:cxn modelId="{B05D1FBB-0487-4729-BA27-73287539CD2E}" srcId="{A918BEE6-A89C-481D-AAB2-D95EFC5320E1}" destId="{F776ABE7-6B9D-4E02-9248-79A78AE06528}" srcOrd="0" destOrd="0" parTransId="{69D20000-6786-4CDA-8606-C056881B8A2C}" sibTransId="{75C69590-D1B7-45E8-9825-DB274E61CFBA}"/>
    <dgm:cxn modelId="{036D55CA-D10F-495E-B464-4AFC4FD79BA4}" srcId="{A918BEE6-A89C-481D-AAB2-D95EFC5320E1}" destId="{FEE404BB-8659-4648-B9BA-AE067B8031AB}" srcOrd="1" destOrd="0" parTransId="{A583A527-C4FA-4250-BBEB-6646D45981A6}" sibTransId="{5D60F892-1099-4479-BEC6-16886943610F}"/>
    <dgm:cxn modelId="{2C5EA4FD-6625-4353-B3D3-21C85C3B931F}" type="presParOf" srcId="{239932A1-B4F1-4E1A-A5BD-7F76D11CC9EE}" destId="{9864C5BB-0CE9-49FF-A169-91B18085BF39}" srcOrd="0" destOrd="0" presId="urn:microsoft.com/office/officeart/2005/8/layout/chevron1"/>
    <dgm:cxn modelId="{76A3D92A-EFA1-434D-A14F-28613DE37F6E}" type="presParOf" srcId="{239932A1-B4F1-4E1A-A5BD-7F76D11CC9EE}" destId="{B9F95C33-A6B9-4FA0-8EC5-1744CDEDAB0D}" srcOrd="1" destOrd="0" presId="urn:microsoft.com/office/officeart/2005/8/layout/chevron1"/>
    <dgm:cxn modelId="{D044349C-BA31-456B-83F1-62862A483612}" type="presParOf" srcId="{239932A1-B4F1-4E1A-A5BD-7F76D11CC9EE}" destId="{2D81D717-0675-4733-8B2E-956BAAB6720D}" srcOrd="2" destOrd="0" presId="urn:microsoft.com/office/officeart/2005/8/layout/chevron1"/>
    <dgm:cxn modelId="{A51F76F5-6DA1-44B3-92CD-9EE6C8021947}" type="presParOf" srcId="{239932A1-B4F1-4E1A-A5BD-7F76D11CC9EE}" destId="{9E4149D5-FF67-4318-BABC-F092F1E4FAB9}" srcOrd="3" destOrd="0" presId="urn:microsoft.com/office/officeart/2005/8/layout/chevron1"/>
    <dgm:cxn modelId="{BEAAFD52-3139-4362-A368-68A624FBC548}" type="presParOf" srcId="{239932A1-B4F1-4E1A-A5BD-7F76D11CC9EE}" destId="{BE17224C-DB89-48A9-9349-66041806526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18BEE6-A89C-481D-AAB2-D95EFC5320E1}" type="doc">
      <dgm:prSet loTypeId="urn:microsoft.com/office/officeart/2005/8/layout/chevron1" loCatId="process" qsTypeId="urn:microsoft.com/office/officeart/2005/8/quickstyle/simple1" qsCatId="simple" csTypeId="urn:microsoft.com/office/officeart/2005/8/colors/accent1_2" csCatId="accent1" phldr="1"/>
      <dgm:spPr/>
    </dgm:pt>
    <dgm:pt modelId="{F776ABE7-6B9D-4E02-9248-79A78AE06528}">
      <dgm:prSet phldrT="[Text]" custT="1"/>
      <dgm:spPr/>
      <dgm:t>
        <a:bodyPr/>
        <a:lstStyle/>
        <a:p>
          <a:r>
            <a:rPr lang="en-US" sz="2400" b="1">
              <a:latin typeface="Arial" panose="020B0604020202020204" pitchFamily="34" charset="0"/>
              <a:cs typeface="Arial" panose="020B0604020202020204" pitchFamily="34" charset="0"/>
            </a:rPr>
            <a:t>At least two weeks before testing</a:t>
          </a:r>
        </a:p>
      </dgm:t>
    </dgm:pt>
    <dgm:pt modelId="{69D20000-6786-4CDA-8606-C056881B8A2C}" type="parTrans" cxnId="{B05D1FBB-0487-4729-BA27-73287539CD2E}">
      <dgm:prSet/>
      <dgm:spPr/>
      <dgm:t>
        <a:bodyPr/>
        <a:lstStyle/>
        <a:p>
          <a:endParaRPr lang="en-US"/>
        </a:p>
      </dgm:t>
    </dgm:pt>
    <dgm:pt modelId="{75C69590-D1B7-45E8-9825-DB274E61CFBA}" type="sibTrans" cxnId="{B05D1FBB-0487-4729-BA27-73287539CD2E}">
      <dgm:prSet/>
      <dgm:spPr/>
      <dgm:t>
        <a:bodyPr/>
        <a:lstStyle/>
        <a:p>
          <a:endParaRPr lang="en-US"/>
        </a:p>
      </dgm:t>
    </dgm:pt>
    <dgm:pt modelId="{FEE404BB-8659-4648-B9BA-AE067B8031AB}">
      <dgm:prSet phldrT="[Text]" custT="1"/>
      <dgm:spPr/>
      <dgm:t>
        <a:bodyPr/>
        <a:lstStyle/>
        <a:p>
          <a:r>
            <a:rPr lang="en-US" sz="2400" b="1">
              <a:latin typeface="Arial" panose="020B0604020202020204" pitchFamily="34" charset="0"/>
              <a:cs typeface="Arial" panose="020B0604020202020204" pitchFamily="34" charset="0"/>
            </a:rPr>
            <a:t>One week before testing</a:t>
          </a:r>
        </a:p>
      </dgm:t>
    </dgm:pt>
    <dgm:pt modelId="{A583A527-C4FA-4250-BBEB-6646D45981A6}" type="parTrans" cxnId="{036D55CA-D10F-495E-B464-4AFC4FD79BA4}">
      <dgm:prSet/>
      <dgm:spPr/>
      <dgm:t>
        <a:bodyPr/>
        <a:lstStyle/>
        <a:p>
          <a:endParaRPr lang="en-US"/>
        </a:p>
      </dgm:t>
    </dgm:pt>
    <dgm:pt modelId="{5D60F892-1099-4479-BEC6-16886943610F}" type="sibTrans" cxnId="{036D55CA-D10F-495E-B464-4AFC4FD79BA4}">
      <dgm:prSet/>
      <dgm:spPr/>
      <dgm:t>
        <a:bodyPr/>
        <a:lstStyle/>
        <a:p>
          <a:endParaRPr lang="en-US"/>
        </a:p>
      </dgm:t>
    </dgm:pt>
    <dgm:pt modelId="{9580C499-7710-4ED0-AB32-55C1F5938FFB}">
      <dgm:prSet phldrT="[Text]" custT="1"/>
      <dgm:spPr/>
      <dgm:t>
        <a:bodyPr/>
        <a:lstStyle/>
        <a:p>
          <a:r>
            <a:rPr lang="en-US" sz="2400" b="1">
              <a:latin typeface="Arial" panose="020B0604020202020204" pitchFamily="34" charset="0"/>
              <a:cs typeface="Arial" panose="020B0604020202020204" pitchFamily="34" charset="0"/>
            </a:rPr>
            <a:t>During testing</a:t>
          </a:r>
        </a:p>
      </dgm:t>
    </dgm:pt>
    <dgm:pt modelId="{59E33875-ECB7-4B15-A903-B31C23D9A179}" type="sibTrans" cxnId="{60B71388-1F06-4608-AABC-DE0E12C648E6}">
      <dgm:prSet/>
      <dgm:spPr/>
      <dgm:t>
        <a:bodyPr/>
        <a:lstStyle/>
        <a:p>
          <a:endParaRPr lang="en-US"/>
        </a:p>
      </dgm:t>
    </dgm:pt>
    <dgm:pt modelId="{B09772B8-6552-455A-A7F0-28C590BE708B}" type="parTrans" cxnId="{60B71388-1F06-4608-AABC-DE0E12C648E6}">
      <dgm:prSet/>
      <dgm:spPr/>
      <dgm:t>
        <a:bodyPr/>
        <a:lstStyle/>
        <a:p>
          <a:endParaRPr lang="en-US"/>
        </a:p>
      </dgm:t>
    </dgm:pt>
    <dgm:pt modelId="{239932A1-B4F1-4E1A-A5BD-7F76D11CC9EE}" type="pres">
      <dgm:prSet presAssocID="{A918BEE6-A89C-481D-AAB2-D95EFC5320E1}" presName="Name0" presStyleCnt="0">
        <dgm:presLayoutVars>
          <dgm:dir/>
          <dgm:animLvl val="lvl"/>
          <dgm:resizeHandles val="exact"/>
        </dgm:presLayoutVars>
      </dgm:prSet>
      <dgm:spPr/>
    </dgm:pt>
    <dgm:pt modelId="{9864C5BB-0CE9-49FF-A169-91B18085BF39}" type="pres">
      <dgm:prSet presAssocID="{F776ABE7-6B9D-4E02-9248-79A78AE06528}" presName="parTxOnly" presStyleLbl="node1" presStyleIdx="0" presStyleCnt="3">
        <dgm:presLayoutVars>
          <dgm:chMax val="0"/>
          <dgm:chPref val="0"/>
          <dgm:bulletEnabled val="1"/>
        </dgm:presLayoutVars>
      </dgm:prSet>
      <dgm:spPr/>
    </dgm:pt>
    <dgm:pt modelId="{B9F95C33-A6B9-4FA0-8EC5-1744CDEDAB0D}" type="pres">
      <dgm:prSet presAssocID="{75C69590-D1B7-45E8-9825-DB274E61CFBA}" presName="parTxOnlySpace" presStyleCnt="0"/>
      <dgm:spPr/>
    </dgm:pt>
    <dgm:pt modelId="{2D81D717-0675-4733-8B2E-956BAAB6720D}" type="pres">
      <dgm:prSet presAssocID="{FEE404BB-8659-4648-B9BA-AE067B8031AB}" presName="parTxOnly" presStyleLbl="node1" presStyleIdx="1" presStyleCnt="3">
        <dgm:presLayoutVars>
          <dgm:chMax val="0"/>
          <dgm:chPref val="0"/>
          <dgm:bulletEnabled val="1"/>
        </dgm:presLayoutVars>
      </dgm:prSet>
      <dgm:spPr/>
    </dgm:pt>
    <dgm:pt modelId="{9E4149D5-FF67-4318-BABC-F092F1E4FAB9}" type="pres">
      <dgm:prSet presAssocID="{5D60F892-1099-4479-BEC6-16886943610F}" presName="parTxOnlySpace" presStyleCnt="0"/>
      <dgm:spPr/>
    </dgm:pt>
    <dgm:pt modelId="{BE17224C-DB89-48A9-9349-66041806526E}" type="pres">
      <dgm:prSet presAssocID="{9580C499-7710-4ED0-AB32-55C1F5938FFB}" presName="parTxOnly" presStyleLbl="node1" presStyleIdx="2" presStyleCnt="3" custLinFactNeighborX="-2832" custLinFactNeighborY="2899">
        <dgm:presLayoutVars>
          <dgm:chMax val="0"/>
          <dgm:chPref val="0"/>
          <dgm:bulletEnabled val="1"/>
        </dgm:presLayoutVars>
      </dgm:prSet>
      <dgm:spPr/>
    </dgm:pt>
  </dgm:ptLst>
  <dgm:cxnLst>
    <dgm:cxn modelId="{8F5AC56A-6525-4D40-A833-BD3542E421BC}" type="presOf" srcId="{FEE404BB-8659-4648-B9BA-AE067B8031AB}" destId="{2D81D717-0675-4733-8B2E-956BAAB6720D}" srcOrd="0" destOrd="0" presId="urn:microsoft.com/office/officeart/2005/8/layout/chevron1"/>
    <dgm:cxn modelId="{9374E185-4F2B-443C-BC7F-7128158E9B98}" type="presOf" srcId="{A918BEE6-A89C-481D-AAB2-D95EFC5320E1}" destId="{239932A1-B4F1-4E1A-A5BD-7F76D11CC9EE}" srcOrd="0" destOrd="0" presId="urn:microsoft.com/office/officeart/2005/8/layout/chevron1"/>
    <dgm:cxn modelId="{60B71388-1F06-4608-AABC-DE0E12C648E6}" srcId="{A918BEE6-A89C-481D-AAB2-D95EFC5320E1}" destId="{9580C499-7710-4ED0-AB32-55C1F5938FFB}" srcOrd="2" destOrd="0" parTransId="{B09772B8-6552-455A-A7F0-28C590BE708B}" sibTransId="{59E33875-ECB7-4B15-A903-B31C23D9A179}"/>
    <dgm:cxn modelId="{7F33BB98-9C99-4522-98A5-C64704264629}" type="presOf" srcId="{9580C499-7710-4ED0-AB32-55C1F5938FFB}" destId="{BE17224C-DB89-48A9-9349-66041806526E}" srcOrd="0" destOrd="0" presId="urn:microsoft.com/office/officeart/2005/8/layout/chevron1"/>
    <dgm:cxn modelId="{447A32A1-5D8E-4BA3-A6FE-B4CF9609922E}" type="presOf" srcId="{F776ABE7-6B9D-4E02-9248-79A78AE06528}" destId="{9864C5BB-0CE9-49FF-A169-91B18085BF39}" srcOrd="0" destOrd="0" presId="urn:microsoft.com/office/officeart/2005/8/layout/chevron1"/>
    <dgm:cxn modelId="{B05D1FBB-0487-4729-BA27-73287539CD2E}" srcId="{A918BEE6-A89C-481D-AAB2-D95EFC5320E1}" destId="{F776ABE7-6B9D-4E02-9248-79A78AE06528}" srcOrd="0" destOrd="0" parTransId="{69D20000-6786-4CDA-8606-C056881B8A2C}" sibTransId="{75C69590-D1B7-45E8-9825-DB274E61CFBA}"/>
    <dgm:cxn modelId="{036D55CA-D10F-495E-B464-4AFC4FD79BA4}" srcId="{A918BEE6-A89C-481D-AAB2-D95EFC5320E1}" destId="{FEE404BB-8659-4648-B9BA-AE067B8031AB}" srcOrd="1" destOrd="0" parTransId="{A583A527-C4FA-4250-BBEB-6646D45981A6}" sibTransId="{5D60F892-1099-4479-BEC6-16886943610F}"/>
    <dgm:cxn modelId="{2C5EA4FD-6625-4353-B3D3-21C85C3B931F}" type="presParOf" srcId="{239932A1-B4F1-4E1A-A5BD-7F76D11CC9EE}" destId="{9864C5BB-0CE9-49FF-A169-91B18085BF39}" srcOrd="0" destOrd="0" presId="urn:microsoft.com/office/officeart/2005/8/layout/chevron1"/>
    <dgm:cxn modelId="{76A3D92A-EFA1-434D-A14F-28613DE37F6E}" type="presParOf" srcId="{239932A1-B4F1-4E1A-A5BD-7F76D11CC9EE}" destId="{B9F95C33-A6B9-4FA0-8EC5-1744CDEDAB0D}" srcOrd="1" destOrd="0" presId="urn:microsoft.com/office/officeart/2005/8/layout/chevron1"/>
    <dgm:cxn modelId="{D044349C-BA31-456B-83F1-62862A483612}" type="presParOf" srcId="{239932A1-B4F1-4E1A-A5BD-7F76D11CC9EE}" destId="{2D81D717-0675-4733-8B2E-956BAAB6720D}" srcOrd="2" destOrd="0" presId="urn:microsoft.com/office/officeart/2005/8/layout/chevron1"/>
    <dgm:cxn modelId="{A51F76F5-6DA1-44B3-92CD-9EE6C8021947}" type="presParOf" srcId="{239932A1-B4F1-4E1A-A5BD-7F76D11CC9EE}" destId="{9E4149D5-FF67-4318-BABC-F092F1E4FAB9}" srcOrd="3" destOrd="0" presId="urn:microsoft.com/office/officeart/2005/8/layout/chevron1"/>
    <dgm:cxn modelId="{BEAAFD52-3139-4362-A368-68A624FBC548}" type="presParOf" srcId="{239932A1-B4F1-4E1A-A5BD-7F76D11CC9EE}" destId="{BE17224C-DB89-48A9-9349-66041806526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400" b="1">
              <a:latin typeface="Arial" panose="020B0604020202020204" pitchFamily="34" charset="0"/>
              <a:cs typeface="Arial" panose="020B0604020202020204" pitchFamily="34" charset="0"/>
            </a:rPr>
            <a:t>Fall 2025</a:t>
          </a:r>
        </a:p>
      </dgm:t>
    </dgm:pt>
    <dgm:pt modelId="{9543EFFA-E497-407B-A174-155F1F9F6BDD}" type="parTrans" cxnId="{76B9229A-7334-4576-8A99-F2067161207F}">
      <dgm:prSet/>
      <dgm:spPr/>
      <dgm:t>
        <a:bodyPr/>
        <a:lstStyle/>
        <a:p>
          <a:endParaRPr lang="en-US" sz="2000"/>
        </a:p>
      </dgm:t>
    </dgm:pt>
    <dgm:pt modelId="{F78F0CA0-1A34-474D-A37B-3B51E725DAC5}" type="sibTrans" cxnId="{76B9229A-7334-4576-8A99-F2067161207F}">
      <dgm:prSet/>
      <dgm:spPr/>
      <dgm:t>
        <a:bodyPr/>
        <a:lstStyle/>
        <a:p>
          <a:endParaRPr lang="en-US" sz="2000"/>
        </a:p>
      </dgm:t>
    </dgm:pt>
    <dgm:pt modelId="{64E37092-3093-4051-BAF6-3308FB1B586D}">
      <dgm:prSet phldrT="[Text]" custT="1"/>
      <dgm:spPr/>
      <dgm:t>
        <a:bodyPr/>
        <a:lstStyle/>
        <a:p>
          <a:r>
            <a:rPr lang="en-US" sz="2400">
              <a:latin typeface="Arial" panose="020B0604020202020204" pitchFamily="34" charset="0"/>
              <a:cs typeface="Arial" panose="020B0604020202020204" pitchFamily="34" charset="0"/>
            </a:rPr>
            <a:t>(Ongoing) Read biweekly Student Assessment Updates. </a:t>
          </a:r>
        </a:p>
      </dgm:t>
    </dgm:pt>
    <dgm:pt modelId="{D1950554-12A3-4217-BEAF-5164ED47A080}" type="parTrans" cxnId="{10BF0AE0-745F-4242-A2AD-75CED21C5C82}">
      <dgm:prSet/>
      <dgm:spPr/>
      <dgm:t>
        <a:bodyPr/>
        <a:lstStyle/>
        <a:p>
          <a:endParaRPr lang="en-US" sz="2000"/>
        </a:p>
      </dgm:t>
    </dgm:pt>
    <dgm:pt modelId="{65C99F1C-EFBB-476B-A037-9685F04CEB5C}" type="sibTrans" cxnId="{10BF0AE0-745F-4242-A2AD-75CED21C5C82}">
      <dgm:prSet/>
      <dgm:spPr/>
      <dgm:t>
        <a:bodyPr/>
        <a:lstStyle/>
        <a:p>
          <a:endParaRPr lang="en-US" sz="2000"/>
        </a:p>
      </dgm:t>
    </dgm:pt>
    <dgm:pt modelId="{BF2085B9-47C4-4660-864C-0F1FC5334300}">
      <dgm:prSet phldrT="[Text]" custT="1"/>
      <dgm:spPr/>
      <dgm:t>
        <a:bodyPr/>
        <a:lstStyle/>
        <a:p>
          <a:r>
            <a:rPr lang="en-US" sz="2400" b="1">
              <a:latin typeface="Arial" panose="020B0604020202020204" pitchFamily="34" charset="0"/>
              <a:cs typeface="Arial" panose="020B0604020202020204" pitchFamily="34" charset="0"/>
            </a:rPr>
            <a:t>At least 2 months before testing</a:t>
          </a:r>
        </a:p>
      </dgm:t>
    </dgm:pt>
    <dgm:pt modelId="{140B26C8-3E94-472D-AA9A-5E95997C7D92}" type="parTrans" cxnId="{CA6C730E-CFC3-456D-9106-1B3EF78FFD2E}">
      <dgm:prSet/>
      <dgm:spPr/>
      <dgm:t>
        <a:bodyPr/>
        <a:lstStyle/>
        <a:p>
          <a:endParaRPr lang="en-US" sz="2000"/>
        </a:p>
      </dgm:t>
    </dgm:pt>
    <dgm:pt modelId="{FB8AE374-EFE9-4EAD-8EBA-9C2B58EAF7CA}" type="sibTrans" cxnId="{CA6C730E-CFC3-456D-9106-1B3EF78FFD2E}">
      <dgm:prSet/>
      <dgm:spPr/>
      <dgm:t>
        <a:bodyPr/>
        <a:lstStyle/>
        <a:p>
          <a:endParaRPr lang="en-US" sz="2000"/>
        </a:p>
      </dgm:t>
    </dgm:pt>
    <dgm:pt modelId="{5D005010-2DAC-43A2-A2C4-7D8C5B7122A1}">
      <dgm:prSet phldrT="[Text]" custT="1"/>
      <dgm:spPr/>
      <dgm:t>
        <a:bodyPr/>
        <a:lstStyle/>
        <a:p>
          <a:r>
            <a:rPr lang="en-US" sz="2400">
              <a:latin typeface="Arial" panose="020B0604020202020204" pitchFamily="34" charset="0"/>
              <a:cs typeface="Arial" panose="020B0604020202020204" pitchFamily="34" charset="0"/>
            </a:rPr>
            <a:t>View online modules and participate in training sessions. </a:t>
          </a:r>
        </a:p>
      </dgm:t>
    </dgm:pt>
    <dgm:pt modelId="{56ED169B-04F6-4E8F-BBA7-201D9782F31A}" type="parTrans" cxnId="{994AD29F-9DFA-46F5-A955-831E1C593FBB}">
      <dgm:prSet/>
      <dgm:spPr/>
      <dgm:t>
        <a:bodyPr/>
        <a:lstStyle/>
        <a:p>
          <a:endParaRPr lang="en-US" sz="2000"/>
        </a:p>
      </dgm:t>
    </dgm:pt>
    <dgm:pt modelId="{FEDD5DCA-303A-49EA-AB09-C10B6FA9A8C7}" type="sibTrans" cxnId="{994AD29F-9DFA-46F5-A955-831E1C593FBB}">
      <dgm:prSet/>
      <dgm:spPr/>
      <dgm:t>
        <a:bodyPr/>
        <a:lstStyle/>
        <a:p>
          <a:endParaRPr lang="en-US" sz="2000"/>
        </a:p>
      </dgm:t>
    </dgm:pt>
    <dgm:pt modelId="{2A706D3E-FD1A-43CE-B285-996786F7EB3F}">
      <dgm:prSet phldrT="[Text]" custT="1"/>
      <dgm:spPr/>
      <dgm:t>
        <a:bodyPr/>
        <a:lstStyle/>
        <a:p>
          <a:endParaRPr lang="en-US" sz="2000"/>
        </a:p>
      </dgm:t>
    </dgm:pt>
    <dgm:pt modelId="{03FCA16E-24B6-4799-9CC4-A21378F33BC8}" type="parTrans" cxnId="{0E0D30A1-AF19-4F98-A04A-2012CF7B496E}">
      <dgm:prSet/>
      <dgm:spPr/>
      <dgm:t>
        <a:bodyPr/>
        <a:lstStyle/>
        <a:p>
          <a:endParaRPr lang="en-US" sz="2000"/>
        </a:p>
      </dgm:t>
    </dgm:pt>
    <dgm:pt modelId="{BFFC436D-E1AB-4513-94FA-F18D0028C08B}" type="sibTrans" cxnId="{0E0D30A1-AF19-4F98-A04A-2012CF7B496E}">
      <dgm:prSet/>
      <dgm:spPr/>
      <dgm:t>
        <a:bodyPr/>
        <a:lstStyle/>
        <a:p>
          <a:endParaRPr lang="en-US" sz="2000"/>
        </a:p>
      </dgm:t>
    </dgm:pt>
    <dgm:pt modelId="{A91A490C-C832-4D26-8ADD-3F51C3582A9D}">
      <dgm:prSet phldrT="[Text]" custT="1"/>
      <dgm:spPr/>
      <dgm:t>
        <a:bodyPr/>
        <a:lstStyle/>
        <a:p>
          <a:r>
            <a:rPr lang="en-US" sz="2400">
              <a:latin typeface="Arial" panose="020B0604020202020204" pitchFamily="34" charset="0"/>
              <a:cs typeface="Arial" panose="020B0604020202020204" pitchFamily="34" charset="0"/>
            </a:rPr>
            <a:t>Become familiar with CBT components.</a:t>
          </a:r>
        </a:p>
      </dgm:t>
    </dgm:pt>
    <dgm:pt modelId="{E130EEF9-11D3-4E79-BB06-E8192F6CB55C}" type="parTrans" cxnId="{83F2875C-1F98-424A-9000-90343DD1B39E}">
      <dgm:prSet/>
      <dgm:spPr/>
      <dgm:t>
        <a:bodyPr/>
        <a:lstStyle/>
        <a:p>
          <a:endParaRPr lang="en-US" sz="2000"/>
        </a:p>
      </dgm:t>
    </dgm:pt>
    <dgm:pt modelId="{39662942-AE67-4313-9AF4-5942DA1800AA}" type="sibTrans" cxnId="{83F2875C-1F98-424A-9000-90343DD1B39E}">
      <dgm:prSet/>
      <dgm:spPr/>
      <dgm:t>
        <a:bodyPr/>
        <a:lstStyle/>
        <a:p>
          <a:endParaRPr lang="en-US" sz="2000"/>
        </a:p>
      </dgm:t>
    </dgm:pt>
    <dgm:pt modelId="{27567DE6-4207-4E67-8EB8-408A036E262F}">
      <dgm:prSet phldrT="[Text]" custT="1"/>
      <dgm:spPr/>
      <dgm:t>
        <a:bodyPr/>
        <a:lstStyle/>
        <a:p>
          <a:r>
            <a:rPr lang="en-US" sz="2400">
              <a:latin typeface="Arial" panose="020B0604020202020204" pitchFamily="34" charset="0"/>
              <a:cs typeface="Arial" panose="020B0604020202020204" pitchFamily="34" charset="0"/>
            </a:rPr>
            <a:t>Identify the school test administration team and establish a communication plan. </a:t>
          </a:r>
        </a:p>
      </dgm:t>
    </dgm:pt>
    <dgm:pt modelId="{4131F353-28B7-4438-880A-3BC6E44BE890}" type="parTrans" cxnId="{A60ED018-4494-444B-8F43-0AFC6FB060A4}">
      <dgm:prSet/>
      <dgm:spPr/>
      <dgm:t>
        <a:bodyPr/>
        <a:lstStyle/>
        <a:p>
          <a:endParaRPr lang="en-US" sz="2000"/>
        </a:p>
      </dgm:t>
    </dgm:pt>
    <dgm:pt modelId="{5175206C-5323-4514-B9BA-8DDE7A4C5627}" type="sibTrans" cxnId="{A60ED018-4494-444B-8F43-0AFC6FB060A4}">
      <dgm:prSet/>
      <dgm:spPr/>
      <dgm:t>
        <a:bodyPr/>
        <a:lstStyle/>
        <a:p>
          <a:endParaRPr lang="en-US" sz="2000"/>
        </a:p>
      </dgm:t>
    </dgm:pt>
    <dgm:pt modelId="{2F3AFA7D-71C4-4325-99EF-BE9A3CB7908C}">
      <dgm:prSet phldrT="[Text]" custT="1"/>
      <dgm:spPr/>
      <dgm:t>
        <a:bodyPr/>
        <a:lstStyle/>
        <a:p>
          <a:r>
            <a:rPr lang="en-US" sz="2400">
              <a:latin typeface="Arial" panose="020B0604020202020204" pitchFamily="34" charset="0"/>
              <a:cs typeface="Arial" panose="020B0604020202020204" pitchFamily="34" charset="0"/>
            </a:rPr>
            <a:t>Update contact info with DESE. </a:t>
          </a:r>
          <a:endParaRPr lang="en-US" sz="1050"/>
        </a:p>
      </dgm:t>
    </dgm:pt>
    <dgm:pt modelId="{A41273CC-5790-4ABA-B003-371AF39F379C}" type="parTrans" cxnId="{A4E0DCEB-530F-4B89-A4AD-E73709719EE1}">
      <dgm:prSet/>
      <dgm:spPr/>
      <dgm:t>
        <a:bodyPr/>
        <a:lstStyle/>
        <a:p>
          <a:endParaRPr lang="en-US" sz="2000"/>
        </a:p>
      </dgm:t>
    </dgm:pt>
    <dgm:pt modelId="{9811DB09-5848-4444-8E71-848D8068DA2C}" type="sibTrans" cxnId="{A4E0DCEB-530F-4B89-A4AD-E73709719EE1}">
      <dgm:prSet/>
      <dgm:spPr/>
      <dgm:t>
        <a:bodyPr/>
        <a:lstStyle/>
        <a:p>
          <a:endParaRPr lang="en-US" sz="2000"/>
        </a:p>
      </dgm:t>
    </dgm:pt>
    <dgm:pt modelId="{8DF9B948-2C6E-4A74-9EEF-20411FB34C69}">
      <dgm:prSet phldrT="[Text]" custT="1"/>
      <dgm:spPr/>
      <dgm:t>
        <a:bodyPr/>
        <a:lstStyle/>
        <a:p>
          <a:r>
            <a:rPr lang="en-US" sz="2400">
              <a:latin typeface="Arial" panose="020B0604020202020204" pitchFamily="34" charset="0"/>
              <a:cs typeface="Arial" panose="020B0604020202020204" pitchFamily="34" charset="0"/>
            </a:rPr>
            <a:t>Confirm your access to the MCAS Portal and update user accounts.</a:t>
          </a:r>
          <a:endParaRPr lang="en-US" sz="1050"/>
        </a:p>
      </dgm:t>
    </dgm:pt>
    <dgm:pt modelId="{5BA64CFD-0869-416D-AA54-725B1A1C42CE}" type="parTrans" cxnId="{D8FD7F33-70AE-422B-8430-22254C217E59}">
      <dgm:prSet/>
      <dgm:spPr/>
      <dgm:t>
        <a:bodyPr/>
        <a:lstStyle/>
        <a:p>
          <a:endParaRPr lang="en-US" sz="2000"/>
        </a:p>
      </dgm:t>
    </dgm:pt>
    <dgm:pt modelId="{FAE2FD1F-370A-4844-9A07-A510FED53EE0}" type="sibTrans" cxnId="{D8FD7F33-70AE-422B-8430-22254C217E59}">
      <dgm:prSet/>
      <dgm:spPr/>
      <dgm:t>
        <a:bodyPr/>
        <a:lstStyle/>
        <a:p>
          <a:endParaRPr lang="en-US" sz="2000"/>
        </a:p>
      </dgm:t>
    </dgm:pt>
    <dgm:pt modelId="{6540C70A-304C-4E40-AC5A-9F6D71BBE54B}">
      <dgm:prSet phldrT="[Text]" custT="1"/>
      <dgm:spPr/>
      <dgm:t>
        <a:bodyPr/>
        <a:lstStyle/>
        <a:p>
          <a:r>
            <a:rPr lang="en-US" sz="2400">
              <a:latin typeface="Arial" panose="020B0604020202020204" pitchFamily="34" charset="0"/>
              <a:cs typeface="Arial" panose="020B0604020202020204" pitchFamily="34" charset="0"/>
            </a:rPr>
            <a:t>Technology Coordinator downloads and installs the updated MCAS Student Kiosk on student testing devices. </a:t>
          </a:r>
        </a:p>
      </dgm:t>
    </dgm:pt>
    <dgm:pt modelId="{D92D4050-AFD0-4B28-BB3A-39426B4BCAFA}" type="parTrans" cxnId="{35D62694-1009-4BA0-982B-9751B568F46C}">
      <dgm:prSet/>
      <dgm:spPr/>
      <dgm:t>
        <a:bodyPr/>
        <a:lstStyle/>
        <a:p>
          <a:endParaRPr lang="en-US" sz="2000"/>
        </a:p>
      </dgm:t>
    </dgm:pt>
    <dgm:pt modelId="{D34BB61A-C14A-45B0-A441-3B285112CE47}" type="sibTrans" cxnId="{35D62694-1009-4BA0-982B-9751B568F46C}">
      <dgm:prSet/>
      <dgm:spPr/>
      <dgm:t>
        <a:bodyPr/>
        <a:lstStyle/>
        <a:p>
          <a:endParaRPr lang="en-US" sz="2000"/>
        </a:p>
      </dgm:t>
    </dgm:pt>
    <dgm:pt modelId="{5EEFC647-C62E-4BAC-92A8-00D980C92178}">
      <dgm:prSet phldrT="[Text]" custT="1"/>
      <dgm:spPr/>
      <dgm:t>
        <a:bodyPr/>
        <a:lstStyle/>
        <a:p>
          <a:r>
            <a:rPr lang="en-US" sz="2400">
              <a:latin typeface="Arial" panose="020B0604020202020204" pitchFamily="34" charset="0"/>
              <a:cs typeface="Arial" panose="020B0604020202020204" pitchFamily="34" charset="0"/>
            </a:rPr>
            <a:t>Begin planning for accessibility features and accommodations.  </a:t>
          </a:r>
        </a:p>
        <a:p>
          <a:endParaRPr lang="en-US" sz="1050"/>
        </a:p>
      </dgm:t>
    </dgm:pt>
    <dgm:pt modelId="{F7EC6D15-4BAE-475C-A15C-142737667A1B}" type="parTrans" cxnId="{E64D2ECB-509F-4766-AA58-3F3D97DA5423}">
      <dgm:prSet/>
      <dgm:spPr/>
      <dgm:t>
        <a:bodyPr/>
        <a:lstStyle/>
        <a:p>
          <a:endParaRPr lang="en-US"/>
        </a:p>
      </dgm:t>
    </dgm:pt>
    <dgm:pt modelId="{6F575C08-8CA8-45FB-8884-BA661B8ACB04}" type="sibTrans" cxnId="{E64D2ECB-509F-4766-AA58-3F3D97DA5423}">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2">
        <dgm:presLayoutVars>
          <dgm:chMax val="0"/>
          <dgm:chPref val="0"/>
          <dgm:bulletEnabled val="1"/>
        </dgm:presLayoutVars>
      </dgm:prSet>
      <dgm:spPr/>
    </dgm:pt>
    <dgm:pt modelId="{2F947E7E-99A1-4809-B4E9-414BFD82EEED}" type="pres">
      <dgm:prSet presAssocID="{B563D6A7-BF5B-42F2-8E0D-F50297828F40}" presName="desTx" presStyleLbl="revTx" presStyleIdx="0" presStyleCnt="2"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2"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2" custLinFactNeighborX="11607">
        <dgm:presLayoutVars>
          <dgm:bulletEnabled val="1"/>
        </dgm:presLayoutVars>
      </dgm:prSet>
      <dgm:spPr/>
    </dgm:pt>
  </dgm:ptLst>
  <dgm:cxnLst>
    <dgm:cxn modelId="{05595C02-35B7-4D75-A6E0-B29BEFFA036E}" type="presOf" srcId="{A91A490C-C832-4D26-8ADD-3F51C3582A9D}" destId="{2F947E7E-99A1-4809-B4E9-414BFD82EEED}" srcOrd="0" destOrd="1" presId="urn:microsoft.com/office/officeart/2005/8/layout/chevron1"/>
    <dgm:cxn modelId="{A0E7160A-3ACB-41D7-901E-BDC1808FD115}" type="presOf" srcId="{BF2085B9-47C4-4660-864C-0F1FC5334300}" destId="{36272020-30B9-46BD-A11E-37844C5F7F47}" srcOrd="0" destOrd="0" presId="urn:microsoft.com/office/officeart/2005/8/layout/chevron1"/>
    <dgm:cxn modelId="{E6E09D0B-100A-4315-B9E0-D1168473AE1C}" type="presOf" srcId="{2F3AFA7D-71C4-4325-99EF-BE9A3CB7908C}" destId="{2F947E7E-99A1-4809-B4E9-414BFD82EEED}" srcOrd="0" destOrd="3"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A60ED018-4494-444B-8F43-0AFC6FB060A4}" srcId="{B563D6A7-BF5B-42F2-8E0D-F50297828F40}" destId="{27567DE6-4207-4E67-8EB8-408A036E262F}" srcOrd="2" destOrd="0" parTransId="{4131F353-28B7-4438-880A-3BC6E44BE890}" sibTransId="{5175206C-5323-4514-B9BA-8DDE7A4C5627}"/>
    <dgm:cxn modelId="{D8FD7F33-70AE-422B-8430-22254C217E59}" srcId="{B563D6A7-BF5B-42F2-8E0D-F50297828F40}" destId="{8DF9B948-2C6E-4A74-9EEF-20411FB34C69}" srcOrd="4" destOrd="0" parTransId="{5BA64CFD-0869-416D-AA54-725B1A1C42CE}" sibTransId="{FAE2FD1F-370A-4844-9A07-A510FED53EE0}"/>
    <dgm:cxn modelId="{83F2875C-1F98-424A-9000-90343DD1B39E}" srcId="{B563D6A7-BF5B-42F2-8E0D-F50297828F40}" destId="{A91A490C-C832-4D26-8ADD-3F51C3582A9D}" srcOrd="1" destOrd="0" parTransId="{E130EEF9-11D3-4E79-BB06-E8192F6CB55C}" sibTransId="{39662942-AE67-4313-9AF4-5942DA1800AA}"/>
    <dgm:cxn modelId="{705C4F4A-82B5-4EE0-9A3A-E6A261F76335}" type="presOf" srcId="{6540C70A-304C-4E40-AC5A-9F6D71BBE54B}" destId="{BD790CA9-82E9-43B2-B3BC-92100C838574}" srcOrd="0" destOrd="1" presId="urn:microsoft.com/office/officeart/2005/8/layout/chevron1"/>
    <dgm:cxn modelId="{0DB07B6A-3158-4794-80FB-839A24CB3649}" type="presOf" srcId="{5EEFC647-C62E-4BAC-92A8-00D980C92178}" destId="{2F947E7E-99A1-4809-B4E9-414BFD82EEED}" srcOrd="0" destOrd="5" presId="urn:microsoft.com/office/officeart/2005/8/layout/chevron1"/>
    <dgm:cxn modelId="{5797446C-795F-4D46-9CDB-2BE6541A1C93}" type="presOf" srcId="{2A706D3E-FD1A-43CE-B285-996786F7EB3F}" destId="{BD790CA9-82E9-43B2-B3BC-92100C838574}" srcOrd="0" destOrd="2" presId="urn:microsoft.com/office/officeart/2005/8/layout/chevron1"/>
    <dgm:cxn modelId="{722BFE75-933B-41EC-B78F-CAAB879729F3}" type="presOf" srcId="{5AEFB3B8-40CA-439F-97EE-B05FDFEE2F03}" destId="{958B6679-B398-4D1A-B906-88FAEE1FEB10}" srcOrd="0" destOrd="0" presId="urn:microsoft.com/office/officeart/2005/8/layout/chevron1"/>
    <dgm:cxn modelId="{35D62694-1009-4BA0-982B-9751B568F46C}" srcId="{BF2085B9-47C4-4660-864C-0F1FC5334300}" destId="{6540C70A-304C-4E40-AC5A-9F6D71BBE54B}" srcOrd="1" destOrd="0" parTransId="{D92D4050-AFD0-4B28-BB3A-39426B4BCAFA}" sibTransId="{D34BB61A-C14A-45B0-A441-3B285112CE47}"/>
    <dgm:cxn modelId="{76B9229A-7334-4576-8A99-F2067161207F}" srcId="{5AEFB3B8-40CA-439F-97EE-B05FDFEE2F03}" destId="{B563D6A7-BF5B-42F2-8E0D-F50297828F40}" srcOrd="0" destOrd="0" parTransId="{9543EFFA-E497-407B-A174-155F1F9F6BDD}" sibTransId="{F78F0CA0-1A34-474D-A37B-3B51E725DAC5}"/>
    <dgm:cxn modelId="{0CD4EF9A-0049-43AB-8256-620383B38B6F}" type="presOf" srcId="{64E37092-3093-4051-BAF6-3308FB1B586D}" destId="{2F947E7E-99A1-4809-B4E9-414BFD82EEED}" srcOrd="0" destOrd="0" presId="urn:microsoft.com/office/officeart/2005/8/layout/chevron1"/>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2" destOrd="0" parTransId="{03FCA16E-24B6-4799-9CC4-A21378F33BC8}" sibTransId="{BFFC436D-E1AB-4513-94FA-F18D0028C08B}"/>
    <dgm:cxn modelId="{E64D2ECB-509F-4766-AA58-3F3D97DA5423}" srcId="{B563D6A7-BF5B-42F2-8E0D-F50297828F40}" destId="{5EEFC647-C62E-4BAC-92A8-00D980C92178}" srcOrd="5" destOrd="0" parTransId="{F7EC6D15-4BAE-475C-A15C-142737667A1B}" sibTransId="{6F575C08-8CA8-45FB-8884-BA661B8ACB04}"/>
    <dgm:cxn modelId="{F62ADECD-20F9-467F-9367-1C0053125B79}" type="presOf" srcId="{27567DE6-4207-4E67-8EB8-408A036E262F}" destId="{2F947E7E-99A1-4809-B4E9-414BFD82EEED}" srcOrd="0" destOrd="2" presId="urn:microsoft.com/office/officeart/2005/8/layout/chevron1"/>
    <dgm:cxn modelId="{291F2AD1-C35A-4D59-BFF1-8EFA9AF5F215}" type="presOf" srcId="{5D005010-2DAC-43A2-A2C4-7D8C5B7122A1}" destId="{BD790CA9-82E9-43B2-B3BC-92100C838574}" srcOrd="0" destOrd="0"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F639D9E5-D423-45DB-AC6B-21FAF896BBB1}" type="presOf" srcId="{8DF9B948-2C6E-4A74-9EEF-20411FB34C69}" destId="{2F947E7E-99A1-4809-B4E9-414BFD82EEED}" srcOrd="0" destOrd="4" presId="urn:microsoft.com/office/officeart/2005/8/layout/chevron1"/>
    <dgm:cxn modelId="{A4E0DCEB-530F-4B89-A4AD-E73709719EE1}" srcId="{B563D6A7-BF5B-42F2-8E0D-F50297828F40}" destId="{2F3AFA7D-71C4-4325-99EF-BE9A3CB7908C}" srcOrd="3" destOrd="0" parTransId="{A41273CC-5790-4ABA-B003-371AF39F379C}" sibTransId="{9811DB09-5848-4444-8E71-848D8068DA2C}"/>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400" b="1">
              <a:latin typeface="Arial" panose="020B0604020202020204" pitchFamily="34" charset="0"/>
              <a:cs typeface="Arial" panose="020B0604020202020204" pitchFamily="34" charset="0"/>
            </a:rPr>
            <a:t>Fall 2025</a:t>
          </a:r>
        </a:p>
      </dgm:t>
    </dgm:pt>
    <dgm:pt modelId="{9543EFFA-E497-407B-A174-155F1F9F6BDD}" type="parTrans" cxnId="{76B9229A-7334-4576-8A99-F2067161207F}">
      <dgm:prSet/>
      <dgm:spPr/>
      <dgm:t>
        <a:bodyPr/>
        <a:lstStyle/>
        <a:p>
          <a:endParaRPr lang="en-US" sz="2000"/>
        </a:p>
      </dgm:t>
    </dgm:pt>
    <dgm:pt modelId="{F78F0CA0-1A34-474D-A37B-3B51E725DAC5}" type="sibTrans" cxnId="{76B9229A-7334-4576-8A99-F2067161207F}">
      <dgm:prSet/>
      <dgm:spPr/>
      <dgm:t>
        <a:bodyPr/>
        <a:lstStyle/>
        <a:p>
          <a:endParaRPr lang="en-US" sz="2000"/>
        </a:p>
      </dgm:t>
    </dgm:pt>
    <dgm:pt modelId="{64E37092-3093-4051-BAF6-3308FB1B586D}">
      <dgm:prSet phldrT="[Text]" custT="1"/>
      <dgm:spPr/>
      <dgm:t>
        <a:bodyPr/>
        <a:lstStyle/>
        <a:p>
          <a:r>
            <a:rPr lang="en-US" sz="2400">
              <a:latin typeface="Arial" panose="020B0604020202020204" pitchFamily="34" charset="0"/>
              <a:cs typeface="Arial" panose="020B0604020202020204" pitchFamily="34" charset="0"/>
            </a:rPr>
            <a:t>(Ongoing) Read biweekly Student Assessment Updates. </a:t>
          </a:r>
        </a:p>
      </dgm:t>
    </dgm:pt>
    <dgm:pt modelId="{D1950554-12A3-4217-BEAF-5164ED47A080}" type="parTrans" cxnId="{10BF0AE0-745F-4242-A2AD-75CED21C5C82}">
      <dgm:prSet/>
      <dgm:spPr/>
      <dgm:t>
        <a:bodyPr/>
        <a:lstStyle/>
        <a:p>
          <a:endParaRPr lang="en-US" sz="2000"/>
        </a:p>
      </dgm:t>
    </dgm:pt>
    <dgm:pt modelId="{65C99F1C-EFBB-476B-A037-9685F04CEB5C}" type="sibTrans" cxnId="{10BF0AE0-745F-4242-A2AD-75CED21C5C82}">
      <dgm:prSet/>
      <dgm:spPr/>
      <dgm:t>
        <a:bodyPr/>
        <a:lstStyle/>
        <a:p>
          <a:endParaRPr lang="en-US" sz="2000"/>
        </a:p>
      </dgm:t>
    </dgm:pt>
    <dgm:pt modelId="{BF2085B9-47C4-4660-864C-0F1FC5334300}">
      <dgm:prSet phldrT="[Text]" custT="1"/>
      <dgm:spPr/>
      <dgm:t>
        <a:bodyPr/>
        <a:lstStyle/>
        <a:p>
          <a:r>
            <a:rPr lang="en-US" sz="2400" b="1">
              <a:latin typeface="Arial" panose="020B0604020202020204" pitchFamily="34" charset="0"/>
              <a:cs typeface="Arial" panose="020B0604020202020204" pitchFamily="34" charset="0"/>
            </a:rPr>
            <a:t>At least 2 months before testing</a:t>
          </a:r>
        </a:p>
      </dgm:t>
    </dgm:pt>
    <dgm:pt modelId="{140B26C8-3E94-472D-AA9A-5E95997C7D92}" type="parTrans" cxnId="{CA6C730E-CFC3-456D-9106-1B3EF78FFD2E}">
      <dgm:prSet/>
      <dgm:spPr/>
      <dgm:t>
        <a:bodyPr/>
        <a:lstStyle/>
        <a:p>
          <a:endParaRPr lang="en-US" sz="2000"/>
        </a:p>
      </dgm:t>
    </dgm:pt>
    <dgm:pt modelId="{FB8AE374-EFE9-4EAD-8EBA-9C2B58EAF7CA}" type="sibTrans" cxnId="{CA6C730E-CFC3-456D-9106-1B3EF78FFD2E}">
      <dgm:prSet/>
      <dgm:spPr/>
      <dgm:t>
        <a:bodyPr/>
        <a:lstStyle/>
        <a:p>
          <a:endParaRPr lang="en-US" sz="2000"/>
        </a:p>
      </dgm:t>
    </dgm:pt>
    <dgm:pt modelId="{5D005010-2DAC-43A2-A2C4-7D8C5B7122A1}">
      <dgm:prSet phldrT="[Text]" custT="1"/>
      <dgm:spPr/>
      <dgm:t>
        <a:bodyPr/>
        <a:lstStyle/>
        <a:p>
          <a:r>
            <a:rPr lang="en-US" sz="2400">
              <a:latin typeface="Arial" panose="020B0604020202020204" pitchFamily="34" charset="0"/>
              <a:cs typeface="Arial" panose="020B0604020202020204" pitchFamily="34" charset="0"/>
            </a:rPr>
            <a:t>View online modules and participate in training sessions. </a:t>
          </a:r>
        </a:p>
      </dgm:t>
    </dgm:pt>
    <dgm:pt modelId="{56ED169B-04F6-4E8F-BBA7-201D9782F31A}" type="parTrans" cxnId="{994AD29F-9DFA-46F5-A955-831E1C593FBB}">
      <dgm:prSet/>
      <dgm:spPr/>
      <dgm:t>
        <a:bodyPr/>
        <a:lstStyle/>
        <a:p>
          <a:endParaRPr lang="en-US" sz="2000"/>
        </a:p>
      </dgm:t>
    </dgm:pt>
    <dgm:pt modelId="{FEDD5DCA-303A-49EA-AB09-C10B6FA9A8C7}" type="sibTrans" cxnId="{994AD29F-9DFA-46F5-A955-831E1C593FBB}">
      <dgm:prSet/>
      <dgm:spPr/>
      <dgm:t>
        <a:bodyPr/>
        <a:lstStyle/>
        <a:p>
          <a:endParaRPr lang="en-US" sz="2000"/>
        </a:p>
      </dgm:t>
    </dgm:pt>
    <dgm:pt modelId="{2A706D3E-FD1A-43CE-B285-996786F7EB3F}">
      <dgm:prSet phldrT="[Text]" custT="1"/>
      <dgm:spPr/>
      <dgm:t>
        <a:bodyPr/>
        <a:lstStyle/>
        <a:p>
          <a:endParaRPr lang="en-US" sz="2000"/>
        </a:p>
      </dgm:t>
    </dgm:pt>
    <dgm:pt modelId="{03FCA16E-24B6-4799-9CC4-A21378F33BC8}" type="parTrans" cxnId="{0E0D30A1-AF19-4F98-A04A-2012CF7B496E}">
      <dgm:prSet/>
      <dgm:spPr/>
      <dgm:t>
        <a:bodyPr/>
        <a:lstStyle/>
        <a:p>
          <a:endParaRPr lang="en-US" sz="2000"/>
        </a:p>
      </dgm:t>
    </dgm:pt>
    <dgm:pt modelId="{BFFC436D-E1AB-4513-94FA-F18D0028C08B}" type="sibTrans" cxnId="{0E0D30A1-AF19-4F98-A04A-2012CF7B496E}">
      <dgm:prSet/>
      <dgm:spPr/>
      <dgm:t>
        <a:bodyPr/>
        <a:lstStyle/>
        <a:p>
          <a:endParaRPr lang="en-US" sz="2000"/>
        </a:p>
      </dgm:t>
    </dgm:pt>
    <dgm:pt modelId="{A91A490C-C832-4D26-8ADD-3F51C3582A9D}">
      <dgm:prSet phldrT="[Text]" custT="1"/>
      <dgm:spPr/>
      <dgm:t>
        <a:bodyPr/>
        <a:lstStyle/>
        <a:p>
          <a:r>
            <a:rPr lang="en-US" sz="2400">
              <a:latin typeface="Arial" panose="020B0604020202020204" pitchFamily="34" charset="0"/>
              <a:cs typeface="Arial" panose="020B0604020202020204" pitchFamily="34" charset="0"/>
            </a:rPr>
            <a:t>Become familiar with CBT components.</a:t>
          </a:r>
        </a:p>
      </dgm:t>
    </dgm:pt>
    <dgm:pt modelId="{E130EEF9-11D3-4E79-BB06-E8192F6CB55C}" type="parTrans" cxnId="{83F2875C-1F98-424A-9000-90343DD1B39E}">
      <dgm:prSet/>
      <dgm:spPr/>
      <dgm:t>
        <a:bodyPr/>
        <a:lstStyle/>
        <a:p>
          <a:endParaRPr lang="en-US" sz="2000"/>
        </a:p>
      </dgm:t>
    </dgm:pt>
    <dgm:pt modelId="{39662942-AE67-4313-9AF4-5942DA1800AA}" type="sibTrans" cxnId="{83F2875C-1F98-424A-9000-90343DD1B39E}">
      <dgm:prSet/>
      <dgm:spPr/>
      <dgm:t>
        <a:bodyPr/>
        <a:lstStyle/>
        <a:p>
          <a:endParaRPr lang="en-US" sz="2000"/>
        </a:p>
      </dgm:t>
    </dgm:pt>
    <dgm:pt modelId="{27567DE6-4207-4E67-8EB8-408A036E262F}">
      <dgm:prSet phldrT="[Text]" custT="1"/>
      <dgm:spPr/>
      <dgm:t>
        <a:bodyPr/>
        <a:lstStyle/>
        <a:p>
          <a:r>
            <a:rPr lang="en-US" sz="2400">
              <a:latin typeface="Arial" panose="020B0604020202020204" pitchFamily="34" charset="0"/>
              <a:cs typeface="Arial" panose="020B0604020202020204" pitchFamily="34" charset="0"/>
            </a:rPr>
            <a:t>Identify the school test administration team and establish a communication plan. </a:t>
          </a:r>
        </a:p>
      </dgm:t>
    </dgm:pt>
    <dgm:pt modelId="{4131F353-28B7-4438-880A-3BC6E44BE890}" type="parTrans" cxnId="{A60ED018-4494-444B-8F43-0AFC6FB060A4}">
      <dgm:prSet/>
      <dgm:spPr/>
      <dgm:t>
        <a:bodyPr/>
        <a:lstStyle/>
        <a:p>
          <a:endParaRPr lang="en-US" sz="2000"/>
        </a:p>
      </dgm:t>
    </dgm:pt>
    <dgm:pt modelId="{5175206C-5323-4514-B9BA-8DDE7A4C5627}" type="sibTrans" cxnId="{A60ED018-4494-444B-8F43-0AFC6FB060A4}">
      <dgm:prSet/>
      <dgm:spPr/>
      <dgm:t>
        <a:bodyPr/>
        <a:lstStyle/>
        <a:p>
          <a:endParaRPr lang="en-US" sz="2000"/>
        </a:p>
      </dgm:t>
    </dgm:pt>
    <dgm:pt modelId="{2F3AFA7D-71C4-4325-99EF-BE9A3CB7908C}">
      <dgm:prSet phldrT="[Text]" custT="1"/>
      <dgm:spPr/>
      <dgm:t>
        <a:bodyPr/>
        <a:lstStyle/>
        <a:p>
          <a:r>
            <a:rPr lang="en-US" sz="2400">
              <a:latin typeface="Arial" panose="020B0604020202020204" pitchFamily="34" charset="0"/>
              <a:cs typeface="Arial" panose="020B0604020202020204" pitchFamily="34" charset="0"/>
            </a:rPr>
            <a:t>Update contact info with DESE. </a:t>
          </a:r>
          <a:endParaRPr lang="en-US" sz="1050"/>
        </a:p>
      </dgm:t>
    </dgm:pt>
    <dgm:pt modelId="{A41273CC-5790-4ABA-B003-371AF39F379C}" type="parTrans" cxnId="{A4E0DCEB-530F-4B89-A4AD-E73709719EE1}">
      <dgm:prSet/>
      <dgm:spPr/>
      <dgm:t>
        <a:bodyPr/>
        <a:lstStyle/>
        <a:p>
          <a:endParaRPr lang="en-US" sz="2000"/>
        </a:p>
      </dgm:t>
    </dgm:pt>
    <dgm:pt modelId="{9811DB09-5848-4444-8E71-848D8068DA2C}" type="sibTrans" cxnId="{A4E0DCEB-530F-4B89-A4AD-E73709719EE1}">
      <dgm:prSet/>
      <dgm:spPr/>
      <dgm:t>
        <a:bodyPr/>
        <a:lstStyle/>
        <a:p>
          <a:endParaRPr lang="en-US" sz="2000"/>
        </a:p>
      </dgm:t>
    </dgm:pt>
    <dgm:pt modelId="{8DF9B948-2C6E-4A74-9EEF-20411FB34C69}">
      <dgm:prSet phldrT="[Text]" custT="1"/>
      <dgm:spPr/>
      <dgm:t>
        <a:bodyPr/>
        <a:lstStyle/>
        <a:p>
          <a:r>
            <a:rPr lang="en-US" sz="2400">
              <a:latin typeface="Arial" panose="020B0604020202020204" pitchFamily="34" charset="0"/>
              <a:cs typeface="Arial" panose="020B0604020202020204" pitchFamily="34" charset="0"/>
            </a:rPr>
            <a:t>Confirm your access to the MCAS Portal and update user accounts.</a:t>
          </a:r>
          <a:endParaRPr lang="en-US" sz="1050"/>
        </a:p>
      </dgm:t>
    </dgm:pt>
    <dgm:pt modelId="{5BA64CFD-0869-416D-AA54-725B1A1C42CE}" type="parTrans" cxnId="{D8FD7F33-70AE-422B-8430-22254C217E59}">
      <dgm:prSet/>
      <dgm:spPr/>
      <dgm:t>
        <a:bodyPr/>
        <a:lstStyle/>
        <a:p>
          <a:endParaRPr lang="en-US" sz="2000"/>
        </a:p>
      </dgm:t>
    </dgm:pt>
    <dgm:pt modelId="{FAE2FD1F-370A-4844-9A07-A510FED53EE0}" type="sibTrans" cxnId="{D8FD7F33-70AE-422B-8430-22254C217E59}">
      <dgm:prSet/>
      <dgm:spPr/>
      <dgm:t>
        <a:bodyPr/>
        <a:lstStyle/>
        <a:p>
          <a:endParaRPr lang="en-US" sz="2000"/>
        </a:p>
      </dgm:t>
    </dgm:pt>
    <dgm:pt modelId="{6540C70A-304C-4E40-AC5A-9F6D71BBE54B}">
      <dgm:prSet phldrT="[Text]" custT="1"/>
      <dgm:spPr/>
      <dgm:t>
        <a:bodyPr/>
        <a:lstStyle/>
        <a:p>
          <a:r>
            <a:rPr lang="en-US" sz="2400">
              <a:latin typeface="Arial" panose="020B0604020202020204" pitchFamily="34" charset="0"/>
              <a:cs typeface="Arial" panose="020B0604020202020204" pitchFamily="34" charset="0"/>
            </a:rPr>
            <a:t>Technology Coordinator downloads and installs the updated MCAS Student Kiosk on student testing devices. </a:t>
          </a:r>
        </a:p>
      </dgm:t>
    </dgm:pt>
    <dgm:pt modelId="{D92D4050-AFD0-4B28-BB3A-39426B4BCAFA}" type="parTrans" cxnId="{35D62694-1009-4BA0-982B-9751B568F46C}">
      <dgm:prSet/>
      <dgm:spPr/>
      <dgm:t>
        <a:bodyPr/>
        <a:lstStyle/>
        <a:p>
          <a:endParaRPr lang="en-US" sz="2000"/>
        </a:p>
      </dgm:t>
    </dgm:pt>
    <dgm:pt modelId="{D34BB61A-C14A-45B0-A441-3B285112CE47}" type="sibTrans" cxnId="{35D62694-1009-4BA0-982B-9751B568F46C}">
      <dgm:prSet/>
      <dgm:spPr/>
      <dgm:t>
        <a:bodyPr/>
        <a:lstStyle/>
        <a:p>
          <a:endParaRPr lang="en-US" sz="2000"/>
        </a:p>
      </dgm:t>
    </dgm:pt>
    <dgm:pt modelId="{5EEFC647-C62E-4BAC-92A8-00D980C92178}">
      <dgm:prSet phldrT="[Text]" custT="1"/>
      <dgm:spPr/>
      <dgm:t>
        <a:bodyPr/>
        <a:lstStyle/>
        <a:p>
          <a:r>
            <a:rPr lang="en-US" sz="2400">
              <a:latin typeface="Arial" panose="020B0604020202020204" pitchFamily="34" charset="0"/>
              <a:cs typeface="Arial" panose="020B0604020202020204" pitchFamily="34" charset="0"/>
            </a:rPr>
            <a:t>Begin planning for accessibility features and accommodations.  </a:t>
          </a:r>
        </a:p>
        <a:p>
          <a:endParaRPr lang="en-US" sz="1050"/>
        </a:p>
      </dgm:t>
    </dgm:pt>
    <dgm:pt modelId="{F7EC6D15-4BAE-475C-A15C-142737667A1B}" type="parTrans" cxnId="{E64D2ECB-509F-4766-AA58-3F3D97DA5423}">
      <dgm:prSet/>
      <dgm:spPr/>
      <dgm:t>
        <a:bodyPr/>
        <a:lstStyle/>
        <a:p>
          <a:endParaRPr lang="en-US"/>
        </a:p>
      </dgm:t>
    </dgm:pt>
    <dgm:pt modelId="{6F575C08-8CA8-45FB-8884-BA661B8ACB04}" type="sibTrans" cxnId="{E64D2ECB-509F-4766-AA58-3F3D97DA5423}">
      <dgm:prSet/>
      <dgm:spPr/>
      <dgm:t>
        <a:bodyPr/>
        <a:lstStyle/>
        <a:p>
          <a:endParaRPr lang="en-US"/>
        </a:p>
      </dgm:t>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2">
        <dgm:presLayoutVars>
          <dgm:chMax val="0"/>
          <dgm:chPref val="0"/>
          <dgm:bulletEnabled val="1"/>
        </dgm:presLayoutVars>
      </dgm:prSet>
      <dgm:spPr/>
    </dgm:pt>
    <dgm:pt modelId="{2F947E7E-99A1-4809-B4E9-414BFD82EEED}" type="pres">
      <dgm:prSet presAssocID="{B563D6A7-BF5B-42F2-8E0D-F50297828F40}" presName="desTx" presStyleLbl="revTx" presStyleIdx="0" presStyleCnt="2"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2"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2" custLinFactNeighborX="11607">
        <dgm:presLayoutVars>
          <dgm:bulletEnabled val="1"/>
        </dgm:presLayoutVars>
      </dgm:prSet>
      <dgm:spPr/>
    </dgm:pt>
  </dgm:ptLst>
  <dgm:cxnLst>
    <dgm:cxn modelId="{05595C02-35B7-4D75-A6E0-B29BEFFA036E}" type="presOf" srcId="{A91A490C-C832-4D26-8ADD-3F51C3582A9D}" destId="{2F947E7E-99A1-4809-B4E9-414BFD82EEED}" srcOrd="0" destOrd="1" presId="urn:microsoft.com/office/officeart/2005/8/layout/chevron1"/>
    <dgm:cxn modelId="{A0E7160A-3ACB-41D7-901E-BDC1808FD115}" type="presOf" srcId="{BF2085B9-47C4-4660-864C-0F1FC5334300}" destId="{36272020-30B9-46BD-A11E-37844C5F7F47}" srcOrd="0" destOrd="0" presId="urn:microsoft.com/office/officeart/2005/8/layout/chevron1"/>
    <dgm:cxn modelId="{E6E09D0B-100A-4315-B9E0-D1168473AE1C}" type="presOf" srcId="{2F3AFA7D-71C4-4325-99EF-BE9A3CB7908C}" destId="{2F947E7E-99A1-4809-B4E9-414BFD82EEED}" srcOrd="0" destOrd="3"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A60ED018-4494-444B-8F43-0AFC6FB060A4}" srcId="{B563D6A7-BF5B-42F2-8E0D-F50297828F40}" destId="{27567DE6-4207-4E67-8EB8-408A036E262F}" srcOrd="2" destOrd="0" parTransId="{4131F353-28B7-4438-880A-3BC6E44BE890}" sibTransId="{5175206C-5323-4514-B9BA-8DDE7A4C5627}"/>
    <dgm:cxn modelId="{D8FD7F33-70AE-422B-8430-22254C217E59}" srcId="{B563D6A7-BF5B-42F2-8E0D-F50297828F40}" destId="{8DF9B948-2C6E-4A74-9EEF-20411FB34C69}" srcOrd="4" destOrd="0" parTransId="{5BA64CFD-0869-416D-AA54-725B1A1C42CE}" sibTransId="{FAE2FD1F-370A-4844-9A07-A510FED53EE0}"/>
    <dgm:cxn modelId="{83F2875C-1F98-424A-9000-90343DD1B39E}" srcId="{B563D6A7-BF5B-42F2-8E0D-F50297828F40}" destId="{A91A490C-C832-4D26-8ADD-3F51C3582A9D}" srcOrd="1" destOrd="0" parTransId="{E130EEF9-11D3-4E79-BB06-E8192F6CB55C}" sibTransId="{39662942-AE67-4313-9AF4-5942DA1800AA}"/>
    <dgm:cxn modelId="{705C4F4A-82B5-4EE0-9A3A-E6A261F76335}" type="presOf" srcId="{6540C70A-304C-4E40-AC5A-9F6D71BBE54B}" destId="{BD790CA9-82E9-43B2-B3BC-92100C838574}" srcOrd="0" destOrd="1" presId="urn:microsoft.com/office/officeart/2005/8/layout/chevron1"/>
    <dgm:cxn modelId="{0DB07B6A-3158-4794-80FB-839A24CB3649}" type="presOf" srcId="{5EEFC647-C62E-4BAC-92A8-00D980C92178}" destId="{2F947E7E-99A1-4809-B4E9-414BFD82EEED}" srcOrd="0" destOrd="5" presId="urn:microsoft.com/office/officeart/2005/8/layout/chevron1"/>
    <dgm:cxn modelId="{5797446C-795F-4D46-9CDB-2BE6541A1C93}" type="presOf" srcId="{2A706D3E-FD1A-43CE-B285-996786F7EB3F}" destId="{BD790CA9-82E9-43B2-B3BC-92100C838574}" srcOrd="0" destOrd="2" presId="urn:microsoft.com/office/officeart/2005/8/layout/chevron1"/>
    <dgm:cxn modelId="{722BFE75-933B-41EC-B78F-CAAB879729F3}" type="presOf" srcId="{5AEFB3B8-40CA-439F-97EE-B05FDFEE2F03}" destId="{958B6679-B398-4D1A-B906-88FAEE1FEB10}" srcOrd="0" destOrd="0" presId="urn:microsoft.com/office/officeart/2005/8/layout/chevron1"/>
    <dgm:cxn modelId="{35D62694-1009-4BA0-982B-9751B568F46C}" srcId="{BF2085B9-47C4-4660-864C-0F1FC5334300}" destId="{6540C70A-304C-4E40-AC5A-9F6D71BBE54B}" srcOrd="1" destOrd="0" parTransId="{D92D4050-AFD0-4B28-BB3A-39426B4BCAFA}" sibTransId="{D34BB61A-C14A-45B0-A441-3B285112CE47}"/>
    <dgm:cxn modelId="{76B9229A-7334-4576-8A99-F2067161207F}" srcId="{5AEFB3B8-40CA-439F-97EE-B05FDFEE2F03}" destId="{B563D6A7-BF5B-42F2-8E0D-F50297828F40}" srcOrd="0" destOrd="0" parTransId="{9543EFFA-E497-407B-A174-155F1F9F6BDD}" sibTransId="{F78F0CA0-1A34-474D-A37B-3B51E725DAC5}"/>
    <dgm:cxn modelId="{0CD4EF9A-0049-43AB-8256-620383B38B6F}" type="presOf" srcId="{64E37092-3093-4051-BAF6-3308FB1B586D}" destId="{2F947E7E-99A1-4809-B4E9-414BFD82EEED}" srcOrd="0" destOrd="0" presId="urn:microsoft.com/office/officeart/2005/8/layout/chevron1"/>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2" destOrd="0" parTransId="{03FCA16E-24B6-4799-9CC4-A21378F33BC8}" sibTransId="{BFFC436D-E1AB-4513-94FA-F18D0028C08B}"/>
    <dgm:cxn modelId="{E64D2ECB-509F-4766-AA58-3F3D97DA5423}" srcId="{B563D6A7-BF5B-42F2-8E0D-F50297828F40}" destId="{5EEFC647-C62E-4BAC-92A8-00D980C92178}" srcOrd="5" destOrd="0" parTransId="{F7EC6D15-4BAE-475C-A15C-142737667A1B}" sibTransId="{6F575C08-8CA8-45FB-8884-BA661B8ACB04}"/>
    <dgm:cxn modelId="{F62ADECD-20F9-467F-9367-1C0053125B79}" type="presOf" srcId="{27567DE6-4207-4E67-8EB8-408A036E262F}" destId="{2F947E7E-99A1-4809-B4E9-414BFD82EEED}" srcOrd="0" destOrd="2" presId="urn:microsoft.com/office/officeart/2005/8/layout/chevron1"/>
    <dgm:cxn modelId="{291F2AD1-C35A-4D59-BFF1-8EFA9AF5F215}" type="presOf" srcId="{5D005010-2DAC-43A2-A2C4-7D8C5B7122A1}" destId="{BD790CA9-82E9-43B2-B3BC-92100C838574}" srcOrd="0" destOrd="0" presId="urn:microsoft.com/office/officeart/2005/8/layout/chevron1"/>
    <dgm:cxn modelId="{10BF0AE0-745F-4242-A2AD-75CED21C5C82}" srcId="{B563D6A7-BF5B-42F2-8E0D-F50297828F40}" destId="{64E37092-3093-4051-BAF6-3308FB1B586D}" srcOrd="0" destOrd="0" parTransId="{D1950554-12A3-4217-BEAF-5164ED47A080}" sibTransId="{65C99F1C-EFBB-476B-A037-9685F04CEB5C}"/>
    <dgm:cxn modelId="{F639D9E5-D423-45DB-AC6B-21FAF896BBB1}" type="presOf" srcId="{8DF9B948-2C6E-4A74-9EEF-20411FB34C69}" destId="{2F947E7E-99A1-4809-B4E9-414BFD82EEED}" srcOrd="0" destOrd="4" presId="urn:microsoft.com/office/officeart/2005/8/layout/chevron1"/>
    <dgm:cxn modelId="{A4E0DCEB-530F-4B89-A4AD-E73709719EE1}" srcId="{B563D6A7-BF5B-42F2-8E0D-F50297828F40}" destId="{2F3AFA7D-71C4-4325-99EF-BE9A3CB7908C}" srcOrd="3" destOrd="0" parTransId="{A41273CC-5790-4ABA-B003-371AF39F379C}" sibTransId="{9811DB09-5848-4444-8E71-848D8068DA2C}"/>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400" b="1">
              <a:latin typeface="Arial" panose="020B0604020202020204" pitchFamily="34" charset="0"/>
              <a:cs typeface="Arial" panose="020B0604020202020204" pitchFamily="34" charset="0"/>
            </a:rPr>
            <a:t>One to two months before testing</a:t>
          </a:r>
        </a:p>
      </dgm:t>
    </dgm:pt>
    <dgm:pt modelId="{9543EFFA-E497-407B-A174-155F1F9F6BDD}" type="parTrans" cxnId="{76B9229A-7334-4576-8A99-F2067161207F}">
      <dgm:prSet/>
      <dgm:spPr/>
      <dgm:t>
        <a:bodyPr/>
        <a:lstStyle/>
        <a:p>
          <a:endParaRPr lang="en-US" sz="2000"/>
        </a:p>
      </dgm:t>
    </dgm:pt>
    <dgm:pt modelId="{F78F0CA0-1A34-474D-A37B-3B51E725DAC5}" type="sibTrans" cxnId="{76B9229A-7334-4576-8A99-F2067161207F}">
      <dgm:prSet/>
      <dgm:spPr/>
      <dgm:t>
        <a:bodyPr/>
        <a:lstStyle/>
        <a:p>
          <a:endParaRPr lang="en-US" sz="2000"/>
        </a:p>
      </dgm:t>
    </dgm:pt>
    <dgm:pt modelId="{64E37092-3093-4051-BAF6-3308FB1B586D}">
      <dgm:prSet phldrT="[Text]" custT="1"/>
      <dgm:spPr/>
      <dgm:t>
        <a:bodyPr/>
        <a:lstStyle/>
        <a:p>
          <a:r>
            <a:rPr lang="en-US" sz="2400">
              <a:latin typeface="Arial" panose="020B0604020202020204" pitchFamily="34" charset="0"/>
              <a:cs typeface="Arial" panose="020B0604020202020204" pitchFamily="34" charset="0"/>
            </a:rPr>
            <a:t>Complete Student Registration in the MCAS Portal. </a:t>
          </a:r>
        </a:p>
      </dgm:t>
    </dgm:pt>
    <dgm:pt modelId="{D1950554-12A3-4217-BEAF-5164ED47A080}" type="parTrans" cxnId="{10BF0AE0-745F-4242-A2AD-75CED21C5C82}">
      <dgm:prSet/>
      <dgm:spPr/>
      <dgm:t>
        <a:bodyPr/>
        <a:lstStyle/>
        <a:p>
          <a:endParaRPr lang="en-US" sz="2000"/>
        </a:p>
      </dgm:t>
    </dgm:pt>
    <dgm:pt modelId="{65C99F1C-EFBB-476B-A037-9685F04CEB5C}" type="sibTrans" cxnId="{10BF0AE0-745F-4242-A2AD-75CED21C5C82}">
      <dgm:prSet/>
      <dgm:spPr/>
      <dgm:t>
        <a:bodyPr/>
        <a:lstStyle/>
        <a:p>
          <a:endParaRPr lang="en-US" sz="2000"/>
        </a:p>
      </dgm:t>
    </dgm:pt>
    <dgm:pt modelId="{BF2085B9-47C4-4660-864C-0F1FC5334300}">
      <dgm:prSet phldrT="[Text]" custT="1"/>
      <dgm:spPr/>
      <dgm:t>
        <a:bodyPr/>
        <a:lstStyle/>
        <a:p>
          <a:r>
            <a:rPr lang="en-US" sz="2400" b="1">
              <a:latin typeface="Arial" panose="020B0604020202020204" pitchFamily="34" charset="0"/>
              <a:cs typeface="Arial" panose="020B0604020202020204" pitchFamily="34" charset="0"/>
            </a:rPr>
            <a:t>After Student Registration, through testing window as needed. </a:t>
          </a:r>
        </a:p>
      </dgm:t>
    </dgm:pt>
    <dgm:pt modelId="{140B26C8-3E94-472D-AA9A-5E95997C7D92}" type="parTrans" cxnId="{CA6C730E-CFC3-456D-9106-1B3EF78FFD2E}">
      <dgm:prSet/>
      <dgm:spPr/>
      <dgm:t>
        <a:bodyPr/>
        <a:lstStyle/>
        <a:p>
          <a:endParaRPr lang="en-US" sz="2000"/>
        </a:p>
      </dgm:t>
    </dgm:pt>
    <dgm:pt modelId="{FB8AE374-EFE9-4EAD-8EBA-9C2B58EAF7CA}" type="sibTrans" cxnId="{CA6C730E-CFC3-456D-9106-1B3EF78FFD2E}">
      <dgm:prSet/>
      <dgm:spPr/>
      <dgm:t>
        <a:bodyPr/>
        <a:lstStyle/>
        <a:p>
          <a:endParaRPr lang="en-US" sz="2000"/>
        </a:p>
      </dgm:t>
    </dgm:pt>
    <dgm:pt modelId="{5D005010-2DAC-43A2-A2C4-7D8C5B7122A1}">
      <dgm:prSet phldrT="[Text]" custT="1"/>
      <dgm:spPr/>
      <dgm:t>
        <a:bodyPr/>
        <a:lstStyle/>
        <a:p>
          <a:r>
            <a:rPr lang="en-US" sz="2400">
              <a:latin typeface="Arial" panose="020B0604020202020204" pitchFamily="34" charset="0"/>
              <a:cs typeface="Arial" panose="020B0604020202020204" pitchFamily="34" charset="0"/>
            </a:rPr>
            <a:t>Continue to update student information in the MCAS Portal. </a:t>
          </a:r>
        </a:p>
      </dgm:t>
    </dgm:pt>
    <dgm:pt modelId="{56ED169B-04F6-4E8F-BBA7-201D9782F31A}" type="parTrans" cxnId="{994AD29F-9DFA-46F5-A955-831E1C593FBB}">
      <dgm:prSet/>
      <dgm:spPr/>
      <dgm:t>
        <a:bodyPr/>
        <a:lstStyle/>
        <a:p>
          <a:endParaRPr lang="en-US" sz="2000"/>
        </a:p>
      </dgm:t>
    </dgm:pt>
    <dgm:pt modelId="{FEDD5DCA-303A-49EA-AB09-C10B6FA9A8C7}" type="sibTrans" cxnId="{994AD29F-9DFA-46F5-A955-831E1C593FBB}">
      <dgm:prSet/>
      <dgm:spPr/>
      <dgm:t>
        <a:bodyPr/>
        <a:lstStyle/>
        <a:p>
          <a:endParaRPr lang="en-US" sz="2000"/>
        </a:p>
      </dgm:t>
    </dgm:pt>
    <dgm:pt modelId="{2A706D3E-FD1A-43CE-B285-996786F7EB3F}">
      <dgm:prSet phldrT="[Text]" custT="1"/>
      <dgm:spPr/>
      <dgm:t>
        <a:bodyPr/>
        <a:lstStyle/>
        <a:p>
          <a:endParaRPr lang="en-US" sz="2000"/>
        </a:p>
      </dgm:t>
    </dgm:pt>
    <dgm:pt modelId="{03FCA16E-24B6-4799-9CC4-A21378F33BC8}" type="parTrans" cxnId="{0E0D30A1-AF19-4F98-A04A-2012CF7B496E}">
      <dgm:prSet/>
      <dgm:spPr/>
      <dgm:t>
        <a:bodyPr/>
        <a:lstStyle/>
        <a:p>
          <a:endParaRPr lang="en-US" sz="2000"/>
        </a:p>
      </dgm:t>
    </dgm:pt>
    <dgm:pt modelId="{BFFC436D-E1AB-4513-94FA-F18D0028C08B}" type="sibTrans" cxnId="{0E0D30A1-AF19-4F98-A04A-2012CF7B496E}">
      <dgm:prSet/>
      <dgm:spPr/>
      <dgm:t>
        <a:bodyPr/>
        <a:lstStyle/>
        <a:p>
          <a:endParaRPr lang="en-US" sz="2000"/>
        </a:p>
      </dgm:t>
    </dgm:pt>
    <dgm:pt modelId="{1A15E14C-5D71-4C69-8D7B-A4AA8E921B4C}">
      <dgm:prSet phldrT="[Text]" custT="1"/>
      <dgm:spPr/>
      <dgm:t>
        <a:bodyPr/>
        <a:lstStyle/>
        <a:p>
          <a:r>
            <a:rPr lang="en-US" sz="2400">
              <a:latin typeface="Arial" panose="020B0604020202020204" pitchFamily="34" charset="0"/>
              <a:cs typeface="Arial" panose="020B0604020202020204" pitchFamily="34" charset="0"/>
            </a:rPr>
            <a:t>Meet with the technology coordinator, who will review the technology guidelines and prepare the school’s technology. </a:t>
          </a:r>
        </a:p>
      </dgm:t>
    </dgm:pt>
    <dgm:pt modelId="{BCA9E332-C937-4D6A-BF71-7EFB4B62F6C7}" type="parTrans" cxnId="{FE70FEAE-05A3-4D11-9442-53E0F49300E3}">
      <dgm:prSet/>
      <dgm:spPr/>
      <dgm:t>
        <a:bodyPr/>
        <a:lstStyle/>
        <a:p>
          <a:endParaRPr lang="en-US"/>
        </a:p>
      </dgm:t>
    </dgm:pt>
    <dgm:pt modelId="{6BA293B1-2808-448C-B9EB-098B1B8E8A86}" type="sibTrans" cxnId="{FE70FEAE-05A3-4D11-9442-53E0F49300E3}">
      <dgm:prSet/>
      <dgm:spPr/>
      <dgm:t>
        <a:bodyPr/>
        <a:lstStyle/>
        <a:p>
          <a:endParaRPr lang="en-US"/>
        </a:p>
      </dgm:t>
    </dgm:pt>
    <dgm:pt modelId="{438A196F-2DA5-4B0D-A921-EB979B8021EC}">
      <dgm:prSet phldrT="[Text]" custT="1"/>
      <dgm:spPr/>
      <dgm:t>
        <a:bodyPr/>
        <a:lstStyle/>
        <a:p>
          <a:r>
            <a:rPr lang="en-US" sz="2400">
              <a:latin typeface="Arial" panose="020B0604020202020204" pitchFamily="34" charset="0"/>
              <a:cs typeface="Arial" panose="020B0604020202020204" pitchFamily="34" charset="0"/>
            </a:rPr>
            <a:t>Confirm that the technology coordinator has completed Site Readiness. </a:t>
          </a:r>
        </a:p>
      </dgm:t>
    </dgm:pt>
    <dgm:pt modelId="{98DAEC2C-A571-4E7B-B8C9-0E65D90010A7}" type="parTrans" cxnId="{90365A50-AA22-409B-A383-929782C71709}">
      <dgm:prSet/>
      <dgm:spPr/>
      <dgm:t>
        <a:bodyPr/>
        <a:lstStyle/>
        <a:p>
          <a:endParaRPr lang="en-US"/>
        </a:p>
      </dgm:t>
    </dgm:pt>
    <dgm:pt modelId="{0725E44F-D1ED-4917-8495-64597A594E6F}" type="sibTrans" cxnId="{90365A50-AA22-409B-A383-929782C71709}">
      <dgm:prSet/>
      <dgm:spPr/>
      <dgm:t>
        <a:bodyPr/>
        <a:lstStyle/>
        <a:p>
          <a:endParaRPr lang="en-US"/>
        </a:p>
      </dgm:t>
    </dgm:pt>
    <dgm:pt modelId="{71737E1E-17C6-4BE1-A8D7-498EEE360ED3}">
      <dgm:prSet phldrT="[Text]" custT="1"/>
      <dgm:spPr/>
      <dgm:t>
        <a:bodyPr/>
        <a:lstStyle/>
        <a:p>
          <a:r>
            <a:rPr lang="en-US" sz="2400">
              <a:latin typeface="Arial" panose="020B0604020202020204" pitchFamily="34" charset="0"/>
              <a:cs typeface="Arial" panose="020B0604020202020204" pitchFamily="34" charset="0"/>
            </a:rPr>
            <a:t>Submit and approve enrollment transfer requests as needed. </a:t>
          </a:r>
        </a:p>
      </dgm:t>
    </dgm:pt>
    <dgm:pt modelId="{0D72CF63-D49A-44FD-8142-69F041A403B0}" type="parTrans" cxnId="{F6351BCA-B15B-4248-A876-E091C5D4C4C7}">
      <dgm:prSet/>
      <dgm:spPr/>
      <dgm:t>
        <a:bodyPr/>
        <a:lstStyle/>
        <a:p>
          <a:endParaRPr lang="en-US"/>
        </a:p>
      </dgm:t>
    </dgm:pt>
    <dgm:pt modelId="{65757467-0706-4A95-930B-FF708D80DCA0}" type="sibTrans" cxnId="{F6351BCA-B15B-4248-A876-E091C5D4C4C7}">
      <dgm:prSet/>
      <dgm:spPr/>
      <dgm:t>
        <a:bodyPr/>
        <a:lstStyle/>
        <a:p>
          <a:endParaRPr lang="en-US"/>
        </a:p>
      </dgm:t>
    </dgm:pt>
    <dgm:pt modelId="{E93B40DD-96EC-4473-BC4C-074296530BD6}">
      <dgm:prSet phldrT="[Text]" custT="1"/>
      <dgm:spPr/>
      <dgm:t>
        <a:bodyPr/>
        <a:lstStyle/>
        <a:p>
          <a:r>
            <a:rPr lang="en-US" sz="2400">
              <a:latin typeface="Arial" panose="020B0604020202020204" pitchFamily="34" charset="0"/>
              <a:cs typeface="Arial" panose="020B0604020202020204" pitchFamily="34" charset="0"/>
            </a:rPr>
            <a:t>Administer student tutorial/practice tests. </a:t>
          </a:r>
        </a:p>
      </dgm:t>
    </dgm:pt>
    <dgm:pt modelId="{F98A704F-0011-405F-BC82-1F6E453705B2}" type="parTrans" cxnId="{5FD999D4-AA01-4A14-B929-949A2CFF0EFA}">
      <dgm:prSet/>
      <dgm:spPr/>
    </dgm:pt>
    <dgm:pt modelId="{DA2CBCDC-5EEF-488A-90AC-1AFDBE9AAC08}" type="sibTrans" cxnId="{5FD999D4-AA01-4A14-B929-949A2CFF0EFA}">
      <dgm:prSet/>
      <dgm:spPr/>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2">
        <dgm:presLayoutVars>
          <dgm:chMax val="0"/>
          <dgm:chPref val="0"/>
          <dgm:bulletEnabled val="1"/>
        </dgm:presLayoutVars>
      </dgm:prSet>
      <dgm:spPr/>
    </dgm:pt>
    <dgm:pt modelId="{2F947E7E-99A1-4809-B4E9-414BFD82EEED}" type="pres">
      <dgm:prSet presAssocID="{B563D6A7-BF5B-42F2-8E0D-F50297828F40}" presName="desTx" presStyleLbl="revTx" presStyleIdx="0" presStyleCnt="2"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2"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2" custLinFactNeighborX="11607">
        <dgm:presLayoutVars>
          <dgm:bulletEnabled val="1"/>
        </dgm:presLayoutVars>
      </dgm:prSet>
      <dgm:spPr/>
    </dgm:pt>
  </dgm:ptLst>
  <dgm:cxnLst>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C822B55D-C80C-4413-9D9E-6852BF796643}" type="presOf" srcId="{71737E1E-17C6-4BE1-A8D7-498EEE360ED3}" destId="{BD790CA9-82E9-43B2-B3BC-92100C838574}" srcOrd="0" destOrd="1" presId="urn:microsoft.com/office/officeart/2005/8/layout/chevron1"/>
    <dgm:cxn modelId="{5797446C-795F-4D46-9CDB-2BE6541A1C93}" type="presOf" srcId="{2A706D3E-FD1A-43CE-B285-996786F7EB3F}" destId="{BD790CA9-82E9-43B2-B3BC-92100C838574}" srcOrd="0" destOrd="2" presId="urn:microsoft.com/office/officeart/2005/8/layout/chevron1"/>
    <dgm:cxn modelId="{90365A50-AA22-409B-A383-929782C71709}" srcId="{B563D6A7-BF5B-42F2-8E0D-F50297828F40}" destId="{438A196F-2DA5-4B0D-A921-EB979B8021EC}" srcOrd="2" destOrd="0" parTransId="{98DAEC2C-A571-4E7B-B8C9-0E65D90010A7}" sibTransId="{0725E44F-D1ED-4917-8495-64597A594E6F}"/>
    <dgm:cxn modelId="{722BFE75-933B-41EC-B78F-CAAB879729F3}" type="presOf" srcId="{5AEFB3B8-40CA-439F-97EE-B05FDFEE2F03}" destId="{958B6679-B398-4D1A-B906-88FAEE1FEB10}" srcOrd="0" destOrd="0"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0CD4EF9A-0049-43AB-8256-620383B38B6F}" type="presOf" srcId="{64E37092-3093-4051-BAF6-3308FB1B586D}" destId="{2F947E7E-99A1-4809-B4E9-414BFD82EEED}" srcOrd="0" destOrd="0" presId="urn:microsoft.com/office/officeart/2005/8/layout/chevron1"/>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2" destOrd="0" parTransId="{03FCA16E-24B6-4799-9CC4-A21378F33BC8}" sibTransId="{BFFC436D-E1AB-4513-94FA-F18D0028C08B}"/>
    <dgm:cxn modelId="{FE70FEAE-05A3-4D11-9442-53E0F49300E3}" srcId="{B563D6A7-BF5B-42F2-8E0D-F50297828F40}" destId="{1A15E14C-5D71-4C69-8D7B-A4AA8E921B4C}" srcOrd="1" destOrd="0" parTransId="{BCA9E332-C937-4D6A-BF71-7EFB4B62F6C7}" sibTransId="{6BA293B1-2808-448C-B9EB-098B1B8E8A86}"/>
    <dgm:cxn modelId="{F6351BCA-B15B-4248-A876-E091C5D4C4C7}" srcId="{BF2085B9-47C4-4660-864C-0F1FC5334300}" destId="{71737E1E-17C6-4BE1-A8D7-498EEE360ED3}" srcOrd="1" destOrd="0" parTransId="{0D72CF63-D49A-44FD-8142-69F041A403B0}" sibTransId="{65757467-0706-4A95-930B-FF708D80DCA0}"/>
    <dgm:cxn modelId="{291F2AD1-C35A-4D59-BFF1-8EFA9AF5F215}" type="presOf" srcId="{5D005010-2DAC-43A2-A2C4-7D8C5B7122A1}" destId="{BD790CA9-82E9-43B2-B3BC-92100C838574}" srcOrd="0" destOrd="0" presId="urn:microsoft.com/office/officeart/2005/8/layout/chevron1"/>
    <dgm:cxn modelId="{5FD999D4-AA01-4A14-B929-949A2CFF0EFA}" srcId="{B563D6A7-BF5B-42F2-8E0D-F50297828F40}" destId="{E93B40DD-96EC-4473-BC4C-074296530BD6}" srcOrd="3" destOrd="0" parTransId="{F98A704F-0011-405F-BC82-1F6E453705B2}" sibTransId="{DA2CBCDC-5EEF-488A-90AC-1AFDBE9AAC08}"/>
    <dgm:cxn modelId="{10BF0AE0-745F-4242-A2AD-75CED21C5C82}" srcId="{B563D6A7-BF5B-42F2-8E0D-F50297828F40}" destId="{64E37092-3093-4051-BAF6-3308FB1B586D}" srcOrd="0" destOrd="0" parTransId="{D1950554-12A3-4217-BEAF-5164ED47A080}" sibTransId="{65C99F1C-EFBB-476B-A037-9685F04CEB5C}"/>
    <dgm:cxn modelId="{CA1A3AE2-20F1-485D-AC07-76C8CD731AB6}" type="presOf" srcId="{438A196F-2DA5-4B0D-A921-EB979B8021EC}" destId="{2F947E7E-99A1-4809-B4E9-414BFD82EEED}" srcOrd="0" destOrd="2" presId="urn:microsoft.com/office/officeart/2005/8/layout/chevron1"/>
    <dgm:cxn modelId="{C328B2F3-924C-45FB-87D8-496C59F5A039}" type="presOf" srcId="{E93B40DD-96EC-4473-BC4C-074296530BD6}" destId="{2F947E7E-99A1-4809-B4E9-414BFD82EEED}" srcOrd="0" destOrd="3" presId="urn:microsoft.com/office/officeart/2005/8/layout/chevron1"/>
    <dgm:cxn modelId="{0275CFFE-F811-4AC2-B997-F7EE88448F65}" type="presOf" srcId="{1A15E14C-5D71-4C69-8D7B-A4AA8E921B4C}" destId="{2F947E7E-99A1-4809-B4E9-414BFD82EEED}" srcOrd="0" destOrd="1" presId="urn:microsoft.com/office/officeart/2005/8/layout/chevron1"/>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EFB3B8-40CA-439F-97EE-B05FDFEE2F0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B563D6A7-BF5B-42F2-8E0D-F50297828F40}">
      <dgm:prSet phldrT="[Text]" custT="1"/>
      <dgm:spPr/>
      <dgm:t>
        <a:bodyPr/>
        <a:lstStyle/>
        <a:p>
          <a:r>
            <a:rPr lang="en-US" sz="2400" b="1">
              <a:latin typeface="Arial" panose="020B0604020202020204" pitchFamily="34" charset="0"/>
              <a:cs typeface="Arial" panose="020B0604020202020204" pitchFamily="34" charset="0"/>
            </a:rPr>
            <a:t>One to two months before testing</a:t>
          </a:r>
        </a:p>
      </dgm:t>
    </dgm:pt>
    <dgm:pt modelId="{9543EFFA-E497-407B-A174-155F1F9F6BDD}" type="parTrans" cxnId="{76B9229A-7334-4576-8A99-F2067161207F}">
      <dgm:prSet/>
      <dgm:spPr/>
      <dgm:t>
        <a:bodyPr/>
        <a:lstStyle/>
        <a:p>
          <a:endParaRPr lang="en-US" sz="2000"/>
        </a:p>
      </dgm:t>
    </dgm:pt>
    <dgm:pt modelId="{F78F0CA0-1A34-474D-A37B-3B51E725DAC5}" type="sibTrans" cxnId="{76B9229A-7334-4576-8A99-F2067161207F}">
      <dgm:prSet/>
      <dgm:spPr/>
      <dgm:t>
        <a:bodyPr/>
        <a:lstStyle/>
        <a:p>
          <a:endParaRPr lang="en-US" sz="2000"/>
        </a:p>
      </dgm:t>
    </dgm:pt>
    <dgm:pt modelId="{64E37092-3093-4051-BAF6-3308FB1B586D}">
      <dgm:prSet phldrT="[Text]" custT="1"/>
      <dgm:spPr/>
      <dgm:t>
        <a:bodyPr/>
        <a:lstStyle/>
        <a:p>
          <a:r>
            <a:rPr lang="en-US" sz="2400">
              <a:latin typeface="Arial" panose="020B0604020202020204" pitchFamily="34" charset="0"/>
              <a:cs typeface="Arial" panose="020B0604020202020204" pitchFamily="34" charset="0"/>
            </a:rPr>
            <a:t>Complete Student Registration in the MCAS Portal. </a:t>
          </a:r>
        </a:p>
      </dgm:t>
    </dgm:pt>
    <dgm:pt modelId="{D1950554-12A3-4217-BEAF-5164ED47A080}" type="parTrans" cxnId="{10BF0AE0-745F-4242-A2AD-75CED21C5C82}">
      <dgm:prSet/>
      <dgm:spPr/>
      <dgm:t>
        <a:bodyPr/>
        <a:lstStyle/>
        <a:p>
          <a:endParaRPr lang="en-US" sz="2000"/>
        </a:p>
      </dgm:t>
    </dgm:pt>
    <dgm:pt modelId="{65C99F1C-EFBB-476B-A037-9685F04CEB5C}" type="sibTrans" cxnId="{10BF0AE0-745F-4242-A2AD-75CED21C5C82}">
      <dgm:prSet/>
      <dgm:spPr/>
      <dgm:t>
        <a:bodyPr/>
        <a:lstStyle/>
        <a:p>
          <a:endParaRPr lang="en-US" sz="2000"/>
        </a:p>
      </dgm:t>
    </dgm:pt>
    <dgm:pt modelId="{BF2085B9-47C4-4660-864C-0F1FC5334300}">
      <dgm:prSet phldrT="[Text]" custT="1"/>
      <dgm:spPr/>
      <dgm:t>
        <a:bodyPr/>
        <a:lstStyle/>
        <a:p>
          <a:r>
            <a:rPr lang="en-US" sz="2400" b="1">
              <a:latin typeface="Arial" panose="020B0604020202020204" pitchFamily="34" charset="0"/>
              <a:cs typeface="Arial" panose="020B0604020202020204" pitchFamily="34" charset="0"/>
            </a:rPr>
            <a:t>After Student Registration, through testing window as needed. </a:t>
          </a:r>
        </a:p>
      </dgm:t>
    </dgm:pt>
    <dgm:pt modelId="{140B26C8-3E94-472D-AA9A-5E95997C7D92}" type="parTrans" cxnId="{CA6C730E-CFC3-456D-9106-1B3EF78FFD2E}">
      <dgm:prSet/>
      <dgm:spPr/>
      <dgm:t>
        <a:bodyPr/>
        <a:lstStyle/>
        <a:p>
          <a:endParaRPr lang="en-US" sz="2000"/>
        </a:p>
      </dgm:t>
    </dgm:pt>
    <dgm:pt modelId="{FB8AE374-EFE9-4EAD-8EBA-9C2B58EAF7CA}" type="sibTrans" cxnId="{CA6C730E-CFC3-456D-9106-1B3EF78FFD2E}">
      <dgm:prSet/>
      <dgm:spPr/>
      <dgm:t>
        <a:bodyPr/>
        <a:lstStyle/>
        <a:p>
          <a:endParaRPr lang="en-US" sz="2000"/>
        </a:p>
      </dgm:t>
    </dgm:pt>
    <dgm:pt modelId="{5D005010-2DAC-43A2-A2C4-7D8C5B7122A1}">
      <dgm:prSet phldrT="[Text]" custT="1"/>
      <dgm:spPr/>
      <dgm:t>
        <a:bodyPr/>
        <a:lstStyle/>
        <a:p>
          <a:r>
            <a:rPr lang="en-US" sz="2400">
              <a:latin typeface="Arial" panose="020B0604020202020204" pitchFamily="34" charset="0"/>
              <a:cs typeface="Arial" panose="020B0604020202020204" pitchFamily="34" charset="0"/>
            </a:rPr>
            <a:t>Continue to update student information in the MCAS Portal. </a:t>
          </a:r>
        </a:p>
      </dgm:t>
    </dgm:pt>
    <dgm:pt modelId="{56ED169B-04F6-4E8F-BBA7-201D9782F31A}" type="parTrans" cxnId="{994AD29F-9DFA-46F5-A955-831E1C593FBB}">
      <dgm:prSet/>
      <dgm:spPr/>
      <dgm:t>
        <a:bodyPr/>
        <a:lstStyle/>
        <a:p>
          <a:endParaRPr lang="en-US" sz="2000"/>
        </a:p>
      </dgm:t>
    </dgm:pt>
    <dgm:pt modelId="{FEDD5DCA-303A-49EA-AB09-C10B6FA9A8C7}" type="sibTrans" cxnId="{994AD29F-9DFA-46F5-A955-831E1C593FBB}">
      <dgm:prSet/>
      <dgm:spPr/>
      <dgm:t>
        <a:bodyPr/>
        <a:lstStyle/>
        <a:p>
          <a:endParaRPr lang="en-US" sz="2000"/>
        </a:p>
      </dgm:t>
    </dgm:pt>
    <dgm:pt modelId="{2A706D3E-FD1A-43CE-B285-996786F7EB3F}">
      <dgm:prSet phldrT="[Text]" custT="1"/>
      <dgm:spPr/>
      <dgm:t>
        <a:bodyPr/>
        <a:lstStyle/>
        <a:p>
          <a:endParaRPr lang="en-US" sz="2000"/>
        </a:p>
      </dgm:t>
    </dgm:pt>
    <dgm:pt modelId="{03FCA16E-24B6-4799-9CC4-A21378F33BC8}" type="parTrans" cxnId="{0E0D30A1-AF19-4F98-A04A-2012CF7B496E}">
      <dgm:prSet/>
      <dgm:spPr/>
      <dgm:t>
        <a:bodyPr/>
        <a:lstStyle/>
        <a:p>
          <a:endParaRPr lang="en-US" sz="2000"/>
        </a:p>
      </dgm:t>
    </dgm:pt>
    <dgm:pt modelId="{BFFC436D-E1AB-4513-94FA-F18D0028C08B}" type="sibTrans" cxnId="{0E0D30A1-AF19-4F98-A04A-2012CF7B496E}">
      <dgm:prSet/>
      <dgm:spPr/>
      <dgm:t>
        <a:bodyPr/>
        <a:lstStyle/>
        <a:p>
          <a:endParaRPr lang="en-US" sz="2000"/>
        </a:p>
      </dgm:t>
    </dgm:pt>
    <dgm:pt modelId="{1A15E14C-5D71-4C69-8D7B-A4AA8E921B4C}">
      <dgm:prSet phldrT="[Text]" custT="1"/>
      <dgm:spPr/>
      <dgm:t>
        <a:bodyPr/>
        <a:lstStyle/>
        <a:p>
          <a:r>
            <a:rPr lang="en-US" sz="2400">
              <a:latin typeface="Arial" panose="020B0604020202020204" pitchFamily="34" charset="0"/>
              <a:cs typeface="Arial" panose="020B0604020202020204" pitchFamily="34" charset="0"/>
            </a:rPr>
            <a:t>Meet with the technology coordinator, who will review the technology guidelines and prepare the school’s technology. </a:t>
          </a:r>
        </a:p>
      </dgm:t>
    </dgm:pt>
    <dgm:pt modelId="{BCA9E332-C937-4D6A-BF71-7EFB4B62F6C7}" type="parTrans" cxnId="{FE70FEAE-05A3-4D11-9442-53E0F49300E3}">
      <dgm:prSet/>
      <dgm:spPr/>
      <dgm:t>
        <a:bodyPr/>
        <a:lstStyle/>
        <a:p>
          <a:endParaRPr lang="en-US"/>
        </a:p>
      </dgm:t>
    </dgm:pt>
    <dgm:pt modelId="{6BA293B1-2808-448C-B9EB-098B1B8E8A86}" type="sibTrans" cxnId="{FE70FEAE-05A3-4D11-9442-53E0F49300E3}">
      <dgm:prSet/>
      <dgm:spPr/>
      <dgm:t>
        <a:bodyPr/>
        <a:lstStyle/>
        <a:p>
          <a:endParaRPr lang="en-US"/>
        </a:p>
      </dgm:t>
    </dgm:pt>
    <dgm:pt modelId="{438A196F-2DA5-4B0D-A921-EB979B8021EC}">
      <dgm:prSet phldrT="[Text]" custT="1"/>
      <dgm:spPr/>
      <dgm:t>
        <a:bodyPr/>
        <a:lstStyle/>
        <a:p>
          <a:r>
            <a:rPr lang="en-US" sz="2400">
              <a:latin typeface="Arial" panose="020B0604020202020204" pitchFamily="34" charset="0"/>
              <a:cs typeface="Arial" panose="020B0604020202020204" pitchFamily="34" charset="0"/>
            </a:rPr>
            <a:t>Confirm that the technology coordinator has completed Site Readiness. </a:t>
          </a:r>
        </a:p>
      </dgm:t>
    </dgm:pt>
    <dgm:pt modelId="{98DAEC2C-A571-4E7B-B8C9-0E65D90010A7}" type="parTrans" cxnId="{90365A50-AA22-409B-A383-929782C71709}">
      <dgm:prSet/>
      <dgm:spPr/>
      <dgm:t>
        <a:bodyPr/>
        <a:lstStyle/>
        <a:p>
          <a:endParaRPr lang="en-US"/>
        </a:p>
      </dgm:t>
    </dgm:pt>
    <dgm:pt modelId="{0725E44F-D1ED-4917-8495-64597A594E6F}" type="sibTrans" cxnId="{90365A50-AA22-409B-A383-929782C71709}">
      <dgm:prSet/>
      <dgm:spPr/>
      <dgm:t>
        <a:bodyPr/>
        <a:lstStyle/>
        <a:p>
          <a:endParaRPr lang="en-US"/>
        </a:p>
      </dgm:t>
    </dgm:pt>
    <dgm:pt modelId="{71737E1E-17C6-4BE1-A8D7-498EEE360ED3}">
      <dgm:prSet phldrT="[Text]" custT="1"/>
      <dgm:spPr/>
      <dgm:t>
        <a:bodyPr/>
        <a:lstStyle/>
        <a:p>
          <a:r>
            <a:rPr lang="en-US" sz="2400">
              <a:latin typeface="Arial" panose="020B0604020202020204" pitchFamily="34" charset="0"/>
              <a:cs typeface="Arial" panose="020B0604020202020204" pitchFamily="34" charset="0"/>
            </a:rPr>
            <a:t>Submit and approve enrollment transfer requests as needed. </a:t>
          </a:r>
        </a:p>
      </dgm:t>
    </dgm:pt>
    <dgm:pt modelId="{0D72CF63-D49A-44FD-8142-69F041A403B0}" type="parTrans" cxnId="{F6351BCA-B15B-4248-A876-E091C5D4C4C7}">
      <dgm:prSet/>
      <dgm:spPr/>
      <dgm:t>
        <a:bodyPr/>
        <a:lstStyle/>
        <a:p>
          <a:endParaRPr lang="en-US"/>
        </a:p>
      </dgm:t>
    </dgm:pt>
    <dgm:pt modelId="{65757467-0706-4A95-930B-FF708D80DCA0}" type="sibTrans" cxnId="{F6351BCA-B15B-4248-A876-E091C5D4C4C7}">
      <dgm:prSet/>
      <dgm:spPr/>
      <dgm:t>
        <a:bodyPr/>
        <a:lstStyle/>
        <a:p>
          <a:endParaRPr lang="en-US"/>
        </a:p>
      </dgm:t>
    </dgm:pt>
    <dgm:pt modelId="{E93B40DD-96EC-4473-BC4C-074296530BD6}">
      <dgm:prSet phldrT="[Text]" custT="1"/>
      <dgm:spPr/>
      <dgm:t>
        <a:bodyPr/>
        <a:lstStyle/>
        <a:p>
          <a:r>
            <a:rPr lang="en-US" sz="2400">
              <a:latin typeface="Arial" panose="020B0604020202020204" pitchFamily="34" charset="0"/>
              <a:cs typeface="Arial" panose="020B0604020202020204" pitchFamily="34" charset="0"/>
            </a:rPr>
            <a:t>Administer student tutorial/practice tests. </a:t>
          </a:r>
        </a:p>
      </dgm:t>
    </dgm:pt>
    <dgm:pt modelId="{F98A704F-0011-405F-BC82-1F6E453705B2}" type="parTrans" cxnId="{5FD999D4-AA01-4A14-B929-949A2CFF0EFA}">
      <dgm:prSet/>
      <dgm:spPr/>
    </dgm:pt>
    <dgm:pt modelId="{DA2CBCDC-5EEF-488A-90AC-1AFDBE9AAC08}" type="sibTrans" cxnId="{5FD999D4-AA01-4A14-B929-949A2CFF0EFA}">
      <dgm:prSet/>
      <dgm:spPr/>
    </dgm:pt>
    <dgm:pt modelId="{958B6679-B398-4D1A-B906-88FAEE1FEB10}" type="pres">
      <dgm:prSet presAssocID="{5AEFB3B8-40CA-439F-97EE-B05FDFEE2F03}" presName="Name0" presStyleCnt="0">
        <dgm:presLayoutVars>
          <dgm:dir/>
          <dgm:animLvl val="lvl"/>
          <dgm:resizeHandles val="exact"/>
        </dgm:presLayoutVars>
      </dgm:prSet>
      <dgm:spPr/>
    </dgm:pt>
    <dgm:pt modelId="{D67EDBD3-D1FF-46D7-9EB6-AE00D0893187}" type="pres">
      <dgm:prSet presAssocID="{B563D6A7-BF5B-42F2-8E0D-F50297828F40}" presName="composite" presStyleCnt="0"/>
      <dgm:spPr/>
    </dgm:pt>
    <dgm:pt modelId="{53F4DCE6-15AC-44EE-A5D8-90D150D39878}" type="pres">
      <dgm:prSet presAssocID="{B563D6A7-BF5B-42F2-8E0D-F50297828F40}" presName="parTx" presStyleLbl="node1" presStyleIdx="0" presStyleCnt="2">
        <dgm:presLayoutVars>
          <dgm:chMax val="0"/>
          <dgm:chPref val="0"/>
          <dgm:bulletEnabled val="1"/>
        </dgm:presLayoutVars>
      </dgm:prSet>
      <dgm:spPr/>
    </dgm:pt>
    <dgm:pt modelId="{2F947E7E-99A1-4809-B4E9-414BFD82EEED}" type="pres">
      <dgm:prSet presAssocID="{B563D6A7-BF5B-42F2-8E0D-F50297828F40}" presName="desTx" presStyleLbl="revTx" presStyleIdx="0" presStyleCnt="2" custLinFactNeighborX="13919" custLinFactNeighborY="1987">
        <dgm:presLayoutVars>
          <dgm:bulletEnabled val="1"/>
        </dgm:presLayoutVars>
      </dgm:prSet>
      <dgm:spPr/>
    </dgm:pt>
    <dgm:pt modelId="{71B26A8D-578B-4460-9C59-53D445EAF5D7}" type="pres">
      <dgm:prSet presAssocID="{F78F0CA0-1A34-474D-A37B-3B51E725DAC5}" presName="space" presStyleCnt="0"/>
      <dgm:spPr/>
    </dgm:pt>
    <dgm:pt modelId="{D9156FB7-D98E-4733-9DBA-7E8141D35FB6}" type="pres">
      <dgm:prSet presAssocID="{BF2085B9-47C4-4660-864C-0F1FC5334300}" presName="composite" presStyleCnt="0"/>
      <dgm:spPr/>
    </dgm:pt>
    <dgm:pt modelId="{36272020-30B9-46BD-A11E-37844C5F7F47}" type="pres">
      <dgm:prSet presAssocID="{BF2085B9-47C4-4660-864C-0F1FC5334300}" presName="parTx" presStyleLbl="node1" presStyleIdx="1" presStyleCnt="2" custLinFactNeighborX="3013">
        <dgm:presLayoutVars>
          <dgm:chMax val="0"/>
          <dgm:chPref val="0"/>
          <dgm:bulletEnabled val="1"/>
        </dgm:presLayoutVars>
      </dgm:prSet>
      <dgm:spPr/>
    </dgm:pt>
    <dgm:pt modelId="{BD790CA9-82E9-43B2-B3BC-92100C838574}" type="pres">
      <dgm:prSet presAssocID="{BF2085B9-47C4-4660-864C-0F1FC5334300}" presName="desTx" presStyleLbl="revTx" presStyleIdx="1" presStyleCnt="2" custLinFactNeighborX="11607">
        <dgm:presLayoutVars>
          <dgm:bulletEnabled val="1"/>
        </dgm:presLayoutVars>
      </dgm:prSet>
      <dgm:spPr/>
    </dgm:pt>
  </dgm:ptLst>
  <dgm:cxnLst>
    <dgm:cxn modelId="{A0E7160A-3ACB-41D7-901E-BDC1808FD115}" type="presOf" srcId="{BF2085B9-47C4-4660-864C-0F1FC5334300}" destId="{36272020-30B9-46BD-A11E-37844C5F7F47}" srcOrd="0" destOrd="0" presId="urn:microsoft.com/office/officeart/2005/8/layout/chevron1"/>
    <dgm:cxn modelId="{CA6C730E-CFC3-456D-9106-1B3EF78FFD2E}" srcId="{5AEFB3B8-40CA-439F-97EE-B05FDFEE2F03}" destId="{BF2085B9-47C4-4660-864C-0F1FC5334300}" srcOrd="1" destOrd="0" parTransId="{140B26C8-3E94-472D-AA9A-5E95997C7D92}" sibTransId="{FB8AE374-EFE9-4EAD-8EBA-9C2B58EAF7CA}"/>
    <dgm:cxn modelId="{C822B55D-C80C-4413-9D9E-6852BF796643}" type="presOf" srcId="{71737E1E-17C6-4BE1-A8D7-498EEE360ED3}" destId="{BD790CA9-82E9-43B2-B3BC-92100C838574}" srcOrd="0" destOrd="1" presId="urn:microsoft.com/office/officeart/2005/8/layout/chevron1"/>
    <dgm:cxn modelId="{5797446C-795F-4D46-9CDB-2BE6541A1C93}" type="presOf" srcId="{2A706D3E-FD1A-43CE-B285-996786F7EB3F}" destId="{BD790CA9-82E9-43B2-B3BC-92100C838574}" srcOrd="0" destOrd="2" presId="urn:microsoft.com/office/officeart/2005/8/layout/chevron1"/>
    <dgm:cxn modelId="{90365A50-AA22-409B-A383-929782C71709}" srcId="{B563D6A7-BF5B-42F2-8E0D-F50297828F40}" destId="{438A196F-2DA5-4B0D-A921-EB979B8021EC}" srcOrd="2" destOrd="0" parTransId="{98DAEC2C-A571-4E7B-B8C9-0E65D90010A7}" sibTransId="{0725E44F-D1ED-4917-8495-64597A594E6F}"/>
    <dgm:cxn modelId="{722BFE75-933B-41EC-B78F-CAAB879729F3}" type="presOf" srcId="{5AEFB3B8-40CA-439F-97EE-B05FDFEE2F03}" destId="{958B6679-B398-4D1A-B906-88FAEE1FEB10}" srcOrd="0" destOrd="0" presId="urn:microsoft.com/office/officeart/2005/8/layout/chevron1"/>
    <dgm:cxn modelId="{76B9229A-7334-4576-8A99-F2067161207F}" srcId="{5AEFB3B8-40CA-439F-97EE-B05FDFEE2F03}" destId="{B563D6A7-BF5B-42F2-8E0D-F50297828F40}" srcOrd="0" destOrd="0" parTransId="{9543EFFA-E497-407B-A174-155F1F9F6BDD}" sibTransId="{F78F0CA0-1A34-474D-A37B-3B51E725DAC5}"/>
    <dgm:cxn modelId="{0CD4EF9A-0049-43AB-8256-620383B38B6F}" type="presOf" srcId="{64E37092-3093-4051-BAF6-3308FB1B586D}" destId="{2F947E7E-99A1-4809-B4E9-414BFD82EEED}" srcOrd="0" destOrd="0" presId="urn:microsoft.com/office/officeart/2005/8/layout/chevron1"/>
    <dgm:cxn modelId="{FF823D9F-CE37-4280-BDC1-B1609A79E394}" type="presOf" srcId="{B563D6A7-BF5B-42F2-8E0D-F50297828F40}" destId="{53F4DCE6-15AC-44EE-A5D8-90D150D39878}" srcOrd="0" destOrd="0" presId="urn:microsoft.com/office/officeart/2005/8/layout/chevron1"/>
    <dgm:cxn modelId="{994AD29F-9DFA-46F5-A955-831E1C593FBB}" srcId="{BF2085B9-47C4-4660-864C-0F1FC5334300}" destId="{5D005010-2DAC-43A2-A2C4-7D8C5B7122A1}" srcOrd="0" destOrd="0" parTransId="{56ED169B-04F6-4E8F-BBA7-201D9782F31A}" sibTransId="{FEDD5DCA-303A-49EA-AB09-C10B6FA9A8C7}"/>
    <dgm:cxn modelId="{0E0D30A1-AF19-4F98-A04A-2012CF7B496E}" srcId="{BF2085B9-47C4-4660-864C-0F1FC5334300}" destId="{2A706D3E-FD1A-43CE-B285-996786F7EB3F}" srcOrd="2" destOrd="0" parTransId="{03FCA16E-24B6-4799-9CC4-A21378F33BC8}" sibTransId="{BFFC436D-E1AB-4513-94FA-F18D0028C08B}"/>
    <dgm:cxn modelId="{FE70FEAE-05A3-4D11-9442-53E0F49300E3}" srcId="{B563D6A7-BF5B-42F2-8E0D-F50297828F40}" destId="{1A15E14C-5D71-4C69-8D7B-A4AA8E921B4C}" srcOrd="1" destOrd="0" parTransId="{BCA9E332-C937-4D6A-BF71-7EFB4B62F6C7}" sibTransId="{6BA293B1-2808-448C-B9EB-098B1B8E8A86}"/>
    <dgm:cxn modelId="{F6351BCA-B15B-4248-A876-E091C5D4C4C7}" srcId="{BF2085B9-47C4-4660-864C-0F1FC5334300}" destId="{71737E1E-17C6-4BE1-A8D7-498EEE360ED3}" srcOrd="1" destOrd="0" parTransId="{0D72CF63-D49A-44FD-8142-69F041A403B0}" sibTransId="{65757467-0706-4A95-930B-FF708D80DCA0}"/>
    <dgm:cxn modelId="{291F2AD1-C35A-4D59-BFF1-8EFA9AF5F215}" type="presOf" srcId="{5D005010-2DAC-43A2-A2C4-7D8C5B7122A1}" destId="{BD790CA9-82E9-43B2-B3BC-92100C838574}" srcOrd="0" destOrd="0" presId="urn:microsoft.com/office/officeart/2005/8/layout/chevron1"/>
    <dgm:cxn modelId="{5FD999D4-AA01-4A14-B929-949A2CFF0EFA}" srcId="{B563D6A7-BF5B-42F2-8E0D-F50297828F40}" destId="{E93B40DD-96EC-4473-BC4C-074296530BD6}" srcOrd="3" destOrd="0" parTransId="{F98A704F-0011-405F-BC82-1F6E453705B2}" sibTransId="{DA2CBCDC-5EEF-488A-90AC-1AFDBE9AAC08}"/>
    <dgm:cxn modelId="{10BF0AE0-745F-4242-A2AD-75CED21C5C82}" srcId="{B563D6A7-BF5B-42F2-8E0D-F50297828F40}" destId="{64E37092-3093-4051-BAF6-3308FB1B586D}" srcOrd="0" destOrd="0" parTransId="{D1950554-12A3-4217-BEAF-5164ED47A080}" sibTransId="{65C99F1C-EFBB-476B-A037-9685F04CEB5C}"/>
    <dgm:cxn modelId="{CA1A3AE2-20F1-485D-AC07-76C8CD731AB6}" type="presOf" srcId="{438A196F-2DA5-4B0D-A921-EB979B8021EC}" destId="{2F947E7E-99A1-4809-B4E9-414BFD82EEED}" srcOrd="0" destOrd="2" presId="urn:microsoft.com/office/officeart/2005/8/layout/chevron1"/>
    <dgm:cxn modelId="{C328B2F3-924C-45FB-87D8-496C59F5A039}" type="presOf" srcId="{E93B40DD-96EC-4473-BC4C-074296530BD6}" destId="{2F947E7E-99A1-4809-B4E9-414BFD82EEED}" srcOrd="0" destOrd="3" presId="urn:microsoft.com/office/officeart/2005/8/layout/chevron1"/>
    <dgm:cxn modelId="{0275CFFE-F811-4AC2-B997-F7EE88448F65}" type="presOf" srcId="{1A15E14C-5D71-4C69-8D7B-A4AA8E921B4C}" destId="{2F947E7E-99A1-4809-B4E9-414BFD82EEED}" srcOrd="0" destOrd="1" presId="urn:microsoft.com/office/officeart/2005/8/layout/chevron1"/>
    <dgm:cxn modelId="{03CFE9EA-8E7B-4909-B831-376C1620C64A}" type="presParOf" srcId="{958B6679-B398-4D1A-B906-88FAEE1FEB10}" destId="{D67EDBD3-D1FF-46D7-9EB6-AE00D0893187}" srcOrd="0" destOrd="0" presId="urn:microsoft.com/office/officeart/2005/8/layout/chevron1"/>
    <dgm:cxn modelId="{2C4E21D8-881E-448B-991E-7EFA82FA0E5A}" type="presParOf" srcId="{D67EDBD3-D1FF-46D7-9EB6-AE00D0893187}" destId="{53F4DCE6-15AC-44EE-A5D8-90D150D39878}" srcOrd="0" destOrd="0" presId="urn:microsoft.com/office/officeart/2005/8/layout/chevron1"/>
    <dgm:cxn modelId="{57BCA562-EC6C-49D5-9B47-0561C7F947FD}" type="presParOf" srcId="{D67EDBD3-D1FF-46D7-9EB6-AE00D0893187}" destId="{2F947E7E-99A1-4809-B4E9-414BFD82EEED}" srcOrd="1" destOrd="0" presId="urn:microsoft.com/office/officeart/2005/8/layout/chevron1"/>
    <dgm:cxn modelId="{C0A90B6E-BE7E-4BAC-BC5D-6BF8E1F9C963}" type="presParOf" srcId="{958B6679-B398-4D1A-B906-88FAEE1FEB10}" destId="{71B26A8D-578B-4460-9C59-53D445EAF5D7}" srcOrd="1" destOrd="0" presId="urn:microsoft.com/office/officeart/2005/8/layout/chevron1"/>
    <dgm:cxn modelId="{2EF10442-B4A8-4833-905C-C5EA0B83E15C}" type="presParOf" srcId="{958B6679-B398-4D1A-B906-88FAEE1FEB10}" destId="{D9156FB7-D98E-4733-9DBA-7E8141D35FB6}" srcOrd="2" destOrd="0" presId="urn:microsoft.com/office/officeart/2005/8/layout/chevron1"/>
    <dgm:cxn modelId="{53463730-0306-4BBA-BE79-FF46FD1E74C2}" type="presParOf" srcId="{D9156FB7-D98E-4733-9DBA-7E8141D35FB6}" destId="{36272020-30B9-46BD-A11E-37844C5F7F47}" srcOrd="0" destOrd="0" presId="urn:microsoft.com/office/officeart/2005/8/layout/chevron1"/>
    <dgm:cxn modelId="{71B3273D-6163-4A3F-BAC8-157BC3F421EA}" type="presParOf" srcId="{D9156FB7-D98E-4733-9DBA-7E8141D35FB6}" destId="{BD790CA9-82E9-43B2-B3BC-92100C8385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843" y="5492"/>
          <a:ext cx="6203156" cy="70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Fall 2025</a:t>
          </a:r>
        </a:p>
      </dsp:txBody>
      <dsp:txXfrm>
        <a:off x="351843" y="5492"/>
        <a:ext cx="5501156" cy="702000"/>
      </dsp:txXfrm>
    </dsp:sp>
    <dsp:sp modelId="{2F947E7E-99A1-4809-B4E9-414BFD82EEED}">
      <dsp:nvSpPr>
        <dsp:cNvPr id="0" name=""/>
        <dsp:cNvSpPr/>
      </dsp:nvSpPr>
      <dsp:spPr>
        <a:xfrm>
          <a:off x="691577" y="800734"/>
          <a:ext cx="4962524" cy="432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(Ongoing) Read biweekly Student Assessment Updates.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Become familiar with CBT components.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Identify the school test administration team and establish a communication plan.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Update contact info with DESE. </a:t>
          </a:r>
          <a:endParaRPr lang="en-US" sz="1050" kern="1200" dirty="0"/>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Confirm your access to the MCAS Portal and update user accounts.</a:t>
          </a:r>
          <a:endParaRPr lang="en-US" sz="1050" kern="1200" dirty="0"/>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Begin planning for accessibility features and accommodations.  </a:t>
          </a:r>
        </a:p>
        <a:p>
          <a:pPr marL="228600" lvl="1" indent="-228600" algn="l" defTabSz="1066800">
            <a:lnSpc>
              <a:spcPct val="90000"/>
            </a:lnSpc>
            <a:spcBef>
              <a:spcPct val="0"/>
            </a:spcBef>
            <a:spcAft>
              <a:spcPct val="15000"/>
            </a:spcAft>
            <a:buChar char="•"/>
          </a:pPr>
          <a:endParaRPr lang="en-US" sz="1050" kern="1200" dirty="0"/>
        </a:p>
      </dsp:txBody>
      <dsp:txXfrm>
        <a:off x="691577" y="800734"/>
        <a:ext cx="4962524" cy="4329000"/>
      </dsp:txXfrm>
    </dsp:sp>
    <dsp:sp modelId="{36272020-30B9-46BD-A11E-37844C5F7F47}">
      <dsp:nvSpPr>
        <dsp:cNvPr id="0" name=""/>
        <dsp:cNvSpPr/>
      </dsp:nvSpPr>
      <dsp:spPr>
        <a:xfrm>
          <a:off x="5988843" y="5492"/>
          <a:ext cx="6203156" cy="70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At least 2 months before testing</a:t>
          </a:r>
        </a:p>
      </dsp:txBody>
      <dsp:txXfrm>
        <a:off x="6339843" y="5492"/>
        <a:ext cx="5501156" cy="702000"/>
      </dsp:txXfrm>
    </dsp:sp>
    <dsp:sp modelId="{BD790CA9-82E9-43B2-B3BC-92100C838574}">
      <dsp:nvSpPr>
        <dsp:cNvPr id="0" name=""/>
        <dsp:cNvSpPr/>
      </dsp:nvSpPr>
      <dsp:spPr>
        <a:xfrm>
          <a:off x="6564000" y="795242"/>
          <a:ext cx="4962524" cy="432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View online modules and participate in training sessions.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Technology Coordinator downloads and installs the updated MCAS Student Kiosk on student testing devices. </a:t>
          </a:r>
        </a:p>
        <a:p>
          <a:pPr marL="228600" lvl="1" indent="-228600" algn="l" defTabSz="889000">
            <a:lnSpc>
              <a:spcPct val="90000"/>
            </a:lnSpc>
            <a:spcBef>
              <a:spcPct val="0"/>
            </a:spcBef>
            <a:spcAft>
              <a:spcPct val="15000"/>
            </a:spcAft>
            <a:buChar char="•"/>
          </a:pPr>
          <a:endParaRPr lang="en-US" sz="2000" kern="1200"/>
        </a:p>
      </dsp:txBody>
      <dsp:txXfrm>
        <a:off x="6564000" y="795242"/>
        <a:ext cx="4962524" cy="4329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1647"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At least two weeks before testing</a:t>
          </a:r>
        </a:p>
      </dsp:txBody>
      <dsp:txXfrm>
        <a:off x="460647" y="80896"/>
        <a:ext cx="3171796" cy="918000"/>
      </dsp:txXfrm>
    </dsp:sp>
    <dsp:sp modelId="{2F947E7E-99A1-4809-B4E9-414BFD82EEED}">
      <dsp:nvSpPr>
        <dsp:cNvPr id="0" name=""/>
        <dsp:cNvSpPr/>
      </dsp:nvSpPr>
      <dsp:spPr>
        <a:xfrm>
          <a:off x="457054" y="1191838"/>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Prepare devices and materials.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Review instructions in the </a:t>
          </a:r>
          <a:r>
            <a:rPr lang="en-US" sz="2000" i="1" kern="1200">
              <a:latin typeface="Arial" panose="020B0604020202020204" pitchFamily="34" charset="0"/>
              <a:cs typeface="Arial" panose="020B0604020202020204" pitchFamily="34" charset="0"/>
            </a:rPr>
            <a:t>Principal’s Administration Manual</a:t>
          </a:r>
          <a:r>
            <a:rPr lang="en-US" sz="2000" kern="1200">
              <a:latin typeface="Arial" panose="020B0604020202020204" pitchFamily="34" charset="0"/>
              <a:cs typeface="Arial" panose="020B0604020202020204" pitchFamily="34" charset="0"/>
            </a:rPr>
            <a:t>.</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Delivered to schools 2 weeks before spring ELA, and one week before each fall/winter administration </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Available online beforehand </a:t>
          </a:r>
        </a:p>
      </dsp:txBody>
      <dsp:txXfrm>
        <a:off x="457054" y="1191838"/>
        <a:ext cx="3271837" cy="3935192"/>
      </dsp:txXfrm>
    </dsp:sp>
    <dsp:sp modelId="{36272020-30B9-46BD-A11E-37844C5F7F47}">
      <dsp:nvSpPr>
        <dsp:cNvPr id="0" name=""/>
        <dsp:cNvSpPr/>
      </dsp:nvSpPr>
      <dsp:spPr>
        <a:xfrm>
          <a:off x="3998670"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Two weeks before testing</a:t>
          </a:r>
        </a:p>
      </dsp:txBody>
      <dsp:txXfrm>
        <a:off x="4457670" y="80896"/>
        <a:ext cx="3171796" cy="918000"/>
      </dsp:txXfrm>
    </dsp:sp>
    <dsp:sp modelId="{BD790CA9-82E9-43B2-B3BC-92100C838574}">
      <dsp:nvSpPr>
        <dsp:cNvPr id="0" name=""/>
        <dsp:cNvSpPr/>
      </dsp:nvSpPr>
      <dsp:spPr>
        <a:xfrm>
          <a:off x="4255206" y="1113646"/>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Create and assign students to classes in the MCAS Portal.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Verify assigned accommodations.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If necessary, create TA logins for Human Read-Aloud and Human Signer.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Track delivery of materials through Materials Management in the MCAS Portal.</a:t>
          </a:r>
        </a:p>
        <a:p>
          <a:pPr marL="171450" lvl="1" indent="-171450" algn="l" defTabSz="800100">
            <a:lnSpc>
              <a:spcPct val="90000"/>
            </a:lnSpc>
            <a:spcBef>
              <a:spcPct val="0"/>
            </a:spcBef>
            <a:spcAft>
              <a:spcPct val="15000"/>
            </a:spcAft>
            <a:buChar char="•"/>
          </a:pPr>
          <a:endParaRPr lang="en-US" sz="1800" kern="1200"/>
        </a:p>
      </dsp:txBody>
      <dsp:txXfrm>
        <a:off x="4255206" y="1113646"/>
        <a:ext cx="3271837" cy="3935192"/>
      </dsp:txXfrm>
    </dsp:sp>
    <dsp:sp modelId="{D63279A0-8DF8-4A48-A849-5FA77A8A2F7D}">
      <dsp:nvSpPr>
        <dsp:cNvPr id="0" name=""/>
        <dsp:cNvSpPr/>
      </dsp:nvSpPr>
      <dsp:spPr>
        <a:xfrm>
          <a:off x="8102191" y="60672"/>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Up to one week before testing</a:t>
          </a:r>
        </a:p>
      </dsp:txBody>
      <dsp:txXfrm>
        <a:off x="8561191" y="60672"/>
        <a:ext cx="3171796" cy="918000"/>
      </dsp:txXfrm>
    </dsp:sp>
    <dsp:sp modelId="{B8F400DF-502C-4015-802A-4967AA4DFF1E}">
      <dsp:nvSpPr>
        <dsp:cNvPr id="0" name=""/>
        <dsp:cNvSpPr/>
      </dsp:nvSpPr>
      <dsp:spPr>
        <a:xfrm>
          <a:off x="8217535" y="1049266"/>
          <a:ext cx="3974464"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endParaRPr lang="en-US" sz="8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Train test administrators in protocols and security requirements.</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Schedule classes in the MCAS Portal.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Print student logins, summary sheets, and TA logins, if needed for Human Read-Aloud and Human Signer sessions. </a:t>
          </a:r>
        </a:p>
        <a:p>
          <a:pPr marL="228600" lvl="1" indent="-228600" algn="l" defTabSz="889000">
            <a:lnSpc>
              <a:spcPct val="100000"/>
            </a:lnSpc>
            <a:spcBef>
              <a:spcPct val="0"/>
            </a:spcBef>
            <a:spcAft>
              <a:spcPts val="0"/>
            </a:spcAft>
            <a:buChar char="•"/>
          </a:pPr>
          <a:r>
            <a:rPr lang="en-US" sz="2000" kern="1200">
              <a:latin typeface="Arial" panose="020B0604020202020204" pitchFamily="34" charset="0"/>
              <a:cs typeface="Arial" panose="020B0604020202020204" pitchFamily="34" charset="0"/>
            </a:rPr>
            <a:t>Verify form-dependent accommodations.  </a:t>
          </a:r>
          <a:endParaRPr lang="en-US" sz="3600" kern="1200">
            <a:latin typeface="Arial" panose="020B0604020202020204" pitchFamily="34" charset="0"/>
            <a:cs typeface="Arial" panose="020B0604020202020204" pitchFamily="34" charset="0"/>
          </a:endParaRPr>
        </a:p>
        <a:p>
          <a:pPr marL="342900" lvl="2" indent="-171450" algn="l" defTabSz="711200">
            <a:lnSpc>
              <a:spcPct val="100000"/>
            </a:lnSpc>
            <a:spcBef>
              <a:spcPct val="0"/>
            </a:spcBef>
            <a:spcAft>
              <a:spcPts val="0"/>
            </a:spcAft>
            <a:buFont typeface="Courier New" panose="02070309020205020404" pitchFamily="49" charset="0"/>
            <a:buChar char="o"/>
          </a:pPr>
          <a:r>
            <a:rPr lang="en-US" sz="1600" kern="1200">
              <a:latin typeface="Arial" panose="020B0604020202020204" pitchFamily="34" charset="0"/>
              <a:cs typeface="Arial" panose="020B0604020202020204" pitchFamily="34" charset="0"/>
            </a:rPr>
            <a:t>	See Appendix A of the Student 	Registration Guide.</a:t>
          </a:r>
        </a:p>
      </dsp:txBody>
      <dsp:txXfrm>
        <a:off x="8217535" y="1049266"/>
        <a:ext cx="3974464" cy="39351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1647"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At least two weeks before testing</a:t>
          </a:r>
        </a:p>
      </dsp:txBody>
      <dsp:txXfrm>
        <a:off x="460647" y="80896"/>
        <a:ext cx="3171796" cy="918000"/>
      </dsp:txXfrm>
    </dsp:sp>
    <dsp:sp modelId="{2F947E7E-99A1-4809-B4E9-414BFD82EEED}">
      <dsp:nvSpPr>
        <dsp:cNvPr id="0" name=""/>
        <dsp:cNvSpPr/>
      </dsp:nvSpPr>
      <dsp:spPr>
        <a:xfrm>
          <a:off x="457054" y="1191838"/>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Prepare devices and materials.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Review instructions in the </a:t>
          </a:r>
          <a:r>
            <a:rPr lang="en-US" sz="2000" i="1" kern="1200">
              <a:latin typeface="Arial" panose="020B0604020202020204" pitchFamily="34" charset="0"/>
              <a:cs typeface="Arial" panose="020B0604020202020204" pitchFamily="34" charset="0"/>
            </a:rPr>
            <a:t>Principal’s Administration Manual</a:t>
          </a:r>
          <a:r>
            <a:rPr lang="en-US" sz="2000" kern="1200">
              <a:latin typeface="Arial" panose="020B0604020202020204" pitchFamily="34" charset="0"/>
              <a:cs typeface="Arial" panose="020B0604020202020204" pitchFamily="34" charset="0"/>
            </a:rPr>
            <a:t>.</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Delivered to schools 2 weeks before spring ELA, and one week before each fall/winter administration </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Available online beforehand </a:t>
          </a:r>
        </a:p>
      </dsp:txBody>
      <dsp:txXfrm>
        <a:off x="457054" y="1191838"/>
        <a:ext cx="3271837" cy="3935192"/>
      </dsp:txXfrm>
    </dsp:sp>
    <dsp:sp modelId="{36272020-30B9-46BD-A11E-37844C5F7F47}">
      <dsp:nvSpPr>
        <dsp:cNvPr id="0" name=""/>
        <dsp:cNvSpPr/>
      </dsp:nvSpPr>
      <dsp:spPr>
        <a:xfrm>
          <a:off x="3998670"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Two weeks before testing</a:t>
          </a:r>
        </a:p>
      </dsp:txBody>
      <dsp:txXfrm>
        <a:off x="4457670" y="80896"/>
        <a:ext cx="3171796" cy="918000"/>
      </dsp:txXfrm>
    </dsp:sp>
    <dsp:sp modelId="{BD790CA9-82E9-43B2-B3BC-92100C838574}">
      <dsp:nvSpPr>
        <dsp:cNvPr id="0" name=""/>
        <dsp:cNvSpPr/>
      </dsp:nvSpPr>
      <dsp:spPr>
        <a:xfrm>
          <a:off x="4255206" y="1113646"/>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Create and assign students to classes in the MCAS Portal.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Verify assigned accommodations.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If necessary, create TA logins for Human Read-Aloud and Human Signer.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Track delivery of materials through Materials Management in the MCAS Portal.</a:t>
          </a:r>
        </a:p>
        <a:p>
          <a:pPr marL="171450" lvl="1" indent="-171450" algn="l" defTabSz="800100">
            <a:lnSpc>
              <a:spcPct val="90000"/>
            </a:lnSpc>
            <a:spcBef>
              <a:spcPct val="0"/>
            </a:spcBef>
            <a:spcAft>
              <a:spcPct val="15000"/>
            </a:spcAft>
            <a:buChar char="•"/>
          </a:pPr>
          <a:endParaRPr lang="en-US" sz="1800" kern="1200"/>
        </a:p>
      </dsp:txBody>
      <dsp:txXfrm>
        <a:off x="4255206" y="1113646"/>
        <a:ext cx="3271837" cy="3935192"/>
      </dsp:txXfrm>
    </dsp:sp>
    <dsp:sp modelId="{D63279A0-8DF8-4A48-A849-5FA77A8A2F7D}">
      <dsp:nvSpPr>
        <dsp:cNvPr id="0" name=""/>
        <dsp:cNvSpPr/>
      </dsp:nvSpPr>
      <dsp:spPr>
        <a:xfrm>
          <a:off x="8102191" y="60672"/>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Up to one week before testing</a:t>
          </a:r>
        </a:p>
      </dsp:txBody>
      <dsp:txXfrm>
        <a:off x="8561191" y="60672"/>
        <a:ext cx="3171796" cy="918000"/>
      </dsp:txXfrm>
    </dsp:sp>
    <dsp:sp modelId="{B8F400DF-502C-4015-802A-4967AA4DFF1E}">
      <dsp:nvSpPr>
        <dsp:cNvPr id="0" name=""/>
        <dsp:cNvSpPr/>
      </dsp:nvSpPr>
      <dsp:spPr>
        <a:xfrm>
          <a:off x="8217535" y="1049266"/>
          <a:ext cx="3974464"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endParaRPr lang="en-US" sz="8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Train test administrators in protocols and security requirements.</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Schedule classes in the MCAS Portal.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Print student logins, summary sheets, and TA logins, if needed for Human Read-Aloud and Human Signer sessions. </a:t>
          </a:r>
        </a:p>
        <a:p>
          <a:pPr marL="228600" lvl="1" indent="-228600" algn="l" defTabSz="889000">
            <a:lnSpc>
              <a:spcPct val="100000"/>
            </a:lnSpc>
            <a:spcBef>
              <a:spcPct val="0"/>
            </a:spcBef>
            <a:spcAft>
              <a:spcPts val="0"/>
            </a:spcAft>
            <a:buChar char="•"/>
          </a:pPr>
          <a:r>
            <a:rPr lang="en-US" sz="2000" kern="1200">
              <a:latin typeface="Arial" panose="020B0604020202020204" pitchFamily="34" charset="0"/>
              <a:cs typeface="Arial" panose="020B0604020202020204" pitchFamily="34" charset="0"/>
            </a:rPr>
            <a:t>Verify form-dependent accommodations.  </a:t>
          </a:r>
          <a:endParaRPr lang="en-US" sz="3600" kern="1200">
            <a:latin typeface="Arial" panose="020B0604020202020204" pitchFamily="34" charset="0"/>
            <a:cs typeface="Arial" panose="020B0604020202020204" pitchFamily="34" charset="0"/>
          </a:endParaRPr>
        </a:p>
        <a:p>
          <a:pPr marL="342900" lvl="2" indent="-171450" algn="l" defTabSz="711200">
            <a:lnSpc>
              <a:spcPct val="100000"/>
            </a:lnSpc>
            <a:spcBef>
              <a:spcPct val="0"/>
            </a:spcBef>
            <a:spcAft>
              <a:spcPts val="0"/>
            </a:spcAft>
            <a:buFont typeface="Courier New" panose="02070309020205020404" pitchFamily="49" charset="0"/>
            <a:buChar char="o"/>
          </a:pPr>
          <a:r>
            <a:rPr lang="en-US" sz="1600" kern="1200">
              <a:latin typeface="Arial" panose="020B0604020202020204" pitchFamily="34" charset="0"/>
              <a:cs typeface="Arial" panose="020B0604020202020204" pitchFamily="34" charset="0"/>
            </a:rPr>
            <a:t>	See Appendix A of the Student 	Registration Guide.</a:t>
          </a:r>
        </a:p>
      </dsp:txBody>
      <dsp:txXfrm>
        <a:off x="8217535" y="1049266"/>
        <a:ext cx="3974464" cy="39351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1647"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At least two weeks before testing</a:t>
          </a:r>
        </a:p>
      </dsp:txBody>
      <dsp:txXfrm>
        <a:off x="460647" y="80896"/>
        <a:ext cx="3171796" cy="918000"/>
      </dsp:txXfrm>
    </dsp:sp>
    <dsp:sp modelId="{2F947E7E-99A1-4809-B4E9-414BFD82EEED}">
      <dsp:nvSpPr>
        <dsp:cNvPr id="0" name=""/>
        <dsp:cNvSpPr/>
      </dsp:nvSpPr>
      <dsp:spPr>
        <a:xfrm>
          <a:off x="457054" y="1191838"/>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Prepare devices and materials.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Review instructions in the </a:t>
          </a:r>
          <a:r>
            <a:rPr lang="en-US" sz="2000" i="1" kern="1200">
              <a:latin typeface="Arial" panose="020B0604020202020204" pitchFamily="34" charset="0"/>
              <a:cs typeface="Arial" panose="020B0604020202020204" pitchFamily="34" charset="0"/>
            </a:rPr>
            <a:t>Principal’s Administration Manual</a:t>
          </a:r>
          <a:r>
            <a:rPr lang="en-US" sz="2000" kern="1200">
              <a:latin typeface="Arial" panose="020B0604020202020204" pitchFamily="34" charset="0"/>
              <a:cs typeface="Arial" panose="020B0604020202020204" pitchFamily="34" charset="0"/>
            </a:rPr>
            <a:t>.</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Delivered to schools 2 weeks before spring ELA, and one week before each fall/winter administration </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Available online beforehand </a:t>
          </a:r>
        </a:p>
      </dsp:txBody>
      <dsp:txXfrm>
        <a:off x="457054" y="1191838"/>
        <a:ext cx="3271837" cy="3935192"/>
      </dsp:txXfrm>
    </dsp:sp>
    <dsp:sp modelId="{36272020-30B9-46BD-A11E-37844C5F7F47}">
      <dsp:nvSpPr>
        <dsp:cNvPr id="0" name=""/>
        <dsp:cNvSpPr/>
      </dsp:nvSpPr>
      <dsp:spPr>
        <a:xfrm>
          <a:off x="3998670"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Two weeks before testing</a:t>
          </a:r>
        </a:p>
      </dsp:txBody>
      <dsp:txXfrm>
        <a:off x="4457670" y="80896"/>
        <a:ext cx="3171796" cy="918000"/>
      </dsp:txXfrm>
    </dsp:sp>
    <dsp:sp modelId="{BD790CA9-82E9-43B2-B3BC-92100C838574}">
      <dsp:nvSpPr>
        <dsp:cNvPr id="0" name=""/>
        <dsp:cNvSpPr/>
      </dsp:nvSpPr>
      <dsp:spPr>
        <a:xfrm>
          <a:off x="4255206" y="1113646"/>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Create and assign students to classes in the MCAS Portal.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Verify assigned accommodations.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If necessary, create TA logins for Human Read-Aloud and Human Signer.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a:latin typeface="Arial" panose="020B0604020202020204" pitchFamily="34" charset="0"/>
              <a:cs typeface="Arial" panose="020B0604020202020204" pitchFamily="34" charset="0"/>
            </a:rPr>
            <a:t>Track delivery of materials through Materials Management in the MCAS Portal.</a:t>
          </a:r>
        </a:p>
        <a:p>
          <a:pPr marL="171450" lvl="1" indent="-171450" algn="l" defTabSz="800100">
            <a:lnSpc>
              <a:spcPct val="90000"/>
            </a:lnSpc>
            <a:spcBef>
              <a:spcPct val="0"/>
            </a:spcBef>
            <a:spcAft>
              <a:spcPct val="15000"/>
            </a:spcAft>
            <a:buChar char="•"/>
          </a:pPr>
          <a:endParaRPr lang="en-US" sz="1800" kern="1200"/>
        </a:p>
      </dsp:txBody>
      <dsp:txXfrm>
        <a:off x="4255206" y="1113646"/>
        <a:ext cx="3271837" cy="3935192"/>
      </dsp:txXfrm>
    </dsp:sp>
    <dsp:sp modelId="{D63279A0-8DF8-4A48-A849-5FA77A8A2F7D}">
      <dsp:nvSpPr>
        <dsp:cNvPr id="0" name=""/>
        <dsp:cNvSpPr/>
      </dsp:nvSpPr>
      <dsp:spPr>
        <a:xfrm>
          <a:off x="8102191" y="60672"/>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Up to one week before testing</a:t>
          </a:r>
        </a:p>
      </dsp:txBody>
      <dsp:txXfrm>
        <a:off x="8561191" y="60672"/>
        <a:ext cx="3171796" cy="918000"/>
      </dsp:txXfrm>
    </dsp:sp>
    <dsp:sp modelId="{B8F400DF-502C-4015-802A-4967AA4DFF1E}">
      <dsp:nvSpPr>
        <dsp:cNvPr id="0" name=""/>
        <dsp:cNvSpPr/>
      </dsp:nvSpPr>
      <dsp:spPr>
        <a:xfrm>
          <a:off x="8217535" y="1049266"/>
          <a:ext cx="3974464"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endParaRPr lang="en-US" sz="8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Train test administrators in protocols and security requirements.</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Schedule classes in the MCAS Portal. </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Print student logins, summary sheets, and TA logins, if needed for Human Read-Aloud and Human Signer sessions. </a:t>
          </a:r>
        </a:p>
        <a:p>
          <a:pPr marL="228600" lvl="1" indent="-228600" algn="l" defTabSz="889000">
            <a:lnSpc>
              <a:spcPct val="100000"/>
            </a:lnSpc>
            <a:spcBef>
              <a:spcPct val="0"/>
            </a:spcBef>
            <a:spcAft>
              <a:spcPts val="0"/>
            </a:spcAft>
            <a:buChar char="•"/>
          </a:pPr>
          <a:r>
            <a:rPr lang="en-US" sz="2000" kern="1200">
              <a:latin typeface="Arial" panose="020B0604020202020204" pitchFamily="34" charset="0"/>
              <a:cs typeface="Arial" panose="020B0604020202020204" pitchFamily="34" charset="0"/>
            </a:rPr>
            <a:t>Verify form-dependent accommodations.  </a:t>
          </a:r>
          <a:endParaRPr lang="en-US" sz="3600" kern="1200">
            <a:latin typeface="Arial" panose="020B0604020202020204" pitchFamily="34" charset="0"/>
            <a:cs typeface="Arial" panose="020B0604020202020204" pitchFamily="34" charset="0"/>
          </a:endParaRPr>
        </a:p>
        <a:p>
          <a:pPr marL="342900" lvl="2" indent="-171450" algn="l" defTabSz="711200">
            <a:lnSpc>
              <a:spcPct val="100000"/>
            </a:lnSpc>
            <a:spcBef>
              <a:spcPct val="0"/>
            </a:spcBef>
            <a:spcAft>
              <a:spcPts val="0"/>
            </a:spcAft>
            <a:buFont typeface="Courier New" panose="02070309020205020404" pitchFamily="49" charset="0"/>
            <a:buChar char="o"/>
          </a:pPr>
          <a:r>
            <a:rPr lang="en-US" sz="1600" kern="1200">
              <a:latin typeface="Arial" panose="020B0604020202020204" pitchFamily="34" charset="0"/>
              <a:cs typeface="Arial" panose="020B0604020202020204" pitchFamily="34" charset="0"/>
            </a:rPr>
            <a:t>	See Appendix A of the Student 	Registration Guide.</a:t>
          </a:r>
        </a:p>
      </dsp:txBody>
      <dsp:txXfrm>
        <a:off x="8217535" y="1049266"/>
        <a:ext cx="3974464" cy="3935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843" y="3242"/>
          <a:ext cx="6203156" cy="124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One to two months before testing</a:t>
          </a:r>
        </a:p>
      </dsp:txBody>
      <dsp:txXfrm>
        <a:off x="621843" y="3242"/>
        <a:ext cx="4961156" cy="1242000"/>
      </dsp:txXfrm>
    </dsp:sp>
    <dsp:sp modelId="{2F947E7E-99A1-4809-B4E9-414BFD82EEED}">
      <dsp:nvSpPr>
        <dsp:cNvPr id="0" name=""/>
        <dsp:cNvSpPr/>
      </dsp:nvSpPr>
      <dsp:spPr>
        <a:xfrm>
          <a:off x="691577" y="1403734"/>
          <a:ext cx="4962524" cy="372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Complete Student Registration in the MCAS Portal.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Meet with the technology coordinator, who will review the technology guidelines and prepare the school’s technology.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Confirm that the technology coordinator has completed Site Readiness.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Administer student tutorial/practice tests. </a:t>
          </a:r>
        </a:p>
      </dsp:txBody>
      <dsp:txXfrm>
        <a:off x="691577" y="1403734"/>
        <a:ext cx="4962524" cy="3726000"/>
      </dsp:txXfrm>
    </dsp:sp>
    <dsp:sp modelId="{36272020-30B9-46BD-A11E-37844C5F7F47}">
      <dsp:nvSpPr>
        <dsp:cNvPr id="0" name=""/>
        <dsp:cNvSpPr/>
      </dsp:nvSpPr>
      <dsp:spPr>
        <a:xfrm>
          <a:off x="5988843" y="3242"/>
          <a:ext cx="6203156" cy="124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After Student Registration, through testing window as needed. </a:t>
          </a:r>
        </a:p>
      </dsp:txBody>
      <dsp:txXfrm>
        <a:off x="6609843" y="3242"/>
        <a:ext cx="4961156" cy="1242000"/>
      </dsp:txXfrm>
    </dsp:sp>
    <dsp:sp modelId="{BD790CA9-82E9-43B2-B3BC-92100C838574}">
      <dsp:nvSpPr>
        <dsp:cNvPr id="0" name=""/>
        <dsp:cNvSpPr/>
      </dsp:nvSpPr>
      <dsp:spPr>
        <a:xfrm>
          <a:off x="6564000" y="1400492"/>
          <a:ext cx="4962524" cy="372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Continue to update student information in the MCAS Portal.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Submit and approve enrollment transfer requests as needed. </a:t>
          </a:r>
        </a:p>
        <a:p>
          <a:pPr marL="228600" lvl="1" indent="-228600" algn="l" defTabSz="889000">
            <a:lnSpc>
              <a:spcPct val="90000"/>
            </a:lnSpc>
            <a:spcBef>
              <a:spcPct val="0"/>
            </a:spcBef>
            <a:spcAft>
              <a:spcPct val="15000"/>
            </a:spcAft>
            <a:buChar char="•"/>
          </a:pPr>
          <a:endParaRPr lang="en-US" sz="2000" kern="1200"/>
        </a:p>
      </dsp:txBody>
      <dsp:txXfrm>
        <a:off x="6564000" y="1400492"/>
        <a:ext cx="4962524" cy="3726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1647"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At least two weeks before testing</a:t>
          </a:r>
        </a:p>
      </dsp:txBody>
      <dsp:txXfrm>
        <a:off x="460647" y="80896"/>
        <a:ext cx="3171796" cy="918000"/>
      </dsp:txXfrm>
    </dsp:sp>
    <dsp:sp modelId="{2F947E7E-99A1-4809-B4E9-414BFD82EEED}">
      <dsp:nvSpPr>
        <dsp:cNvPr id="0" name=""/>
        <dsp:cNvSpPr/>
      </dsp:nvSpPr>
      <dsp:spPr>
        <a:xfrm>
          <a:off x="457054" y="1191838"/>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Prepare devices and materials.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Review instructions in the </a:t>
          </a:r>
          <a:r>
            <a:rPr lang="en-US" sz="2000" i="1" kern="1200" dirty="0">
              <a:latin typeface="Arial" panose="020B0604020202020204" pitchFamily="34" charset="0"/>
              <a:cs typeface="Arial" panose="020B0604020202020204" pitchFamily="34" charset="0"/>
            </a:rPr>
            <a:t>Principal’s Administration Manual</a:t>
          </a:r>
          <a:r>
            <a:rPr lang="en-US" sz="2000" kern="1200" dirty="0">
              <a:latin typeface="Arial" panose="020B0604020202020204" pitchFamily="34" charset="0"/>
              <a:cs typeface="Arial" panose="020B0604020202020204" pitchFamily="34" charset="0"/>
            </a:rPr>
            <a:t>.</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Delivered to schools 2 weeks before spring ELA, and one week before each fall/winter administration </a:t>
          </a:r>
        </a:p>
        <a:p>
          <a:pPr marL="342900" lvl="2"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Available online beforehand </a:t>
          </a:r>
        </a:p>
      </dsp:txBody>
      <dsp:txXfrm>
        <a:off x="457054" y="1191838"/>
        <a:ext cx="3271837" cy="3935192"/>
      </dsp:txXfrm>
    </dsp:sp>
    <dsp:sp modelId="{36272020-30B9-46BD-A11E-37844C5F7F47}">
      <dsp:nvSpPr>
        <dsp:cNvPr id="0" name=""/>
        <dsp:cNvSpPr/>
      </dsp:nvSpPr>
      <dsp:spPr>
        <a:xfrm>
          <a:off x="3998670" y="80896"/>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Two weeks before testing</a:t>
          </a:r>
        </a:p>
      </dsp:txBody>
      <dsp:txXfrm>
        <a:off x="4457670" y="80896"/>
        <a:ext cx="3171796" cy="918000"/>
      </dsp:txXfrm>
    </dsp:sp>
    <dsp:sp modelId="{BD790CA9-82E9-43B2-B3BC-92100C838574}">
      <dsp:nvSpPr>
        <dsp:cNvPr id="0" name=""/>
        <dsp:cNvSpPr/>
      </dsp:nvSpPr>
      <dsp:spPr>
        <a:xfrm>
          <a:off x="4255206" y="1113646"/>
          <a:ext cx="3271837"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dirty="0">
              <a:latin typeface="Arial" panose="020B0604020202020204" pitchFamily="34" charset="0"/>
              <a:cs typeface="Arial" panose="020B0604020202020204" pitchFamily="34" charset="0"/>
            </a:rPr>
            <a:t>Create and assign students to classes in the MCAS Portal.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dirty="0">
              <a:latin typeface="Arial" panose="020B0604020202020204" pitchFamily="34" charset="0"/>
              <a:cs typeface="Arial" panose="020B0604020202020204" pitchFamily="34" charset="0"/>
            </a:rPr>
            <a:t>Verify assigned accommodations.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dirty="0">
              <a:latin typeface="Arial" panose="020B0604020202020204" pitchFamily="34" charset="0"/>
              <a:cs typeface="Arial" panose="020B0604020202020204" pitchFamily="34" charset="0"/>
            </a:rPr>
            <a:t>If necessary, create TA logins for Human Read-Aloud and Human Signer. </a:t>
          </a:r>
        </a:p>
        <a:p>
          <a:pPr marL="228600" lvl="1" indent="-228600" algn="l" defTabSz="889000">
            <a:lnSpc>
              <a:spcPct val="90000"/>
            </a:lnSpc>
            <a:spcBef>
              <a:spcPct val="0"/>
            </a:spcBef>
            <a:spcAft>
              <a:spcPct val="15000"/>
            </a:spcAft>
            <a:buFont typeface="Times New Roman" panose="02020603050405020304" pitchFamily="18" charset="0"/>
            <a:buChar char="•"/>
          </a:pPr>
          <a:r>
            <a:rPr lang="en-US" sz="2000" kern="1200" dirty="0">
              <a:latin typeface="Arial" panose="020B0604020202020204" pitchFamily="34" charset="0"/>
              <a:cs typeface="Arial" panose="020B0604020202020204" pitchFamily="34" charset="0"/>
            </a:rPr>
            <a:t>Track delivery of materials through Materials Management in the MCAS Portal.</a:t>
          </a:r>
        </a:p>
        <a:p>
          <a:pPr marL="171450" lvl="1" indent="-171450" algn="l" defTabSz="800100">
            <a:lnSpc>
              <a:spcPct val="90000"/>
            </a:lnSpc>
            <a:spcBef>
              <a:spcPct val="0"/>
            </a:spcBef>
            <a:spcAft>
              <a:spcPct val="15000"/>
            </a:spcAft>
            <a:buChar char="•"/>
          </a:pPr>
          <a:endParaRPr lang="en-US" sz="1800" kern="1200"/>
        </a:p>
      </dsp:txBody>
      <dsp:txXfrm>
        <a:off x="4255206" y="1113646"/>
        <a:ext cx="3271837" cy="3935192"/>
      </dsp:txXfrm>
    </dsp:sp>
    <dsp:sp modelId="{D63279A0-8DF8-4A48-A849-5FA77A8A2F7D}">
      <dsp:nvSpPr>
        <dsp:cNvPr id="0" name=""/>
        <dsp:cNvSpPr/>
      </dsp:nvSpPr>
      <dsp:spPr>
        <a:xfrm>
          <a:off x="8102191" y="60672"/>
          <a:ext cx="4089796" cy="918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panose="020B0604020202020204" pitchFamily="34" charset="0"/>
              <a:cs typeface="Arial" panose="020B0604020202020204" pitchFamily="34" charset="0"/>
            </a:rPr>
            <a:t>Up to one week before testing</a:t>
          </a:r>
        </a:p>
      </dsp:txBody>
      <dsp:txXfrm>
        <a:off x="8561191" y="60672"/>
        <a:ext cx="3171796" cy="918000"/>
      </dsp:txXfrm>
    </dsp:sp>
    <dsp:sp modelId="{B8F400DF-502C-4015-802A-4967AA4DFF1E}">
      <dsp:nvSpPr>
        <dsp:cNvPr id="0" name=""/>
        <dsp:cNvSpPr/>
      </dsp:nvSpPr>
      <dsp:spPr>
        <a:xfrm>
          <a:off x="8217535" y="1049266"/>
          <a:ext cx="3974464" cy="39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endParaRPr lang="en-US" sz="8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Train test administrators in protocols and security requirements.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Schedule classes in the MCAS Portal.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Print student logins, summary sheets, and TA logins, if needed for Human Read-Aloud and Human Signer sessions. </a:t>
          </a:r>
        </a:p>
        <a:p>
          <a:pPr marL="228600" lvl="1" indent="-228600" algn="l" defTabSz="889000">
            <a:lnSpc>
              <a:spcPct val="100000"/>
            </a:lnSpc>
            <a:spcBef>
              <a:spcPct val="0"/>
            </a:spcBef>
            <a:spcAft>
              <a:spcPts val="0"/>
            </a:spcAft>
            <a:buChar char="•"/>
          </a:pPr>
          <a:r>
            <a:rPr lang="en-US" sz="2000" kern="1200" dirty="0">
              <a:latin typeface="Arial" panose="020B0604020202020204" pitchFamily="34" charset="0"/>
              <a:cs typeface="Arial" panose="020B0604020202020204" pitchFamily="34" charset="0"/>
            </a:rPr>
            <a:t>Verify form-dependent accommodations.  </a:t>
          </a:r>
          <a:endParaRPr lang="en-US" sz="3600" kern="1200" dirty="0">
            <a:latin typeface="Arial" panose="020B0604020202020204" pitchFamily="34" charset="0"/>
            <a:cs typeface="Arial" panose="020B0604020202020204" pitchFamily="34" charset="0"/>
          </a:endParaRPr>
        </a:p>
        <a:p>
          <a:pPr marL="342900" lvl="2" indent="-171450" algn="l" defTabSz="711200">
            <a:lnSpc>
              <a:spcPct val="100000"/>
            </a:lnSpc>
            <a:spcBef>
              <a:spcPct val="0"/>
            </a:spcBef>
            <a:spcAft>
              <a:spcPts val="0"/>
            </a:spcAft>
            <a:buFont typeface="Courier New" panose="02070309020205020404" pitchFamily="49" charset="0"/>
            <a:buChar char="o"/>
          </a:pPr>
          <a:r>
            <a:rPr lang="en-US" sz="1600" kern="1200">
              <a:latin typeface="Arial" panose="020B0604020202020204" pitchFamily="34" charset="0"/>
              <a:cs typeface="Arial" panose="020B0604020202020204" pitchFamily="34" charset="0"/>
            </a:rPr>
            <a:t>	See Appendix A of the Student 	Registration Guide.</a:t>
          </a:r>
        </a:p>
      </dsp:txBody>
      <dsp:txXfrm>
        <a:off x="8217535" y="1049266"/>
        <a:ext cx="3974464" cy="3935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4C5BB-0CE9-49FF-A169-91B18085BF39}">
      <dsp:nvSpPr>
        <dsp:cNvPr id="0" name=""/>
        <dsp:cNvSpPr/>
      </dsp:nvSpPr>
      <dsp:spPr>
        <a:xfrm>
          <a:off x="0" y="0"/>
          <a:ext cx="4077160" cy="116378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Fall 2025</a:t>
          </a:r>
        </a:p>
      </dsp:txBody>
      <dsp:txXfrm>
        <a:off x="581891" y="0"/>
        <a:ext cx="2913378" cy="1163782"/>
      </dsp:txXfrm>
    </dsp:sp>
    <dsp:sp modelId="{2D81D717-0675-4733-8B2E-956BAAB6720D}">
      <dsp:nvSpPr>
        <dsp:cNvPr id="0" name=""/>
        <dsp:cNvSpPr/>
      </dsp:nvSpPr>
      <dsp:spPr>
        <a:xfrm>
          <a:off x="3672791" y="0"/>
          <a:ext cx="4077160" cy="116378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At least two months before testing</a:t>
          </a:r>
        </a:p>
      </dsp:txBody>
      <dsp:txXfrm>
        <a:off x="4254682" y="0"/>
        <a:ext cx="2913378" cy="1163782"/>
      </dsp:txXfrm>
    </dsp:sp>
    <dsp:sp modelId="{BE17224C-DB89-48A9-9349-66041806526E}">
      <dsp:nvSpPr>
        <dsp:cNvPr id="0" name=""/>
        <dsp:cNvSpPr/>
      </dsp:nvSpPr>
      <dsp:spPr>
        <a:xfrm>
          <a:off x="7330689" y="0"/>
          <a:ext cx="4077160" cy="116378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After updating the MCAS Student Kiosk</a:t>
          </a:r>
        </a:p>
      </dsp:txBody>
      <dsp:txXfrm>
        <a:off x="7912580" y="0"/>
        <a:ext cx="2913378" cy="1163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4C5BB-0CE9-49FF-A169-91B18085BF39}">
      <dsp:nvSpPr>
        <dsp:cNvPr id="0" name=""/>
        <dsp:cNvSpPr/>
      </dsp:nvSpPr>
      <dsp:spPr>
        <a:xfrm>
          <a:off x="3346" y="0"/>
          <a:ext cx="4077160" cy="116378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At least two weeks before testing</a:t>
          </a:r>
        </a:p>
      </dsp:txBody>
      <dsp:txXfrm>
        <a:off x="585237" y="0"/>
        <a:ext cx="2913378" cy="1163782"/>
      </dsp:txXfrm>
    </dsp:sp>
    <dsp:sp modelId="{2D81D717-0675-4733-8B2E-956BAAB6720D}">
      <dsp:nvSpPr>
        <dsp:cNvPr id="0" name=""/>
        <dsp:cNvSpPr/>
      </dsp:nvSpPr>
      <dsp:spPr>
        <a:xfrm>
          <a:off x="3672791" y="0"/>
          <a:ext cx="4077160" cy="116378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One week before testing</a:t>
          </a:r>
        </a:p>
      </dsp:txBody>
      <dsp:txXfrm>
        <a:off x="4254682" y="0"/>
        <a:ext cx="2913378" cy="1163782"/>
      </dsp:txXfrm>
    </dsp:sp>
    <dsp:sp modelId="{BE17224C-DB89-48A9-9349-66041806526E}">
      <dsp:nvSpPr>
        <dsp:cNvPr id="0" name=""/>
        <dsp:cNvSpPr/>
      </dsp:nvSpPr>
      <dsp:spPr>
        <a:xfrm>
          <a:off x="7330689" y="0"/>
          <a:ext cx="4077160" cy="116378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During testing</a:t>
          </a:r>
        </a:p>
      </dsp:txBody>
      <dsp:txXfrm>
        <a:off x="7912580" y="0"/>
        <a:ext cx="2913378" cy="11637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843" y="5492"/>
          <a:ext cx="6203156" cy="70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Fall 2025</a:t>
          </a:r>
        </a:p>
      </dsp:txBody>
      <dsp:txXfrm>
        <a:off x="351843" y="5492"/>
        <a:ext cx="5501156" cy="702000"/>
      </dsp:txXfrm>
    </dsp:sp>
    <dsp:sp modelId="{2F947E7E-99A1-4809-B4E9-414BFD82EEED}">
      <dsp:nvSpPr>
        <dsp:cNvPr id="0" name=""/>
        <dsp:cNvSpPr/>
      </dsp:nvSpPr>
      <dsp:spPr>
        <a:xfrm>
          <a:off x="691577" y="800734"/>
          <a:ext cx="4962524" cy="432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(Ongoing) Read biweekly Student Assessment Updates.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Become familiar with CBT components.</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Identify the school test administration team and establish a communication plan.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Update contact info with DESE. </a:t>
          </a:r>
          <a:endParaRPr lang="en-US" sz="1050" kern="1200"/>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Confirm your access to the MCAS Portal and update user accounts.</a:t>
          </a:r>
          <a:endParaRPr lang="en-US" sz="1050" kern="1200"/>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Begin planning for accessibility features and accommodations.  </a:t>
          </a:r>
        </a:p>
        <a:p>
          <a:pPr marL="228600" lvl="1" indent="-228600" algn="l" defTabSz="1066800">
            <a:lnSpc>
              <a:spcPct val="90000"/>
            </a:lnSpc>
            <a:spcBef>
              <a:spcPct val="0"/>
            </a:spcBef>
            <a:spcAft>
              <a:spcPct val="15000"/>
            </a:spcAft>
            <a:buChar char="•"/>
          </a:pPr>
          <a:endParaRPr lang="en-US" sz="1050" kern="1200"/>
        </a:p>
      </dsp:txBody>
      <dsp:txXfrm>
        <a:off x="691577" y="800734"/>
        <a:ext cx="4962524" cy="4329000"/>
      </dsp:txXfrm>
    </dsp:sp>
    <dsp:sp modelId="{36272020-30B9-46BD-A11E-37844C5F7F47}">
      <dsp:nvSpPr>
        <dsp:cNvPr id="0" name=""/>
        <dsp:cNvSpPr/>
      </dsp:nvSpPr>
      <dsp:spPr>
        <a:xfrm>
          <a:off x="5988843" y="5492"/>
          <a:ext cx="6203156" cy="70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At least 2 months before testing</a:t>
          </a:r>
        </a:p>
      </dsp:txBody>
      <dsp:txXfrm>
        <a:off x="6339843" y="5492"/>
        <a:ext cx="5501156" cy="702000"/>
      </dsp:txXfrm>
    </dsp:sp>
    <dsp:sp modelId="{BD790CA9-82E9-43B2-B3BC-92100C838574}">
      <dsp:nvSpPr>
        <dsp:cNvPr id="0" name=""/>
        <dsp:cNvSpPr/>
      </dsp:nvSpPr>
      <dsp:spPr>
        <a:xfrm>
          <a:off x="6564000" y="795242"/>
          <a:ext cx="4962524" cy="432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View online modules and participate in training sessions.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Technology Coordinator downloads and installs the updated MCAS Student Kiosk on student testing devices. </a:t>
          </a:r>
        </a:p>
        <a:p>
          <a:pPr marL="228600" lvl="1" indent="-228600" algn="l" defTabSz="889000">
            <a:lnSpc>
              <a:spcPct val="90000"/>
            </a:lnSpc>
            <a:spcBef>
              <a:spcPct val="0"/>
            </a:spcBef>
            <a:spcAft>
              <a:spcPct val="15000"/>
            </a:spcAft>
            <a:buChar char="•"/>
          </a:pPr>
          <a:endParaRPr lang="en-US" sz="2000" kern="1200"/>
        </a:p>
      </dsp:txBody>
      <dsp:txXfrm>
        <a:off x="6564000" y="795242"/>
        <a:ext cx="4962524" cy="4329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843" y="5492"/>
          <a:ext cx="6203156" cy="70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Fall 2025</a:t>
          </a:r>
        </a:p>
      </dsp:txBody>
      <dsp:txXfrm>
        <a:off x="351843" y="5492"/>
        <a:ext cx="5501156" cy="702000"/>
      </dsp:txXfrm>
    </dsp:sp>
    <dsp:sp modelId="{2F947E7E-99A1-4809-B4E9-414BFD82EEED}">
      <dsp:nvSpPr>
        <dsp:cNvPr id="0" name=""/>
        <dsp:cNvSpPr/>
      </dsp:nvSpPr>
      <dsp:spPr>
        <a:xfrm>
          <a:off x="691577" y="800734"/>
          <a:ext cx="4962524" cy="432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(Ongoing) Read biweekly Student Assessment Updates.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Become familiar with CBT components.</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Identify the school test administration team and establish a communication plan.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Update contact info with DESE. </a:t>
          </a:r>
          <a:endParaRPr lang="en-US" sz="1050" kern="1200"/>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Confirm your access to the MCAS Portal and update user accounts.</a:t>
          </a:r>
          <a:endParaRPr lang="en-US" sz="1050" kern="1200"/>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Begin planning for accessibility features and accommodations.  </a:t>
          </a:r>
        </a:p>
        <a:p>
          <a:pPr marL="228600" lvl="1" indent="-228600" algn="l" defTabSz="1066800">
            <a:lnSpc>
              <a:spcPct val="90000"/>
            </a:lnSpc>
            <a:spcBef>
              <a:spcPct val="0"/>
            </a:spcBef>
            <a:spcAft>
              <a:spcPct val="15000"/>
            </a:spcAft>
            <a:buChar char="•"/>
          </a:pPr>
          <a:endParaRPr lang="en-US" sz="1050" kern="1200"/>
        </a:p>
      </dsp:txBody>
      <dsp:txXfrm>
        <a:off x="691577" y="800734"/>
        <a:ext cx="4962524" cy="4329000"/>
      </dsp:txXfrm>
    </dsp:sp>
    <dsp:sp modelId="{36272020-30B9-46BD-A11E-37844C5F7F47}">
      <dsp:nvSpPr>
        <dsp:cNvPr id="0" name=""/>
        <dsp:cNvSpPr/>
      </dsp:nvSpPr>
      <dsp:spPr>
        <a:xfrm>
          <a:off x="5988843" y="5492"/>
          <a:ext cx="6203156" cy="70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At least 2 months before testing</a:t>
          </a:r>
        </a:p>
      </dsp:txBody>
      <dsp:txXfrm>
        <a:off x="6339843" y="5492"/>
        <a:ext cx="5501156" cy="702000"/>
      </dsp:txXfrm>
    </dsp:sp>
    <dsp:sp modelId="{BD790CA9-82E9-43B2-B3BC-92100C838574}">
      <dsp:nvSpPr>
        <dsp:cNvPr id="0" name=""/>
        <dsp:cNvSpPr/>
      </dsp:nvSpPr>
      <dsp:spPr>
        <a:xfrm>
          <a:off x="6564000" y="795242"/>
          <a:ext cx="4962524" cy="432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View online modules and participate in training sessions.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Technology Coordinator downloads and installs the updated MCAS Student Kiosk on student testing devices. </a:t>
          </a:r>
        </a:p>
        <a:p>
          <a:pPr marL="228600" lvl="1" indent="-228600" algn="l" defTabSz="889000">
            <a:lnSpc>
              <a:spcPct val="90000"/>
            </a:lnSpc>
            <a:spcBef>
              <a:spcPct val="0"/>
            </a:spcBef>
            <a:spcAft>
              <a:spcPct val="15000"/>
            </a:spcAft>
            <a:buChar char="•"/>
          </a:pPr>
          <a:endParaRPr lang="en-US" sz="2000" kern="1200"/>
        </a:p>
      </dsp:txBody>
      <dsp:txXfrm>
        <a:off x="6564000" y="795242"/>
        <a:ext cx="4962524" cy="4329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843" y="3242"/>
          <a:ext cx="6203156" cy="124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One to two months before testing</a:t>
          </a:r>
        </a:p>
      </dsp:txBody>
      <dsp:txXfrm>
        <a:off x="621843" y="3242"/>
        <a:ext cx="4961156" cy="1242000"/>
      </dsp:txXfrm>
    </dsp:sp>
    <dsp:sp modelId="{2F947E7E-99A1-4809-B4E9-414BFD82EEED}">
      <dsp:nvSpPr>
        <dsp:cNvPr id="0" name=""/>
        <dsp:cNvSpPr/>
      </dsp:nvSpPr>
      <dsp:spPr>
        <a:xfrm>
          <a:off x="691577" y="1403734"/>
          <a:ext cx="4962524" cy="372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Complete Student Registration in the MCAS Portal.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Meet with the technology coordinator, who will review the technology guidelines and prepare the school’s technology.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Confirm that the technology coordinator has completed Site Readiness.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Administer student tutorial/practice tests. </a:t>
          </a:r>
        </a:p>
      </dsp:txBody>
      <dsp:txXfrm>
        <a:off x="691577" y="1403734"/>
        <a:ext cx="4962524" cy="3726000"/>
      </dsp:txXfrm>
    </dsp:sp>
    <dsp:sp modelId="{36272020-30B9-46BD-A11E-37844C5F7F47}">
      <dsp:nvSpPr>
        <dsp:cNvPr id="0" name=""/>
        <dsp:cNvSpPr/>
      </dsp:nvSpPr>
      <dsp:spPr>
        <a:xfrm>
          <a:off x="5988843" y="3242"/>
          <a:ext cx="6203156" cy="124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After Student Registration, through testing window as needed. </a:t>
          </a:r>
        </a:p>
      </dsp:txBody>
      <dsp:txXfrm>
        <a:off x="6609843" y="3242"/>
        <a:ext cx="4961156" cy="1242000"/>
      </dsp:txXfrm>
    </dsp:sp>
    <dsp:sp modelId="{BD790CA9-82E9-43B2-B3BC-92100C838574}">
      <dsp:nvSpPr>
        <dsp:cNvPr id="0" name=""/>
        <dsp:cNvSpPr/>
      </dsp:nvSpPr>
      <dsp:spPr>
        <a:xfrm>
          <a:off x="6564000" y="1400492"/>
          <a:ext cx="4962524" cy="372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Continue to update student information in the MCAS Portal.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Submit and approve enrollment transfer requests as needed. </a:t>
          </a:r>
        </a:p>
        <a:p>
          <a:pPr marL="228600" lvl="1" indent="-228600" algn="l" defTabSz="889000">
            <a:lnSpc>
              <a:spcPct val="90000"/>
            </a:lnSpc>
            <a:spcBef>
              <a:spcPct val="0"/>
            </a:spcBef>
            <a:spcAft>
              <a:spcPct val="15000"/>
            </a:spcAft>
            <a:buChar char="•"/>
          </a:pPr>
          <a:endParaRPr lang="en-US" sz="2000" kern="1200"/>
        </a:p>
      </dsp:txBody>
      <dsp:txXfrm>
        <a:off x="6564000" y="1400492"/>
        <a:ext cx="4962524" cy="3726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DCE6-15AC-44EE-A5D8-90D150D39878}">
      <dsp:nvSpPr>
        <dsp:cNvPr id="0" name=""/>
        <dsp:cNvSpPr/>
      </dsp:nvSpPr>
      <dsp:spPr>
        <a:xfrm>
          <a:off x="843" y="3242"/>
          <a:ext cx="6203156" cy="124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One to two months before testing</a:t>
          </a:r>
        </a:p>
      </dsp:txBody>
      <dsp:txXfrm>
        <a:off x="621843" y="3242"/>
        <a:ext cx="4961156" cy="1242000"/>
      </dsp:txXfrm>
    </dsp:sp>
    <dsp:sp modelId="{2F947E7E-99A1-4809-B4E9-414BFD82EEED}">
      <dsp:nvSpPr>
        <dsp:cNvPr id="0" name=""/>
        <dsp:cNvSpPr/>
      </dsp:nvSpPr>
      <dsp:spPr>
        <a:xfrm>
          <a:off x="691577" y="1403734"/>
          <a:ext cx="4962524" cy="372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Complete Student Registration in the MCAS Portal.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Meet with the technology coordinator, who will review the technology guidelines and prepare the school’s technology.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Confirm that the technology coordinator has completed Site Readiness.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Administer student tutorial/practice tests. </a:t>
          </a:r>
        </a:p>
      </dsp:txBody>
      <dsp:txXfrm>
        <a:off x="691577" y="1403734"/>
        <a:ext cx="4962524" cy="3726000"/>
      </dsp:txXfrm>
    </dsp:sp>
    <dsp:sp modelId="{36272020-30B9-46BD-A11E-37844C5F7F47}">
      <dsp:nvSpPr>
        <dsp:cNvPr id="0" name=""/>
        <dsp:cNvSpPr/>
      </dsp:nvSpPr>
      <dsp:spPr>
        <a:xfrm>
          <a:off x="5988843" y="3242"/>
          <a:ext cx="6203156" cy="12420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After Student Registration, through testing window as needed. </a:t>
          </a:r>
        </a:p>
      </dsp:txBody>
      <dsp:txXfrm>
        <a:off x="6609843" y="3242"/>
        <a:ext cx="4961156" cy="1242000"/>
      </dsp:txXfrm>
    </dsp:sp>
    <dsp:sp modelId="{BD790CA9-82E9-43B2-B3BC-92100C838574}">
      <dsp:nvSpPr>
        <dsp:cNvPr id="0" name=""/>
        <dsp:cNvSpPr/>
      </dsp:nvSpPr>
      <dsp:spPr>
        <a:xfrm>
          <a:off x="6564000" y="1400492"/>
          <a:ext cx="4962524" cy="372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Continue to update student information in the MCAS Portal. </a:t>
          </a:r>
        </a:p>
        <a:p>
          <a:pPr marL="228600" lvl="1" indent="-228600" algn="l" defTabSz="1066800">
            <a:lnSpc>
              <a:spcPct val="90000"/>
            </a:lnSpc>
            <a:spcBef>
              <a:spcPct val="0"/>
            </a:spcBef>
            <a:spcAft>
              <a:spcPct val="15000"/>
            </a:spcAft>
            <a:buChar char="•"/>
          </a:pPr>
          <a:r>
            <a:rPr lang="en-US" sz="2400" kern="1200">
              <a:latin typeface="Arial" panose="020B0604020202020204" pitchFamily="34" charset="0"/>
              <a:cs typeface="Arial" panose="020B0604020202020204" pitchFamily="34" charset="0"/>
            </a:rPr>
            <a:t>Submit and approve enrollment transfer requests as needed. </a:t>
          </a:r>
        </a:p>
        <a:p>
          <a:pPr marL="228600" lvl="1" indent="-228600" algn="l" defTabSz="889000">
            <a:lnSpc>
              <a:spcPct val="90000"/>
            </a:lnSpc>
            <a:spcBef>
              <a:spcPct val="0"/>
            </a:spcBef>
            <a:spcAft>
              <a:spcPct val="15000"/>
            </a:spcAft>
            <a:buChar char="•"/>
          </a:pPr>
          <a:endParaRPr lang="en-US" sz="2000" kern="1200"/>
        </a:p>
      </dsp:txBody>
      <dsp:txXfrm>
        <a:off x="6564000" y="1400492"/>
        <a:ext cx="4962524" cy="3726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2025/9/29</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2025/9/29</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Massachusetts Department of Elementary and Secondary Education</a:t>
            </a:r>
          </a:p>
        </p:txBody>
      </p:sp>
      <p:sp>
        <p:nvSpPr>
          <p:cNvPr id="5" name="Slide Number Placeholder 4"/>
          <p:cNvSpPr>
            <a:spLocks noGrp="1"/>
          </p:cNvSpPr>
          <p:nvPr>
            <p:ph type="sldNum" sz="quarter" idx="5"/>
          </p:nvPr>
        </p:nvSpPr>
        <p:spPr/>
        <p:txBody>
          <a:bodyPr/>
          <a:lstStyle/>
          <a:p>
            <a:fld id="{145724FF-A098-4B60-9000-6891DF0985A5}" type="slidenum">
              <a:rPr lang="en-US" smtClean="0"/>
              <a:pPr/>
              <a:t>1</a:t>
            </a:fld>
            <a:endParaRPr lang="en-US"/>
          </a:p>
        </p:txBody>
      </p:sp>
    </p:spTree>
    <p:extLst>
      <p:ext uri="{BB962C8B-B14F-4D97-AF65-F5344CB8AC3E}">
        <p14:creationId xmlns:p14="http://schemas.microsoft.com/office/powerpoint/2010/main" val="291203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10</a:t>
            </a:fld>
            <a:endParaRPr lang="zh-CN" altLang="en-US"/>
          </a:p>
        </p:txBody>
      </p:sp>
    </p:spTree>
    <p:extLst>
      <p:ext uri="{BB962C8B-B14F-4D97-AF65-F5344CB8AC3E}">
        <p14:creationId xmlns:p14="http://schemas.microsoft.com/office/powerpoint/2010/main" val="3593030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E5138-0EF5-1B53-3E5E-1760605DE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FD784-652C-ECCA-30E5-3CA07EE68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E2B30-21B3-882F-5467-F2C40B5BFB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52E5A1-1EA0-28F2-9DAB-49C9225DF6C9}"/>
              </a:ext>
            </a:extLst>
          </p:cNvPr>
          <p:cNvSpPr>
            <a:spLocks noGrp="1"/>
          </p:cNvSpPr>
          <p:nvPr>
            <p:ph type="sldNum" sz="quarter" idx="5"/>
          </p:nvPr>
        </p:nvSpPr>
        <p:spPr/>
        <p:txBody>
          <a:bodyPr/>
          <a:lstStyle/>
          <a:p>
            <a:fld id="{ADCCD5AF-71CD-4C88-AC55-E7BE057B2D3C}" type="slidenum">
              <a:rPr lang="zh-CN" altLang="en-US" smtClean="0"/>
              <a:pPr/>
              <a:t>11</a:t>
            </a:fld>
            <a:endParaRPr lang="zh-CN" altLang="en-US"/>
          </a:p>
        </p:txBody>
      </p:sp>
    </p:spTree>
    <p:extLst>
      <p:ext uri="{BB962C8B-B14F-4D97-AF65-F5344CB8AC3E}">
        <p14:creationId xmlns:p14="http://schemas.microsoft.com/office/powerpoint/2010/main" val="97488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6EA0F-D9F2-5888-CE1D-94D9BFD7A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E4E2A-F02A-77BD-036B-11476CBB2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8BD70-1B74-CBE1-606F-FCB1A2096F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2ACC33-EE14-BDAF-70A0-E9CD658E1F79}"/>
              </a:ext>
            </a:extLst>
          </p:cNvPr>
          <p:cNvSpPr>
            <a:spLocks noGrp="1"/>
          </p:cNvSpPr>
          <p:nvPr>
            <p:ph type="sldNum" sz="quarter" idx="5"/>
          </p:nvPr>
        </p:nvSpPr>
        <p:spPr/>
        <p:txBody>
          <a:bodyPr/>
          <a:lstStyle/>
          <a:p>
            <a:fld id="{ADCCD5AF-71CD-4C88-AC55-E7BE057B2D3C}" type="slidenum">
              <a:rPr lang="zh-CN" altLang="en-US" smtClean="0"/>
              <a:pPr/>
              <a:t>12</a:t>
            </a:fld>
            <a:endParaRPr lang="zh-CN" altLang="en-US"/>
          </a:p>
        </p:txBody>
      </p:sp>
    </p:spTree>
    <p:extLst>
      <p:ext uri="{BB962C8B-B14F-4D97-AF65-F5344CB8AC3E}">
        <p14:creationId xmlns:p14="http://schemas.microsoft.com/office/powerpoint/2010/main" val="238856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85966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A0EE8-E8F7-08B6-574B-716BD6ECA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F6B79-7F79-D41A-AE53-84E852810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067B0-833E-08C0-8ECB-216B872F96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4ED6B9-8CFA-E420-BA8B-592AAC1273BC}"/>
              </a:ext>
            </a:extLst>
          </p:cNvPr>
          <p:cNvSpPr>
            <a:spLocks noGrp="1"/>
          </p:cNvSpPr>
          <p:nvPr>
            <p:ph type="sldNum" sz="quarter" idx="5"/>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285350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25</a:t>
            </a:fld>
            <a:endParaRPr lang="zh-CN" altLang="en-US"/>
          </a:p>
        </p:txBody>
      </p:sp>
    </p:spTree>
    <p:extLst>
      <p:ext uri="{BB962C8B-B14F-4D97-AF65-F5344CB8AC3E}">
        <p14:creationId xmlns:p14="http://schemas.microsoft.com/office/powerpoint/2010/main" val="1195163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69893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71503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1BCF-626E-B067-CA09-CFB95A718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E0EF7-3A15-ACAB-4CA4-6C11AE62C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35105-62A1-91C4-3EB9-1C71024EB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D938F5-FBA5-843A-323B-5E66DBF613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33325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30</a:t>
            </a:fld>
            <a:endParaRPr lang="zh-CN" altLang="en-US"/>
          </a:p>
        </p:txBody>
      </p:sp>
    </p:spTree>
    <p:extLst>
      <p:ext uri="{BB962C8B-B14F-4D97-AF65-F5344CB8AC3E}">
        <p14:creationId xmlns:p14="http://schemas.microsoft.com/office/powerpoint/2010/main" val="236844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406DF-9B43-44E9-B3C7-398A43171C4A}" type="slidenum">
              <a:rPr lang="en-US"/>
              <a:pPr fontAlgn="base">
                <a:spcBef>
                  <a:spcPct val="0"/>
                </a:spcBef>
                <a:spcAft>
                  <a:spcPct val="0"/>
                </a:spcAft>
              </a:pPr>
              <a:t>2</a:t>
            </a:fld>
            <a:endParaRPr lang="en-US"/>
          </a:p>
        </p:txBody>
      </p:sp>
      <p:sp>
        <p:nvSpPr>
          <p:cNvPr id="4403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Massachusetts Department of Elementary and Secondary Education</a:t>
            </a:r>
          </a:p>
        </p:txBody>
      </p:sp>
    </p:spTree>
    <p:extLst>
      <p:ext uri="{BB962C8B-B14F-4D97-AF65-F5344CB8AC3E}">
        <p14:creationId xmlns:p14="http://schemas.microsoft.com/office/powerpoint/2010/main" val="1414611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9D767-DBED-6253-3FA6-28D8828AC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4B61D-FEF4-6268-C7DB-EE649BDA0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0B3B8-A700-3F0C-81B3-AE33F43518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B83D91-E3CF-E770-2316-9F9603E29E6F}"/>
              </a:ext>
            </a:extLst>
          </p:cNvPr>
          <p:cNvSpPr>
            <a:spLocks noGrp="1"/>
          </p:cNvSpPr>
          <p:nvPr>
            <p:ph type="sldNum" sz="quarter" idx="5"/>
          </p:nvPr>
        </p:nvSpPr>
        <p:spPr/>
        <p:txBody>
          <a:bodyPr/>
          <a:lstStyle/>
          <a:p>
            <a:fld id="{ADCCD5AF-71CD-4C88-AC55-E7BE057B2D3C}" type="slidenum">
              <a:rPr lang="zh-CN" altLang="en-US" smtClean="0"/>
              <a:pPr/>
              <a:t>31</a:t>
            </a:fld>
            <a:endParaRPr lang="zh-CN" altLang="en-US"/>
          </a:p>
        </p:txBody>
      </p:sp>
    </p:spTree>
    <p:extLst>
      <p:ext uri="{BB962C8B-B14F-4D97-AF65-F5344CB8AC3E}">
        <p14:creationId xmlns:p14="http://schemas.microsoft.com/office/powerpoint/2010/main" val="74813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32</a:t>
            </a:fld>
            <a:endParaRPr lang="zh-CN" altLang="en-US"/>
          </a:p>
        </p:txBody>
      </p:sp>
    </p:spTree>
    <p:extLst>
      <p:ext uri="{BB962C8B-B14F-4D97-AF65-F5344CB8AC3E}">
        <p14:creationId xmlns:p14="http://schemas.microsoft.com/office/powerpoint/2010/main" val="1198410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37</a:t>
            </a:fld>
            <a:endParaRPr lang="zh-CN" altLang="en-US"/>
          </a:p>
        </p:txBody>
      </p:sp>
    </p:spTree>
    <p:extLst>
      <p:ext uri="{BB962C8B-B14F-4D97-AF65-F5344CB8AC3E}">
        <p14:creationId xmlns:p14="http://schemas.microsoft.com/office/powerpoint/2010/main" val="153204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07749-2F2A-CB6F-4C91-F5C2B30A1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06D9B-1F7A-CCC2-7940-3D0F82DA0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A3ECB-7770-5B04-CAAD-C8710E31C3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AD7150-D490-8A7B-0BD7-9AE4DE1064C4}"/>
              </a:ext>
            </a:extLst>
          </p:cNvPr>
          <p:cNvSpPr>
            <a:spLocks noGrp="1"/>
          </p:cNvSpPr>
          <p:nvPr>
            <p:ph type="sldNum" sz="quarter" idx="5"/>
          </p:nvPr>
        </p:nvSpPr>
        <p:spPr/>
        <p:txBody>
          <a:bodyPr/>
          <a:lstStyle/>
          <a:p>
            <a:fld id="{ADCCD5AF-71CD-4C88-AC55-E7BE057B2D3C}" type="slidenum">
              <a:rPr lang="zh-CN" altLang="en-US" smtClean="0"/>
              <a:pPr/>
              <a:t>39</a:t>
            </a:fld>
            <a:endParaRPr lang="zh-CN" altLang="en-US"/>
          </a:p>
        </p:txBody>
      </p:sp>
    </p:spTree>
    <p:extLst>
      <p:ext uri="{BB962C8B-B14F-4D97-AF65-F5344CB8AC3E}">
        <p14:creationId xmlns:p14="http://schemas.microsoft.com/office/powerpoint/2010/main" val="1395504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665AD-3895-9502-579B-3044A268A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3AE91-8673-3FE4-C753-173B074E2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B2585-20B8-4FB3-B98F-D6A7F58FEA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53DBF3-4954-8480-FCB3-F8E7B9CCBE04}"/>
              </a:ext>
            </a:extLst>
          </p:cNvPr>
          <p:cNvSpPr>
            <a:spLocks noGrp="1"/>
          </p:cNvSpPr>
          <p:nvPr>
            <p:ph type="sldNum" sz="quarter" idx="5"/>
          </p:nvPr>
        </p:nvSpPr>
        <p:spPr/>
        <p:txBody>
          <a:bodyPr/>
          <a:lstStyle/>
          <a:p>
            <a:fld id="{ADCCD5AF-71CD-4C88-AC55-E7BE057B2D3C}" type="slidenum">
              <a:rPr lang="zh-CN" altLang="en-US" smtClean="0"/>
              <a:pPr/>
              <a:t>41</a:t>
            </a:fld>
            <a:endParaRPr lang="zh-CN" altLang="en-US"/>
          </a:p>
        </p:txBody>
      </p:sp>
    </p:spTree>
    <p:extLst>
      <p:ext uri="{BB962C8B-B14F-4D97-AF65-F5344CB8AC3E}">
        <p14:creationId xmlns:p14="http://schemas.microsoft.com/office/powerpoint/2010/main" val="1674042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E63B-C2C8-404D-D10A-115B19087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F370A-769C-23C0-879B-A57D744C5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B84B7-90E3-5F28-7687-B969C3C051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DA05BF-3EB2-11DE-6AC2-9BE00DF6DEE8}"/>
              </a:ext>
            </a:extLst>
          </p:cNvPr>
          <p:cNvSpPr>
            <a:spLocks noGrp="1"/>
          </p:cNvSpPr>
          <p:nvPr>
            <p:ph type="sldNum" sz="quarter" idx="5"/>
          </p:nvPr>
        </p:nvSpPr>
        <p:spPr/>
        <p:txBody>
          <a:bodyPr/>
          <a:lstStyle/>
          <a:p>
            <a:fld id="{ADCCD5AF-71CD-4C88-AC55-E7BE057B2D3C}" type="slidenum">
              <a:rPr lang="zh-CN" altLang="en-US" smtClean="0"/>
              <a:pPr/>
              <a:t>42</a:t>
            </a:fld>
            <a:endParaRPr lang="zh-CN" altLang="en-US"/>
          </a:p>
        </p:txBody>
      </p:sp>
    </p:spTree>
    <p:extLst>
      <p:ext uri="{BB962C8B-B14F-4D97-AF65-F5344CB8AC3E}">
        <p14:creationId xmlns:p14="http://schemas.microsoft.com/office/powerpoint/2010/main" val="4070326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43</a:t>
            </a:fld>
            <a:endParaRPr lang="zh-CN" altLang="en-US"/>
          </a:p>
        </p:txBody>
      </p:sp>
    </p:spTree>
    <p:extLst>
      <p:ext uri="{BB962C8B-B14F-4D97-AF65-F5344CB8AC3E}">
        <p14:creationId xmlns:p14="http://schemas.microsoft.com/office/powerpoint/2010/main" val="405851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44</a:t>
            </a:fld>
            <a:endParaRPr lang="zh-CN" altLang="en-US"/>
          </a:p>
        </p:txBody>
      </p:sp>
    </p:spTree>
    <p:extLst>
      <p:ext uri="{BB962C8B-B14F-4D97-AF65-F5344CB8AC3E}">
        <p14:creationId xmlns:p14="http://schemas.microsoft.com/office/powerpoint/2010/main" val="361160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46</a:t>
            </a:fld>
            <a:endParaRPr lang="zh-CN" altLang="en-US"/>
          </a:p>
        </p:txBody>
      </p:sp>
    </p:spTree>
    <p:extLst>
      <p:ext uri="{BB962C8B-B14F-4D97-AF65-F5344CB8AC3E}">
        <p14:creationId xmlns:p14="http://schemas.microsoft.com/office/powerpoint/2010/main" val="3254984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C2EA-C664-72C6-D851-F66A26717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4B917-FE9D-DF3E-2C31-DAE1B165D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2D7FC-579C-8EE4-D280-60F7EC6C0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2B79D5-1CB2-1B33-343F-3F3A66A0C305}"/>
              </a:ext>
            </a:extLst>
          </p:cNvPr>
          <p:cNvSpPr>
            <a:spLocks noGrp="1"/>
          </p:cNvSpPr>
          <p:nvPr>
            <p:ph type="sldNum" sz="quarter" idx="5"/>
          </p:nvPr>
        </p:nvSpPr>
        <p:spPr/>
        <p:txBody>
          <a:bodyPr/>
          <a:lstStyle/>
          <a:p>
            <a:fld id="{ADCCD5AF-71CD-4C88-AC55-E7BE057B2D3C}" type="slidenum">
              <a:rPr lang="zh-CN" altLang="en-US" smtClean="0"/>
              <a:pPr/>
              <a:t>50</a:t>
            </a:fld>
            <a:endParaRPr lang="zh-CN" altLang="en-US"/>
          </a:p>
        </p:txBody>
      </p:sp>
    </p:spTree>
    <p:extLst>
      <p:ext uri="{BB962C8B-B14F-4D97-AF65-F5344CB8AC3E}">
        <p14:creationId xmlns:p14="http://schemas.microsoft.com/office/powerpoint/2010/main" val="188187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319278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299D-6730-35AC-18FA-0AE0C2405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E0988-CA80-277B-D05E-210244F3C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52177-E694-273E-C8A6-5F5E2E196A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2F2EC0-DA6A-D801-75F0-8A081D1565A9}"/>
              </a:ext>
            </a:extLst>
          </p:cNvPr>
          <p:cNvSpPr>
            <a:spLocks noGrp="1"/>
          </p:cNvSpPr>
          <p:nvPr>
            <p:ph type="sldNum" sz="quarter" idx="5"/>
          </p:nvPr>
        </p:nvSpPr>
        <p:spPr/>
        <p:txBody>
          <a:bodyPr/>
          <a:lstStyle/>
          <a:p>
            <a:fld id="{ADCCD5AF-71CD-4C88-AC55-E7BE057B2D3C}" type="slidenum">
              <a:rPr lang="zh-CN" altLang="en-US" smtClean="0"/>
              <a:pPr/>
              <a:t>51</a:t>
            </a:fld>
            <a:endParaRPr lang="zh-CN" altLang="en-US"/>
          </a:p>
        </p:txBody>
      </p:sp>
    </p:spTree>
    <p:extLst>
      <p:ext uri="{BB962C8B-B14F-4D97-AF65-F5344CB8AC3E}">
        <p14:creationId xmlns:p14="http://schemas.microsoft.com/office/powerpoint/2010/main" val="3683148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343B-27F0-3A56-A1AB-45D20DD3F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EAF04-949A-FEB5-93B1-E7F0F9595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FC3DB-FBF5-92F0-EC0C-9F5E351E05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4E386A-1D1C-D67B-4059-C28E3DA50B59}"/>
              </a:ext>
            </a:extLst>
          </p:cNvPr>
          <p:cNvSpPr>
            <a:spLocks noGrp="1"/>
          </p:cNvSpPr>
          <p:nvPr>
            <p:ph type="sldNum" sz="quarter" idx="5"/>
          </p:nvPr>
        </p:nvSpPr>
        <p:spPr/>
        <p:txBody>
          <a:bodyPr/>
          <a:lstStyle/>
          <a:p>
            <a:fld id="{ADCCD5AF-71CD-4C88-AC55-E7BE057B2D3C}" type="slidenum">
              <a:rPr lang="zh-CN" altLang="en-US" smtClean="0"/>
              <a:pPr/>
              <a:t>57</a:t>
            </a:fld>
            <a:endParaRPr lang="zh-CN" altLang="en-US"/>
          </a:p>
        </p:txBody>
      </p:sp>
    </p:spTree>
    <p:extLst>
      <p:ext uri="{BB962C8B-B14F-4D97-AF65-F5344CB8AC3E}">
        <p14:creationId xmlns:p14="http://schemas.microsoft.com/office/powerpoint/2010/main" val="4224568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7BBD4-8643-E4C2-3734-C5C2C91DD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A0AE3-5F61-FDDF-3CEC-1DD5BF905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224CE-29A3-C49D-F266-BC9E9447C4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2DFCF7-BFEF-9393-2359-22DAF8655ACC}"/>
              </a:ext>
            </a:extLst>
          </p:cNvPr>
          <p:cNvSpPr>
            <a:spLocks noGrp="1"/>
          </p:cNvSpPr>
          <p:nvPr>
            <p:ph type="sldNum" sz="quarter" idx="5"/>
          </p:nvPr>
        </p:nvSpPr>
        <p:spPr/>
        <p:txBody>
          <a:bodyPr/>
          <a:lstStyle/>
          <a:p>
            <a:fld id="{ADCCD5AF-71CD-4C88-AC55-E7BE057B2D3C}" type="slidenum">
              <a:rPr lang="zh-CN" altLang="en-US" smtClean="0"/>
              <a:pPr/>
              <a:t>58</a:t>
            </a:fld>
            <a:endParaRPr lang="zh-CN" altLang="en-US"/>
          </a:p>
        </p:txBody>
      </p:sp>
    </p:spTree>
    <p:extLst>
      <p:ext uri="{BB962C8B-B14F-4D97-AF65-F5344CB8AC3E}">
        <p14:creationId xmlns:p14="http://schemas.microsoft.com/office/powerpoint/2010/main" val="2612021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A340-F01C-02DD-B49E-C1C5A12D4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28630-7775-3C56-62C7-D56AC5D83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B3A73-B17F-527C-056A-8789410AF2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A6B082-91DB-42AB-91FA-081893BA992A}"/>
              </a:ext>
            </a:extLst>
          </p:cNvPr>
          <p:cNvSpPr>
            <a:spLocks noGrp="1"/>
          </p:cNvSpPr>
          <p:nvPr>
            <p:ph type="sldNum" sz="quarter" idx="5"/>
          </p:nvPr>
        </p:nvSpPr>
        <p:spPr/>
        <p:txBody>
          <a:bodyPr/>
          <a:lstStyle/>
          <a:p>
            <a:fld id="{ADCCD5AF-71CD-4C88-AC55-E7BE057B2D3C}" type="slidenum">
              <a:rPr lang="zh-CN" altLang="en-US" smtClean="0"/>
              <a:pPr/>
              <a:t>62</a:t>
            </a:fld>
            <a:endParaRPr lang="zh-CN" altLang="en-US"/>
          </a:p>
        </p:txBody>
      </p:sp>
    </p:spTree>
    <p:extLst>
      <p:ext uri="{BB962C8B-B14F-4D97-AF65-F5344CB8AC3E}">
        <p14:creationId xmlns:p14="http://schemas.microsoft.com/office/powerpoint/2010/main" val="2033198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2214C-C003-580F-BAB5-9CF6C511A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B13C8-177D-A543-F159-2CB93FF42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88986-55CB-B22B-4CF5-A64618D31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2C8646-F589-EE4B-BC8B-E274059A661F}"/>
              </a:ext>
            </a:extLst>
          </p:cNvPr>
          <p:cNvSpPr>
            <a:spLocks noGrp="1"/>
          </p:cNvSpPr>
          <p:nvPr>
            <p:ph type="sldNum" sz="quarter" idx="5"/>
          </p:nvPr>
        </p:nvSpPr>
        <p:spPr/>
        <p:txBody>
          <a:bodyPr/>
          <a:lstStyle/>
          <a:p>
            <a:fld id="{ADCCD5AF-71CD-4C88-AC55-E7BE057B2D3C}" type="slidenum">
              <a:rPr lang="zh-CN" altLang="en-US" smtClean="0"/>
              <a:pPr/>
              <a:t>63</a:t>
            </a:fld>
            <a:endParaRPr lang="zh-CN" altLang="en-US"/>
          </a:p>
        </p:txBody>
      </p:sp>
    </p:spTree>
    <p:extLst>
      <p:ext uri="{BB962C8B-B14F-4D97-AF65-F5344CB8AC3E}">
        <p14:creationId xmlns:p14="http://schemas.microsoft.com/office/powerpoint/2010/main" val="3869103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AC2D-90C8-D33D-C8C3-34B3A4E88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B0548-1836-6A3E-BDC4-F7EA76635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7B661-FF16-1FD5-4BD9-37465609B6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02DE9E-0BBF-F8AF-8383-4F5868BFD826}"/>
              </a:ext>
            </a:extLst>
          </p:cNvPr>
          <p:cNvSpPr>
            <a:spLocks noGrp="1"/>
          </p:cNvSpPr>
          <p:nvPr>
            <p:ph type="sldNum" sz="quarter" idx="5"/>
          </p:nvPr>
        </p:nvSpPr>
        <p:spPr/>
        <p:txBody>
          <a:bodyPr/>
          <a:lstStyle/>
          <a:p>
            <a:fld id="{ADCCD5AF-71CD-4C88-AC55-E7BE057B2D3C}" type="slidenum">
              <a:rPr lang="zh-CN" altLang="en-US" smtClean="0"/>
              <a:pPr/>
              <a:t>64</a:t>
            </a:fld>
            <a:endParaRPr lang="zh-CN" altLang="en-US"/>
          </a:p>
        </p:txBody>
      </p:sp>
    </p:spTree>
    <p:extLst>
      <p:ext uri="{BB962C8B-B14F-4D97-AF65-F5344CB8AC3E}">
        <p14:creationId xmlns:p14="http://schemas.microsoft.com/office/powerpoint/2010/main" val="3726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0C2B2-65D0-0F2F-281F-28C98CC85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5BC81-14E9-F9E0-C311-A7FEFD0DC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0C593-6205-DFE1-CB2E-7AB2A02A27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552CEA-FE4A-F0BF-3491-9E47430D3DD7}"/>
              </a:ext>
            </a:extLst>
          </p:cNvPr>
          <p:cNvSpPr>
            <a:spLocks noGrp="1"/>
          </p:cNvSpPr>
          <p:nvPr>
            <p:ph type="sldNum" sz="quarter" idx="5"/>
          </p:nvPr>
        </p:nvSpPr>
        <p:spPr/>
        <p:txBody>
          <a:bodyPr/>
          <a:lstStyle/>
          <a:p>
            <a:fld id="{ADCCD5AF-71CD-4C88-AC55-E7BE057B2D3C}" type="slidenum">
              <a:rPr lang="zh-CN" altLang="en-US" smtClean="0"/>
              <a:pPr/>
              <a:t>67</a:t>
            </a:fld>
            <a:endParaRPr lang="zh-CN" altLang="en-US"/>
          </a:p>
        </p:txBody>
      </p:sp>
    </p:spTree>
    <p:extLst>
      <p:ext uri="{BB962C8B-B14F-4D97-AF65-F5344CB8AC3E}">
        <p14:creationId xmlns:p14="http://schemas.microsoft.com/office/powerpoint/2010/main" val="408062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FA69-9C54-2435-D7AA-13E35A4EB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EA52D-3896-154C-F015-D742180A7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6260B-F01F-9A1E-B0F5-5D5048C50E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E559C8-42B5-E85D-E198-78C890973F29}"/>
              </a:ext>
            </a:extLst>
          </p:cNvPr>
          <p:cNvSpPr>
            <a:spLocks noGrp="1"/>
          </p:cNvSpPr>
          <p:nvPr>
            <p:ph type="sldNum" sz="quarter" idx="5"/>
          </p:nvPr>
        </p:nvSpPr>
        <p:spPr/>
        <p:txBody>
          <a:bodyPr/>
          <a:lstStyle/>
          <a:p>
            <a:fld id="{ADCCD5AF-71CD-4C88-AC55-E7BE057B2D3C}" type="slidenum">
              <a:rPr lang="zh-CN" altLang="en-US" smtClean="0"/>
              <a:pPr/>
              <a:t>73</a:t>
            </a:fld>
            <a:endParaRPr lang="zh-CN" altLang="en-US"/>
          </a:p>
        </p:txBody>
      </p:sp>
    </p:spTree>
    <p:extLst>
      <p:ext uri="{BB962C8B-B14F-4D97-AF65-F5344CB8AC3E}">
        <p14:creationId xmlns:p14="http://schemas.microsoft.com/office/powerpoint/2010/main" val="1317491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74</a:t>
            </a:fld>
            <a:endParaRPr lang="zh-CN" altLang="en-US"/>
          </a:p>
        </p:txBody>
      </p:sp>
    </p:spTree>
    <p:extLst>
      <p:ext uri="{BB962C8B-B14F-4D97-AF65-F5344CB8AC3E}">
        <p14:creationId xmlns:p14="http://schemas.microsoft.com/office/powerpoint/2010/main" val="1774672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A6D30-0D88-3316-B370-610517A19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3CCB8-ECFE-DE96-0EAC-427081E8C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A9F98-6E66-C663-1CEC-30DE35599E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8F5ADC-3309-1792-4A67-8B2BAA5696C9}"/>
              </a:ext>
            </a:extLst>
          </p:cNvPr>
          <p:cNvSpPr>
            <a:spLocks noGrp="1"/>
          </p:cNvSpPr>
          <p:nvPr>
            <p:ph type="sldNum" sz="quarter" idx="5"/>
          </p:nvPr>
        </p:nvSpPr>
        <p:spPr/>
        <p:txBody>
          <a:bodyPr/>
          <a:lstStyle/>
          <a:p>
            <a:fld id="{ADCCD5AF-71CD-4C88-AC55-E7BE057B2D3C}" type="slidenum">
              <a:rPr lang="zh-CN" altLang="en-US" smtClean="0"/>
              <a:pPr/>
              <a:t>81</a:t>
            </a:fld>
            <a:endParaRPr lang="zh-CN" altLang="en-US"/>
          </a:p>
        </p:txBody>
      </p:sp>
    </p:spTree>
    <p:extLst>
      <p:ext uri="{BB962C8B-B14F-4D97-AF65-F5344CB8AC3E}">
        <p14:creationId xmlns:p14="http://schemas.microsoft.com/office/powerpoint/2010/main" val="3736462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3006246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AE76-2D24-24FA-FFC6-1969AFA24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BCC6C-5169-8D1E-82D6-8F2C53425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44AFE-DEC4-19F3-7FF1-31294CBD94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715DA1-3BE4-5900-DB59-91350C412371}"/>
              </a:ext>
            </a:extLst>
          </p:cNvPr>
          <p:cNvSpPr>
            <a:spLocks noGrp="1"/>
          </p:cNvSpPr>
          <p:nvPr>
            <p:ph type="sldNum" sz="quarter" idx="5"/>
          </p:nvPr>
        </p:nvSpPr>
        <p:spPr/>
        <p:txBody>
          <a:bodyPr/>
          <a:lstStyle/>
          <a:p>
            <a:fld id="{ADCCD5AF-71CD-4C88-AC55-E7BE057B2D3C}" type="slidenum">
              <a:rPr lang="zh-CN" altLang="en-US" smtClean="0"/>
              <a:pPr/>
              <a:t>82</a:t>
            </a:fld>
            <a:endParaRPr lang="zh-CN" altLang="en-US"/>
          </a:p>
        </p:txBody>
      </p:sp>
    </p:spTree>
    <p:extLst>
      <p:ext uri="{BB962C8B-B14F-4D97-AF65-F5344CB8AC3E}">
        <p14:creationId xmlns:p14="http://schemas.microsoft.com/office/powerpoint/2010/main" val="324283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83</a:t>
            </a:fld>
            <a:endParaRPr lang="zh-CN" altLang="en-US"/>
          </a:p>
        </p:txBody>
      </p:sp>
    </p:spTree>
    <p:extLst>
      <p:ext uri="{BB962C8B-B14F-4D97-AF65-F5344CB8AC3E}">
        <p14:creationId xmlns:p14="http://schemas.microsoft.com/office/powerpoint/2010/main" val="3088264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84</a:t>
            </a:fld>
            <a:endParaRPr lang="zh-CN" altLang="en-US"/>
          </a:p>
        </p:txBody>
      </p:sp>
    </p:spTree>
    <p:extLst>
      <p:ext uri="{BB962C8B-B14F-4D97-AF65-F5344CB8AC3E}">
        <p14:creationId xmlns:p14="http://schemas.microsoft.com/office/powerpoint/2010/main" val="2750975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1C90-7A5F-1AFC-B7D4-97E707E63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8538-B38B-E05E-2A67-A998D2EFB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8606C-01ED-6C9C-AD71-776F9F6A47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3B08A2-FD6D-558F-F516-42F0D661A496}"/>
              </a:ext>
            </a:extLst>
          </p:cNvPr>
          <p:cNvSpPr>
            <a:spLocks noGrp="1"/>
          </p:cNvSpPr>
          <p:nvPr>
            <p:ph type="sldNum" sz="quarter" idx="5"/>
          </p:nvPr>
        </p:nvSpPr>
        <p:spPr/>
        <p:txBody>
          <a:bodyPr/>
          <a:lstStyle/>
          <a:p>
            <a:fld id="{ADCCD5AF-71CD-4C88-AC55-E7BE057B2D3C}" type="slidenum">
              <a:rPr lang="zh-CN" altLang="en-US" smtClean="0"/>
              <a:pPr/>
              <a:t>85</a:t>
            </a:fld>
            <a:endParaRPr lang="zh-CN" altLang="en-US"/>
          </a:p>
        </p:txBody>
      </p:sp>
    </p:spTree>
    <p:extLst>
      <p:ext uri="{BB962C8B-B14F-4D97-AF65-F5344CB8AC3E}">
        <p14:creationId xmlns:p14="http://schemas.microsoft.com/office/powerpoint/2010/main" val="2073353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EB466-CCF2-8417-3C19-E6DC9BB81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D7295-A6B5-C885-A812-62618EA36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E6011-F515-B3A1-E409-7F4AF24D0F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4730FD-A7FC-3F16-7563-F9EE583702DE}"/>
              </a:ext>
            </a:extLst>
          </p:cNvPr>
          <p:cNvSpPr>
            <a:spLocks noGrp="1"/>
          </p:cNvSpPr>
          <p:nvPr>
            <p:ph type="sldNum" sz="quarter" idx="5"/>
          </p:nvPr>
        </p:nvSpPr>
        <p:spPr/>
        <p:txBody>
          <a:bodyPr/>
          <a:lstStyle/>
          <a:p>
            <a:fld id="{ADCCD5AF-71CD-4C88-AC55-E7BE057B2D3C}" type="slidenum">
              <a:rPr lang="zh-CN" altLang="en-US" smtClean="0"/>
              <a:pPr/>
              <a:t>86</a:t>
            </a:fld>
            <a:endParaRPr lang="zh-CN" altLang="en-US"/>
          </a:p>
        </p:txBody>
      </p:sp>
    </p:spTree>
    <p:extLst>
      <p:ext uri="{BB962C8B-B14F-4D97-AF65-F5344CB8AC3E}">
        <p14:creationId xmlns:p14="http://schemas.microsoft.com/office/powerpoint/2010/main" val="2263756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91826-84CF-D882-02B7-56B1099FF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40EBD-1D46-7899-01C3-9A4AAC415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0FC77-8B00-6886-05E3-1ADA80F5FD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837D71-86EC-2E15-3928-BB0C49FC4FBA}"/>
              </a:ext>
            </a:extLst>
          </p:cNvPr>
          <p:cNvSpPr>
            <a:spLocks noGrp="1"/>
          </p:cNvSpPr>
          <p:nvPr>
            <p:ph type="sldNum" sz="quarter" idx="5"/>
          </p:nvPr>
        </p:nvSpPr>
        <p:spPr/>
        <p:txBody>
          <a:bodyPr/>
          <a:lstStyle/>
          <a:p>
            <a:fld id="{ADCCD5AF-71CD-4C88-AC55-E7BE057B2D3C}" type="slidenum">
              <a:rPr lang="zh-CN" altLang="en-US" smtClean="0"/>
              <a:pPr/>
              <a:t>87</a:t>
            </a:fld>
            <a:endParaRPr lang="zh-CN" altLang="en-US"/>
          </a:p>
        </p:txBody>
      </p:sp>
    </p:spTree>
    <p:extLst>
      <p:ext uri="{BB962C8B-B14F-4D97-AF65-F5344CB8AC3E}">
        <p14:creationId xmlns:p14="http://schemas.microsoft.com/office/powerpoint/2010/main" val="1379195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88</a:t>
            </a:fld>
            <a:endParaRPr lang="zh-CN" altLang="en-US"/>
          </a:p>
        </p:txBody>
      </p:sp>
    </p:spTree>
    <p:extLst>
      <p:ext uri="{BB962C8B-B14F-4D97-AF65-F5344CB8AC3E}">
        <p14:creationId xmlns:p14="http://schemas.microsoft.com/office/powerpoint/2010/main" val="1949974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89</a:t>
            </a:fld>
            <a:endParaRPr lang="zh-CN" altLang="en-US"/>
          </a:p>
        </p:txBody>
      </p:sp>
    </p:spTree>
    <p:extLst>
      <p:ext uri="{BB962C8B-B14F-4D97-AF65-F5344CB8AC3E}">
        <p14:creationId xmlns:p14="http://schemas.microsoft.com/office/powerpoint/2010/main" val="68568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317947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418684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a:t>
            </a:fld>
            <a:endParaRPr lang="zh-CN" altLang="en-US"/>
          </a:p>
        </p:txBody>
      </p:sp>
    </p:spTree>
    <p:extLst>
      <p:ext uri="{BB962C8B-B14F-4D97-AF65-F5344CB8AC3E}">
        <p14:creationId xmlns:p14="http://schemas.microsoft.com/office/powerpoint/2010/main" val="165752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1689801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749BE-1C8C-F7A1-A266-A5F45854A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3B6CB-7C65-0798-122B-689256B8D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C9283-7A86-9A2C-93CC-6B5A9517FB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D67FBE-490E-61CD-84AD-D56ADB01C527}"/>
              </a:ext>
            </a:extLst>
          </p:cNvPr>
          <p:cNvSpPr>
            <a:spLocks noGrp="1"/>
          </p:cNvSpPr>
          <p:nvPr>
            <p:ph type="sldNum" sz="quarter" idx="5"/>
          </p:nvPr>
        </p:nvSpPr>
        <p:spPr/>
        <p:txBody>
          <a:bodyPr/>
          <a:lstStyle/>
          <a:p>
            <a:fld id="{ADCCD5AF-71CD-4C88-AC55-E7BE057B2D3C}" type="slidenum">
              <a:rPr lang="zh-CN" altLang="en-US" smtClean="0"/>
              <a:pPr/>
              <a:t>9</a:t>
            </a:fld>
            <a:endParaRPr lang="zh-CN" altLang="en-US"/>
          </a:p>
        </p:txBody>
      </p:sp>
    </p:spTree>
    <p:extLst>
      <p:ext uri="{BB962C8B-B14F-4D97-AF65-F5344CB8AC3E}">
        <p14:creationId xmlns:p14="http://schemas.microsoft.com/office/powerpoint/2010/main" val="1692677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5645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89683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6509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91839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328264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26190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560646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571327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291467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1109932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07536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417762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369556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33465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6185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76188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3537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8475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8829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778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85680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7752997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doe.mass.edu/scholarships/mastery/?utm_source=Unknown+List&amp;utm_campaign=77459942ac-EMAIL_CAMPAIGN_2025_08_29_04_57&amp;utm_medium=email&amp;utm_term=0_-77459942ac-" TargetMode="External"/><Relationship Id="rId2" Type="http://schemas.openxmlformats.org/officeDocument/2006/relationships/hyperlink" Target="https://www.doe.mass.edu/scholarships/adams/default.html?utm_source=Unknown+List&amp;utm_campaign=77459942ac-EMAIL_CAMPAIGN_2025_08_29_04_57&amp;utm_medium=email&amp;utm_term=0_-77459942ac-" TargetMode="External"/><Relationship Id="rId1" Type="http://schemas.openxmlformats.org/officeDocument/2006/relationships/slideLayout" Target="../slideLayouts/slideLayout3.xml"/><Relationship Id="rId5" Type="http://schemas.openxmlformats.org/officeDocument/2006/relationships/hyperlink" Target="https://www.doe.mass.edu/ccte/graduation/default.html" TargetMode="External"/><Relationship Id="rId4" Type="http://schemas.openxmlformats.org/officeDocument/2006/relationships/hyperlink" Target="https://www.doe.mass.edu/scholarships/biliteracy/?utm_source=Unknown+List&amp;utm_campaign=77459942ac-EMAIL_CAMPAIGN_2025_08_29_04_57&amp;utm_medium=email&amp;utm_term=0_-77459942ac-"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hyperlink" Target="https://www.doe.mass.edu/mcas/updates.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eepurl.com/ghSOhH" TargetMode="External"/><Relationship Id="rId4" Type="http://schemas.openxmlformats.org/officeDocument/2006/relationships/hyperlink" Target="https://profiles.doe.mass.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cas.cognia.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mcas-training.cognia.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cas.onlinehelp.cognia.org/technology-setup/"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mcas.onlinehelp.cognia.org/training-webinar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ateway.edu.state.ma.u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doe.mass.edu/mcas/" TargetMode="External"/><Relationship Id="rId2" Type="http://schemas.openxmlformats.org/officeDocument/2006/relationships/hyperlink" Target="https://www.doe.mass.edu/mcas/updates.html" TargetMode="External"/><Relationship Id="rId1" Type="http://schemas.openxmlformats.org/officeDocument/2006/relationships/slideLayout" Target="../slideLayouts/slideLayout3.xml"/><Relationship Id="rId4" Type="http://schemas.openxmlformats.org/officeDocument/2006/relationships/hyperlink" Target="https://mcas.onlinehelp.cognia.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doe.mass.edu/mcas/updates.html" TargetMode="External"/><Relationship Id="rId2" Type="http://schemas.openxmlformats.org/officeDocument/2006/relationships/hyperlink" Target="https://profiles.doe.mass.edu/" TargetMode="External"/><Relationship Id="rId1" Type="http://schemas.openxmlformats.org/officeDocument/2006/relationships/slideLayout" Target="../slideLayouts/slideLayout3.xml"/><Relationship Id="rId5" Type="http://schemas.openxmlformats.org/officeDocument/2006/relationships/hyperlink" Target="mailto:ESEDirectoryAdministrator@mass.gov" TargetMode="External"/><Relationship Id="rId4" Type="http://schemas.openxmlformats.org/officeDocument/2006/relationships/hyperlink" Target="http://www.doe.mass.edu/infoservices/data/diradmin/list.aspx"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cas.cognia.or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mcas-training.cognia.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MCASEvents@cognia.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hyperlink" Target="http://www.doe.mass.edu/mcas/accessibility/" TargetMode="External"/><Relationship Id="rId1" Type="http://schemas.openxmlformats.org/officeDocument/2006/relationships/slideLayout" Target="../slideLayouts/slideLayout3.xml"/><Relationship Id="rId5" Type="http://schemas.openxmlformats.org/officeDocument/2006/relationships/hyperlink" Target="http://www.doe.mass.edu/mcas/accessibility/organizers/" TargetMode="External"/><Relationship Id="rId4" Type="http://schemas.openxmlformats.org/officeDocument/2006/relationships/hyperlink" Target="https://www.doe.mass.edu/mcas/training.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doe.mass.edu/mcas/updates.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mcas.onlinehelp.cognia.org/porta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cas.onlinehelp.cognia.org/wp-content/uploads/sites/30/2025/01/MCAS-Portal-User-Management-Guide_Final-Review_ADA.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doe.mass.edu/mcas/accessibility/default.html" TargetMode="External"/><Relationship Id="rId4" Type="http://schemas.openxmlformats.org/officeDocument/2006/relationships/hyperlink" Target="https://mcas.onlinehelp.cognia.org/training-module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hyperlink" Target="https://mcas.onlinehelp.cognia.org/trainin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doe.mass.edu/mcas/training.html"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mcas.onlinehelp.cognia.org/technology-setup/"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s://mcas.onlinehelp.cognia.org/technology-setup/"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mcas.onlinehelp.cognia.org/trainin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mcas.onlinehelp.cognia.org/wp-content/uploads/sites/30/2025/09/MCAS-Student-Kiosk-Technology-Guide_FINAL.pdf" TargetMode="External"/><Relationship Id="rId4" Type="http://schemas.openxmlformats.org/officeDocument/2006/relationships/hyperlink" Target="https://www.doe.mass.edu/mcas/training.html"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3" Type="http://schemas.openxmlformats.org/officeDocument/2006/relationships/hyperlink" Target="https://www.doe.mass.edu/mcas/updates.html" TargetMode="External"/><Relationship Id="rId2" Type="http://schemas.openxmlformats.org/officeDocument/2006/relationships/hyperlink" Target="https://www.doe.mass.edu/mcas/cal.html"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mcas.onlinehelp.cognia.org/training-webinars/" TargetMode="External"/><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s://mcas.onlinehelp.cognia.org/technology-setup/"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mcas.onlinehelp.cognia.org/practice/" TargetMode="External"/><Relationship Id="rId2" Type="http://schemas.openxmlformats.org/officeDocument/2006/relationships/hyperlink" Target="http://www.doe.mass.edu/stem/dlcs/?section=planningtools"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mcas.onlinehelp.cognia.org/wp-content/uploads/sites/30/2025/03/MCAS-Student-Registration-Guide.pdf" TargetMode="External"/><Relationship Id="rId7" Type="http://schemas.openxmlformats.org/officeDocument/2006/relationships/hyperlink" Target="https://mcas.onlinehelp.cognia.org/training-module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mcas.onlinehelp.cognia.org/wp-content/uploads/sites/30/2025/09/MCAS-Student-Kiosk-Technology-Guide_FINAL.pdf" TargetMode="External"/><Relationship Id="rId5" Type="http://schemas.openxmlformats.org/officeDocument/2006/relationships/hyperlink" Target="https://mcas.onlinehelp.cognia.org/wp-content/uploads/sites/30/2025/08/StudentRegistration_Upload_Template_Final.zip" TargetMode="External"/><Relationship Id="rId4" Type="http://schemas.openxmlformats.org/officeDocument/2006/relationships/hyperlink" Target="https://mcas.onlinehelp.cognia.org/wp-content/uploads/sites/30/2024/12/MCAS-Student-Registration-Data-Definitions_2025-2026_Final.xlsx"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mcas.onlinehelp.cognia.org/wp-content/uploads/sites/30/2025/03/MCAS-Student-Registration-Guide.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mcas.onlinehelp.cognia.org/wp-content/uploads/sites/30/2025/01/Guide-to-Enrollment-Transfers-in-the-MCAS-Portal-FINAL_ADA.pdf" TargetMode="External"/><Relationship Id="rId4" Type="http://schemas.openxmlformats.org/officeDocument/2006/relationships/hyperlink" Target="https://mcas.onlinehelp.cognia.org/training-module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hyperlink" Target="https://www.doe.mass.edu/mcas/testadmin/devicecalculator.xlsx"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9.xml.rels><?xml version="1.0" encoding="UTF-8" standalone="yes"?>
<Relationships xmlns="http://schemas.openxmlformats.org/package/2006/relationships"><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hyperlink" Target="https://www.doe.mass.edu/mcas/accessibility/default.html"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mcas.onlinehelp.cognia.org/portal/"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mcas.onlinehelp.cognia.org/wp-content/uploads/sites/30/2025/01/Guide-to-Creating-and-Managing-Classes-in-the-MCAS-Portal-Final_ADA.pdf"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mcas.onlinehelp.cognia.org/wp-content/uploads/sites/30/2025/01/Instructions-for-Using-Materials-Management-in-the-MCAS-Portal-FINAL_ADA.pdf" TargetMode="External"/><Relationship Id="rId5" Type="http://schemas.openxmlformats.org/officeDocument/2006/relationships/hyperlink" Target="https://www.doe.mass.edu/mcas/accessibility/default.html" TargetMode="External"/><Relationship Id="rId4" Type="http://schemas.openxmlformats.org/officeDocument/2006/relationships/hyperlink" Target="https://mcas.onlinehelp.cognia.org/training-modules/"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6.xml.rels><?xml version="1.0" encoding="UTF-8" standalone="yes"?>
<Relationships xmlns="http://schemas.openxmlformats.org/package/2006/relationships"><Relationship Id="rId2" Type="http://schemas.openxmlformats.org/officeDocument/2006/relationships/hyperlink" Target="https://www.doe.mass.edu/mcas/admin.html"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hyperlink" Target="https://www.doe.mass.edu/mcas/cal.html"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mcas.onlinehelp.cognia.org/portal/" TargetMode="External"/><Relationship Id="rId2" Type="http://schemas.openxmlformats.org/officeDocument/2006/relationships/hyperlink" Target="https://www.doe.mass.edu/mcas/testadmin/manual/"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mcas.onlinehelp.cognia.org/wp-content/uploads/sites/30/2025/01/Guide-to-Scheduling-Tests-and-Printing-Student-Logins-in-the-MCAS-Portal_Final_ADA.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mcas.onlinehelp.cognia.org/training-module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7" Type="http://schemas.openxmlformats.org/officeDocument/2006/relationships/hyperlink" Target="http://eepurl.com/ghSOhH"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www.doe.mass.edu/mcas/updates.html" TargetMode="External"/><Relationship Id="rId5" Type="http://schemas.openxmlformats.org/officeDocument/2006/relationships/hyperlink" Target="https://mcas.onlinehelp.cognia.org/technology-setup/" TargetMode="External"/><Relationship Id="rId4" Type="http://schemas.openxmlformats.org/officeDocument/2006/relationships/hyperlink" Target="https://mcas.onlinehelp.cognia.org/portal/"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cognia.zoom.us/webinar/register/WN_TuU8zNTPRr2GcUctgcAZpw#/registration"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mailto:mcas@mass.gov"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mcas.onlinehelp.cognia.org/"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mailto:mcas@mass.gov" TargetMode="External"/><Relationship Id="rId5" Type="http://schemas.openxmlformats.org/officeDocument/2006/relationships/hyperlink" Target="http://www.doe.mass.edu/mcas" TargetMode="External"/><Relationship Id="rId4" Type="http://schemas.openxmlformats.org/officeDocument/2006/relationships/hyperlink" Target="mailto:mcas@cognia.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doe.mass.edu/ccte/graduation/default.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mailto:Competency.Determination@mas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900" dirty="0"/>
              <a:t>Overview of MCAS Administration Tasks for School and District Test Coordinators</a:t>
            </a:r>
            <a:endParaRPr lang="en-US" altLang="en-US" sz="5900" dirty="0"/>
          </a:p>
        </p:txBody>
      </p:sp>
      <p:sp>
        <p:nvSpPr>
          <p:cNvPr id="3" name="Subtitle 2"/>
          <p:cNvSpPr>
            <a:spLocks noGrp="1"/>
          </p:cNvSpPr>
          <p:nvPr>
            <p:ph type="subTitle" idx="1"/>
          </p:nvPr>
        </p:nvSpPr>
        <p:spPr/>
        <p:txBody>
          <a:bodyPr/>
          <a:lstStyle/>
          <a:p>
            <a:pPr defTabSz="914126"/>
            <a:r>
              <a:rPr lang="en-US" altLang="zh-CN" sz="2799" dirty="0">
                <a:solidFill>
                  <a:schemeClr val="bg1"/>
                </a:solidFill>
                <a:latin typeface="Arial" panose="020B0604020202020204" pitchFamily="34" charset="0"/>
                <a:cs typeface="Arial" panose="020B0604020202020204" pitchFamily="34" charset="0"/>
              </a:rPr>
              <a:t>The Office of Student Assessment Services </a:t>
            </a:r>
          </a:p>
          <a:p>
            <a:pPr defTabSz="914126"/>
            <a:r>
              <a:rPr lang="en-US" altLang="zh-CN" sz="2799" dirty="0">
                <a:solidFill>
                  <a:schemeClr val="bg1"/>
                </a:solidFill>
                <a:latin typeface="Arial" panose="020B0604020202020204" pitchFamily="34" charset="0"/>
                <a:cs typeface="Arial" panose="020B0604020202020204" pitchFamily="34" charset="0"/>
              </a:rPr>
              <a:t>September 30, 2025</a:t>
            </a:r>
            <a:endParaRPr lang="zh-CN" altLang="en-US" sz="2799"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E0C6-83FE-7B8B-12E4-C86086049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6B806-92F2-8A80-2E63-1E68358397E7}"/>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MCAS Student Kiosk Updates</a:t>
            </a:r>
          </a:p>
        </p:txBody>
      </p:sp>
      <p:sp>
        <p:nvSpPr>
          <p:cNvPr id="3" name="Text Placeholder 2">
            <a:extLst>
              <a:ext uri="{FF2B5EF4-FFF2-40B4-BE49-F238E27FC236}">
                <a16:creationId xmlns:a16="http://schemas.microsoft.com/office/drawing/2014/main" id="{C8563533-BBB0-2C7D-AF03-93DB30F4F869}"/>
              </a:ext>
            </a:extLst>
          </p:cNvPr>
          <p:cNvSpPr>
            <a:spLocks noGrp="1"/>
          </p:cNvSpPr>
          <p:nvPr>
            <p:ph idx="1"/>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The following updates are now available in the MCAS Student Kiosk:</a:t>
            </a:r>
            <a:endParaRPr lang="en-US" dirty="0">
              <a:solidFill>
                <a:schemeClr val="tx1"/>
              </a:solidFill>
            </a:endParaRPr>
          </a:p>
        </p:txBody>
      </p:sp>
      <p:graphicFrame>
        <p:nvGraphicFramePr>
          <p:cNvPr id="4" name="Table 3">
            <a:extLst>
              <a:ext uri="{FF2B5EF4-FFF2-40B4-BE49-F238E27FC236}">
                <a16:creationId xmlns:a16="http://schemas.microsoft.com/office/drawing/2014/main" id="{BFEBC6CF-87F8-2CD5-899A-202F2DE4A27F}"/>
              </a:ext>
            </a:extLst>
          </p:cNvPr>
          <p:cNvGraphicFramePr>
            <a:graphicFrameLocks noGrp="1"/>
          </p:cNvGraphicFramePr>
          <p:nvPr>
            <p:extLst>
              <p:ext uri="{D42A27DB-BD31-4B8C-83A1-F6EECF244321}">
                <p14:modId xmlns:p14="http://schemas.microsoft.com/office/powerpoint/2010/main" val="104870181"/>
              </p:ext>
            </p:extLst>
          </p:nvPr>
        </p:nvGraphicFramePr>
        <p:xfrm>
          <a:off x="949325" y="2200861"/>
          <a:ext cx="10293350" cy="4048550"/>
        </p:xfrm>
        <a:graphic>
          <a:graphicData uri="http://schemas.openxmlformats.org/drawingml/2006/table">
            <a:tbl>
              <a:tblPr firstRow="1" bandRow="1">
                <a:tableStyleId>{5C22544A-7EE6-4342-B048-85BDC9FD1C3A}</a:tableStyleId>
              </a:tblPr>
              <a:tblGrid>
                <a:gridCol w="5146675">
                  <a:extLst>
                    <a:ext uri="{9D8B030D-6E8A-4147-A177-3AD203B41FA5}">
                      <a16:colId xmlns:a16="http://schemas.microsoft.com/office/drawing/2014/main" val="4160727559"/>
                    </a:ext>
                  </a:extLst>
                </a:gridCol>
                <a:gridCol w="5146675">
                  <a:extLst>
                    <a:ext uri="{9D8B030D-6E8A-4147-A177-3AD203B41FA5}">
                      <a16:colId xmlns:a16="http://schemas.microsoft.com/office/drawing/2014/main" val="3951601788"/>
                    </a:ext>
                  </a:extLst>
                </a:gridCol>
              </a:tblGrid>
              <a:tr h="454157">
                <a:tc>
                  <a:txBody>
                    <a:bodyPr/>
                    <a:lstStyle/>
                    <a:p>
                      <a:r>
                        <a:rPr lang="en-US" dirty="0">
                          <a:latin typeface="Arial" panose="020B0604020202020204" pitchFamily="34" charset="0"/>
                          <a:cs typeface="Arial" panose="020B0604020202020204" pitchFamily="34" charset="0"/>
                        </a:rPr>
                        <a:t>Update</a:t>
                      </a:r>
                    </a:p>
                  </a:txBody>
                  <a:tcPr/>
                </a:tc>
                <a:tc>
                  <a:txBody>
                    <a:bodyPr/>
                    <a:lstStyle/>
                    <a:p>
                      <a:r>
                        <a:rPr lang="en-US" dirty="0">
                          <a:latin typeface="Arial" panose="020B0604020202020204" pitchFamily="34" charset="0"/>
                          <a:cs typeface="Arial" panose="020B0604020202020204" pitchFamily="34" charset="0"/>
                        </a:rPr>
                        <a:t>Screenshot</a:t>
                      </a:r>
                    </a:p>
                  </a:txBody>
                  <a:tcPr/>
                </a:tc>
                <a:extLst>
                  <a:ext uri="{0D108BD9-81ED-4DB2-BD59-A6C34878D82A}">
                    <a16:rowId xmlns:a16="http://schemas.microsoft.com/office/drawing/2014/main" val="1346387919"/>
                  </a:ext>
                </a:extLst>
              </a:tr>
              <a:tr h="1216953">
                <a:tc>
                  <a:txBody>
                    <a:bodyPr/>
                    <a:lstStyle/>
                    <a:p>
                      <a:r>
                        <a:rPr lang="en-US" dirty="0">
                          <a:latin typeface="Arial" panose="020B0604020202020204" pitchFamily="34" charset="0"/>
                          <a:cs typeface="Arial" panose="020B0604020202020204" pitchFamily="34" charset="0"/>
                        </a:rPr>
                        <a:t>The names of the color contrast options have been updated to be more descriptive</a:t>
                      </a: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65048313"/>
                  </a:ext>
                </a:extLst>
              </a:tr>
              <a:tr h="454157">
                <a:tc>
                  <a:txBody>
                    <a:bodyPr/>
                    <a:lstStyle/>
                    <a:p>
                      <a:r>
                        <a:rPr lang="en-US" dirty="0">
                          <a:latin typeface="Arial" panose="020B0604020202020204" pitchFamily="34" charset="0"/>
                          <a:cs typeface="Arial" panose="020B0604020202020204" pitchFamily="34" charset="0"/>
                        </a:rPr>
                        <a:t>When a student has selected a color contrast option, the math response questions, equation editor, and reference sheets will be in the same selected color contrast. </a:t>
                      </a: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1219793"/>
                  </a:ext>
                </a:extLst>
              </a:tr>
              <a:tr h="454157">
                <a:tc>
                  <a:txBody>
                    <a:bodyPr/>
                    <a:lstStyle/>
                    <a:p>
                      <a:r>
                        <a:rPr lang="en-US">
                          <a:latin typeface="Arial" panose="020B0604020202020204" pitchFamily="34" charset="0"/>
                          <a:cs typeface="Arial" panose="020B0604020202020204" pitchFamily="34" charset="0"/>
                        </a:rPr>
                        <a:t>The rulers have been updated for better visibility and clarity. The color is now blue, the numbers have been enlarged, and the tick marks have been darkened.</a:t>
                      </a: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21525319"/>
                  </a:ext>
                </a:extLst>
              </a:tr>
            </a:tbl>
          </a:graphicData>
        </a:graphic>
      </p:graphicFrame>
      <p:pic>
        <p:nvPicPr>
          <p:cNvPr id="5" name="drawing">
            <a:extLst>
              <a:ext uri="{FF2B5EF4-FFF2-40B4-BE49-F238E27FC236}">
                <a16:creationId xmlns:a16="http://schemas.microsoft.com/office/drawing/2014/main" id="{AF20E765-AEFF-ED34-C9EE-41B086236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46" y="2693700"/>
            <a:ext cx="4333875" cy="1104900"/>
          </a:xfrm>
          <a:prstGeom prst="rect">
            <a:avLst/>
          </a:prstGeom>
          <a:ln>
            <a:solidFill>
              <a:schemeClr val="tx1"/>
            </a:solidFill>
          </a:ln>
        </p:spPr>
      </p:pic>
      <p:pic>
        <p:nvPicPr>
          <p:cNvPr id="6" name="drawing">
            <a:extLst>
              <a:ext uri="{FF2B5EF4-FFF2-40B4-BE49-F238E27FC236}">
                <a16:creationId xmlns:a16="http://schemas.microsoft.com/office/drawing/2014/main" id="{14DC9777-B99F-DAAE-8A1D-466E56107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4131710"/>
            <a:ext cx="1543050" cy="636367"/>
          </a:xfrm>
          <a:prstGeom prst="rect">
            <a:avLst/>
          </a:prstGeom>
        </p:spPr>
      </p:pic>
      <p:pic>
        <p:nvPicPr>
          <p:cNvPr id="7" name="drawing">
            <a:extLst>
              <a:ext uri="{FF2B5EF4-FFF2-40B4-BE49-F238E27FC236}">
                <a16:creationId xmlns:a16="http://schemas.microsoft.com/office/drawing/2014/main" id="{F77CEABC-09AC-1CF2-5041-B78BECAE42F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67787" y="3899526"/>
            <a:ext cx="1947863" cy="1106679"/>
          </a:xfrm>
          <a:prstGeom prst="rect">
            <a:avLst/>
          </a:prstGeom>
        </p:spPr>
      </p:pic>
      <p:pic>
        <p:nvPicPr>
          <p:cNvPr id="8" name="Picture 7">
            <a:extLst>
              <a:ext uri="{FF2B5EF4-FFF2-40B4-BE49-F238E27FC236}">
                <a16:creationId xmlns:a16="http://schemas.microsoft.com/office/drawing/2014/main" id="{98CDC29B-B9A0-2521-CAED-75DBD8E3DF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3212" y="5304343"/>
            <a:ext cx="3914775" cy="711200"/>
          </a:xfrm>
          <a:prstGeom prst="rect">
            <a:avLst/>
          </a:prstGeom>
          <a:ln>
            <a:solidFill>
              <a:schemeClr val="tx1"/>
            </a:solidFill>
          </a:ln>
          <a:effectLst/>
        </p:spPr>
      </p:pic>
      <p:sp>
        <p:nvSpPr>
          <p:cNvPr id="9" name="Slide Number Placeholder 8">
            <a:extLst>
              <a:ext uri="{FF2B5EF4-FFF2-40B4-BE49-F238E27FC236}">
                <a16:creationId xmlns:a16="http://schemas.microsoft.com/office/drawing/2014/main" id="{3271E498-A37B-622A-ECF2-C8AD71C6C4EC}"/>
              </a:ext>
            </a:extLst>
          </p:cNvPr>
          <p:cNvSpPr>
            <a:spLocks noGrp="1"/>
          </p:cNvSpPr>
          <p:nvPr>
            <p:ph type="sldNum" sz="quarter" idx="12"/>
          </p:nvPr>
        </p:nvSpPr>
        <p:spPr/>
        <p:txBody>
          <a:bodyPr/>
          <a:lstStyle/>
          <a:p>
            <a:fld id="{68A8D22E-6BC5-9E47-900C-2BB94685D9F5}" type="slidenum">
              <a:rPr lang="en-US" smtClean="0"/>
              <a:t>10</a:t>
            </a:fld>
            <a:endParaRPr lang="en-US"/>
          </a:p>
        </p:txBody>
      </p:sp>
    </p:spTree>
    <p:extLst>
      <p:ext uri="{BB962C8B-B14F-4D97-AF65-F5344CB8AC3E}">
        <p14:creationId xmlns:p14="http://schemas.microsoft.com/office/powerpoint/2010/main" val="291644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0EB8D-E7C3-FA88-D8D0-64D4D655F4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9D5BF-DE9F-4FF2-87AB-57104C591BF6}"/>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MCAS Student Kiosk Updates(cont’d)</a:t>
            </a:r>
          </a:p>
        </p:txBody>
      </p:sp>
      <p:sp>
        <p:nvSpPr>
          <p:cNvPr id="3" name="Text Placeholder 2">
            <a:extLst>
              <a:ext uri="{FF2B5EF4-FFF2-40B4-BE49-F238E27FC236}">
                <a16:creationId xmlns:a16="http://schemas.microsoft.com/office/drawing/2014/main" id="{5BCD47FC-30E1-DB1B-9996-F46117F2B92B}"/>
              </a:ext>
            </a:extLst>
          </p:cNvPr>
          <p:cNvSpPr>
            <a:spLocks noGrp="1"/>
          </p:cNvSpPr>
          <p:nvPr>
            <p:ph idx="1"/>
          </p:nvPr>
        </p:nvSpPr>
        <p:spPr>
          <a:xfrm>
            <a:off x="173179" y="1493282"/>
            <a:ext cx="11890665" cy="4414692"/>
          </a:xfrm>
        </p:spPr>
        <p:txBody>
          <a:bodyPr>
            <a:normAutofit/>
          </a:bodyPr>
          <a:lstStyle/>
          <a:p>
            <a:r>
              <a:rPr lang="en-US" dirty="0">
                <a:solidFill>
                  <a:schemeClr val="tx1"/>
                </a:solidFill>
                <a:latin typeface="Arial" panose="020B0604020202020204" pitchFamily="34" charset="0"/>
                <a:cs typeface="Arial" panose="020B0604020202020204" pitchFamily="34" charset="0"/>
              </a:rPr>
              <a:t>The following additional are now available in the MCAS Student Kiosk:</a:t>
            </a:r>
            <a:endParaRPr lang="en-US" dirty="0">
              <a:solidFill>
                <a:schemeClr val="tx1"/>
              </a:solidFill>
            </a:endParaRPr>
          </a:p>
        </p:txBody>
      </p:sp>
      <p:graphicFrame>
        <p:nvGraphicFramePr>
          <p:cNvPr id="4" name="Table 3">
            <a:extLst>
              <a:ext uri="{FF2B5EF4-FFF2-40B4-BE49-F238E27FC236}">
                <a16:creationId xmlns:a16="http://schemas.microsoft.com/office/drawing/2014/main" id="{76AE86FB-DF36-ECEF-C071-2CEA6F27DAE3}"/>
              </a:ext>
            </a:extLst>
          </p:cNvPr>
          <p:cNvGraphicFramePr>
            <a:graphicFrameLocks noGrp="1"/>
          </p:cNvGraphicFramePr>
          <p:nvPr>
            <p:extLst>
              <p:ext uri="{D42A27DB-BD31-4B8C-83A1-F6EECF244321}">
                <p14:modId xmlns:p14="http://schemas.microsoft.com/office/powerpoint/2010/main" val="1615395569"/>
              </p:ext>
            </p:extLst>
          </p:nvPr>
        </p:nvGraphicFramePr>
        <p:xfrm>
          <a:off x="454295" y="1897137"/>
          <a:ext cx="11328432" cy="4878771"/>
        </p:xfrm>
        <a:graphic>
          <a:graphicData uri="http://schemas.openxmlformats.org/drawingml/2006/table">
            <a:tbl>
              <a:tblPr firstRow="1" bandRow="1">
                <a:tableStyleId>{5C22544A-7EE6-4342-B048-85BDC9FD1C3A}</a:tableStyleId>
              </a:tblPr>
              <a:tblGrid>
                <a:gridCol w="6842798">
                  <a:extLst>
                    <a:ext uri="{9D8B030D-6E8A-4147-A177-3AD203B41FA5}">
                      <a16:colId xmlns:a16="http://schemas.microsoft.com/office/drawing/2014/main" val="4160727559"/>
                    </a:ext>
                  </a:extLst>
                </a:gridCol>
                <a:gridCol w="4485634">
                  <a:extLst>
                    <a:ext uri="{9D8B030D-6E8A-4147-A177-3AD203B41FA5}">
                      <a16:colId xmlns:a16="http://schemas.microsoft.com/office/drawing/2014/main" val="3951601788"/>
                    </a:ext>
                  </a:extLst>
                </a:gridCol>
              </a:tblGrid>
              <a:tr h="459184">
                <a:tc>
                  <a:txBody>
                    <a:bodyPr/>
                    <a:lstStyle/>
                    <a:p>
                      <a:r>
                        <a:rPr lang="en-US" sz="1700" dirty="0">
                          <a:latin typeface="Arial" panose="020B0604020202020204" pitchFamily="34" charset="0"/>
                          <a:cs typeface="Arial" panose="020B0604020202020204" pitchFamily="34" charset="0"/>
                        </a:rPr>
                        <a:t>Update</a:t>
                      </a:r>
                    </a:p>
                  </a:txBody>
                  <a:tcPr/>
                </a:tc>
                <a:tc>
                  <a:txBody>
                    <a:bodyPr/>
                    <a:lstStyle/>
                    <a:p>
                      <a:r>
                        <a:rPr lang="en-US" sz="1700" dirty="0">
                          <a:latin typeface="Arial" panose="020B0604020202020204" pitchFamily="34" charset="0"/>
                          <a:cs typeface="Arial" panose="020B0604020202020204" pitchFamily="34" charset="0"/>
                        </a:rPr>
                        <a:t>Screenshot</a:t>
                      </a:r>
                    </a:p>
                  </a:txBody>
                  <a:tcPr/>
                </a:tc>
                <a:extLst>
                  <a:ext uri="{0D108BD9-81ED-4DB2-BD59-A6C34878D82A}">
                    <a16:rowId xmlns:a16="http://schemas.microsoft.com/office/drawing/2014/main" val="1346387919"/>
                  </a:ext>
                </a:extLst>
              </a:tr>
              <a:tr h="1269076">
                <a:tc>
                  <a:txBody>
                    <a:bodyPr/>
                    <a:lstStyle/>
                    <a:p>
                      <a:r>
                        <a:rPr lang="en-US" sz="1700" kern="1200" dirty="0">
                          <a:solidFill>
                            <a:schemeClr val="dk1"/>
                          </a:solidFill>
                          <a:effectLst/>
                          <a:latin typeface="Arial" panose="020B0604020202020204" pitchFamily="34" charset="0"/>
                          <a:ea typeface="+mn-ea"/>
                          <a:cs typeface="Arial" panose="020B0604020202020204" pitchFamily="34" charset="0"/>
                        </a:rPr>
                        <a:t>The student's name will now appear in the top right corner of the</a:t>
                      </a:r>
                      <a:r>
                        <a:rPr lang="en-US" sz="1700" b="1" kern="1200" dirty="0">
                          <a:solidFill>
                            <a:schemeClr val="dk1"/>
                          </a:solidFill>
                          <a:effectLst/>
                          <a:latin typeface="Arial" panose="020B0604020202020204" pitchFamily="34" charset="0"/>
                          <a:ea typeface="+mn-ea"/>
                          <a:cs typeface="Arial" panose="020B0604020202020204" pitchFamily="34" charset="0"/>
                        </a:rPr>
                        <a:t> item and directions</a:t>
                      </a:r>
                      <a:r>
                        <a:rPr lang="en-US" sz="1700" kern="1200" dirty="0">
                          <a:solidFill>
                            <a:schemeClr val="dk1"/>
                          </a:solidFill>
                          <a:effectLst/>
                          <a:latin typeface="Arial" panose="020B0604020202020204" pitchFamily="34" charset="0"/>
                          <a:ea typeface="+mn-ea"/>
                          <a:cs typeface="Arial" panose="020B0604020202020204" pitchFamily="34" charset="0"/>
                        </a:rPr>
                        <a:t> pages within a test.</a:t>
                      </a:r>
                      <a:r>
                        <a:rPr lang="en-US" sz="1700" dirty="0">
                          <a:effectLst/>
                          <a:latin typeface="Arial" panose="020B0604020202020204" pitchFamily="34" charset="0"/>
                          <a:cs typeface="Arial" panose="020B0604020202020204" pitchFamily="34" charset="0"/>
                        </a:rPr>
                        <a:t> Hovering over the student’s first name and last initial will display the full name.</a:t>
                      </a:r>
                      <a:endParaRPr lang="en-US" sz="1700" dirty="0">
                        <a:latin typeface="Arial" panose="020B0604020202020204" pitchFamily="34" charset="0"/>
                        <a:cs typeface="Arial" panose="020B0604020202020204" pitchFamily="34" charset="0"/>
                      </a:endParaRPr>
                    </a:p>
                  </a:txBody>
                  <a:tcPr/>
                </a:tc>
                <a:tc>
                  <a:txBody>
                    <a:bodyPr/>
                    <a:lstStyle/>
                    <a:p>
                      <a:endParaRPr lang="en-US" sz="17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65048313"/>
                  </a:ext>
                </a:extLst>
              </a:tr>
              <a:tr h="1634666">
                <a:tc>
                  <a:txBody>
                    <a:bodyPr/>
                    <a:lstStyle/>
                    <a:p>
                      <a:pPr lvl="0"/>
                      <a:r>
                        <a:rPr lang="en-US" sz="1700" kern="1200" dirty="0">
                          <a:solidFill>
                            <a:schemeClr val="dk1"/>
                          </a:solidFill>
                          <a:effectLst/>
                          <a:latin typeface="Arial" panose="020B0604020202020204" pitchFamily="34" charset="0"/>
                          <a:ea typeface="+mn-ea"/>
                          <a:cs typeface="Arial" panose="020B0604020202020204" pitchFamily="34" charset="0"/>
                        </a:rPr>
                        <a:t>Students will be given a warning before timing out of a test, which happens after 60 minutes of inactivity.</a:t>
                      </a:r>
                      <a:r>
                        <a:rPr lang="en-US" sz="1700" dirty="0">
                          <a:effectLst/>
                          <a:latin typeface="Arial" panose="020B0604020202020204" pitchFamily="34" charset="0"/>
                          <a:cs typeface="Arial" panose="020B0604020202020204" pitchFamily="34" charset="0"/>
                        </a:rPr>
                        <a:t> </a:t>
                      </a:r>
                      <a:r>
                        <a:rPr lang="en-US" sz="1700" kern="1200" dirty="0">
                          <a:solidFill>
                            <a:schemeClr val="dk1"/>
                          </a:solidFill>
                          <a:effectLst/>
                          <a:latin typeface="Arial" panose="020B0604020202020204" pitchFamily="34" charset="0"/>
                          <a:ea typeface="+mn-ea"/>
                          <a:cs typeface="Arial" panose="020B0604020202020204" pitchFamily="34" charset="0"/>
                        </a:rPr>
                        <a:t>A timeout popup will appear when there are 60 seconds before the student times out of their test due to inactivity. The warning timer will count down from 60 seconds. The student may click Continue to continue testing.</a:t>
                      </a:r>
                    </a:p>
                  </a:txBody>
                  <a:tcPr/>
                </a:tc>
                <a:tc>
                  <a:txBody>
                    <a:bodyPr/>
                    <a:lstStyle/>
                    <a:p>
                      <a:endParaRPr lang="en-US" sz="1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1219793"/>
                  </a:ext>
                </a:extLst>
              </a:tr>
              <a:tr h="647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cs typeface="Arial" panose="020B0604020202020204" pitchFamily="34" charset="0"/>
                        </a:rPr>
                        <a:t>All three calculator brands, TI, Desmos, and </a:t>
                      </a:r>
                      <a:r>
                        <a:rPr lang="en-US" sz="1700" dirty="0" err="1">
                          <a:latin typeface="Arial" panose="020B0604020202020204" pitchFamily="34" charset="0"/>
                          <a:cs typeface="Arial" panose="020B0604020202020204" pitchFamily="34" charset="0"/>
                        </a:rPr>
                        <a:t>eMetric</a:t>
                      </a:r>
                      <a:r>
                        <a:rPr lang="en-US" sz="1700" dirty="0">
                          <a:latin typeface="Arial" panose="020B0604020202020204" pitchFamily="34" charset="0"/>
                          <a:cs typeface="Arial" panose="020B0604020202020204" pitchFamily="34" charset="0"/>
                        </a:rPr>
                        <a:t> calculators have been updated to the latest versions of the calculators, and they default to degrees, not radians.</a:t>
                      </a:r>
                    </a:p>
                  </a:txBody>
                  <a:tcPr/>
                </a:tc>
                <a:tc>
                  <a:txBody>
                    <a:bodyPr/>
                    <a:lstStyle/>
                    <a:p>
                      <a:r>
                        <a:rPr lang="en-US" sz="1700" dirty="0"/>
                        <a:t>N/A</a:t>
                      </a:r>
                    </a:p>
                  </a:txBody>
                  <a:tcPr/>
                </a:tc>
                <a:extLst>
                  <a:ext uri="{0D108BD9-81ED-4DB2-BD59-A6C34878D82A}">
                    <a16:rowId xmlns:a16="http://schemas.microsoft.com/office/drawing/2014/main" val="721525319"/>
                  </a:ext>
                </a:extLst>
              </a:tr>
              <a:tr h="647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Arial" panose="020B0604020202020204" pitchFamily="34" charset="0"/>
                          <a:ea typeface="+mn-ea"/>
                          <a:cs typeface="Arial" panose="020B0604020202020204" pitchFamily="34" charset="0"/>
                        </a:rPr>
                        <a:t>Answer eliminator is no longer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latin typeface="Arial" panose="020B0604020202020204" pitchFamily="34" charset="0"/>
                        <a:cs typeface="Arial" panose="020B0604020202020204" pitchFamily="34" charset="0"/>
                      </a:endParaRPr>
                    </a:p>
                  </a:txBody>
                  <a:tcPr/>
                </a:tc>
                <a:tc>
                  <a:txBody>
                    <a:bodyPr/>
                    <a:lstStyle/>
                    <a:p>
                      <a:r>
                        <a:rPr lang="en-US" sz="1700" dirty="0"/>
                        <a:t>N/A</a:t>
                      </a:r>
                    </a:p>
                  </a:txBody>
                  <a:tcPr/>
                </a:tc>
                <a:extLst>
                  <a:ext uri="{0D108BD9-81ED-4DB2-BD59-A6C34878D82A}">
                    <a16:rowId xmlns:a16="http://schemas.microsoft.com/office/drawing/2014/main" val="911330702"/>
                  </a:ext>
                </a:extLst>
              </a:tr>
            </a:tbl>
          </a:graphicData>
        </a:graphic>
      </p:graphicFrame>
      <p:pic>
        <p:nvPicPr>
          <p:cNvPr id="9" name="Picture 8">
            <a:extLst>
              <a:ext uri="{FF2B5EF4-FFF2-40B4-BE49-F238E27FC236}">
                <a16:creationId xmlns:a16="http://schemas.microsoft.com/office/drawing/2014/main" id="{F7C93B1C-0AF5-795E-B1E2-D1CEF823A975}"/>
              </a:ext>
            </a:extLst>
          </p:cNvPr>
          <p:cNvPicPr>
            <a:picLocks noChangeAspect="1"/>
          </p:cNvPicPr>
          <p:nvPr/>
        </p:nvPicPr>
        <p:blipFill>
          <a:blip r:embed="rId3">
            <a:extLst>
              <a:ext uri="{28A0092B-C50C-407E-A947-70E740481C1C}">
                <a14:useLocalDpi xmlns:a14="http://schemas.microsoft.com/office/drawing/2010/main" val="0"/>
              </a:ext>
            </a:extLst>
          </a:blip>
          <a:srcRect l="60119"/>
          <a:stretch>
            <a:fillRect/>
          </a:stretch>
        </p:blipFill>
        <p:spPr>
          <a:xfrm>
            <a:off x="8375353" y="2396925"/>
            <a:ext cx="2552700" cy="1127125"/>
          </a:xfrm>
          <a:prstGeom prst="rect">
            <a:avLst/>
          </a:prstGeom>
          <a:ln>
            <a:solidFill>
              <a:schemeClr val="tx1"/>
            </a:solidFill>
          </a:ln>
        </p:spPr>
      </p:pic>
      <p:pic>
        <p:nvPicPr>
          <p:cNvPr id="10" name="drawing">
            <a:extLst>
              <a:ext uri="{FF2B5EF4-FFF2-40B4-BE49-F238E27FC236}">
                <a16:creationId xmlns:a16="http://schemas.microsoft.com/office/drawing/2014/main" id="{952661E2-C140-C8BA-48BD-8043567170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93682" y="3700628"/>
            <a:ext cx="3789045" cy="1457325"/>
          </a:xfrm>
          <a:prstGeom prst="rect">
            <a:avLst/>
          </a:prstGeom>
          <a:ln w="9525">
            <a:solidFill>
              <a:schemeClr val="tx1">
                <a:lumMod val="75000"/>
                <a:lumOff val="25000"/>
              </a:schemeClr>
            </a:solidFill>
            <a:prstDash val="solid"/>
          </a:ln>
        </p:spPr>
      </p:pic>
      <p:sp>
        <p:nvSpPr>
          <p:cNvPr id="5" name="Slide Number Placeholder 4">
            <a:extLst>
              <a:ext uri="{FF2B5EF4-FFF2-40B4-BE49-F238E27FC236}">
                <a16:creationId xmlns:a16="http://schemas.microsoft.com/office/drawing/2014/main" id="{30585793-B0A6-AF7B-D761-D1A4BBEEB905}"/>
              </a:ext>
            </a:extLst>
          </p:cNvPr>
          <p:cNvSpPr>
            <a:spLocks noGrp="1"/>
          </p:cNvSpPr>
          <p:nvPr>
            <p:ph type="sldNum" sz="quarter" idx="12"/>
          </p:nvPr>
        </p:nvSpPr>
        <p:spPr/>
        <p:txBody>
          <a:bodyPr/>
          <a:lstStyle/>
          <a:p>
            <a:fld id="{68A8D22E-6BC5-9E47-900C-2BB94685D9F5}" type="slidenum">
              <a:rPr lang="en-US" smtClean="0"/>
              <a:t>11</a:t>
            </a:fld>
            <a:endParaRPr lang="en-US"/>
          </a:p>
        </p:txBody>
      </p:sp>
    </p:spTree>
    <p:extLst>
      <p:ext uri="{BB962C8B-B14F-4D97-AF65-F5344CB8AC3E}">
        <p14:creationId xmlns:p14="http://schemas.microsoft.com/office/powerpoint/2010/main" val="253016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6836-BC79-F502-7363-3191856A0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E98DA-E617-9441-552E-B17189636F44}"/>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MCAS Student Kiosk Updates (cont’d)</a:t>
            </a:r>
          </a:p>
        </p:txBody>
      </p:sp>
      <p:sp>
        <p:nvSpPr>
          <p:cNvPr id="3" name="Text Placeholder 2">
            <a:extLst>
              <a:ext uri="{FF2B5EF4-FFF2-40B4-BE49-F238E27FC236}">
                <a16:creationId xmlns:a16="http://schemas.microsoft.com/office/drawing/2014/main" id="{759EF807-A666-06E1-66F4-4E48F479D618}"/>
              </a:ext>
            </a:extLst>
          </p:cNvPr>
          <p:cNvSpPr>
            <a:spLocks noGrp="1"/>
          </p:cNvSpPr>
          <p:nvPr>
            <p:ph idx="1"/>
          </p:nvPr>
        </p:nvSpPr>
        <p:spPr/>
        <p:txBody>
          <a:bodyPr>
            <a:normAutofit/>
          </a:bodyPr>
          <a:lstStyle/>
          <a:p>
            <a:r>
              <a:rPr lang="en-US" dirty="0">
                <a:solidFill>
                  <a:schemeClr val="tx1"/>
                </a:solidFill>
                <a:latin typeface="Arial" panose="020B0604020202020204" pitchFamily="34" charset="0"/>
                <a:cs typeface="Arial" panose="020B0604020202020204" pitchFamily="34" charset="0"/>
              </a:rPr>
              <a:t>The following additional updates are expecte</a:t>
            </a:r>
            <a:r>
              <a:rPr lang="en-US" dirty="0">
                <a:solidFill>
                  <a:schemeClr val="tx1"/>
                </a:solidFill>
              </a:rPr>
              <a:t>d to be implemented prior to the November 2025 retests:</a:t>
            </a:r>
          </a:p>
        </p:txBody>
      </p:sp>
      <p:graphicFrame>
        <p:nvGraphicFramePr>
          <p:cNvPr id="4" name="Table 3">
            <a:extLst>
              <a:ext uri="{FF2B5EF4-FFF2-40B4-BE49-F238E27FC236}">
                <a16:creationId xmlns:a16="http://schemas.microsoft.com/office/drawing/2014/main" id="{A607C3AF-5BF7-231E-07B9-808FF6BE4963}"/>
              </a:ext>
            </a:extLst>
          </p:cNvPr>
          <p:cNvGraphicFramePr>
            <a:graphicFrameLocks noGrp="1"/>
          </p:cNvGraphicFramePr>
          <p:nvPr>
            <p:extLst>
              <p:ext uri="{D42A27DB-BD31-4B8C-83A1-F6EECF244321}">
                <p14:modId xmlns:p14="http://schemas.microsoft.com/office/powerpoint/2010/main" val="1416058910"/>
              </p:ext>
            </p:extLst>
          </p:nvPr>
        </p:nvGraphicFramePr>
        <p:xfrm>
          <a:off x="549910" y="2613374"/>
          <a:ext cx="10293350" cy="2377440"/>
        </p:xfrm>
        <a:graphic>
          <a:graphicData uri="http://schemas.openxmlformats.org/drawingml/2006/table">
            <a:tbl>
              <a:tblPr firstRow="1" bandRow="1">
                <a:tableStyleId>{5C22544A-7EE6-4342-B048-85BDC9FD1C3A}</a:tableStyleId>
              </a:tblPr>
              <a:tblGrid>
                <a:gridCol w="5146675">
                  <a:extLst>
                    <a:ext uri="{9D8B030D-6E8A-4147-A177-3AD203B41FA5}">
                      <a16:colId xmlns:a16="http://schemas.microsoft.com/office/drawing/2014/main" val="4160727559"/>
                    </a:ext>
                  </a:extLst>
                </a:gridCol>
                <a:gridCol w="5146675">
                  <a:extLst>
                    <a:ext uri="{9D8B030D-6E8A-4147-A177-3AD203B41FA5}">
                      <a16:colId xmlns:a16="http://schemas.microsoft.com/office/drawing/2014/main" val="3951601788"/>
                    </a:ext>
                  </a:extLst>
                </a:gridCol>
              </a:tblGrid>
              <a:tr h="298139">
                <a:tc>
                  <a:txBody>
                    <a:bodyPr/>
                    <a:lstStyle/>
                    <a:p>
                      <a:r>
                        <a:rPr lang="en-US" dirty="0">
                          <a:latin typeface="Arial" panose="020B0604020202020204" pitchFamily="34" charset="0"/>
                          <a:cs typeface="Arial" panose="020B0604020202020204" pitchFamily="34" charset="0"/>
                        </a:rPr>
                        <a:t>Update</a:t>
                      </a:r>
                    </a:p>
                  </a:txBody>
                  <a:tcPr/>
                </a:tc>
                <a:tc>
                  <a:txBody>
                    <a:bodyPr/>
                    <a:lstStyle/>
                    <a:p>
                      <a:r>
                        <a:rPr lang="en-US" dirty="0">
                          <a:latin typeface="Arial" panose="020B0604020202020204" pitchFamily="34" charset="0"/>
                          <a:cs typeface="Arial" panose="020B0604020202020204" pitchFamily="34" charset="0"/>
                        </a:rPr>
                        <a:t>Screenshot</a:t>
                      </a:r>
                    </a:p>
                  </a:txBody>
                  <a:tcPr/>
                </a:tc>
                <a:extLst>
                  <a:ext uri="{0D108BD9-81ED-4DB2-BD59-A6C34878D82A}">
                    <a16:rowId xmlns:a16="http://schemas.microsoft.com/office/drawing/2014/main" val="134638791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“Session Access Code”, the code that test administrators write on the board and that students type into the Kiosk to begin their test, will be renamed “Access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1219793"/>
                  </a:ext>
                </a:extLst>
              </a:tr>
            </a:tbl>
          </a:graphicData>
        </a:graphic>
      </p:graphicFrame>
      <p:pic>
        <p:nvPicPr>
          <p:cNvPr id="8" name="Picture 7">
            <a:extLst>
              <a:ext uri="{FF2B5EF4-FFF2-40B4-BE49-F238E27FC236}">
                <a16:creationId xmlns:a16="http://schemas.microsoft.com/office/drawing/2014/main" id="{FB5FDEF7-BAD4-41FB-76E8-3EA86808C87D}"/>
              </a:ext>
            </a:extLst>
          </p:cNvPr>
          <p:cNvPicPr>
            <a:picLocks noChangeAspect="1"/>
          </p:cNvPicPr>
          <p:nvPr/>
        </p:nvPicPr>
        <p:blipFill>
          <a:blip r:embed="rId3"/>
          <a:stretch>
            <a:fillRect/>
          </a:stretch>
        </p:blipFill>
        <p:spPr>
          <a:xfrm>
            <a:off x="5953760" y="3074477"/>
            <a:ext cx="3812350" cy="414405"/>
          </a:xfrm>
          <a:prstGeom prst="rect">
            <a:avLst/>
          </a:prstGeom>
        </p:spPr>
      </p:pic>
      <p:pic>
        <p:nvPicPr>
          <p:cNvPr id="5" name="Picture 4">
            <a:extLst>
              <a:ext uri="{FF2B5EF4-FFF2-40B4-BE49-F238E27FC236}">
                <a16:creationId xmlns:a16="http://schemas.microsoft.com/office/drawing/2014/main" id="{9E3A1C42-2B51-D02E-544C-A361C80A60F4}"/>
              </a:ext>
            </a:extLst>
          </p:cNvPr>
          <p:cNvPicPr>
            <a:picLocks noChangeAspect="1"/>
          </p:cNvPicPr>
          <p:nvPr/>
        </p:nvPicPr>
        <p:blipFill>
          <a:blip r:embed="rId4"/>
          <a:stretch>
            <a:fillRect/>
          </a:stretch>
        </p:blipFill>
        <p:spPr>
          <a:xfrm>
            <a:off x="5696585" y="3623683"/>
            <a:ext cx="5117274" cy="1234206"/>
          </a:xfrm>
          <a:prstGeom prst="rect">
            <a:avLst/>
          </a:prstGeom>
        </p:spPr>
      </p:pic>
      <p:sp>
        <p:nvSpPr>
          <p:cNvPr id="6" name="Slide Number Placeholder 5">
            <a:extLst>
              <a:ext uri="{FF2B5EF4-FFF2-40B4-BE49-F238E27FC236}">
                <a16:creationId xmlns:a16="http://schemas.microsoft.com/office/drawing/2014/main" id="{A337E078-2A37-BCC3-D45F-9311DD8549D9}"/>
              </a:ext>
            </a:extLst>
          </p:cNvPr>
          <p:cNvSpPr>
            <a:spLocks noGrp="1"/>
          </p:cNvSpPr>
          <p:nvPr>
            <p:ph type="sldNum" sz="quarter" idx="12"/>
          </p:nvPr>
        </p:nvSpPr>
        <p:spPr/>
        <p:txBody>
          <a:bodyPr/>
          <a:lstStyle/>
          <a:p>
            <a:fld id="{68A8D22E-6BC5-9E47-900C-2BB94685D9F5}" type="slidenum">
              <a:rPr lang="en-US" smtClean="0"/>
              <a:t>12</a:t>
            </a:fld>
            <a:endParaRPr lang="en-US"/>
          </a:p>
        </p:txBody>
      </p:sp>
    </p:spTree>
    <p:extLst>
      <p:ext uri="{BB962C8B-B14F-4D97-AF65-F5344CB8AC3E}">
        <p14:creationId xmlns:p14="http://schemas.microsoft.com/office/powerpoint/2010/main" val="116444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6C29F-41DD-7A26-6211-88B7F2199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211A8-6906-3592-8E12-2FD6175D644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MCAS Portal Updates</a:t>
            </a:r>
          </a:p>
        </p:txBody>
      </p:sp>
      <p:sp>
        <p:nvSpPr>
          <p:cNvPr id="3" name="Text Placeholder 2">
            <a:extLst>
              <a:ext uri="{FF2B5EF4-FFF2-40B4-BE49-F238E27FC236}">
                <a16:creationId xmlns:a16="http://schemas.microsoft.com/office/drawing/2014/main" id="{34259451-9355-72E9-655C-6519389E92BC}"/>
              </a:ext>
            </a:extLst>
          </p:cNvPr>
          <p:cNvSpPr>
            <a:spLocks noGrp="1"/>
          </p:cNvSpPr>
          <p:nvPr>
            <p:ph idx="1"/>
          </p:nvPr>
        </p:nvSpPr>
        <p:spPr>
          <a:xfrm>
            <a:off x="150667" y="1591253"/>
            <a:ext cx="11890665" cy="4414692"/>
          </a:xfrm>
        </p:spPr>
        <p:txBody>
          <a:bodyPr>
            <a:normAutofit/>
          </a:bodyPr>
          <a:lstStyle/>
          <a:p>
            <a:r>
              <a:rPr lang="en-US">
                <a:solidFill>
                  <a:srgbClr val="101D35"/>
                </a:solidFill>
                <a:latin typeface="Arial" panose="020B0604020202020204" pitchFamily="34" charset="0"/>
                <a:cs typeface="Arial" panose="020B0604020202020204" pitchFamily="34" charset="0"/>
              </a:rPr>
              <a:t>The following updates are expected to be implemented prior to the November retests:</a:t>
            </a:r>
            <a:endParaRPr lang="en-US">
              <a:solidFill>
                <a:srgbClr val="101D35"/>
              </a:solidFill>
            </a:endParaRPr>
          </a:p>
          <a:p>
            <a:pPr marL="0" indent="0">
              <a:buNone/>
            </a:pPr>
            <a:endParaRPr lang="en-US">
              <a:solidFill>
                <a:srgbClr val="101D35"/>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28FE6010-19F2-F791-CE3C-89731B771F81}"/>
              </a:ext>
            </a:extLst>
          </p:cNvPr>
          <p:cNvGraphicFramePr>
            <a:graphicFrameLocks noGrp="1"/>
          </p:cNvGraphicFramePr>
          <p:nvPr>
            <p:extLst>
              <p:ext uri="{D42A27DB-BD31-4B8C-83A1-F6EECF244321}">
                <p14:modId xmlns:p14="http://schemas.microsoft.com/office/powerpoint/2010/main" val="108837764"/>
              </p:ext>
            </p:extLst>
          </p:nvPr>
        </p:nvGraphicFramePr>
        <p:xfrm>
          <a:off x="778739" y="2488913"/>
          <a:ext cx="11060836" cy="4136677"/>
        </p:xfrm>
        <a:graphic>
          <a:graphicData uri="http://schemas.openxmlformats.org/drawingml/2006/table">
            <a:tbl>
              <a:tblPr firstRow="1" bandRow="1">
                <a:tableStyleId>{5C22544A-7EE6-4342-B048-85BDC9FD1C3A}</a:tableStyleId>
              </a:tblPr>
              <a:tblGrid>
                <a:gridCol w="5225709">
                  <a:extLst>
                    <a:ext uri="{9D8B030D-6E8A-4147-A177-3AD203B41FA5}">
                      <a16:colId xmlns:a16="http://schemas.microsoft.com/office/drawing/2014/main" val="2919867491"/>
                    </a:ext>
                  </a:extLst>
                </a:gridCol>
                <a:gridCol w="5835127">
                  <a:extLst>
                    <a:ext uri="{9D8B030D-6E8A-4147-A177-3AD203B41FA5}">
                      <a16:colId xmlns:a16="http://schemas.microsoft.com/office/drawing/2014/main" val="2715832579"/>
                    </a:ext>
                  </a:extLst>
                </a:gridCol>
              </a:tblGrid>
              <a:tr h="387637">
                <a:tc>
                  <a:txBody>
                    <a:bodyPr/>
                    <a:lstStyle/>
                    <a:p>
                      <a:r>
                        <a:rPr lang="en-US">
                          <a:latin typeface="Arial" panose="020B0604020202020204" pitchFamily="34" charset="0"/>
                          <a:cs typeface="Arial" panose="020B0604020202020204" pitchFamily="34" charset="0"/>
                        </a:rPr>
                        <a:t>Update</a:t>
                      </a:r>
                    </a:p>
                  </a:txBody>
                  <a:tcPr/>
                </a:tc>
                <a:tc>
                  <a:txBody>
                    <a:bodyPr/>
                    <a:lstStyle/>
                    <a:p>
                      <a:r>
                        <a:rPr lang="en-US" dirty="0">
                          <a:latin typeface="Arial" panose="020B0604020202020204" pitchFamily="34" charset="0"/>
                          <a:cs typeface="Arial" panose="020B0604020202020204" pitchFamily="34" charset="0"/>
                        </a:rPr>
                        <a:t>Screenshot</a:t>
                      </a:r>
                    </a:p>
                  </a:txBody>
                  <a:tcPr/>
                </a:tc>
                <a:extLst>
                  <a:ext uri="{0D108BD9-81ED-4DB2-BD59-A6C34878D82A}">
                    <a16:rowId xmlns:a16="http://schemas.microsoft.com/office/drawing/2014/main" val="3453432834"/>
                  </a:ext>
                </a:extLst>
              </a:tr>
              <a:tr h="1114679">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New users will only receive one email that provides them with their username and a link to set their password, instead of two separate emails.  </a:t>
                      </a:r>
                      <a:r>
                        <a:rPr lang="en-US" dirty="0">
                          <a:effectLst/>
                          <a:latin typeface="Arial" panose="020B0604020202020204" pitchFamily="34" charset="0"/>
                          <a:cs typeface="Arial" panose="020B0604020202020204" pitchFamily="34" charset="0"/>
                        </a:rPr>
                        <a:t> </a:t>
                      </a:r>
                    </a:p>
                    <a:p>
                      <a:endParaRPr lang="en-US" dirty="0">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7497377"/>
                  </a:ext>
                </a:extLst>
              </a:tr>
              <a:tr h="1114679">
                <a:tc>
                  <a:txBody>
                    <a:bodyPr/>
                    <a:lstStyle/>
                    <a:p>
                      <a:r>
                        <a:rPr lang="en-US" sz="1800" kern="1200" dirty="0">
                          <a:solidFill>
                            <a:schemeClr val="dk1"/>
                          </a:solidFill>
                          <a:effectLst/>
                          <a:latin typeface="Arial" panose="020B0604020202020204" pitchFamily="34" charset="0"/>
                          <a:ea typeface="+mn-ea"/>
                          <a:cs typeface="Arial" panose="020B0604020202020204" pitchFamily="34" charset="0"/>
                        </a:rPr>
                        <a:t>Users will be able to export student logins from the MCAS Portal for a single class/test, export all student logins for the selected test/school, or export all student logins for all tests within the selected content area and school. </a:t>
                      </a:r>
                    </a:p>
                    <a:p>
                      <a:endParaRPr lang="en-US" dirty="0">
                        <a:effectLst/>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6846930"/>
                  </a:ext>
                </a:extLst>
              </a:tr>
            </a:tbl>
          </a:graphicData>
        </a:graphic>
      </p:graphicFrame>
      <p:pic>
        <p:nvPicPr>
          <p:cNvPr id="8" name="drawing">
            <a:extLst>
              <a:ext uri="{FF2B5EF4-FFF2-40B4-BE49-F238E27FC236}">
                <a16:creationId xmlns:a16="http://schemas.microsoft.com/office/drawing/2014/main" id="{6187EF80-EF3F-6E6A-2E93-5F0D5FFCD4EF}"/>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6054088" y="3026092"/>
            <a:ext cx="5785486" cy="1545014"/>
          </a:xfrm>
          <a:prstGeom prst="rect">
            <a:avLst/>
          </a:prstGeom>
          <a:ln w="9525">
            <a:solidFill>
              <a:schemeClr val="tx1">
                <a:lumMod val="75000"/>
                <a:lumOff val="25000"/>
              </a:schemeClr>
            </a:solidFill>
            <a:prstDash val="solid"/>
          </a:ln>
        </p:spPr>
      </p:pic>
      <p:pic>
        <p:nvPicPr>
          <p:cNvPr id="9" name="Picture 8">
            <a:extLst>
              <a:ext uri="{FF2B5EF4-FFF2-40B4-BE49-F238E27FC236}">
                <a16:creationId xmlns:a16="http://schemas.microsoft.com/office/drawing/2014/main" id="{10EB896F-9429-D501-2B29-DE8327F15BDF}"/>
              </a:ext>
            </a:extLst>
          </p:cNvPr>
          <p:cNvPicPr>
            <a:picLocks noChangeAspect="1"/>
          </p:cNvPicPr>
          <p:nvPr/>
        </p:nvPicPr>
        <p:blipFill>
          <a:blip r:embed="rId3"/>
          <a:stretch>
            <a:fillRect/>
          </a:stretch>
        </p:blipFill>
        <p:spPr>
          <a:xfrm>
            <a:off x="7637252" y="4958023"/>
            <a:ext cx="2619159" cy="1545014"/>
          </a:xfrm>
          <a:prstGeom prst="rect">
            <a:avLst/>
          </a:prstGeom>
        </p:spPr>
      </p:pic>
      <p:sp>
        <p:nvSpPr>
          <p:cNvPr id="6" name="Slide Number Placeholder 5">
            <a:extLst>
              <a:ext uri="{FF2B5EF4-FFF2-40B4-BE49-F238E27FC236}">
                <a16:creationId xmlns:a16="http://schemas.microsoft.com/office/drawing/2014/main" id="{F4719E6E-948C-D60E-4D35-60C91ADED961}"/>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169733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8DAE0-A6E6-4CA0-7A85-35C3C45A1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A33DA-2AC0-23E6-6A4A-20567406B827}"/>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MCAS Portal Updates (cont’d)</a:t>
            </a:r>
          </a:p>
        </p:txBody>
      </p:sp>
      <p:sp>
        <p:nvSpPr>
          <p:cNvPr id="3" name="Text Placeholder 2">
            <a:extLst>
              <a:ext uri="{FF2B5EF4-FFF2-40B4-BE49-F238E27FC236}">
                <a16:creationId xmlns:a16="http://schemas.microsoft.com/office/drawing/2014/main" id="{7760FF6D-E841-DA34-024D-A6B6B1A0B9B5}"/>
              </a:ext>
            </a:extLst>
          </p:cNvPr>
          <p:cNvSpPr>
            <a:spLocks noGrp="1"/>
          </p:cNvSpPr>
          <p:nvPr>
            <p:ph idx="1"/>
          </p:nvPr>
        </p:nvSpPr>
        <p:spPr/>
        <p:txBody>
          <a:bodyPr>
            <a:normAutofit/>
          </a:bodyPr>
          <a:lstStyle/>
          <a:p>
            <a:r>
              <a:rPr lang="en-US" dirty="0">
                <a:solidFill>
                  <a:srgbClr val="101D35"/>
                </a:solidFill>
                <a:latin typeface="Arial" panose="020B0604020202020204" pitchFamily="34" charset="0"/>
                <a:cs typeface="Arial" panose="020B0604020202020204" pitchFamily="34" charset="0"/>
              </a:rPr>
              <a:t>The following update is available in the MCAS Portal:</a:t>
            </a:r>
            <a:endParaRPr lang="en-US" dirty="0">
              <a:solidFill>
                <a:srgbClr val="101D35"/>
              </a:solidFill>
            </a:endParaRPr>
          </a:p>
          <a:p>
            <a:pPr marL="0" indent="0">
              <a:buNone/>
            </a:pPr>
            <a:endParaRPr lang="en-US" dirty="0">
              <a:solidFill>
                <a:srgbClr val="101D35"/>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972F3C44-F430-366B-66FB-20D688AA983B}"/>
              </a:ext>
            </a:extLst>
          </p:cNvPr>
          <p:cNvGraphicFramePr>
            <a:graphicFrameLocks noGrp="1"/>
          </p:cNvGraphicFramePr>
          <p:nvPr>
            <p:extLst>
              <p:ext uri="{D42A27DB-BD31-4B8C-83A1-F6EECF244321}">
                <p14:modId xmlns:p14="http://schemas.microsoft.com/office/powerpoint/2010/main" val="1515479837"/>
              </p:ext>
            </p:extLst>
          </p:nvPr>
        </p:nvGraphicFramePr>
        <p:xfrm>
          <a:off x="368979" y="2098241"/>
          <a:ext cx="11499063" cy="4345274"/>
        </p:xfrm>
        <a:graphic>
          <a:graphicData uri="http://schemas.openxmlformats.org/drawingml/2006/table">
            <a:tbl>
              <a:tblPr firstRow="1" bandRow="1">
                <a:tableStyleId>{5C22544A-7EE6-4342-B048-85BDC9FD1C3A}</a:tableStyleId>
              </a:tblPr>
              <a:tblGrid>
                <a:gridCol w="2927020">
                  <a:extLst>
                    <a:ext uri="{9D8B030D-6E8A-4147-A177-3AD203B41FA5}">
                      <a16:colId xmlns:a16="http://schemas.microsoft.com/office/drawing/2014/main" val="2919867491"/>
                    </a:ext>
                  </a:extLst>
                </a:gridCol>
                <a:gridCol w="8572043">
                  <a:extLst>
                    <a:ext uri="{9D8B030D-6E8A-4147-A177-3AD203B41FA5}">
                      <a16:colId xmlns:a16="http://schemas.microsoft.com/office/drawing/2014/main" val="2715832579"/>
                    </a:ext>
                  </a:extLst>
                </a:gridCol>
              </a:tblGrid>
              <a:tr h="475700">
                <a:tc>
                  <a:txBody>
                    <a:bodyPr/>
                    <a:lstStyle/>
                    <a:p>
                      <a:r>
                        <a:rPr lang="en-US">
                          <a:latin typeface="Arial" panose="020B0604020202020204" pitchFamily="34" charset="0"/>
                          <a:cs typeface="Arial" panose="020B0604020202020204" pitchFamily="34" charset="0"/>
                        </a:rPr>
                        <a:t>Update</a:t>
                      </a:r>
                    </a:p>
                  </a:txBody>
                  <a:tcPr/>
                </a:tc>
                <a:tc>
                  <a:txBody>
                    <a:bodyPr/>
                    <a:lstStyle/>
                    <a:p>
                      <a:r>
                        <a:rPr lang="en-US" dirty="0">
                          <a:latin typeface="Arial" panose="020B0604020202020204" pitchFamily="34" charset="0"/>
                          <a:cs typeface="Arial" panose="020B0604020202020204" pitchFamily="34" charset="0"/>
                        </a:rPr>
                        <a:t>Screenshot</a:t>
                      </a:r>
                    </a:p>
                  </a:txBody>
                  <a:tcPr/>
                </a:tc>
                <a:extLst>
                  <a:ext uri="{0D108BD9-81ED-4DB2-BD59-A6C34878D82A}">
                    <a16:rowId xmlns:a16="http://schemas.microsoft.com/office/drawing/2014/main" val="3453432834"/>
                  </a:ext>
                </a:extLst>
              </a:tr>
              <a:tr h="3869574">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Test session progress metrics will be displayed for each student’s test sessions on the View Details/Student Logins screen. </a:t>
                      </a:r>
                      <a:endParaRPr lang="en-US" dirty="0">
                        <a:latin typeface="Arial" panose="020B0604020202020204" pitchFamily="34" charset="0"/>
                        <a:cs typeface="Arial" panose="020B0604020202020204" pitchFamily="34" charset="0"/>
                      </a:endParaRPr>
                    </a:p>
                    <a:p>
                      <a:pPr marL="0" marR="0" algn="l" defTabSz="914400" rtl="0" eaLnBrk="1" latinLnBrk="0" hangingPunct="1">
                        <a:spcBef>
                          <a:spcPts val="300"/>
                        </a:spcBef>
                        <a:spcAft>
                          <a:spcPts val="300"/>
                        </a:spcAft>
                        <a:buNone/>
                      </a:pPr>
                      <a:endParaRPr lang="en-US" sz="18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15338527"/>
                  </a:ext>
                </a:extLst>
              </a:tr>
            </a:tbl>
          </a:graphicData>
        </a:graphic>
      </p:graphicFrame>
      <p:pic>
        <p:nvPicPr>
          <p:cNvPr id="7" name="drawing">
            <a:extLst>
              <a:ext uri="{FF2B5EF4-FFF2-40B4-BE49-F238E27FC236}">
                <a16:creationId xmlns:a16="http://schemas.microsoft.com/office/drawing/2014/main" id="{B5A23E8A-58CD-CEBD-B8E1-B30C0CEF40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6791" y="2633665"/>
            <a:ext cx="6580339" cy="3793834"/>
          </a:xfrm>
          <a:prstGeom prst="rect">
            <a:avLst/>
          </a:prstGeom>
          <a:ln w="9525">
            <a:solidFill>
              <a:schemeClr val="tx1">
                <a:lumMod val="65000"/>
                <a:lumOff val="35000"/>
              </a:schemeClr>
            </a:solidFill>
            <a:prstDash val="solid"/>
          </a:ln>
        </p:spPr>
      </p:pic>
      <p:sp>
        <p:nvSpPr>
          <p:cNvPr id="5" name="Slide Number Placeholder 4">
            <a:extLst>
              <a:ext uri="{FF2B5EF4-FFF2-40B4-BE49-F238E27FC236}">
                <a16:creationId xmlns:a16="http://schemas.microsoft.com/office/drawing/2014/main" id="{A9D90DD9-2B9C-41D3-0CF6-7AD7D0146322}"/>
              </a:ext>
            </a:extLst>
          </p:cNvPr>
          <p:cNvSpPr>
            <a:spLocks noGrp="1"/>
          </p:cNvSpPr>
          <p:nvPr>
            <p:ph type="sldNum" sz="quarter" idx="12"/>
          </p:nvPr>
        </p:nvSpPr>
        <p:spPr/>
        <p:txBody>
          <a:bodyPr/>
          <a:lstStyle/>
          <a:p>
            <a:fld id="{68A8D22E-6BC5-9E47-900C-2BB94685D9F5}" type="slidenum">
              <a:rPr lang="en-US" smtClean="0"/>
              <a:t>14</a:t>
            </a:fld>
            <a:endParaRPr lang="en-US"/>
          </a:p>
        </p:txBody>
      </p:sp>
    </p:spTree>
    <p:extLst>
      <p:ext uri="{BB962C8B-B14F-4D97-AF65-F5344CB8AC3E}">
        <p14:creationId xmlns:p14="http://schemas.microsoft.com/office/powerpoint/2010/main" val="2825855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85F5B-F019-718D-49ED-6B9B93172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09CD1-D4DF-283E-B2EE-331BB2F1F2C8}"/>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Demonstration</a:t>
            </a:r>
          </a:p>
        </p:txBody>
      </p:sp>
      <p:sp>
        <p:nvSpPr>
          <p:cNvPr id="3" name="Text Placeholder 2">
            <a:extLst>
              <a:ext uri="{FF2B5EF4-FFF2-40B4-BE49-F238E27FC236}">
                <a16:creationId xmlns:a16="http://schemas.microsoft.com/office/drawing/2014/main" id="{FC1DF081-0231-93A3-8125-CD8F5F8A2EA6}"/>
              </a:ext>
            </a:extLst>
          </p:cNvPr>
          <p:cNvSpPr>
            <a:spLocks noGrp="1"/>
          </p:cNvSpPr>
          <p:nvPr>
            <p:ph idx="1"/>
          </p:nvPr>
        </p:nvSpPr>
        <p:spPr/>
        <p:txBody>
          <a:bodyPr>
            <a:normAutofit/>
          </a:bodyPr>
          <a:lstStyle/>
          <a:p>
            <a:r>
              <a:rPr lang="en-US">
                <a:solidFill>
                  <a:srgbClr val="101D35"/>
                </a:solidFill>
                <a:latin typeface="Arial" panose="020B0604020202020204" pitchFamily="34" charset="0"/>
                <a:cs typeface="Arial" panose="020B0604020202020204" pitchFamily="34" charset="0"/>
              </a:rPr>
              <a:t>Session progress metrics</a:t>
            </a:r>
          </a:p>
        </p:txBody>
      </p:sp>
      <p:sp>
        <p:nvSpPr>
          <p:cNvPr id="4" name="Slide Number Placeholder 3">
            <a:extLst>
              <a:ext uri="{FF2B5EF4-FFF2-40B4-BE49-F238E27FC236}">
                <a16:creationId xmlns:a16="http://schemas.microsoft.com/office/drawing/2014/main" id="{722B5531-85A5-A7AC-1CE8-71E9BF96FD77}"/>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331566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A33E-7C5D-4F9F-E9C7-F80AC5545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E6497-46FE-8680-A25D-464277C8DABA}"/>
              </a:ext>
            </a:extLst>
          </p:cNvPr>
          <p:cNvSpPr>
            <a:spLocks noGrp="1"/>
          </p:cNvSpPr>
          <p:nvPr>
            <p:ph type="title"/>
          </p:nvPr>
        </p:nvSpPr>
        <p:spPr/>
        <p:txBody>
          <a:bodyPr>
            <a:normAutofit fontScale="90000"/>
          </a:bodyPr>
          <a:lstStyle/>
          <a:p>
            <a:r>
              <a:rPr lang="en-US" sz="4000">
                <a:latin typeface="Arial" panose="020B0604020202020204" pitchFamily="34" charset="0"/>
                <a:cs typeface="Arial" panose="020B0604020202020204" pitchFamily="34" charset="0"/>
              </a:rPr>
              <a:t>Future Updates for the Student Kiosk and MCAS Portal</a:t>
            </a:r>
          </a:p>
        </p:txBody>
      </p:sp>
      <p:sp>
        <p:nvSpPr>
          <p:cNvPr id="3" name="Text Placeholder 2">
            <a:extLst>
              <a:ext uri="{FF2B5EF4-FFF2-40B4-BE49-F238E27FC236}">
                <a16:creationId xmlns:a16="http://schemas.microsoft.com/office/drawing/2014/main" id="{DDEF064A-5B0A-0F70-B5A9-A3213A1250BE}"/>
              </a:ext>
            </a:extLst>
          </p:cNvPr>
          <p:cNvSpPr>
            <a:spLocks noGrp="1"/>
          </p:cNvSpPr>
          <p:nvPr>
            <p:ph idx="1"/>
          </p:nvPr>
        </p:nvSpPr>
        <p:spPr/>
        <p:txBody>
          <a:bodyPr>
            <a:normAutofit/>
          </a:bodyPr>
          <a:lstStyle/>
          <a:p>
            <a:r>
              <a:rPr lang="en-US" dirty="0">
                <a:solidFill>
                  <a:srgbClr val="101D35"/>
                </a:solidFill>
                <a:latin typeface="Arial" panose="020B0604020202020204" pitchFamily="34" charset="0"/>
                <a:cs typeface="Arial" panose="020B0604020202020204" pitchFamily="34" charset="0"/>
              </a:rPr>
              <a:t>The following updates are under consideration for the future:</a:t>
            </a:r>
          </a:p>
          <a:p>
            <a:pPr lvl="1"/>
            <a:r>
              <a:rPr lang="en-US" dirty="0">
                <a:solidFill>
                  <a:srgbClr val="101D35"/>
                </a:solidFill>
              </a:rPr>
              <a:t>Maintain highlighting and notepad after abrupt closure, pause, or log out of the MCAS Student Kiosk. </a:t>
            </a:r>
          </a:p>
          <a:p>
            <a:pPr lvl="1"/>
            <a:r>
              <a:rPr lang="en-US" dirty="0">
                <a:solidFill>
                  <a:srgbClr val="101D35"/>
                </a:solidFill>
              </a:rPr>
              <a:t>Enrollment transfer – when a student is transferred from one school to another, previously completed test sessions will be viewable by the new school. </a:t>
            </a:r>
          </a:p>
          <a:p>
            <a:pPr lvl="1"/>
            <a:r>
              <a:rPr lang="en-US" dirty="0">
                <a:solidFill>
                  <a:srgbClr val="101D35"/>
                </a:solidFill>
              </a:rPr>
              <a:t>Accommodations export</a:t>
            </a:r>
          </a:p>
          <a:p>
            <a:pPr lvl="1"/>
            <a:r>
              <a:rPr lang="en-US" dirty="0">
                <a:solidFill>
                  <a:srgbClr val="101D35"/>
                </a:solidFill>
              </a:rPr>
              <a:t>Accommodations validations in the MCAS Portal user interface</a:t>
            </a:r>
          </a:p>
          <a:p>
            <a:pPr lvl="1"/>
            <a:r>
              <a:rPr lang="en-US" dirty="0">
                <a:solidFill>
                  <a:srgbClr val="101D35"/>
                </a:solidFill>
              </a:rPr>
              <a:t>Additional features within the session progress metrics</a:t>
            </a:r>
          </a:p>
          <a:p>
            <a:pPr lvl="1"/>
            <a:r>
              <a:rPr lang="en-US" dirty="0">
                <a:solidFill>
                  <a:srgbClr val="101D35"/>
                </a:solidFill>
              </a:rPr>
              <a:t>At the high school level, ability to group students in different grade levels in the same class</a:t>
            </a:r>
          </a:p>
          <a:p>
            <a:pPr marL="0" indent="0">
              <a:buNone/>
            </a:pPr>
            <a:endParaRPr lang="en-US" dirty="0">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C39BB9-7F57-CCBF-3FF9-F1CD98E01466}"/>
              </a:ext>
            </a:extLst>
          </p:cNvPr>
          <p:cNvSpPr>
            <a:spLocks noGrp="1"/>
          </p:cNvSpPr>
          <p:nvPr>
            <p:ph type="sldNum" sz="quarter" idx="12"/>
          </p:nvPr>
        </p:nvSpPr>
        <p:spPr/>
        <p:txBody>
          <a:bodyPr/>
          <a:lstStyle/>
          <a:p>
            <a:fld id="{68A8D22E-6BC5-9E47-900C-2BB94685D9F5}" type="slidenum">
              <a:rPr lang="en-US" smtClean="0"/>
              <a:t>16</a:t>
            </a:fld>
            <a:endParaRPr lang="en-US"/>
          </a:p>
        </p:txBody>
      </p:sp>
    </p:spTree>
    <p:extLst>
      <p:ext uri="{BB962C8B-B14F-4D97-AF65-F5344CB8AC3E}">
        <p14:creationId xmlns:p14="http://schemas.microsoft.com/office/powerpoint/2010/main" val="1971492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81D4-C159-FBD4-D39E-987AD97EA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51E43-A24A-34F7-CA70-330D62750361}"/>
              </a:ext>
            </a:extLst>
          </p:cNvPr>
          <p:cNvSpPr>
            <a:spLocks noGrp="1"/>
          </p:cNvSpPr>
          <p:nvPr>
            <p:ph type="title" idx="4294967295"/>
          </p:nvPr>
        </p:nvSpPr>
        <p:spPr>
          <a:xfrm>
            <a:off x="2764972" y="2997994"/>
            <a:ext cx="8741228" cy="862012"/>
          </a:xfrm>
        </p:spPr>
        <p:txBody>
          <a:bodyPr>
            <a:normAutofit fontScale="90000"/>
          </a:bodyPr>
          <a:lstStyle/>
          <a:p>
            <a:r>
              <a:rPr lang="en-US" sz="5300">
                <a:solidFill>
                  <a:schemeClr val="tx1"/>
                </a:solidFill>
              </a:rPr>
              <a:t>2</a:t>
            </a:r>
            <a:r>
              <a:rPr lang="en-US" sz="5300">
                <a:solidFill>
                  <a:schemeClr val="tx1"/>
                </a:solidFill>
                <a:latin typeface="Arial" panose="020B0604020202020204" pitchFamily="34" charset="0"/>
                <a:cs typeface="Arial" panose="020B0604020202020204" pitchFamily="34" charset="0"/>
              </a:rPr>
              <a:t>. </a:t>
            </a:r>
            <a:r>
              <a:rPr lang="en-US" altLang="zh-CN" sz="5300">
                <a:solidFill>
                  <a:schemeClr val="tx1"/>
                </a:solidFill>
                <a:latin typeface="Arial" panose="020B0604020202020204" pitchFamily="34" charset="0"/>
                <a:cs typeface="Arial" panose="020B0604020202020204" pitchFamily="34" charset="0"/>
              </a:rPr>
              <a:t>Overview of Computer-Based Testing</a:t>
            </a:r>
            <a:br>
              <a:rPr lang="zh-CN" altLang="en-US" sz="6000">
                <a:solidFill>
                  <a:schemeClr val="accent1">
                    <a:lumMod val="50000"/>
                  </a:schemeClr>
                </a:solidFill>
              </a:rPr>
            </a:b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9D743056-9986-869E-2E91-3B420E1C292C}"/>
              </a:ext>
            </a:extLst>
          </p:cNvPr>
          <p:cNvSpPr>
            <a:spLocks noGrp="1"/>
          </p:cNvSpPr>
          <p:nvPr>
            <p:ph type="sldNum" sz="quarter" idx="12"/>
          </p:nvPr>
        </p:nvSpPr>
        <p:spPr/>
        <p:txBody>
          <a:bodyPr/>
          <a:lstStyle/>
          <a:p>
            <a:fld id="{68A8D22E-6BC5-9E47-900C-2BB94685D9F5}" type="slidenum">
              <a:rPr lang="en-US" smtClean="0"/>
              <a:pPr/>
              <a:t>17</a:t>
            </a:fld>
            <a:endParaRPr lang="en-US"/>
          </a:p>
        </p:txBody>
      </p:sp>
    </p:spTree>
    <p:extLst>
      <p:ext uri="{BB962C8B-B14F-4D97-AF65-F5344CB8AC3E}">
        <p14:creationId xmlns:p14="http://schemas.microsoft.com/office/powerpoint/2010/main" val="319664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6B62AD7-7A41-4954-9A9C-97D27D77DCF5}"/>
              </a:ext>
            </a:extLst>
          </p:cNvPr>
          <p:cNvSpPr txBox="1">
            <a:spLocks/>
          </p:cNvSpPr>
          <p:nvPr/>
        </p:nvSpPr>
        <p:spPr>
          <a:xfrm>
            <a:off x="394469" y="2243776"/>
            <a:ext cx="5452057" cy="37992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000">
                <a:latin typeface="Arial" panose="020B0604020202020204" pitchFamily="34" charset="0"/>
                <a:cs typeface="Arial" panose="020B0604020202020204" pitchFamily="34" charset="0"/>
              </a:rPr>
              <a:t>November </a:t>
            </a:r>
          </a:p>
          <a:p>
            <a:pPr lvl="1">
              <a:buClrTx/>
              <a:buFont typeface="Arial" panose="020B0604020202020204" pitchFamily="34" charset="0"/>
              <a:buChar char="•"/>
            </a:pPr>
            <a:r>
              <a:rPr lang="en-US" sz="2000">
                <a:latin typeface="Arial" panose="020B0604020202020204" pitchFamily="34" charset="0"/>
                <a:cs typeface="Arial" panose="020B0604020202020204" pitchFamily="34" charset="0"/>
              </a:rPr>
              <a:t>ELA and Mathematics retests for students attempting to qualify for the </a:t>
            </a:r>
            <a:r>
              <a:rPr lang="en-US" sz="2000" u="sng">
                <a:latin typeface="Arial" panose="020B0604020202020204" pitchFamily="34" charset="0"/>
                <a:cs typeface="Arial" panose="020B0604020202020204" pitchFamily="34" charset="0"/>
                <a:hlinkClick r:id="rId2"/>
              </a:rPr>
              <a:t>Adams Scholarship</a:t>
            </a:r>
            <a:r>
              <a:rPr lang="en-US" sz="2000">
                <a:latin typeface="Arial" panose="020B0604020202020204" pitchFamily="34" charset="0"/>
                <a:cs typeface="Arial" panose="020B0604020202020204" pitchFamily="34" charset="0"/>
              </a:rPr>
              <a:t>, the </a:t>
            </a:r>
            <a:r>
              <a:rPr lang="en-US" sz="2000" u="sng">
                <a:latin typeface="Arial" panose="020B0604020202020204" pitchFamily="34" charset="0"/>
                <a:cs typeface="Arial" panose="020B0604020202020204" pitchFamily="34" charset="0"/>
                <a:hlinkClick r:id="rId3"/>
              </a:rPr>
              <a:t>Koplik Certificate of Mastery Award</a:t>
            </a:r>
            <a:r>
              <a:rPr lang="en-US" sz="2000">
                <a:latin typeface="Arial" panose="020B0604020202020204" pitchFamily="34" charset="0"/>
                <a:cs typeface="Arial" panose="020B0604020202020204" pitchFamily="34" charset="0"/>
              </a:rPr>
              <a:t>, and/or the </a:t>
            </a:r>
            <a:r>
              <a:rPr lang="en-US" sz="2000" u="sng">
                <a:latin typeface="Arial" panose="020B0604020202020204" pitchFamily="34" charset="0"/>
                <a:cs typeface="Arial" panose="020B0604020202020204" pitchFamily="34" charset="0"/>
                <a:hlinkClick r:id="rId4"/>
              </a:rPr>
              <a:t>Seal of Biliteracy</a:t>
            </a:r>
            <a:r>
              <a:rPr lang="en-US" sz="2000">
                <a:latin typeface="Arial" panose="020B0604020202020204" pitchFamily="34" charset="0"/>
                <a:cs typeface="Arial" panose="020B0604020202020204" pitchFamily="34" charset="0"/>
              </a:rPr>
              <a:t>. </a:t>
            </a:r>
          </a:p>
          <a:p>
            <a:pPr lvl="1">
              <a:buClrTx/>
              <a:buFont typeface="Arial" panose="020B0604020202020204" pitchFamily="34" charset="0"/>
              <a:buChar char="•"/>
            </a:pPr>
            <a:r>
              <a:rPr lang="en-US" sz="2000">
                <a:latin typeface="Arial" panose="020B0604020202020204" pitchFamily="34" charset="0"/>
                <a:cs typeface="Arial" panose="020B0604020202020204" pitchFamily="34" charset="0"/>
              </a:rPr>
              <a:t>Students may not earn the </a:t>
            </a:r>
            <a:r>
              <a:rPr lang="en-US" sz="2000" u="sng">
                <a:latin typeface="Arial" panose="020B0604020202020204" pitchFamily="34" charset="0"/>
                <a:cs typeface="Arial" panose="020B0604020202020204" pitchFamily="34" charset="0"/>
                <a:hlinkClick r:id="rId5"/>
              </a:rPr>
              <a:t>Competency Determination</a:t>
            </a:r>
            <a:r>
              <a:rPr lang="en-US" sz="2000">
                <a:latin typeface="Arial" panose="020B0604020202020204" pitchFamily="34" charset="0"/>
                <a:cs typeface="Arial" panose="020B0604020202020204" pitchFamily="34" charset="0"/>
              </a:rPr>
              <a:t> through MCAS participation. </a:t>
            </a:r>
          </a:p>
          <a:p>
            <a:pPr>
              <a:buClrTx/>
            </a:pPr>
            <a:r>
              <a:rPr lang="en-US" sz="2000">
                <a:latin typeface="Arial" panose="020B0604020202020204" pitchFamily="34" charset="0"/>
                <a:cs typeface="Arial" panose="020B0604020202020204" pitchFamily="34" charset="0"/>
              </a:rPr>
              <a:t>February </a:t>
            </a:r>
            <a:r>
              <a:rPr lang="en-US" sz="2000" i="1">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a:p>
            <a:pPr lvl="1">
              <a:buClrTx/>
              <a:buFont typeface="Arial" panose="020B0604020202020204" pitchFamily="34" charset="0"/>
              <a:buChar char="•"/>
            </a:pPr>
            <a:r>
              <a:rPr lang="en-US" sz="2000">
                <a:latin typeface="Arial" panose="020B0604020202020204" pitchFamily="34" charset="0"/>
                <a:cs typeface="Arial" panose="020B0604020202020204" pitchFamily="34" charset="0"/>
              </a:rPr>
              <a:t>Biology and Introductory Physics</a:t>
            </a:r>
          </a:p>
          <a:p>
            <a:pPr marL="0" indent="-50800">
              <a:buClrTx/>
              <a:buNone/>
            </a:pPr>
            <a:r>
              <a:rPr lang="en-US" sz="2000">
                <a:latin typeface="Arial" panose="020B0604020202020204" pitchFamily="34" charset="0"/>
                <a:cs typeface="Arial" panose="020B0604020202020204" pitchFamily="34" charset="0"/>
              </a:rPr>
              <a:t>Note: March retests are discontinued.</a:t>
            </a:r>
          </a:p>
          <a:p>
            <a:pPr>
              <a:buClrTx/>
            </a:pPr>
            <a:endParaRPr lang="en-US" sz="2000">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83A7C8F0-A8D7-4FBE-BECB-642D8B0D5FA1}"/>
              </a:ext>
            </a:extLst>
          </p:cNvPr>
          <p:cNvSpPr txBox="1">
            <a:spLocks/>
          </p:cNvSpPr>
          <p:nvPr/>
        </p:nvSpPr>
        <p:spPr>
          <a:xfrm>
            <a:off x="394469" y="1622716"/>
            <a:ext cx="5503762" cy="776702"/>
          </a:xfrm>
          <a:prstGeom prst="rect">
            <a:avLst/>
          </a:prstGeom>
        </p:spPr>
        <p:txBody>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a:latin typeface="Arial" panose="020B0604020202020204" pitchFamily="34" charset="0"/>
                <a:cs typeface="Arial" panose="020B0604020202020204" pitchFamily="34" charset="0"/>
              </a:rPr>
              <a:t>Fall/Winter High School Tests</a:t>
            </a:r>
            <a:r>
              <a:rPr lang="en-US" sz="2400">
                <a:latin typeface="Arial" panose="020B0604020202020204" pitchFamily="34" charset="0"/>
                <a:cs typeface="Arial" panose="020B0604020202020204" pitchFamily="34" charset="0"/>
              </a:rPr>
              <a:t>	</a:t>
            </a:r>
          </a:p>
        </p:txBody>
      </p:sp>
      <p:sp>
        <p:nvSpPr>
          <p:cNvPr id="4" name="Content Placeholder 6">
            <a:extLst>
              <a:ext uri="{FF2B5EF4-FFF2-40B4-BE49-F238E27FC236}">
                <a16:creationId xmlns:a16="http://schemas.microsoft.com/office/drawing/2014/main" id="{4461C3D3-B272-469E-81F2-0E158636FB64}"/>
              </a:ext>
            </a:extLst>
          </p:cNvPr>
          <p:cNvSpPr txBox="1">
            <a:spLocks/>
          </p:cNvSpPr>
          <p:nvPr/>
        </p:nvSpPr>
        <p:spPr>
          <a:xfrm>
            <a:off x="6486833" y="1928541"/>
            <a:ext cx="5878287" cy="3799267"/>
          </a:xfrm>
          <a:prstGeom prst="rect">
            <a:avLst/>
          </a:prstGeom>
        </p:spPr>
        <p:txBody>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sz="2400">
              <a:latin typeface="Arial" panose="020B0604020202020204" pitchFamily="34" charset="0"/>
              <a:cs typeface="Arial" panose="020B0604020202020204" pitchFamily="34" charset="0"/>
            </a:endParaRPr>
          </a:p>
          <a:p>
            <a:pPr>
              <a:buClrTx/>
            </a:pPr>
            <a:r>
              <a:rPr lang="en-US" sz="2400">
                <a:latin typeface="Arial" panose="020B0604020202020204" pitchFamily="34" charset="0"/>
                <a:cs typeface="Arial" panose="020B0604020202020204" pitchFamily="34" charset="0"/>
              </a:rPr>
              <a:t>Grades 3–8</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ELA – all grades </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Mathematics – all grades </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STE – grades 5 and 8 </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Civics – grade 8</a:t>
            </a:r>
          </a:p>
          <a:p>
            <a:pPr>
              <a:buClrTx/>
            </a:pPr>
            <a:r>
              <a:rPr lang="en-US" sz="2400">
                <a:latin typeface="Arial" panose="020B0604020202020204" pitchFamily="34" charset="0"/>
                <a:cs typeface="Arial" panose="020B0604020202020204" pitchFamily="34" charset="0"/>
              </a:rPr>
              <a:t>High School</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ELA – grade 10 </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Mathematics – grade 10 </a:t>
            </a:r>
          </a:p>
          <a:p>
            <a:pPr lvl="1">
              <a:buClrTx/>
              <a:buFont typeface="Arial" panose="020B0604020202020204" pitchFamily="34" charset="0"/>
              <a:buChar char="•"/>
            </a:pPr>
            <a:r>
              <a:rPr lang="en-US" sz="2400">
                <a:latin typeface="Arial" panose="020B0604020202020204" pitchFamily="34" charset="0"/>
                <a:cs typeface="Arial" panose="020B0604020202020204" pitchFamily="34" charset="0"/>
              </a:rPr>
              <a:t>Biology and Introductory Physics</a:t>
            </a:r>
          </a:p>
        </p:txBody>
      </p:sp>
      <p:sp>
        <p:nvSpPr>
          <p:cNvPr id="5" name="Text Placeholder 4">
            <a:extLst>
              <a:ext uri="{FF2B5EF4-FFF2-40B4-BE49-F238E27FC236}">
                <a16:creationId xmlns:a16="http://schemas.microsoft.com/office/drawing/2014/main" id="{22179851-C084-4223-AFA0-0A17C878E263}"/>
              </a:ext>
            </a:extLst>
          </p:cNvPr>
          <p:cNvSpPr txBox="1">
            <a:spLocks/>
          </p:cNvSpPr>
          <p:nvPr/>
        </p:nvSpPr>
        <p:spPr>
          <a:xfrm>
            <a:off x="6549443" y="1622716"/>
            <a:ext cx="5452057" cy="776702"/>
          </a:xfrm>
          <a:prstGeom prst="rect">
            <a:avLst/>
          </a:prstGeom>
        </p:spPr>
        <p:txBody>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a:latin typeface="Arial" panose="020B0604020202020204" pitchFamily="34" charset="0"/>
                <a:cs typeface="Arial" panose="020B0604020202020204" pitchFamily="34" charset="0"/>
              </a:rPr>
              <a:t>Spring 2026 Tests</a:t>
            </a:r>
          </a:p>
        </p:txBody>
      </p:sp>
      <p:sp>
        <p:nvSpPr>
          <p:cNvPr id="6" name="Title 5">
            <a:extLst>
              <a:ext uri="{FF2B5EF4-FFF2-40B4-BE49-F238E27FC236}">
                <a16:creationId xmlns:a16="http://schemas.microsoft.com/office/drawing/2014/main" id="{217CA52D-F6E6-4DAE-9695-D270D0411176}"/>
              </a:ext>
            </a:extLst>
          </p:cNvPr>
          <p:cNvSpPr txBox="1">
            <a:spLocks/>
          </p:cNvSpPr>
          <p:nvPr/>
        </p:nvSpPr>
        <p:spPr>
          <a:xfrm>
            <a:off x="567743" y="288925"/>
            <a:ext cx="11433757" cy="679905"/>
          </a:xfrm>
          <a:prstGeom prst="rect">
            <a:avLst/>
          </a:prstGeom>
        </p:spPr>
        <p:txBody>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r>
              <a:rPr lang="en-US" sz="4000">
                <a:solidFill>
                  <a:schemeClr val="bg1"/>
                </a:solidFill>
                <a:latin typeface="Arial" panose="020B0604020202020204" pitchFamily="34" charset="0"/>
                <a:cs typeface="Arial" panose="020B0604020202020204" pitchFamily="34" charset="0"/>
              </a:rPr>
              <a:t>MCAS Tests in 2025–26 School Year</a:t>
            </a:r>
          </a:p>
        </p:txBody>
      </p:sp>
      <p:cxnSp>
        <p:nvCxnSpPr>
          <p:cNvPr id="8" name="Straight Connector 7">
            <a:extLst>
              <a:ext uri="{FF2B5EF4-FFF2-40B4-BE49-F238E27FC236}">
                <a16:creationId xmlns:a16="http://schemas.microsoft.com/office/drawing/2014/main" id="{9BF50DA2-B629-F8F6-8740-05365186D7FE}"/>
              </a:ext>
            </a:extLst>
          </p:cNvPr>
          <p:cNvCxnSpPr/>
          <p:nvPr/>
        </p:nvCxnSpPr>
        <p:spPr>
          <a:xfrm>
            <a:off x="6094431" y="1739682"/>
            <a:ext cx="0" cy="4071054"/>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36383B6-3AFF-C6C3-C5C2-5074AD1074DA}"/>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1677351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Commonly Used Acronyms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a:normAutofit/>
          </a:bodyPr>
          <a:lstStyle/>
          <a:p>
            <a:r>
              <a:rPr lang="en-US" sz="3600" b="1">
                <a:solidFill>
                  <a:srgbClr val="101D35"/>
                </a:solidFill>
                <a:latin typeface="Arial" panose="020B0604020202020204" pitchFamily="34" charset="0"/>
                <a:cs typeface="Arial" panose="020B0604020202020204" pitchFamily="34" charset="0"/>
              </a:rPr>
              <a:t>CBT: </a:t>
            </a:r>
            <a:r>
              <a:rPr lang="en-US" sz="3600">
                <a:solidFill>
                  <a:srgbClr val="101D35"/>
                </a:solidFill>
                <a:latin typeface="Arial" panose="020B0604020202020204" pitchFamily="34" charset="0"/>
                <a:cs typeface="Arial" panose="020B0604020202020204" pitchFamily="34" charset="0"/>
              </a:rPr>
              <a:t>Computer-based testing</a:t>
            </a:r>
          </a:p>
          <a:p>
            <a:r>
              <a:rPr lang="en-US" sz="3600" b="1">
                <a:solidFill>
                  <a:srgbClr val="101D35"/>
                </a:solidFill>
                <a:latin typeface="Arial" panose="020B0604020202020204" pitchFamily="34" charset="0"/>
                <a:cs typeface="Arial" panose="020B0604020202020204" pitchFamily="34" charset="0"/>
              </a:rPr>
              <a:t>PBT: </a:t>
            </a:r>
            <a:r>
              <a:rPr lang="en-US" sz="3600">
                <a:solidFill>
                  <a:srgbClr val="101D35"/>
                </a:solidFill>
                <a:latin typeface="Arial" panose="020B0604020202020204" pitchFamily="34" charset="0"/>
                <a:cs typeface="Arial" panose="020B0604020202020204" pitchFamily="34" charset="0"/>
              </a:rPr>
              <a:t>Paper-based testing</a:t>
            </a:r>
          </a:p>
          <a:p>
            <a:r>
              <a:rPr lang="en-US" sz="3600" b="1">
                <a:solidFill>
                  <a:srgbClr val="101D35"/>
                </a:solidFill>
                <a:latin typeface="Arial" panose="020B0604020202020204" pitchFamily="34" charset="0"/>
                <a:cs typeface="Arial" panose="020B0604020202020204" pitchFamily="34" charset="0"/>
              </a:rPr>
              <a:t>EL: </a:t>
            </a:r>
            <a:r>
              <a:rPr lang="en-US" sz="3600">
                <a:solidFill>
                  <a:srgbClr val="101D35"/>
                </a:solidFill>
                <a:latin typeface="Arial" panose="020B0604020202020204" pitchFamily="34" charset="0"/>
                <a:cs typeface="Arial" panose="020B0604020202020204" pitchFamily="34" charset="0"/>
              </a:rPr>
              <a:t>English learner</a:t>
            </a:r>
          </a:p>
          <a:p>
            <a:r>
              <a:rPr lang="en-US" sz="3600" b="1">
                <a:solidFill>
                  <a:srgbClr val="101D35"/>
                </a:solidFill>
                <a:latin typeface="Arial" panose="020B0604020202020204" pitchFamily="34" charset="0"/>
                <a:cs typeface="Arial" panose="020B0604020202020204" pitchFamily="34" charset="0"/>
              </a:rPr>
              <a:t>ELA: </a:t>
            </a:r>
            <a:r>
              <a:rPr lang="en-US" sz="3600">
                <a:solidFill>
                  <a:srgbClr val="101D35"/>
                </a:solidFill>
                <a:latin typeface="Arial" panose="020B0604020202020204" pitchFamily="34" charset="0"/>
                <a:cs typeface="Arial" panose="020B0604020202020204" pitchFamily="34" charset="0"/>
              </a:rPr>
              <a:t>English Language Arts</a:t>
            </a:r>
          </a:p>
          <a:p>
            <a:r>
              <a:rPr lang="en-US" sz="3600" b="1">
                <a:solidFill>
                  <a:srgbClr val="101D35"/>
                </a:solidFill>
                <a:latin typeface="Arial" panose="020B0604020202020204" pitchFamily="34" charset="0"/>
                <a:cs typeface="Arial" panose="020B0604020202020204" pitchFamily="34" charset="0"/>
              </a:rPr>
              <a:t>STE: </a:t>
            </a:r>
            <a:r>
              <a:rPr lang="en-US" sz="3600">
                <a:solidFill>
                  <a:srgbClr val="101D35"/>
                </a:solidFill>
                <a:latin typeface="Arial" panose="020B0604020202020204" pitchFamily="34" charset="0"/>
                <a:cs typeface="Arial" panose="020B0604020202020204" pitchFamily="34" charset="0"/>
              </a:rPr>
              <a:t>Science and Technology/Engineering</a:t>
            </a:r>
          </a:p>
          <a:p>
            <a:r>
              <a:rPr lang="en-US" sz="3600" b="1">
                <a:solidFill>
                  <a:srgbClr val="101D35"/>
                </a:solidFill>
                <a:latin typeface="Arial" panose="020B0604020202020204" pitchFamily="34" charset="0"/>
                <a:cs typeface="Arial" panose="020B0604020202020204" pitchFamily="34" charset="0"/>
              </a:rPr>
              <a:t>SIMS: </a:t>
            </a:r>
            <a:r>
              <a:rPr lang="en-US" sz="3600">
                <a:solidFill>
                  <a:srgbClr val="101D35"/>
                </a:solidFill>
                <a:latin typeface="Arial" panose="020B0604020202020204" pitchFamily="34" charset="0"/>
                <a:cs typeface="Arial" panose="020B0604020202020204" pitchFamily="34" charset="0"/>
              </a:rPr>
              <a:t>Student Information Management System</a:t>
            </a:r>
          </a:p>
          <a:p>
            <a:r>
              <a:rPr lang="en-US" sz="3600" b="1">
                <a:solidFill>
                  <a:srgbClr val="101D35"/>
                </a:solidFill>
              </a:rPr>
              <a:t>TA</a:t>
            </a:r>
            <a:r>
              <a:rPr lang="en-US" sz="3600">
                <a:solidFill>
                  <a:srgbClr val="101D35"/>
                </a:solidFill>
              </a:rPr>
              <a:t>: Test administrator</a:t>
            </a:r>
            <a:endParaRPr lang="en-US" sz="3600">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9B1CD9-860B-6597-5487-AD49242E460E}"/>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55234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4000">
                <a:solidFill>
                  <a:schemeClr val="bg1"/>
                </a:solidFill>
                <a:latin typeface="Arial" panose="020B0604020202020204" pitchFamily="34" charset="0"/>
                <a:cs typeface="Arial" panose="020B0604020202020204" pitchFamily="34" charset="0"/>
              </a:rPr>
              <a:t>Presenters</a:t>
            </a:r>
          </a:p>
        </p:txBody>
      </p:sp>
      <p:sp>
        <p:nvSpPr>
          <p:cNvPr id="7173" name="Content Placeholder 6"/>
          <p:cNvSpPr>
            <a:spLocks noGrp="1"/>
          </p:cNvSpPr>
          <p:nvPr>
            <p:ph idx="1"/>
          </p:nvPr>
        </p:nvSpPr>
        <p:spPr/>
        <p:txBody>
          <a:bodyPr vert="horz" lIns="91440" tIns="45720" rIns="91440" bIns="45720" rtlCol="0" anchor="t">
            <a:noAutofit/>
          </a:bodyPr>
          <a:lstStyle/>
          <a:p>
            <a:pPr marL="0" indent="0">
              <a:buClrTx/>
              <a:buNone/>
            </a:pPr>
            <a:r>
              <a:rPr lang="en-US" sz="2800" dirty="0">
                <a:solidFill>
                  <a:srgbClr val="101D35"/>
                </a:solidFill>
                <a:latin typeface="Arial" panose="020B0604020202020204" pitchFamily="34" charset="0"/>
                <a:cs typeface="Arial" panose="020B0604020202020204" pitchFamily="34" charset="0"/>
              </a:rPr>
              <a:t>Jodie Zalk, Manager of Test Administration and Publications</a:t>
            </a:r>
          </a:p>
          <a:p>
            <a:pPr marL="0" indent="0">
              <a:buClrTx/>
              <a:buNone/>
            </a:pPr>
            <a:r>
              <a:rPr lang="en-US" sz="2800" dirty="0">
                <a:solidFill>
                  <a:srgbClr val="101D35"/>
                </a:solidFill>
                <a:latin typeface="Arial" panose="020B0604020202020204" pitchFamily="34" charset="0"/>
                <a:cs typeface="Arial" panose="020B0604020202020204" pitchFamily="34" charset="0"/>
              </a:rPr>
              <a:t>Shannon Cullen, MCAS Test Administration Coordinator</a:t>
            </a:r>
          </a:p>
          <a:p>
            <a:pPr marL="0" indent="0">
              <a:buClrTx/>
              <a:buNone/>
            </a:pPr>
            <a:r>
              <a:rPr lang="en-US" sz="2800" dirty="0">
                <a:solidFill>
                  <a:srgbClr val="101D35"/>
                </a:solidFill>
                <a:latin typeface="Arial"/>
                <a:cs typeface="Arial"/>
              </a:rPr>
              <a:t>Kaelee Harper, </a:t>
            </a:r>
            <a:r>
              <a:rPr lang="en-US" sz="2800" dirty="0" err="1">
                <a:solidFill>
                  <a:srgbClr val="101D35"/>
                </a:solidFill>
                <a:latin typeface="Arial"/>
                <a:cs typeface="Arial"/>
              </a:rPr>
              <a:t>eMetric</a:t>
            </a:r>
            <a:r>
              <a:rPr lang="en-US" sz="2800" dirty="0">
                <a:solidFill>
                  <a:srgbClr val="101D35"/>
                </a:solidFill>
                <a:latin typeface="Arial"/>
                <a:cs typeface="Arial"/>
              </a:rPr>
              <a:t> Sr. Support Center Manager</a:t>
            </a:r>
          </a:p>
        </p:txBody>
      </p:sp>
      <p:sp>
        <p:nvSpPr>
          <p:cNvPr id="2" name="Slide Number Placeholder 1">
            <a:extLst>
              <a:ext uri="{FF2B5EF4-FFF2-40B4-BE49-F238E27FC236}">
                <a16:creationId xmlns:a16="http://schemas.microsoft.com/office/drawing/2014/main" id="{D861597A-ADC3-F877-0DE6-CD02471758B1}"/>
              </a:ext>
            </a:extLst>
          </p:cNvPr>
          <p:cNvSpPr>
            <a:spLocks noGrp="1"/>
          </p:cNvSpPr>
          <p:nvPr>
            <p:ph type="sldNum" sz="quarter" idx="12"/>
          </p:nvPr>
        </p:nvSpPr>
        <p:spPr/>
        <p:txBody>
          <a:bodyPr/>
          <a:lstStyle/>
          <a:p>
            <a:fld id="{68A8D22E-6BC5-9E47-900C-2BB94685D9F5}"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20B17-AA39-2E1A-FED7-5AA096C4DD04}"/>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0D402F3-7A8D-563F-9442-72B810A811F7}"/>
              </a:ext>
            </a:extLst>
          </p:cNvPr>
          <p:cNvGraphicFramePr/>
          <p:nvPr>
            <p:extLst>
              <p:ext uri="{D42A27DB-BD31-4B8C-83A1-F6EECF244321}">
                <p14:modId xmlns:p14="http://schemas.microsoft.com/office/powerpoint/2010/main" val="2408831235"/>
              </p:ext>
            </p:extLst>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A5E60BB-4083-42B7-3210-318BAA3FC6D7}"/>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a:t>
            </a:r>
          </a:p>
        </p:txBody>
      </p:sp>
      <p:sp>
        <p:nvSpPr>
          <p:cNvPr id="4" name="Slide Number Placeholder 3">
            <a:extLst>
              <a:ext uri="{FF2B5EF4-FFF2-40B4-BE49-F238E27FC236}">
                <a16:creationId xmlns:a16="http://schemas.microsoft.com/office/drawing/2014/main" id="{EB570BF0-A595-2157-39DC-401AC8579665}"/>
              </a:ext>
            </a:extLst>
          </p:cNvPr>
          <p:cNvSpPr>
            <a:spLocks noGrp="1"/>
          </p:cNvSpPr>
          <p:nvPr>
            <p:ph type="sldNum" sz="quarter" idx="12"/>
          </p:nvPr>
        </p:nvSpPr>
        <p:spPr/>
        <p:txBody>
          <a:bodyPr/>
          <a:lstStyle/>
          <a:p>
            <a:fld id="{68A8D22E-6BC5-9E47-900C-2BB94685D9F5}" type="slidenum">
              <a:rPr lang="en-US" smtClean="0"/>
              <a:t>20</a:t>
            </a:fld>
            <a:endParaRPr lang="en-US"/>
          </a:p>
        </p:txBody>
      </p:sp>
    </p:spTree>
    <p:extLst>
      <p:ext uri="{BB962C8B-B14F-4D97-AF65-F5344CB8AC3E}">
        <p14:creationId xmlns:p14="http://schemas.microsoft.com/office/powerpoint/2010/main" val="2480337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B97BE-F433-2070-0AA3-A4C5681EE9E5}"/>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FA68FAE-1AAD-B129-1756-964583023CF7}"/>
              </a:ext>
            </a:extLst>
          </p:cNvPr>
          <p:cNvGraphicFramePr/>
          <p:nvPr>
            <p:extLst>
              <p:ext uri="{D42A27DB-BD31-4B8C-83A1-F6EECF244321}">
                <p14:modId xmlns:p14="http://schemas.microsoft.com/office/powerpoint/2010/main" val="129482782"/>
              </p:ext>
            </p:extLst>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0EF7D8D-DBBA-2C4E-5930-AF366E28D1E7}"/>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a:t>
            </a:r>
          </a:p>
        </p:txBody>
      </p:sp>
      <p:sp>
        <p:nvSpPr>
          <p:cNvPr id="4" name="Slide Number Placeholder 3">
            <a:extLst>
              <a:ext uri="{FF2B5EF4-FFF2-40B4-BE49-F238E27FC236}">
                <a16:creationId xmlns:a16="http://schemas.microsoft.com/office/drawing/2014/main" id="{C0F3CC73-4D69-148C-2A28-8BF341CDC347}"/>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294248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84AB3-85AD-6F12-A326-C3879FBC8CCE}"/>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AB60F50-398E-58CE-0B12-8980485F8E16}"/>
              </a:ext>
            </a:extLst>
          </p:cNvPr>
          <p:cNvGraphicFramePr/>
          <p:nvPr>
            <p:extLst>
              <p:ext uri="{D42A27DB-BD31-4B8C-83A1-F6EECF244321}">
                <p14:modId xmlns:p14="http://schemas.microsoft.com/office/powerpoint/2010/main" val="4028658199"/>
              </p:ext>
            </p:extLst>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2F3C2D9-3606-43B5-FDB4-E7F7059207EF}"/>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 (cont’d)</a:t>
            </a:r>
          </a:p>
        </p:txBody>
      </p:sp>
      <p:sp>
        <p:nvSpPr>
          <p:cNvPr id="4" name="Slide Number Placeholder 3">
            <a:extLst>
              <a:ext uri="{FF2B5EF4-FFF2-40B4-BE49-F238E27FC236}">
                <a16:creationId xmlns:a16="http://schemas.microsoft.com/office/drawing/2014/main" id="{5ED52637-0166-EE2D-22A0-D4E46C237BAB}"/>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630962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CC8AA-7844-E33C-25E9-61B16129EB0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F3F2CA-8DB3-15BB-E67B-A5A4E0FA9E7B}"/>
              </a:ext>
            </a:extLst>
          </p:cNvPr>
          <p:cNvSpPr txBox="1"/>
          <p:nvPr/>
        </p:nvSpPr>
        <p:spPr>
          <a:xfrm>
            <a:off x="269176" y="289679"/>
            <a:ext cx="11706225"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Technology Tasks in the MCAS Portal</a:t>
            </a:r>
          </a:p>
        </p:txBody>
      </p:sp>
      <p:graphicFrame>
        <p:nvGraphicFramePr>
          <p:cNvPr id="5" name="Diagram 4">
            <a:extLst>
              <a:ext uri="{FF2B5EF4-FFF2-40B4-BE49-F238E27FC236}">
                <a16:creationId xmlns:a16="http://schemas.microsoft.com/office/drawing/2014/main" id="{52A3A22B-991C-5313-FAFD-58FA47B78A72}"/>
              </a:ext>
            </a:extLst>
          </p:cNvPr>
          <p:cNvGraphicFramePr/>
          <p:nvPr>
            <p:extLst>
              <p:ext uri="{D42A27DB-BD31-4B8C-83A1-F6EECF244321}">
                <p14:modId xmlns:p14="http://schemas.microsoft.com/office/powerpoint/2010/main" val="2676497505"/>
              </p:ext>
            </p:extLst>
          </p:nvPr>
        </p:nvGraphicFramePr>
        <p:xfrm>
          <a:off x="269176" y="1119119"/>
          <a:ext cx="11422743" cy="1163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441C8AA-3186-C880-0784-B57A87AE39FD}"/>
              </a:ext>
            </a:extLst>
          </p:cNvPr>
          <p:cNvSpPr txBox="1"/>
          <p:nvPr/>
        </p:nvSpPr>
        <p:spPr>
          <a:xfrm>
            <a:off x="441780" y="2282901"/>
            <a:ext cx="3614202" cy="3970318"/>
          </a:xfrm>
          <a:prstGeom prst="rect">
            <a:avLst/>
          </a:prstGeom>
          <a:noFill/>
        </p:spPr>
        <p:txBody>
          <a:bodyPr wrap="square" rtlCol="0">
            <a:spAutoFit/>
          </a:bodyPr>
          <a:lstStyle/>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Become familiar with CBT components. </a:t>
            </a:r>
          </a:p>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Review MCAS Student Kiosk Technology Guide.</a:t>
            </a:r>
          </a:p>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Prepare the school’s technology. </a:t>
            </a:r>
          </a:p>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Review cybersecurity guidance and establish a cybersecurity plan for your school.</a:t>
            </a:r>
          </a:p>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Determine whether your school will participate in “Bring Your Own Device” (BYOD) for MCAS Testing.</a:t>
            </a:r>
          </a:p>
        </p:txBody>
      </p:sp>
      <p:sp>
        <p:nvSpPr>
          <p:cNvPr id="8" name="TextBox 7">
            <a:extLst>
              <a:ext uri="{FF2B5EF4-FFF2-40B4-BE49-F238E27FC236}">
                <a16:creationId xmlns:a16="http://schemas.microsoft.com/office/drawing/2014/main" id="{425F9E00-799B-5623-79DC-C6F27043EF6B}"/>
              </a:ext>
            </a:extLst>
          </p:cNvPr>
          <p:cNvSpPr txBox="1"/>
          <p:nvPr/>
        </p:nvSpPr>
        <p:spPr>
          <a:xfrm>
            <a:off x="4391378" y="2288038"/>
            <a:ext cx="3025421" cy="2031325"/>
          </a:xfrm>
          <a:prstGeom prst="rect">
            <a:avLst/>
          </a:prstGeom>
          <a:noFill/>
        </p:spPr>
        <p:txBody>
          <a:bodyPr wrap="square" rtlCol="0">
            <a:spAutoFit/>
          </a:bodyPr>
          <a:lstStyle/>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Verify access to the MCAS Portal and MCAS Training Site. </a:t>
            </a:r>
          </a:p>
          <a:p>
            <a:pPr marL="457200" indent="-457200">
              <a:buFont typeface="Arial" panose="020B0604020202020204" pitchFamily="34" charset="0"/>
              <a:buChar char="•"/>
            </a:pPr>
            <a:r>
              <a:rPr lang="en-US">
                <a:latin typeface="Arial" panose="020B0604020202020204" pitchFamily="34" charset="0"/>
                <a:cs typeface="Arial" panose="020B0604020202020204" pitchFamily="34" charset="0"/>
              </a:rPr>
              <a:t>Update MCAS Student Kiosk to most recent version (released September 15, 2025).</a:t>
            </a:r>
          </a:p>
        </p:txBody>
      </p:sp>
      <p:sp>
        <p:nvSpPr>
          <p:cNvPr id="9" name="TextBox 8">
            <a:extLst>
              <a:ext uri="{FF2B5EF4-FFF2-40B4-BE49-F238E27FC236}">
                <a16:creationId xmlns:a16="http://schemas.microsoft.com/office/drawing/2014/main" id="{67DAC496-8367-841E-A794-0C68ED2681CF}"/>
              </a:ext>
            </a:extLst>
          </p:cNvPr>
          <p:cNvSpPr txBox="1"/>
          <p:nvPr/>
        </p:nvSpPr>
        <p:spPr>
          <a:xfrm>
            <a:off x="7954256" y="2282901"/>
            <a:ext cx="3200206" cy="1446550"/>
          </a:xfrm>
          <a:prstGeom prst="rect">
            <a:avLst/>
          </a:prstGeom>
          <a:noFill/>
        </p:spPr>
        <p:txBody>
          <a:bodyPr wrap="square" rtlCol="0">
            <a:spAutoFit/>
          </a:bodyPr>
          <a:lstStyle/>
          <a:p>
            <a:pPr marL="457200" indent="-457200">
              <a:buFont typeface="Arial" panose="020B0604020202020204" pitchFamily="34" charset="0"/>
              <a:buChar char="•"/>
            </a:pPr>
            <a:r>
              <a:rPr lang="en-US" sz="2200">
                <a:latin typeface="Arial" panose="020B0604020202020204" pitchFamily="34" charset="0"/>
                <a:cs typeface="Arial" panose="020B0604020202020204" pitchFamily="34" charset="0"/>
              </a:rPr>
              <a:t>Conduct Site Readiness and complete Site Certification.  </a:t>
            </a:r>
          </a:p>
        </p:txBody>
      </p:sp>
      <p:sp>
        <p:nvSpPr>
          <p:cNvPr id="2" name="Slide Number Placeholder 3">
            <a:extLst>
              <a:ext uri="{FF2B5EF4-FFF2-40B4-BE49-F238E27FC236}">
                <a16:creationId xmlns:a16="http://schemas.microsoft.com/office/drawing/2014/main" id="{5052A3A8-2390-EDB7-472B-B4CD72B355EC}"/>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121679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531E-ECB3-BEFA-1668-3B94080949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B31557-837B-D820-FE1C-92E5EC7DF2AB}"/>
              </a:ext>
            </a:extLst>
          </p:cNvPr>
          <p:cNvSpPr txBox="1"/>
          <p:nvPr/>
        </p:nvSpPr>
        <p:spPr>
          <a:xfrm>
            <a:off x="269176" y="289679"/>
            <a:ext cx="11706225"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Technology Tasks in the MCAS Portal</a:t>
            </a:r>
          </a:p>
        </p:txBody>
      </p:sp>
      <p:graphicFrame>
        <p:nvGraphicFramePr>
          <p:cNvPr id="5" name="Diagram 4">
            <a:extLst>
              <a:ext uri="{FF2B5EF4-FFF2-40B4-BE49-F238E27FC236}">
                <a16:creationId xmlns:a16="http://schemas.microsoft.com/office/drawing/2014/main" id="{D28380BF-2AFA-4485-044F-80E5F06BEE6F}"/>
              </a:ext>
            </a:extLst>
          </p:cNvPr>
          <p:cNvGraphicFramePr/>
          <p:nvPr>
            <p:extLst>
              <p:ext uri="{D42A27DB-BD31-4B8C-83A1-F6EECF244321}">
                <p14:modId xmlns:p14="http://schemas.microsoft.com/office/powerpoint/2010/main" val="709688021"/>
              </p:ext>
            </p:extLst>
          </p:nvPr>
        </p:nvGraphicFramePr>
        <p:xfrm>
          <a:off x="269176" y="1508042"/>
          <a:ext cx="11422743" cy="1163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250B1B8-8A07-A84C-216C-E009A494A038}"/>
              </a:ext>
            </a:extLst>
          </p:cNvPr>
          <p:cNvSpPr txBox="1"/>
          <p:nvPr/>
        </p:nvSpPr>
        <p:spPr>
          <a:xfrm>
            <a:off x="796923" y="2672302"/>
            <a:ext cx="2923022" cy="3416320"/>
          </a:xfrm>
          <a:prstGeom prst="rect">
            <a:avLst/>
          </a:prstGeom>
          <a:noFill/>
        </p:spPr>
        <p:txBody>
          <a:bodyPr wrap="square" rtlCol="0">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If any technology changes have been made since completing Site Readiness, run it again. </a:t>
            </a:r>
          </a:p>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Prepare devices and materials.</a:t>
            </a:r>
          </a:p>
        </p:txBody>
      </p:sp>
      <p:sp>
        <p:nvSpPr>
          <p:cNvPr id="8" name="TextBox 7">
            <a:extLst>
              <a:ext uri="{FF2B5EF4-FFF2-40B4-BE49-F238E27FC236}">
                <a16:creationId xmlns:a16="http://schemas.microsoft.com/office/drawing/2014/main" id="{AB7892E3-9459-D780-6BB6-8BCDEF233515}"/>
              </a:ext>
            </a:extLst>
          </p:cNvPr>
          <p:cNvSpPr txBox="1"/>
          <p:nvPr/>
        </p:nvSpPr>
        <p:spPr>
          <a:xfrm>
            <a:off x="4290197" y="2691893"/>
            <a:ext cx="3034627" cy="2677656"/>
          </a:xfrm>
          <a:prstGeom prst="rect">
            <a:avLst/>
          </a:prstGeom>
          <a:noFill/>
        </p:spPr>
        <p:txBody>
          <a:bodyPr wrap="square" rtlCol="0">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Familiarize yourself with common issues that may arise during testing and how to troubleshoot. </a:t>
            </a:r>
          </a:p>
        </p:txBody>
      </p:sp>
      <p:sp>
        <p:nvSpPr>
          <p:cNvPr id="9" name="TextBox 8">
            <a:extLst>
              <a:ext uri="{FF2B5EF4-FFF2-40B4-BE49-F238E27FC236}">
                <a16:creationId xmlns:a16="http://schemas.microsoft.com/office/drawing/2014/main" id="{08D7B44C-499F-1779-888B-9F9E6A40A161}"/>
              </a:ext>
            </a:extLst>
          </p:cNvPr>
          <p:cNvSpPr txBox="1"/>
          <p:nvPr/>
        </p:nvSpPr>
        <p:spPr>
          <a:xfrm>
            <a:off x="7777213" y="2691893"/>
            <a:ext cx="3324796" cy="1938992"/>
          </a:xfrm>
          <a:prstGeom prst="rect">
            <a:avLst/>
          </a:prstGeom>
          <a:noFill/>
        </p:spPr>
        <p:txBody>
          <a:bodyPr wrap="square" rtlCol="0">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Be available to troubleshoot technology situations as they arise. </a:t>
            </a:r>
          </a:p>
        </p:txBody>
      </p:sp>
      <p:sp>
        <p:nvSpPr>
          <p:cNvPr id="2" name="Slide Number Placeholder 3">
            <a:extLst>
              <a:ext uri="{FF2B5EF4-FFF2-40B4-BE49-F238E27FC236}">
                <a16:creationId xmlns:a16="http://schemas.microsoft.com/office/drawing/2014/main" id="{A95601CC-B001-1586-8775-5DFD045B4773}"/>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825758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2982686" y="2991757"/>
            <a:ext cx="9492343" cy="1092200"/>
          </a:xfrm>
        </p:spPr>
        <p:txBody>
          <a:bodyPr>
            <a:normAutofit fontScale="90000"/>
          </a:bodyPr>
          <a:lstStyle/>
          <a:p>
            <a:r>
              <a:rPr lang="en-US" sz="5300">
                <a:solidFill>
                  <a:schemeClr val="tx1"/>
                </a:solidFill>
              </a:rPr>
              <a:t>3</a:t>
            </a:r>
            <a:r>
              <a:rPr lang="en-US" sz="5300">
                <a:solidFill>
                  <a:schemeClr val="tx1"/>
                </a:solidFill>
                <a:latin typeface="Arial" panose="020B0604020202020204" pitchFamily="34" charset="0"/>
                <a:cs typeface="Arial" panose="020B0604020202020204" pitchFamily="34" charset="0"/>
              </a:rPr>
              <a:t>. </a:t>
            </a:r>
            <a:r>
              <a:rPr lang="en-US" altLang="zh-CN" sz="5300">
                <a:solidFill>
                  <a:schemeClr val="tx1"/>
                </a:solidFill>
                <a:latin typeface="Arial" panose="020B0604020202020204" pitchFamily="34" charset="0"/>
                <a:cs typeface="Arial" panose="020B0604020202020204" pitchFamily="34" charset="0"/>
              </a:rPr>
              <a:t>Tasks to Complete Now</a:t>
            </a:r>
            <a:br>
              <a:rPr lang="zh-CN" altLang="en-US" sz="6000">
                <a:solidFill>
                  <a:schemeClr val="accent1">
                    <a:lumMod val="50000"/>
                  </a:schemeClr>
                </a:solidFill>
              </a:rPr>
            </a:br>
            <a:endParaRPr lang="en-US">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E32DBE57-7B08-8214-18A1-38C5E08F47E0}"/>
              </a:ext>
            </a:extLst>
          </p:cNvPr>
          <p:cNvSpPr>
            <a:spLocks noGrp="1"/>
          </p:cNvSpPr>
          <p:nvPr>
            <p:ph type="sldNum" sz="quarter" idx="12"/>
          </p:nvPr>
        </p:nvSpPr>
        <p:spPr/>
        <p:txBody>
          <a:bodyPr/>
          <a:lstStyle/>
          <a:p>
            <a:fld id="{68A8D22E-6BC5-9E47-900C-2BB94685D9F5}" type="slidenum">
              <a:rPr lang="en-US" smtClean="0"/>
              <a:pPr/>
              <a:t>25</a:t>
            </a:fld>
            <a:endParaRPr lang="en-US"/>
          </a:p>
        </p:txBody>
      </p:sp>
    </p:spTree>
    <p:extLst>
      <p:ext uri="{BB962C8B-B14F-4D97-AF65-F5344CB8AC3E}">
        <p14:creationId xmlns:p14="http://schemas.microsoft.com/office/powerpoint/2010/main" val="2744313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73E9-40FB-A3CB-CCF4-C7EEEEEE2CD6}"/>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D1E8827-88D4-1629-0532-4FFF6E492E28}"/>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978D7BA-7742-3427-5A13-C86FCDC707A0}"/>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a:t>
            </a:r>
          </a:p>
        </p:txBody>
      </p:sp>
      <p:sp>
        <p:nvSpPr>
          <p:cNvPr id="4" name="Rectangle 3">
            <a:extLst>
              <a:ext uri="{FF2B5EF4-FFF2-40B4-BE49-F238E27FC236}">
                <a16:creationId xmlns:a16="http://schemas.microsoft.com/office/drawing/2014/main" id="{0280BCCA-D7A7-8536-E87D-8366ABFC6525}"/>
              </a:ext>
            </a:extLst>
          </p:cNvPr>
          <p:cNvSpPr/>
          <p:nvPr/>
        </p:nvSpPr>
        <p:spPr>
          <a:xfrm>
            <a:off x="447040" y="2092960"/>
            <a:ext cx="5435600" cy="42875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F82B502-DED4-594E-9C60-616A2C9F75DE}"/>
              </a:ext>
            </a:extLst>
          </p:cNvPr>
          <p:cNvSpPr>
            <a:spLocks noGrp="1"/>
          </p:cNvSpPr>
          <p:nvPr>
            <p:ph type="sldNum" sz="quarter" idx="12"/>
          </p:nvPr>
        </p:nvSpPr>
        <p:spPr/>
        <p:txBody>
          <a:bodyPr/>
          <a:lstStyle/>
          <a:p>
            <a:fld id="{68A8D22E-6BC5-9E47-900C-2BB94685D9F5}" type="slidenum">
              <a:rPr lang="en-US" smtClean="0"/>
              <a:t>26</a:t>
            </a:fld>
            <a:endParaRPr lang="en-US"/>
          </a:p>
        </p:txBody>
      </p:sp>
    </p:spTree>
    <p:extLst>
      <p:ext uri="{BB962C8B-B14F-4D97-AF65-F5344CB8AC3E}">
        <p14:creationId xmlns:p14="http://schemas.microsoft.com/office/powerpoint/2010/main" val="1776663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bg1"/>
                </a:solidFill>
              </a:rPr>
              <a:t>1. Read Student Assessment Updates (ongoing).</a:t>
            </a:r>
          </a:p>
        </p:txBody>
      </p:sp>
      <p:sp>
        <p:nvSpPr>
          <p:cNvPr id="3" name="Content Placeholder 2"/>
          <p:cNvSpPr>
            <a:spLocks noGrp="1"/>
          </p:cNvSpPr>
          <p:nvPr>
            <p:ph idx="1"/>
          </p:nvPr>
        </p:nvSpPr>
        <p:spPr/>
        <p:txBody>
          <a:bodyPr>
            <a:normAutofit/>
          </a:bodyPr>
          <a:lstStyle/>
          <a:p>
            <a:pPr>
              <a:buClr>
                <a:srgbClr val="000000"/>
              </a:buClr>
            </a:pPr>
            <a:r>
              <a:rPr lang="en-US" sz="2800">
                <a:hlinkClick r:id="rId3"/>
              </a:rPr>
              <a:t>Student Assessment Updates</a:t>
            </a:r>
            <a:r>
              <a:rPr lang="en-US" sz="2800"/>
              <a:t> </a:t>
            </a:r>
            <a:r>
              <a:rPr lang="en-US" sz="2800">
                <a:solidFill>
                  <a:schemeClr val="tx1"/>
                </a:solidFill>
              </a:rPr>
              <a:t>are biweekly emails with important updates about the MCAS program. </a:t>
            </a:r>
          </a:p>
          <a:p>
            <a:r>
              <a:rPr lang="en-US" sz="2800">
                <a:solidFill>
                  <a:schemeClr val="tx1"/>
                </a:solidFill>
              </a:rPr>
              <a:t>The following roles in </a:t>
            </a:r>
            <a:r>
              <a:rPr lang="en-US" sz="2800">
                <a:hlinkClick r:id="rId4"/>
              </a:rPr>
              <a:t>School and District Profiles</a:t>
            </a:r>
            <a:r>
              <a:rPr lang="en-US" sz="2800"/>
              <a:t> </a:t>
            </a:r>
            <a:r>
              <a:rPr lang="en-US" sz="2800">
                <a:solidFill>
                  <a:schemeClr val="tx1"/>
                </a:solidFill>
              </a:rPr>
              <a:t>automatically receive these updates</a:t>
            </a:r>
            <a:r>
              <a:rPr lang="en-US">
                <a:solidFill>
                  <a:schemeClr val="tx1"/>
                </a:solidFill>
              </a:rPr>
              <a:t>: </a:t>
            </a:r>
          </a:p>
          <a:p>
            <a:pPr lvl="1"/>
            <a:r>
              <a:rPr lang="en-US">
                <a:solidFill>
                  <a:schemeClr val="tx1"/>
                </a:solidFill>
              </a:rPr>
              <a:t>Principals, MCAS test coordinators, special education directors, and EL program directors</a:t>
            </a:r>
          </a:p>
          <a:p>
            <a:r>
              <a:rPr lang="en-US" sz="2800">
                <a:solidFill>
                  <a:schemeClr val="tx1"/>
                </a:solidFill>
              </a:rPr>
              <a:t>If you do not already receive these updates, subscribe using this link: </a:t>
            </a:r>
            <a:r>
              <a:rPr lang="en-US" sz="2800">
                <a:hlinkClick r:id="rId5"/>
              </a:rPr>
              <a:t>http://eepurl.com/ghSOhH</a:t>
            </a:r>
            <a:r>
              <a:rPr lang="en-US" sz="2800"/>
              <a:t> </a:t>
            </a:r>
          </a:p>
          <a:p>
            <a:endParaRPr lang="en-US" sz="2800"/>
          </a:p>
          <a:p>
            <a:endParaRPr lang="en-US" sz="2800"/>
          </a:p>
        </p:txBody>
      </p:sp>
      <p:sp>
        <p:nvSpPr>
          <p:cNvPr id="4" name="Slide Number Placeholder 3">
            <a:extLst>
              <a:ext uri="{FF2B5EF4-FFF2-40B4-BE49-F238E27FC236}">
                <a16:creationId xmlns:a16="http://schemas.microsoft.com/office/drawing/2014/main" id="{68235D1E-913D-3F3D-5133-0274FE2499E9}"/>
              </a:ext>
            </a:extLst>
          </p:cNvPr>
          <p:cNvSpPr>
            <a:spLocks noGrp="1"/>
          </p:cNvSpPr>
          <p:nvPr>
            <p:ph type="sldNum" sz="quarter" idx="12"/>
          </p:nvPr>
        </p:nvSpPr>
        <p:spPr/>
        <p:txBody>
          <a:bodyPr/>
          <a:lstStyle/>
          <a:p>
            <a:fld id="{68A8D22E-6BC5-9E47-900C-2BB94685D9F5}"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bg1"/>
                </a:solidFill>
                <a:latin typeface="Arial" panose="020B0604020202020204" pitchFamily="34" charset="0"/>
                <a:cs typeface="Arial" panose="020B0604020202020204" pitchFamily="34" charset="0"/>
              </a:rPr>
              <a:t>2. Become familiar with CBT components.</a:t>
            </a:r>
          </a:p>
        </p:txBody>
      </p:sp>
      <p:sp>
        <p:nvSpPr>
          <p:cNvPr id="3" name="Content Placeholder 2"/>
          <p:cNvSpPr>
            <a:spLocks noGrp="1"/>
          </p:cNvSpPr>
          <p:nvPr>
            <p:ph idx="1"/>
          </p:nvPr>
        </p:nvSpPr>
        <p:spPr>
          <a:xfrm>
            <a:off x="173179" y="1496156"/>
            <a:ext cx="6902535" cy="4414692"/>
          </a:xfrm>
        </p:spPr>
        <p:txBody>
          <a:bodyPr vert="horz" lIns="91440" tIns="45720" rIns="91440" bIns="45720" rtlCol="0" anchor="t">
            <a:normAutofit fontScale="92500" lnSpcReduction="10000"/>
          </a:bodyPr>
          <a:lstStyle/>
          <a:p>
            <a:pPr>
              <a:buClr>
                <a:srgbClr val="000000"/>
              </a:buClr>
            </a:pPr>
            <a:r>
              <a:rPr lang="en-US" sz="3200" b="1">
                <a:latin typeface="Arial" panose="020B0604020202020204" pitchFamily="34" charset="0"/>
                <a:cs typeface="Arial" panose="020B0604020202020204" pitchFamily="34" charset="0"/>
              </a:rPr>
              <a:t>MCAS Portal</a:t>
            </a:r>
          </a:p>
          <a:p>
            <a:pPr lvl="1">
              <a:buClr>
                <a:srgbClr val="000000"/>
              </a:buClr>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Online test management system for principals, test coordinators, technology coordinators, and test administrators</a:t>
            </a:r>
          </a:p>
          <a:p>
            <a:pPr lvl="2">
              <a:buClr>
                <a:srgbClr val="000000"/>
              </a:buClr>
              <a:buFont typeface="Arial" panose="020B0604020202020204" pitchFamily="34" charset="0"/>
              <a:buChar char="•"/>
            </a:pPr>
            <a:r>
              <a:rPr lang="en-US" sz="2400">
                <a:latin typeface="Arial" panose="020B0604020202020204" pitchFamily="34" charset="0"/>
                <a:cs typeface="Arial" panose="020B0604020202020204" pitchFamily="34" charset="0"/>
                <a:hlinkClick r:id="rId3"/>
              </a:rPr>
              <a:t>https://mcas.cognia.org/</a:t>
            </a:r>
            <a:endParaRPr lang="en-US" sz="2400">
              <a:latin typeface="Arial" panose="020B0604020202020204" pitchFamily="34" charset="0"/>
              <a:cs typeface="Arial" panose="020B0604020202020204" pitchFamily="34" charset="0"/>
            </a:endParaRPr>
          </a:p>
          <a:p>
            <a:pPr lvl="1">
              <a:buClr>
                <a:srgbClr val="000000"/>
              </a:buClr>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a:buClr>
                <a:srgbClr val="000000"/>
              </a:buClr>
            </a:pPr>
            <a:r>
              <a:rPr lang="en-US" sz="3200" b="1"/>
              <a:t>MCAS Training Site</a:t>
            </a:r>
          </a:p>
          <a:p>
            <a:pPr lvl="1" fontAlgn="base">
              <a:buClr>
                <a:srgbClr val="000000"/>
              </a:buClr>
            </a:pPr>
            <a:r>
              <a:rPr lang="en-US" sz="2800">
                <a:solidFill>
                  <a:srgbClr val="000000"/>
                </a:solidFill>
                <a:latin typeface="Arial"/>
                <a:cs typeface="Arial"/>
              </a:rPr>
              <a:t>Site where test coordinators, principals, technology coordinators, and test administrators can practice the tasks required in the MCAS Portal </a:t>
            </a:r>
          </a:p>
          <a:p>
            <a:pPr lvl="2" fontAlgn="base">
              <a:buClr>
                <a:srgbClr val="000000"/>
              </a:buClr>
            </a:pPr>
            <a:r>
              <a:rPr lang="en-US" sz="2400">
                <a:solidFill>
                  <a:srgbClr val="000000"/>
                </a:solidFill>
                <a:latin typeface="Arial"/>
                <a:cs typeface="Arial"/>
                <a:hlinkClick r:id="rId4"/>
              </a:rPr>
              <a:t>https://mcas-training.cognia.org/</a:t>
            </a:r>
            <a:r>
              <a:rPr lang="en-US" sz="2400">
                <a:solidFill>
                  <a:srgbClr val="000000"/>
                </a:solidFill>
                <a:latin typeface="Arial"/>
                <a:cs typeface="Arial"/>
              </a:rPr>
              <a:t> </a:t>
            </a:r>
          </a:p>
          <a:p>
            <a:pPr lvl="2"/>
            <a:endParaRPr lang="en-US" sz="2400"/>
          </a:p>
          <a:p>
            <a:endParaRPr lang="en-US" sz="2800"/>
          </a:p>
          <a:p>
            <a:endParaRPr lang="en-US" sz="2800"/>
          </a:p>
        </p:txBody>
      </p:sp>
      <p:sp>
        <p:nvSpPr>
          <p:cNvPr id="5" name="Slide Number Placeholder 4">
            <a:extLst>
              <a:ext uri="{FF2B5EF4-FFF2-40B4-BE49-F238E27FC236}">
                <a16:creationId xmlns:a16="http://schemas.microsoft.com/office/drawing/2014/main" id="{C3D02FED-375F-B0B5-1062-B20B86E01F25}"/>
              </a:ext>
            </a:extLst>
          </p:cNvPr>
          <p:cNvSpPr>
            <a:spLocks noGrp="1"/>
          </p:cNvSpPr>
          <p:nvPr>
            <p:ph type="sldNum" sz="quarter" idx="12"/>
          </p:nvPr>
        </p:nvSpPr>
        <p:spPr/>
        <p:txBody>
          <a:bodyPr/>
          <a:lstStyle/>
          <a:p>
            <a:fld id="{68A8D22E-6BC5-9E47-900C-2BB94685D9F5}" type="slidenum">
              <a:rPr lang="en-US" smtClean="0"/>
              <a:t>28</a:t>
            </a:fld>
            <a:endParaRPr lang="en-US"/>
          </a:p>
        </p:txBody>
      </p:sp>
      <p:pic>
        <p:nvPicPr>
          <p:cNvPr id="6" name="Picture 5" descr="A screenshot of a computer&#10;&#10;AI-generated content may be incorrect.">
            <a:extLst>
              <a:ext uri="{FF2B5EF4-FFF2-40B4-BE49-F238E27FC236}">
                <a16:creationId xmlns:a16="http://schemas.microsoft.com/office/drawing/2014/main" id="{0082EF32-588F-E80F-1B7E-39390E786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5975" y="1267297"/>
            <a:ext cx="3660222" cy="2514601"/>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DF93BD6C-BDFE-B416-3133-84F58DA66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5975" y="3879494"/>
            <a:ext cx="3646528" cy="2514600"/>
          </a:xfrm>
          <a:prstGeom prst="rect">
            <a:avLst/>
          </a:prstGeom>
        </p:spPr>
      </p:pic>
    </p:spTree>
    <p:extLst>
      <p:ext uri="{BB962C8B-B14F-4D97-AF65-F5344CB8AC3E}">
        <p14:creationId xmlns:p14="http://schemas.microsoft.com/office/powerpoint/2010/main" val="277618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10871-8A08-707E-6E4C-57449560E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5AC68-93F4-BBF7-A7A4-572BDE33945D}"/>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2. Become familiar with CBT components. (cont’d)</a:t>
            </a:r>
          </a:p>
        </p:txBody>
      </p:sp>
      <p:sp>
        <p:nvSpPr>
          <p:cNvPr id="3" name="Content Placeholder 2">
            <a:extLst>
              <a:ext uri="{FF2B5EF4-FFF2-40B4-BE49-F238E27FC236}">
                <a16:creationId xmlns:a16="http://schemas.microsoft.com/office/drawing/2014/main" id="{665EFE84-B990-1E16-BFF6-181988F9E19A}"/>
              </a:ext>
            </a:extLst>
          </p:cNvPr>
          <p:cNvSpPr>
            <a:spLocks noGrp="1"/>
          </p:cNvSpPr>
          <p:nvPr>
            <p:ph idx="1"/>
          </p:nvPr>
        </p:nvSpPr>
        <p:spPr>
          <a:xfrm>
            <a:off x="173179" y="1496156"/>
            <a:ext cx="6902535" cy="4414692"/>
          </a:xfrm>
        </p:spPr>
        <p:txBody>
          <a:bodyPr vert="horz" lIns="91440" tIns="45720" rIns="91440" bIns="45720" rtlCol="0" anchor="t">
            <a:normAutofit lnSpcReduction="10000"/>
          </a:bodyPr>
          <a:lstStyle/>
          <a:p>
            <a:pPr>
              <a:buClr>
                <a:srgbClr val="000000"/>
              </a:buClr>
            </a:pPr>
            <a:r>
              <a:rPr lang="en-US" sz="3200" b="1"/>
              <a:t>MCAS Student Kiosk</a:t>
            </a:r>
          </a:p>
          <a:p>
            <a:pPr lvl="1">
              <a:buClr>
                <a:srgbClr val="000000"/>
              </a:buClr>
            </a:pPr>
            <a:r>
              <a:rPr lang="en-US" sz="2800">
                <a:solidFill>
                  <a:schemeClr val="tx1"/>
                </a:solidFill>
              </a:rPr>
              <a:t>Online testing platform used by students to take the computer-based MCAS assessments</a:t>
            </a:r>
          </a:p>
          <a:p>
            <a:pPr lvl="2">
              <a:buClr>
                <a:srgbClr val="000000"/>
              </a:buClr>
            </a:pPr>
            <a:r>
              <a:rPr lang="en-US" sz="2400">
                <a:hlinkClick r:id="rId3"/>
              </a:rPr>
              <a:t>mcas.onlinehelp.cognia.org/</a:t>
            </a:r>
            <a:br>
              <a:rPr lang="en-US" sz="2400">
                <a:hlinkClick r:id="rId3"/>
              </a:rPr>
            </a:br>
            <a:r>
              <a:rPr lang="en-US" sz="2400">
                <a:hlinkClick r:id="rId3"/>
              </a:rPr>
              <a:t>technology-setup</a:t>
            </a:r>
            <a:endParaRPr lang="en-US" sz="2400"/>
          </a:p>
          <a:p>
            <a:pPr marL="457200" lvl="1" indent="0">
              <a:buClr>
                <a:srgbClr val="000000"/>
              </a:buClr>
              <a:buNone/>
            </a:pPr>
            <a:endParaRPr lang="en-US" sz="2800">
              <a:latin typeface="Arial" panose="020B0604020202020204" pitchFamily="34" charset="0"/>
              <a:cs typeface="Arial" panose="020B0604020202020204" pitchFamily="34" charset="0"/>
            </a:endParaRPr>
          </a:p>
          <a:p>
            <a:pPr>
              <a:buClr>
                <a:srgbClr val="000000"/>
              </a:buClr>
            </a:pPr>
            <a:r>
              <a:rPr lang="en-US" sz="3200" b="1">
                <a:latin typeface="Arial" panose="020B0604020202020204" pitchFamily="34" charset="0"/>
                <a:cs typeface="Arial" panose="020B0604020202020204" pitchFamily="34" charset="0"/>
              </a:rPr>
              <a:t>Site Readiness</a:t>
            </a:r>
          </a:p>
          <a:p>
            <a:pPr lvl="1">
              <a:buClr>
                <a:srgbClr val="000000"/>
              </a:buClr>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Task completed by technology coordinators to verify that student devices are ready for testing. </a:t>
            </a:r>
          </a:p>
          <a:p>
            <a:pPr lvl="2"/>
            <a:endParaRPr lang="en-US" sz="2400"/>
          </a:p>
          <a:p>
            <a:endParaRPr lang="en-US" sz="2800"/>
          </a:p>
          <a:p>
            <a:endParaRPr lang="en-US" sz="2800"/>
          </a:p>
        </p:txBody>
      </p:sp>
      <p:sp>
        <p:nvSpPr>
          <p:cNvPr id="5" name="Slide Number Placeholder 4">
            <a:extLst>
              <a:ext uri="{FF2B5EF4-FFF2-40B4-BE49-F238E27FC236}">
                <a16:creationId xmlns:a16="http://schemas.microsoft.com/office/drawing/2014/main" id="{2D31CC5E-669F-00FE-6DAD-2F6AF49FB524}"/>
              </a:ext>
            </a:extLst>
          </p:cNvPr>
          <p:cNvSpPr>
            <a:spLocks noGrp="1"/>
          </p:cNvSpPr>
          <p:nvPr>
            <p:ph type="sldNum" sz="quarter" idx="12"/>
          </p:nvPr>
        </p:nvSpPr>
        <p:spPr/>
        <p:txBody>
          <a:bodyPr/>
          <a:lstStyle/>
          <a:p>
            <a:fld id="{68A8D22E-6BC5-9E47-900C-2BB94685D9F5}" type="slidenum">
              <a:rPr lang="en-US" smtClean="0"/>
              <a:t>29</a:t>
            </a:fld>
            <a:endParaRPr lang="en-US"/>
          </a:p>
        </p:txBody>
      </p:sp>
      <p:pic>
        <p:nvPicPr>
          <p:cNvPr id="6" name="Picture 5" descr="A screen shot of a sign in&#10;&#10;Description automatically generated">
            <a:extLst>
              <a:ext uri="{FF2B5EF4-FFF2-40B4-BE49-F238E27FC236}">
                <a16:creationId xmlns:a16="http://schemas.microsoft.com/office/drawing/2014/main" id="{CE1EE94D-ED02-A03A-179A-122DC958A1E9}"/>
              </a:ext>
            </a:extLst>
          </p:cNvPr>
          <p:cNvPicPr>
            <a:picLocks noChangeAspect="1"/>
          </p:cNvPicPr>
          <p:nvPr/>
        </p:nvPicPr>
        <p:blipFill>
          <a:blip r:embed="rId4"/>
          <a:stretch>
            <a:fillRect/>
          </a:stretch>
        </p:blipFill>
        <p:spPr>
          <a:xfrm>
            <a:off x="7542370" y="1169701"/>
            <a:ext cx="2774447" cy="3663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38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Logistics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a:xfrm>
            <a:off x="173180" y="1591254"/>
            <a:ext cx="11783292" cy="4732428"/>
          </a:xfrm>
        </p:spPr>
        <p:txBody>
          <a:bodyPr vert="horz" lIns="91440" tIns="45720" rIns="91440" bIns="45720" rtlCol="0" anchor="t">
            <a:normAutofit fontScale="85000" lnSpcReduction="20000"/>
          </a:bodyPr>
          <a:lstStyle/>
          <a:p>
            <a:pPr marL="457200" indent="-457200">
              <a:buClrTx/>
              <a:buFont typeface="Arial" panose="020B0604020202020204" pitchFamily="34" charset="0"/>
              <a:buChar char="•"/>
            </a:pPr>
            <a:r>
              <a:rPr lang="en-US">
                <a:solidFill>
                  <a:srgbClr val="101D35"/>
                </a:solidFill>
                <a:latin typeface="Arial" panose="020B0604020202020204" pitchFamily="34" charset="0"/>
                <a:cs typeface="Arial" panose="020B0604020202020204" pitchFamily="34" charset="0"/>
              </a:rPr>
              <a:t>Use the Q&amp;A feature to ask a question.  </a:t>
            </a:r>
          </a:p>
          <a:p>
            <a:pPr marL="800100" lvl="1" indent="-342900">
              <a:buClrTx/>
              <a:buFont typeface="Arial" panose="020B0604020202020204" pitchFamily="34" charset="0"/>
              <a:buChar char="•"/>
            </a:pPr>
            <a:r>
              <a:rPr lang="en-US" sz="2600">
                <a:solidFill>
                  <a:srgbClr val="101D35"/>
                </a:solidFill>
                <a:latin typeface="Arial"/>
                <a:cs typeface="Arial"/>
              </a:rPr>
              <a:t>We will answer some questions aloud at specified times during this training session, and we will email the Q&amp;A afterwards.</a:t>
            </a:r>
          </a:p>
          <a:p>
            <a:pPr marL="800100" lvl="1" indent="-342900">
              <a:buClrTx/>
              <a:buFont typeface="Arial" panose="020B0604020202020204" pitchFamily="34" charset="0"/>
              <a:buChar char="•"/>
            </a:pPr>
            <a:r>
              <a:rPr lang="en-US" sz="2600">
                <a:solidFill>
                  <a:srgbClr val="101D35"/>
                </a:solidFill>
                <a:latin typeface="Arial"/>
                <a:cs typeface="Arial"/>
              </a:rPr>
              <a:t>Type your questions anytime, but we may not answer them in real time as some questions may be covered during the presentation. </a:t>
            </a:r>
          </a:p>
          <a:p>
            <a:pPr marL="800100" lvl="1" indent="-342900">
              <a:buClrTx/>
              <a:buFont typeface="Arial" panose="020B0604020202020204" pitchFamily="34" charset="0"/>
              <a:buChar char="•"/>
            </a:pPr>
            <a:r>
              <a:rPr lang="en-US" sz="2600">
                <a:solidFill>
                  <a:srgbClr val="101D35"/>
                </a:solidFill>
                <a:latin typeface="Arial"/>
                <a:cs typeface="Arial"/>
              </a:rPr>
              <a:t>Use the thumbs-up icon to “upvote” someone else’s question. </a:t>
            </a:r>
          </a:p>
          <a:p>
            <a:pPr marL="800100" lvl="1" indent="-342900">
              <a:buClrTx/>
              <a:buFont typeface="Arial" panose="020B0604020202020204" pitchFamily="34" charset="0"/>
              <a:buChar char="•"/>
            </a:pPr>
            <a:r>
              <a:rPr lang="en-US" sz="2600">
                <a:solidFill>
                  <a:srgbClr val="101D35"/>
                </a:solidFill>
                <a:latin typeface="Arial"/>
                <a:cs typeface="Arial"/>
              </a:rPr>
              <a:t>Email student-specific questions to </a:t>
            </a:r>
            <a:r>
              <a:rPr lang="en-US" sz="2600">
                <a:latin typeface="Arial"/>
                <a:cs typeface="Arial"/>
                <a:hlinkClick r:id="rId3"/>
              </a:rPr>
              <a:t>mcas@mass.gov</a:t>
            </a:r>
            <a:r>
              <a:rPr lang="en-US" sz="2600">
                <a:latin typeface="Arial"/>
                <a:cs typeface="Arial"/>
              </a:rPr>
              <a:t> </a:t>
            </a:r>
            <a:r>
              <a:rPr lang="en-US" sz="2600">
                <a:solidFill>
                  <a:srgbClr val="101D35"/>
                </a:solidFill>
                <a:latin typeface="Arial"/>
                <a:cs typeface="Arial"/>
              </a:rPr>
              <a:t>instead of asking here. </a:t>
            </a:r>
          </a:p>
          <a:p>
            <a:pPr marL="457200" indent="-457200">
              <a:buClrTx/>
              <a:buFont typeface="Arial" panose="020B0604020202020204" pitchFamily="34" charset="0"/>
              <a:buChar char="•"/>
            </a:pPr>
            <a:r>
              <a:rPr lang="en-US">
                <a:solidFill>
                  <a:srgbClr val="101D35"/>
                </a:solidFill>
                <a:latin typeface="Arial" panose="020B0604020202020204" pitchFamily="34" charset="0"/>
                <a:cs typeface="Arial" panose="020B0604020202020204" pitchFamily="34" charset="0"/>
              </a:rPr>
              <a:t>This session is being recorded and will be available in about a week in the </a:t>
            </a:r>
            <a:r>
              <a:rPr lang="en-US">
                <a:latin typeface="Arial" panose="020B0604020202020204" pitchFamily="34" charset="0"/>
                <a:cs typeface="Arial" panose="020B0604020202020204" pitchFamily="34" charset="0"/>
                <a:hlinkClick r:id="rId4"/>
              </a:rPr>
              <a:t>MCAS Resource Center</a:t>
            </a:r>
            <a:r>
              <a:rPr lang="en-US">
                <a:solidFill>
                  <a:srgbClr val="101D35"/>
                </a:solidFill>
                <a:latin typeface="Arial" panose="020B0604020202020204" pitchFamily="34" charset="0"/>
                <a:cs typeface="Arial" panose="020B0604020202020204" pitchFamily="34" charset="0"/>
              </a:rPr>
              <a:t>, along with the slides. </a:t>
            </a:r>
          </a:p>
          <a:p>
            <a:pPr marL="457200" indent="-457200">
              <a:buClrTx/>
              <a:buFont typeface="Arial" panose="020B0604020202020204" pitchFamily="34" charset="0"/>
              <a:buChar char="•"/>
            </a:pPr>
            <a:r>
              <a:rPr lang="en-US">
                <a:solidFill>
                  <a:srgbClr val="101D35"/>
                </a:solidFill>
                <a:latin typeface="Arial" panose="020B0604020202020204" pitchFamily="34" charset="0"/>
                <a:cs typeface="Arial" panose="020B0604020202020204" pitchFamily="34" charset="0"/>
              </a:rPr>
              <a:t>Closed captioning has been enabled for participants who need it. </a:t>
            </a:r>
          </a:p>
          <a:p>
            <a:pPr marL="457200" indent="-457200"/>
            <a:r>
              <a:rPr lang="en-US">
                <a:solidFill>
                  <a:schemeClr val="tx1"/>
                </a:solidFill>
              </a:rPr>
              <a:t>This session is being interpreted into ASL. Our interpreting team will be onscreen with the presenters. </a:t>
            </a:r>
            <a:endParaRPr lang="en-US">
              <a:solidFill>
                <a:schemeClr val="tx1"/>
              </a:solidFill>
              <a:latin typeface="Arial" panose="020B0604020202020204" pitchFamily="34" charset="0"/>
              <a:cs typeface="Arial" panose="020B0604020202020204" pitchFamily="34" charset="0"/>
            </a:endParaRPr>
          </a:p>
          <a:p>
            <a:pPr marL="457200" indent="-457200"/>
            <a:r>
              <a:rPr lang="en-US">
                <a:solidFill>
                  <a:srgbClr val="101D35"/>
                </a:solidFill>
              </a:rPr>
              <a:t>Please be advised that DESE does not authorize attendees to record or to use AI transcription tools during the meeting and DESE does not endorse any unauthorized transcripts created by third parties of its meetings. </a:t>
            </a:r>
            <a:endParaRPr lang="en-US">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55AD1E4-BBE7-263C-C468-C94082872D2C}"/>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3273459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Demonstration</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vert="horz" lIns="91440" tIns="45720" rIns="91440" bIns="45720" rtlCol="0" anchor="t">
            <a:normAutofit/>
          </a:bodyPr>
          <a:lstStyle/>
          <a:p>
            <a:pPr marL="457200" indent="-457200">
              <a:buClrTx/>
              <a:buFont typeface="Arial" panose="020B0604020202020204" pitchFamily="34" charset="0"/>
              <a:buChar char="•"/>
            </a:pPr>
            <a:r>
              <a:rPr lang="en-US">
                <a:solidFill>
                  <a:srgbClr val="101D35"/>
                </a:solidFill>
                <a:latin typeface="Arial"/>
                <a:cs typeface="Arial"/>
              </a:rPr>
              <a:t>MCAS Portal and MCAS Training Site</a:t>
            </a:r>
            <a:endParaRPr lang="en-US">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4C7CF64-C9C8-93E5-D491-970A99A78FB8}"/>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652968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CE8E4-5506-6070-6F45-82F22ECCB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C37FC-E207-B7C9-A390-F6E80DE7E022}"/>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MCAS Resource Center</a:t>
            </a:r>
          </a:p>
        </p:txBody>
      </p:sp>
      <p:sp>
        <p:nvSpPr>
          <p:cNvPr id="3" name="Text Placeholder 2">
            <a:extLst>
              <a:ext uri="{FF2B5EF4-FFF2-40B4-BE49-F238E27FC236}">
                <a16:creationId xmlns:a16="http://schemas.microsoft.com/office/drawing/2014/main" id="{333A7D90-0E01-0AC2-0AA0-41DB132C90CE}"/>
              </a:ext>
            </a:extLst>
          </p:cNvPr>
          <p:cNvSpPr>
            <a:spLocks noGrp="1"/>
          </p:cNvSpPr>
          <p:nvPr>
            <p:ph idx="1"/>
          </p:nvPr>
        </p:nvSpPr>
        <p:spPr/>
        <p:txBody>
          <a:bodyPr vert="horz" lIns="91440" tIns="45720" rIns="91440" bIns="45720" rtlCol="0" anchor="t">
            <a:normAutofit/>
          </a:bodyPr>
          <a:lstStyle/>
          <a:p>
            <a:pPr marL="457200" indent="-457200">
              <a:buClrTx/>
              <a:buFont typeface="Arial" panose="020B0604020202020204" pitchFamily="34" charset="0"/>
              <a:buChar char="•"/>
            </a:pPr>
            <a:r>
              <a:rPr lang="en-US">
                <a:solidFill>
                  <a:srgbClr val="101D35"/>
                </a:solidFill>
                <a:latin typeface="Arial"/>
                <a:cs typeface="Arial"/>
              </a:rPr>
              <a:t>Can be accessed at </a:t>
            </a:r>
            <a:r>
              <a:rPr lang="en-US">
                <a:solidFill>
                  <a:srgbClr val="101D35"/>
                </a:solidFill>
                <a:latin typeface="Arial"/>
                <a:cs typeface="Arial"/>
                <a:hlinkClick r:id="rId3"/>
              </a:rPr>
              <a:t>mcas.onlinehelp.cognia.org</a:t>
            </a:r>
            <a:endParaRPr lang="en-US">
              <a:solidFill>
                <a:srgbClr val="101D35"/>
              </a:solidFill>
              <a:latin typeface="Arial"/>
              <a:cs typeface="Arial"/>
            </a:endParaRPr>
          </a:p>
          <a:p>
            <a:pPr marL="457200" indent="-457200">
              <a:buClrTx/>
              <a:buFont typeface="Arial" panose="020B0604020202020204" pitchFamily="34" charset="0"/>
              <a:buChar char="•"/>
            </a:pPr>
            <a:r>
              <a:rPr lang="en-US" b="0" i="0">
                <a:solidFill>
                  <a:srgbClr val="1A1A1A"/>
                </a:solidFill>
                <a:effectLst/>
                <a:latin typeface="Arial" panose="020B0604020202020204" pitchFamily="34" charset="0"/>
              </a:rPr>
              <a:t>This website provides access to test administration information, training, practice tests, and other resources to help schools and districts prepare for and administer the MCAS tests.</a:t>
            </a:r>
          </a:p>
          <a:p>
            <a:pPr marL="457200" indent="-457200">
              <a:buClrTx/>
              <a:buFont typeface="Arial" panose="020B0604020202020204" pitchFamily="34" charset="0"/>
              <a:buChar char="•"/>
            </a:pPr>
            <a:r>
              <a:rPr lang="en-US">
                <a:solidFill>
                  <a:srgbClr val="1A1A1A"/>
                </a:solidFill>
                <a:latin typeface="Arial" panose="020B0604020202020204" pitchFamily="34" charset="0"/>
                <a:cs typeface="Arial" panose="020B0604020202020204" pitchFamily="34" charset="0"/>
              </a:rPr>
              <a:t>Contains links to download the MCAS Student Kiosk to student devices. </a:t>
            </a:r>
            <a:endParaRPr lang="en-US">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D01F73E-2008-93BF-8F9D-0870908C50DF}"/>
              </a:ext>
            </a:extLst>
          </p:cNvPr>
          <p:cNvSpPr>
            <a:spLocks noGrp="1"/>
          </p:cNvSpPr>
          <p:nvPr>
            <p:ph type="sldNum" sz="quarter" idx="12"/>
          </p:nvPr>
        </p:nvSpPr>
        <p:spPr/>
        <p:txBody>
          <a:bodyPr/>
          <a:lstStyle/>
          <a:p>
            <a:fld id="{68A8D22E-6BC5-9E47-900C-2BB94685D9F5}" type="slidenum">
              <a:rPr lang="en-US" smtClean="0"/>
              <a:t>31</a:t>
            </a:fld>
            <a:endParaRPr lang="en-US"/>
          </a:p>
        </p:txBody>
      </p:sp>
    </p:spTree>
    <p:extLst>
      <p:ext uri="{BB962C8B-B14F-4D97-AF65-F5344CB8AC3E}">
        <p14:creationId xmlns:p14="http://schemas.microsoft.com/office/powerpoint/2010/main" val="1681431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E542D3-E4EB-1ECE-ACD2-F98E8F7E6F1D}"/>
              </a:ext>
            </a:extLst>
          </p:cNvPr>
          <p:cNvSpPr txBox="1"/>
          <p:nvPr/>
        </p:nvSpPr>
        <p:spPr>
          <a:xfrm>
            <a:off x="10047383" y="4138366"/>
            <a:ext cx="1820964" cy="1323439"/>
          </a:xfrm>
          <a:prstGeom prst="rect">
            <a:avLst/>
          </a:prstGeom>
          <a:noFill/>
          <a:ln>
            <a:solidFill>
              <a:srgbClr val="101D35"/>
            </a:solidFill>
          </a:ln>
        </p:spPr>
        <p:txBody>
          <a:bodyPr wrap="square" rtlCol="0">
            <a:spAutoFit/>
          </a:bodyPr>
          <a:lstStyle/>
          <a:p>
            <a:r>
              <a:rPr lang="en-US" sz="2000">
                <a:latin typeface="Arial" panose="020B0604020202020204" pitchFamily="34" charset="0"/>
                <a:cs typeface="Arial" panose="020B0604020202020204" pitchFamily="34" charset="0"/>
              </a:rPr>
              <a:t>* Link to live chat at the bottom of each page </a:t>
            </a:r>
          </a:p>
        </p:txBody>
      </p:sp>
      <p:sp>
        <p:nvSpPr>
          <p:cNvPr id="6" name="Slide Number Placeholder 5">
            <a:extLst>
              <a:ext uri="{FF2B5EF4-FFF2-40B4-BE49-F238E27FC236}">
                <a16:creationId xmlns:a16="http://schemas.microsoft.com/office/drawing/2014/main" id="{F5333262-858A-CD55-0238-CFDC0AF2AB95}"/>
              </a:ext>
            </a:extLst>
          </p:cNvPr>
          <p:cNvSpPr>
            <a:spLocks noGrp="1"/>
          </p:cNvSpPr>
          <p:nvPr>
            <p:ph type="sldNum" sz="quarter" idx="12"/>
          </p:nvPr>
        </p:nvSpPr>
        <p:spPr/>
        <p:txBody>
          <a:bodyPr/>
          <a:lstStyle/>
          <a:p>
            <a:fld id="{68A8D22E-6BC5-9E47-900C-2BB94685D9F5}" type="slidenum">
              <a:rPr lang="en-US" smtClean="0"/>
              <a:t>32</a:t>
            </a:fld>
            <a:endParaRPr lang="en-US"/>
          </a:p>
        </p:txBody>
      </p:sp>
      <p:pic>
        <p:nvPicPr>
          <p:cNvPr id="5" name="Picture 4">
            <a:extLst>
              <a:ext uri="{FF2B5EF4-FFF2-40B4-BE49-F238E27FC236}">
                <a16:creationId xmlns:a16="http://schemas.microsoft.com/office/drawing/2014/main" id="{960B87F7-A8F7-8553-11E7-DA4F649DCC03}"/>
              </a:ext>
            </a:extLst>
          </p:cNvPr>
          <p:cNvPicPr>
            <a:picLocks noChangeAspect="1"/>
          </p:cNvPicPr>
          <p:nvPr/>
        </p:nvPicPr>
        <p:blipFill>
          <a:blip r:embed="rId3"/>
          <a:stretch>
            <a:fillRect/>
          </a:stretch>
        </p:blipFill>
        <p:spPr>
          <a:xfrm>
            <a:off x="323653" y="0"/>
            <a:ext cx="6908092" cy="6713708"/>
          </a:xfrm>
          <a:prstGeom prst="rect">
            <a:avLst/>
          </a:prstGeom>
        </p:spPr>
      </p:pic>
      <p:pic>
        <p:nvPicPr>
          <p:cNvPr id="13" name="Picture 12">
            <a:extLst>
              <a:ext uri="{FF2B5EF4-FFF2-40B4-BE49-F238E27FC236}">
                <a16:creationId xmlns:a16="http://schemas.microsoft.com/office/drawing/2014/main" id="{CE74BB22-EE32-40CF-CEDE-C6FAEDDC4779}"/>
              </a:ext>
            </a:extLst>
          </p:cNvPr>
          <p:cNvPicPr>
            <a:picLocks noChangeAspect="1"/>
          </p:cNvPicPr>
          <p:nvPr/>
        </p:nvPicPr>
        <p:blipFill>
          <a:blip r:embed="rId4"/>
          <a:stretch>
            <a:fillRect/>
          </a:stretch>
        </p:blipFill>
        <p:spPr>
          <a:xfrm>
            <a:off x="7300095" y="1715587"/>
            <a:ext cx="4656176" cy="1996442"/>
          </a:xfrm>
          <a:prstGeom prst="rect">
            <a:avLst/>
          </a:prstGeom>
        </p:spPr>
      </p:pic>
      <p:sp>
        <p:nvSpPr>
          <p:cNvPr id="2" name="Rectangle 1">
            <a:extLst>
              <a:ext uri="{FF2B5EF4-FFF2-40B4-BE49-F238E27FC236}">
                <a16:creationId xmlns:a16="http://schemas.microsoft.com/office/drawing/2014/main" id="{C8C727AE-4B71-B888-DB6A-03C7CB5F290F}"/>
              </a:ext>
            </a:extLst>
          </p:cNvPr>
          <p:cNvSpPr/>
          <p:nvPr/>
        </p:nvSpPr>
        <p:spPr>
          <a:xfrm>
            <a:off x="7554686" y="2656114"/>
            <a:ext cx="838200" cy="1741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40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73179" y="138356"/>
            <a:ext cx="10515600" cy="861002"/>
          </a:xfrm>
        </p:spPr>
        <p:txBody>
          <a:bodyPr>
            <a:normAutofit fontScale="90000"/>
          </a:bodyPr>
          <a:lstStyle/>
          <a:p>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DESE Security Portal</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a:normAutofit/>
          </a:bodyPr>
          <a:lstStyle/>
          <a:p>
            <a:pPr marL="457200" indent="-457200">
              <a:buClrTx/>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Access Edwin and </a:t>
            </a:r>
            <a:r>
              <a:rPr lang="en-US" err="1">
                <a:solidFill>
                  <a:srgbClr val="000000"/>
                </a:solidFill>
                <a:latin typeface="Arial" panose="020B0604020202020204" pitchFamily="34" charset="0"/>
                <a:cs typeface="Arial" panose="020B0604020202020204" pitchFamily="34" charset="0"/>
              </a:rPr>
              <a:t>DropBox</a:t>
            </a:r>
            <a:r>
              <a:rPr lang="en-US">
                <a:solidFill>
                  <a:srgbClr val="000000"/>
                </a:solidFill>
                <a:latin typeface="Arial" panose="020B0604020202020204" pitchFamily="34" charset="0"/>
                <a:cs typeface="Arial" panose="020B0604020202020204" pitchFamily="34" charset="0"/>
              </a:rPr>
              <a:t> Central through the DESE Security Portal</a:t>
            </a:r>
          </a:p>
          <a:p>
            <a:pPr marL="457200" indent="-457200">
              <a:buClrTx/>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Log in to the Security Portal at </a:t>
            </a:r>
            <a:r>
              <a:rPr lang="en-US">
                <a:latin typeface="Arial" panose="020B0604020202020204" pitchFamily="34" charset="0"/>
                <a:cs typeface="Arial" panose="020B0604020202020204" pitchFamily="34" charset="0"/>
                <a:hlinkClick r:id="rId2"/>
              </a:rPr>
              <a:t>https://gateway.edu.state.ma.us/</a:t>
            </a:r>
            <a:endParaRPr lang="en-US">
              <a:latin typeface="Arial" panose="020B0604020202020204" pitchFamily="34" charset="0"/>
              <a:cs typeface="Arial" panose="020B0604020202020204" pitchFamily="34" charset="0"/>
            </a:endParaRPr>
          </a:p>
          <a:p>
            <a:endParaRPr lang="en-US"/>
          </a:p>
        </p:txBody>
      </p:sp>
      <p:pic>
        <p:nvPicPr>
          <p:cNvPr id="6" name="Picture 5">
            <a:extLst>
              <a:ext uri="{FF2B5EF4-FFF2-40B4-BE49-F238E27FC236}">
                <a16:creationId xmlns:a16="http://schemas.microsoft.com/office/drawing/2014/main" id="{8CADFED5-6F4B-2E49-271F-DEB26BD1777B}"/>
              </a:ext>
            </a:extLst>
          </p:cNvPr>
          <p:cNvPicPr>
            <a:picLocks noChangeAspect="1"/>
          </p:cNvPicPr>
          <p:nvPr/>
        </p:nvPicPr>
        <p:blipFill>
          <a:blip r:embed="rId3"/>
          <a:stretch>
            <a:fillRect/>
          </a:stretch>
        </p:blipFill>
        <p:spPr>
          <a:xfrm>
            <a:off x="1339362" y="2775047"/>
            <a:ext cx="9513276" cy="3382498"/>
          </a:xfrm>
          <a:prstGeom prst="rect">
            <a:avLst/>
          </a:prstGeom>
        </p:spPr>
      </p:pic>
      <p:sp>
        <p:nvSpPr>
          <p:cNvPr id="4" name="Slide Number Placeholder 3">
            <a:extLst>
              <a:ext uri="{FF2B5EF4-FFF2-40B4-BE49-F238E27FC236}">
                <a16:creationId xmlns:a16="http://schemas.microsoft.com/office/drawing/2014/main" id="{5274183B-3B95-9919-5261-F06E22641F87}"/>
              </a:ext>
            </a:extLst>
          </p:cNvPr>
          <p:cNvSpPr>
            <a:spLocks noGrp="1"/>
          </p:cNvSpPr>
          <p:nvPr>
            <p:ph type="sldNum" sz="quarter" idx="12"/>
          </p:nvPr>
        </p:nvSpPr>
        <p:spPr/>
        <p:txBody>
          <a:bodyPr/>
          <a:lstStyle/>
          <a:p>
            <a:fld id="{68A8D22E-6BC5-9E47-900C-2BB94685D9F5}" type="slidenum">
              <a:rPr lang="en-US" smtClean="0"/>
              <a:t>33</a:t>
            </a:fld>
            <a:endParaRPr lang="en-US"/>
          </a:p>
        </p:txBody>
      </p:sp>
    </p:spTree>
    <p:extLst>
      <p:ext uri="{BB962C8B-B14F-4D97-AF65-F5344CB8AC3E}">
        <p14:creationId xmlns:p14="http://schemas.microsoft.com/office/powerpoint/2010/main" val="1315407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E46D-70D2-4B93-84CF-E62956879E9B}"/>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3. Identify the test administration team and establish a communication plan. </a:t>
            </a:r>
          </a:p>
        </p:txBody>
      </p:sp>
      <p:sp>
        <p:nvSpPr>
          <p:cNvPr id="3" name="Content Placeholder 2">
            <a:extLst>
              <a:ext uri="{FF2B5EF4-FFF2-40B4-BE49-F238E27FC236}">
                <a16:creationId xmlns:a16="http://schemas.microsoft.com/office/drawing/2014/main" id="{AB5050AD-25C7-4FF9-9ED8-9B34AB022D8D}"/>
              </a:ext>
            </a:extLst>
          </p:cNvPr>
          <p:cNvSpPr>
            <a:spLocks noGrp="1"/>
          </p:cNvSpPr>
          <p:nvPr>
            <p:ph idx="1"/>
          </p:nvPr>
        </p:nvSpPr>
        <p:spPr/>
        <p:txBody>
          <a:bodyPr>
            <a:normAutofit/>
          </a:bodyPr>
          <a:lstStyle/>
          <a:p>
            <a:pPr>
              <a:buClrTx/>
            </a:pPr>
            <a:r>
              <a:rPr lang="en-US" sz="2800">
                <a:solidFill>
                  <a:srgbClr val="101D35"/>
                </a:solidFill>
                <a:latin typeface="Arial" panose="020B0604020202020204" pitchFamily="34" charset="0"/>
                <a:cs typeface="Arial" panose="020B0604020202020204" pitchFamily="34" charset="0"/>
              </a:rPr>
              <a:t>Identify staff members who can help with planning and management of CBT:</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Test coordination</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Accessibility features for all students </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Accommodations for students with disabilities and English learners</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Technology set-up</a:t>
            </a:r>
          </a:p>
          <a:p>
            <a:pPr>
              <a:buClrTx/>
            </a:pPr>
            <a:r>
              <a:rPr lang="en-US" sz="2800">
                <a:solidFill>
                  <a:srgbClr val="101D35"/>
                </a:solidFill>
                <a:latin typeface="Arial" panose="020B0604020202020204" pitchFamily="34" charset="0"/>
                <a:cs typeface="Arial" panose="020B0604020202020204" pitchFamily="34" charset="0"/>
              </a:rPr>
              <a:t>Determine local responsibilities:</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Who will schedule and manage test sessions?</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Who will configure devices for testing?</a:t>
            </a:r>
          </a:p>
          <a:p>
            <a:pPr lvl="1">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How will information be shared across the team?</a:t>
            </a:r>
          </a:p>
        </p:txBody>
      </p:sp>
      <p:sp>
        <p:nvSpPr>
          <p:cNvPr id="4" name="Slide Number Placeholder 3">
            <a:extLst>
              <a:ext uri="{FF2B5EF4-FFF2-40B4-BE49-F238E27FC236}">
                <a16:creationId xmlns:a16="http://schemas.microsoft.com/office/drawing/2014/main" id="{F7325C8D-2AEC-533F-5277-391625F5039D}"/>
              </a:ext>
            </a:extLst>
          </p:cNvPr>
          <p:cNvSpPr>
            <a:spLocks noGrp="1"/>
          </p:cNvSpPr>
          <p:nvPr>
            <p:ph type="sldNum" sz="quarter" idx="12"/>
          </p:nvPr>
        </p:nvSpPr>
        <p:spPr/>
        <p:txBody>
          <a:bodyPr/>
          <a:lstStyle/>
          <a:p>
            <a:fld id="{68A8D22E-6BC5-9E47-900C-2BB94685D9F5}" type="slidenum">
              <a:rPr lang="en-US" smtClean="0"/>
              <a:t>34</a:t>
            </a:fld>
            <a:endParaRPr lang="en-US"/>
          </a:p>
        </p:txBody>
      </p:sp>
    </p:spTree>
    <p:extLst>
      <p:ext uri="{BB962C8B-B14F-4D97-AF65-F5344CB8AC3E}">
        <p14:creationId xmlns:p14="http://schemas.microsoft.com/office/powerpoint/2010/main" val="2728949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E46D-70D2-4B93-84CF-E62956879E9B}"/>
              </a:ext>
            </a:extLst>
          </p:cNvPr>
          <p:cNvSpPr>
            <a:spLocks noGrp="1"/>
          </p:cNvSpPr>
          <p:nvPr>
            <p:ph type="title"/>
          </p:nvPr>
        </p:nvSpPr>
        <p:spPr/>
        <p:txBody>
          <a:bodyPr>
            <a:normAutofit fontScale="90000"/>
          </a:bodyPr>
          <a:lstStyle/>
          <a:p>
            <a:r>
              <a:rPr lang="en-US" sz="4000">
                <a:solidFill>
                  <a:schemeClr val="bg1"/>
                </a:solidFill>
              </a:rPr>
              <a:t>3. Identify the test administration team and establish a communication plan.  (cont’d)</a:t>
            </a:r>
            <a:endParaRPr lang="en-US" sz="40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B5050AD-25C7-4FF9-9ED8-9B34AB022D8D}"/>
              </a:ext>
            </a:extLst>
          </p:cNvPr>
          <p:cNvSpPr>
            <a:spLocks noGrp="1"/>
          </p:cNvSpPr>
          <p:nvPr>
            <p:ph idx="1"/>
          </p:nvPr>
        </p:nvSpPr>
        <p:spPr/>
        <p:txBody>
          <a:bodyPr>
            <a:normAutofit fontScale="92500"/>
          </a:bodyPr>
          <a:lstStyle/>
          <a:p>
            <a:pPr>
              <a:buClrTx/>
            </a:pPr>
            <a:r>
              <a:rPr lang="en-US" sz="2800">
                <a:solidFill>
                  <a:srgbClr val="101D35"/>
                </a:solidFill>
                <a:latin typeface="Arial" panose="020B0604020202020204" pitchFamily="34" charset="0"/>
                <a:cs typeface="Arial" panose="020B0604020202020204" pitchFamily="34" charset="0"/>
              </a:rPr>
              <a:t>Principals, MCAS test coordinators, special education directors, and EL program directors automatically receive the </a:t>
            </a:r>
            <a:r>
              <a:rPr lang="en-US" sz="2800">
                <a:solidFill>
                  <a:srgbClr val="101D35"/>
                </a:solidFill>
                <a:latin typeface="Arial" panose="020B0604020202020204" pitchFamily="34" charset="0"/>
                <a:cs typeface="Arial" panose="020B0604020202020204" pitchFamily="34" charset="0"/>
                <a:hlinkClick r:id="rId2"/>
              </a:rPr>
              <a:t>Student Assessment Update</a:t>
            </a:r>
            <a:r>
              <a:rPr lang="en-US" sz="2800">
                <a:solidFill>
                  <a:srgbClr val="101D35"/>
                </a:solidFill>
                <a:latin typeface="Arial" panose="020B0604020202020204" pitchFamily="34" charset="0"/>
                <a:cs typeface="Arial" panose="020B0604020202020204" pitchFamily="34" charset="0"/>
              </a:rPr>
              <a:t>. </a:t>
            </a:r>
          </a:p>
          <a:p>
            <a:pPr>
              <a:buClrTx/>
            </a:pPr>
            <a:r>
              <a:rPr lang="en-US" sz="2800">
                <a:solidFill>
                  <a:srgbClr val="101D35"/>
                </a:solidFill>
                <a:latin typeface="Arial" panose="020B0604020202020204" pitchFamily="34" charset="0"/>
                <a:cs typeface="Arial" panose="020B0604020202020204" pitchFamily="34" charset="0"/>
              </a:rPr>
              <a:t>Establish a plan for sharing applicable information from the Student Assessment Update with others as needed.</a:t>
            </a:r>
          </a:p>
          <a:p>
            <a:pPr lvl="1">
              <a:buClrTx/>
            </a:pPr>
            <a:r>
              <a:rPr lang="en-US" sz="2400">
                <a:solidFill>
                  <a:srgbClr val="101D35"/>
                </a:solidFill>
                <a:latin typeface="Arial" panose="020B0604020202020204" pitchFamily="34" charset="0"/>
                <a:cs typeface="Arial" panose="020B0604020202020204" pitchFamily="34" charset="0"/>
              </a:rPr>
              <a:t>How will information be shared across the test administration team?</a:t>
            </a:r>
          </a:p>
          <a:p>
            <a:pPr lvl="1">
              <a:buClrTx/>
            </a:pPr>
            <a:r>
              <a:rPr lang="en-US" sz="2400">
                <a:solidFill>
                  <a:srgbClr val="101D35"/>
                </a:solidFill>
                <a:latin typeface="Arial" panose="020B0604020202020204" pitchFamily="34" charset="0"/>
                <a:cs typeface="Arial" panose="020B0604020202020204" pitchFamily="34" charset="0"/>
              </a:rPr>
              <a:t>Encourage test coordinators and technology coordinators to subscribe. </a:t>
            </a:r>
          </a:p>
          <a:p>
            <a:pPr lvl="1">
              <a:buClrTx/>
            </a:pPr>
            <a:r>
              <a:rPr lang="en-US" sz="2400">
                <a:solidFill>
                  <a:srgbClr val="101D35"/>
                </a:solidFill>
                <a:latin typeface="Arial" panose="020B0604020202020204" pitchFamily="34" charset="0"/>
                <a:cs typeface="Arial" panose="020B0604020202020204" pitchFamily="34" charset="0"/>
              </a:rPr>
              <a:t>Communicate information with educators, IEP teams, guidance counselors, and school-based tech staff as needed. </a:t>
            </a:r>
          </a:p>
          <a:p>
            <a:pPr>
              <a:buClrTx/>
            </a:pPr>
            <a:r>
              <a:rPr lang="en-US" sz="2800">
                <a:solidFill>
                  <a:srgbClr val="101D35"/>
                </a:solidFill>
                <a:latin typeface="Arial" panose="020B0604020202020204" pitchFamily="34" charset="0"/>
                <a:cs typeface="Arial" panose="020B0604020202020204" pitchFamily="34" charset="0"/>
              </a:rPr>
              <a:t>Consider which resources from the </a:t>
            </a:r>
            <a:r>
              <a:rPr lang="en-US" sz="2800">
                <a:solidFill>
                  <a:srgbClr val="101D35"/>
                </a:solidFill>
                <a:latin typeface="Arial" panose="020B0604020202020204" pitchFamily="34" charset="0"/>
                <a:cs typeface="Arial" panose="020B0604020202020204" pitchFamily="34" charset="0"/>
                <a:hlinkClick r:id="rId3"/>
              </a:rPr>
              <a:t>DESE website </a:t>
            </a:r>
            <a:r>
              <a:rPr lang="en-US" sz="2800">
                <a:solidFill>
                  <a:srgbClr val="101D35"/>
                </a:solidFill>
                <a:latin typeface="Arial" panose="020B0604020202020204" pitchFamily="34" charset="0"/>
                <a:cs typeface="Arial" panose="020B0604020202020204" pitchFamily="34" charset="0"/>
              </a:rPr>
              <a:t>and </a:t>
            </a:r>
            <a:r>
              <a:rPr lang="en-US" sz="2800">
                <a:solidFill>
                  <a:srgbClr val="101D35"/>
                </a:solidFill>
                <a:latin typeface="Arial" panose="020B0604020202020204" pitchFamily="34" charset="0"/>
                <a:cs typeface="Arial" panose="020B0604020202020204" pitchFamily="34" charset="0"/>
                <a:hlinkClick r:id="rId4"/>
              </a:rPr>
              <a:t>MCAS Resource Center</a:t>
            </a:r>
            <a:r>
              <a:rPr lang="en-US" sz="2800">
                <a:solidFill>
                  <a:srgbClr val="101D35"/>
                </a:solidFill>
                <a:latin typeface="Arial" panose="020B0604020202020204" pitchFamily="34" charset="0"/>
                <a:cs typeface="Arial" panose="020B0604020202020204" pitchFamily="34" charset="0"/>
              </a:rPr>
              <a:t> would be helpful for technology staff as well as test administrators, and share accordingly. </a:t>
            </a:r>
            <a:endParaRPr lang="en-US" sz="2200">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DADAFA-7F45-46E3-3EBB-2AE6A6F3012C}"/>
              </a:ext>
            </a:extLst>
          </p:cNvPr>
          <p:cNvSpPr>
            <a:spLocks noGrp="1"/>
          </p:cNvSpPr>
          <p:nvPr>
            <p:ph type="sldNum" sz="quarter" idx="12"/>
          </p:nvPr>
        </p:nvSpPr>
        <p:spPr/>
        <p:txBody>
          <a:bodyPr/>
          <a:lstStyle/>
          <a:p>
            <a:fld id="{68A8D22E-6BC5-9E47-900C-2BB94685D9F5}" type="slidenum">
              <a:rPr lang="en-US" smtClean="0"/>
              <a:t>35</a:t>
            </a:fld>
            <a:endParaRPr lang="en-US"/>
          </a:p>
        </p:txBody>
      </p:sp>
    </p:spTree>
    <p:extLst>
      <p:ext uri="{BB962C8B-B14F-4D97-AF65-F5344CB8AC3E}">
        <p14:creationId xmlns:p14="http://schemas.microsoft.com/office/powerpoint/2010/main" val="160151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E46D-70D2-4B93-84CF-E62956879E9B}"/>
              </a:ext>
            </a:extLst>
          </p:cNvPr>
          <p:cNvSpPr>
            <a:spLocks noGrp="1"/>
          </p:cNvSpPr>
          <p:nvPr>
            <p:ph type="title"/>
          </p:nvPr>
        </p:nvSpPr>
        <p:spPr/>
        <p:txBody>
          <a:bodyPr/>
          <a:lstStyle/>
          <a:p>
            <a:r>
              <a:rPr lang="en-US" sz="4000">
                <a:solidFill>
                  <a:schemeClr val="bg1"/>
                </a:solidFill>
              </a:rPr>
              <a:t>4.</a:t>
            </a:r>
            <a:r>
              <a:rPr lang="en-US" sz="4000">
                <a:solidFill>
                  <a:schemeClr val="bg1"/>
                </a:solidFill>
                <a:latin typeface="Arial" panose="020B0604020202020204" pitchFamily="34" charset="0"/>
                <a:cs typeface="Arial" panose="020B0604020202020204" pitchFamily="34" charset="0"/>
              </a:rPr>
              <a:t> Update contact information with DESE.</a:t>
            </a:r>
          </a:p>
        </p:txBody>
      </p:sp>
      <p:sp>
        <p:nvSpPr>
          <p:cNvPr id="3" name="Content Placeholder 2">
            <a:extLst>
              <a:ext uri="{FF2B5EF4-FFF2-40B4-BE49-F238E27FC236}">
                <a16:creationId xmlns:a16="http://schemas.microsoft.com/office/drawing/2014/main" id="{AB5050AD-25C7-4FF9-9ED8-9B34AB022D8D}"/>
              </a:ext>
            </a:extLst>
          </p:cNvPr>
          <p:cNvSpPr>
            <a:spLocks noGrp="1"/>
          </p:cNvSpPr>
          <p:nvPr>
            <p:ph idx="1"/>
          </p:nvPr>
        </p:nvSpPr>
        <p:spPr/>
        <p:txBody>
          <a:bodyPr>
            <a:normAutofit/>
          </a:bodyPr>
          <a:lstStyle/>
          <a:p>
            <a:pPr>
              <a:buClrTx/>
            </a:pPr>
            <a:r>
              <a:rPr lang="en-US" sz="2400">
                <a:solidFill>
                  <a:srgbClr val="101D35"/>
                </a:solidFill>
                <a:latin typeface="Arial" panose="020B0604020202020204" pitchFamily="34" charset="0"/>
                <a:cs typeface="Arial" panose="020B0604020202020204" pitchFamily="34" charset="0"/>
              </a:rPr>
              <a:t>DESE uses contact information in </a:t>
            </a:r>
            <a:r>
              <a:rPr lang="en-US" sz="2400">
                <a:solidFill>
                  <a:srgbClr val="101D35"/>
                </a:solidFill>
                <a:latin typeface="Arial" panose="020B0604020202020204" pitchFamily="34" charset="0"/>
                <a:cs typeface="Arial" panose="020B0604020202020204" pitchFamily="34" charset="0"/>
                <a:hlinkClick r:id="rId2"/>
              </a:rPr>
              <a:t>School and District Profiles</a:t>
            </a:r>
            <a:r>
              <a:rPr lang="en-US" sz="2400">
                <a:solidFill>
                  <a:srgbClr val="101D35"/>
                </a:solidFill>
                <a:latin typeface="Arial" panose="020B0604020202020204" pitchFamily="34" charset="0"/>
                <a:cs typeface="Arial" panose="020B0604020202020204" pitchFamily="34" charset="0"/>
              </a:rPr>
              <a:t> to email the </a:t>
            </a:r>
            <a:r>
              <a:rPr lang="en-US" sz="2400">
                <a:latin typeface="Arial" panose="020B0604020202020204" pitchFamily="34" charset="0"/>
                <a:cs typeface="Arial" panose="020B0604020202020204" pitchFamily="34" charset="0"/>
                <a:hlinkClick r:id="rId3"/>
              </a:rPr>
              <a:t>Student Assessment Update</a:t>
            </a:r>
            <a:r>
              <a:rPr lang="en-US" sz="2400">
                <a:solidFill>
                  <a:srgbClr val="101D35"/>
                </a:solidFill>
                <a:latin typeface="Arial" panose="020B0604020202020204" pitchFamily="34" charset="0"/>
                <a:cs typeface="Arial" panose="020B0604020202020204" pitchFamily="34" charset="0"/>
              </a:rPr>
              <a:t> and other time-sensitive information.</a:t>
            </a:r>
          </a:p>
          <a:p>
            <a:pPr lvl="0">
              <a:buClrTx/>
            </a:pPr>
            <a:r>
              <a:rPr lang="en-US" sz="2400">
                <a:solidFill>
                  <a:srgbClr val="101D35"/>
                </a:solidFill>
                <a:latin typeface="Arial" panose="020B0604020202020204" pitchFamily="34" charset="0"/>
                <a:cs typeface="Arial" panose="020B0604020202020204" pitchFamily="34" charset="0"/>
              </a:rPr>
              <a:t>Review contact information on the </a:t>
            </a:r>
            <a:r>
              <a:rPr lang="en-US" sz="2400">
                <a:solidFill>
                  <a:srgbClr val="101D35"/>
                </a:solidFill>
                <a:latin typeface="Arial" panose="020B0604020202020204" pitchFamily="34" charset="0"/>
                <a:cs typeface="Arial" panose="020B0604020202020204" pitchFamily="34" charset="0"/>
                <a:hlinkClick r:id="rId2"/>
              </a:rPr>
              <a:t>School and District Profiles</a:t>
            </a:r>
            <a:r>
              <a:rPr lang="en-US" sz="2400">
                <a:solidFill>
                  <a:srgbClr val="101D35"/>
                </a:solidFill>
                <a:latin typeface="Arial" panose="020B0604020202020204" pitchFamily="34" charset="0"/>
                <a:cs typeface="Arial" panose="020B0604020202020204" pitchFamily="34" charset="0"/>
              </a:rPr>
              <a:t> page for:</a:t>
            </a:r>
          </a:p>
          <a:p>
            <a:pPr lvl="1">
              <a:buClrTx/>
              <a:buFont typeface="Arial" panose="020B0604020202020204" pitchFamily="34" charset="0"/>
              <a:buChar char="•"/>
            </a:pPr>
            <a:r>
              <a:rPr lang="en-US" sz="2100">
                <a:solidFill>
                  <a:srgbClr val="101D35"/>
                </a:solidFill>
                <a:latin typeface="Arial" panose="020B0604020202020204" pitchFamily="34" charset="0"/>
                <a:cs typeface="Arial" panose="020B0604020202020204" pitchFamily="34" charset="0"/>
              </a:rPr>
              <a:t>MCAS Test Coordinator (district- and school-level; can assign to multiple individuals)</a:t>
            </a:r>
          </a:p>
          <a:p>
            <a:pPr lvl="1">
              <a:buClrTx/>
              <a:buFont typeface="Arial" panose="020B0604020202020204" pitchFamily="34" charset="0"/>
              <a:buChar char="•"/>
            </a:pPr>
            <a:r>
              <a:rPr lang="en-US" sz="2100">
                <a:solidFill>
                  <a:srgbClr val="101D35"/>
                </a:solidFill>
                <a:latin typeface="Arial" panose="020B0604020202020204" pitchFamily="34" charset="0"/>
                <a:cs typeface="Arial" panose="020B0604020202020204" pitchFamily="34" charset="0"/>
              </a:rPr>
              <a:t>Educational Technology Director (district-level only)</a:t>
            </a:r>
          </a:p>
          <a:p>
            <a:pPr lvl="1">
              <a:buClrTx/>
              <a:buFont typeface="Arial" panose="020B0604020202020204" pitchFamily="34" charset="0"/>
              <a:buChar char="•"/>
            </a:pPr>
            <a:r>
              <a:rPr lang="en-US" sz="2100">
                <a:solidFill>
                  <a:srgbClr val="101D35"/>
                </a:solidFill>
                <a:latin typeface="Arial" panose="020B0604020202020204" pitchFamily="34" charset="0"/>
                <a:cs typeface="Arial" panose="020B0604020202020204" pitchFamily="34" charset="0"/>
              </a:rPr>
              <a:t>Principals </a:t>
            </a:r>
          </a:p>
          <a:p>
            <a:pPr lvl="1">
              <a:buClrTx/>
              <a:buFont typeface="Arial" panose="020B0604020202020204" pitchFamily="34" charset="0"/>
              <a:buChar char="•"/>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12452FC1-BFC6-1934-F400-28ACBEAFE343}"/>
              </a:ext>
            </a:extLst>
          </p:cNvPr>
          <p:cNvGraphicFramePr>
            <a:graphicFrameLocks noGrp="1"/>
          </p:cNvGraphicFramePr>
          <p:nvPr>
            <p:extLst>
              <p:ext uri="{D42A27DB-BD31-4B8C-83A1-F6EECF244321}">
                <p14:modId xmlns:p14="http://schemas.microsoft.com/office/powerpoint/2010/main" val="183677826"/>
              </p:ext>
            </p:extLst>
          </p:nvPr>
        </p:nvGraphicFramePr>
        <p:xfrm>
          <a:off x="870236" y="3879906"/>
          <a:ext cx="10496550" cy="2773680"/>
        </p:xfrm>
        <a:graphic>
          <a:graphicData uri="http://schemas.openxmlformats.org/drawingml/2006/table">
            <a:tbl>
              <a:tblPr firstRow="1" bandRow="1">
                <a:tableStyleId>{5C22544A-7EE6-4342-B048-85BDC9FD1C3A}</a:tableStyleId>
              </a:tblPr>
              <a:tblGrid>
                <a:gridCol w="5248275">
                  <a:extLst>
                    <a:ext uri="{9D8B030D-6E8A-4147-A177-3AD203B41FA5}">
                      <a16:colId xmlns:a16="http://schemas.microsoft.com/office/drawing/2014/main" val="736250906"/>
                    </a:ext>
                  </a:extLst>
                </a:gridCol>
                <a:gridCol w="5248275">
                  <a:extLst>
                    <a:ext uri="{9D8B030D-6E8A-4147-A177-3AD203B41FA5}">
                      <a16:colId xmlns:a16="http://schemas.microsoft.com/office/drawing/2014/main" val="334579327"/>
                    </a:ext>
                  </a:extLst>
                </a:gridCol>
              </a:tblGrid>
              <a:tr h="35361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Arial" panose="020B0604020202020204" pitchFamily="34" charset="0"/>
                          <a:cs typeface="Arial" panose="020B0604020202020204" pitchFamily="34" charset="0"/>
                        </a:rPr>
                        <a:t>Instructions on Updating Contact Information with DESE </a:t>
                      </a:r>
                    </a:p>
                  </a:txBody>
                  <a:tcPr/>
                </a:tc>
                <a:tc hMerge="1">
                  <a:txBody>
                    <a:bodyPr/>
                    <a:lstStyle/>
                    <a:p>
                      <a:endParaRPr lang="en-US" b="1">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73447303"/>
                  </a:ext>
                </a:extLst>
              </a:tr>
              <a:tr h="1060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latin typeface="Arial" panose="020B0604020202020204" pitchFamily="34" charset="0"/>
                          <a:cs typeface="Arial" panose="020B0604020202020204" pitchFamily="34" charset="0"/>
                        </a:rPr>
                        <a:t>Public school districts, public schools, charter schools, collaboratives, approved special education schools, &amp; alternative education programs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latin typeface="Arial" panose="020B0604020202020204" pitchFamily="34" charset="0"/>
                          <a:cs typeface="Arial" panose="020B0604020202020204" pitchFamily="34" charset="0"/>
                        </a:rPr>
                        <a:t>Test sites, adult education programs, out-of-state schools, SEIS-DYS programs</a:t>
                      </a:r>
                    </a:p>
                    <a:p>
                      <a:endParaRPr lang="en-US" b="1">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70881083"/>
                  </a:ext>
                </a:extLst>
              </a:tr>
              <a:tr h="1060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latin typeface="Arial" panose="020B0604020202020204" pitchFamily="34" charset="0"/>
                          <a:cs typeface="Arial" panose="020B0604020202020204" pitchFamily="34" charset="0"/>
                        </a:rPr>
                        <a:t>Submit updates to your </a:t>
                      </a:r>
                      <a:r>
                        <a:rPr lang="en-US" sz="1800">
                          <a:latin typeface="Arial" panose="020B0604020202020204" pitchFamily="34" charset="0"/>
                          <a:cs typeface="Arial" panose="020B0604020202020204" pitchFamily="34" charset="0"/>
                          <a:hlinkClick r:id="rId4"/>
                        </a:rPr>
                        <a:t>District-Level Directory Administrator</a:t>
                      </a:r>
                      <a:r>
                        <a:rPr lang="en-US" sz="1800">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101D35"/>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latin typeface="Arial" panose="020B0604020202020204" pitchFamily="34" charset="0"/>
                          <a:cs typeface="Arial" panose="020B0604020202020204" pitchFamily="34" charset="0"/>
                        </a:rPr>
                        <a:t>Email your updates to </a:t>
                      </a:r>
                      <a:r>
                        <a:rPr lang="en-US" sz="1800">
                          <a:solidFill>
                            <a:srgbClr val="46788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ESEDirectoryAdministrator@mass.gov</a:t>
                      </a:r>
                      <a:r>
                        <a:rPr lang="en-US" sz="1800">
                          <a:solidFill>
                            <a:srgbClr val="0070C0"/>
                          </a:solidFill>
                          <a:latin typeface="Arial" panose="020B0604020202020204" pitchFamily="34" charset="0"/>
                          <a:cs typeface="Arial" panose="020B0604020202020204" pitchFamily="34" charset="0"/>
                        </a:rPr>
                        <a:t>.</a:t>
                      </a:r>
                      <a:r>
                        <a:rPr lang="en-US" sz="1800">
                          <a:solidFill>
                            <a:srgbClr val="101D35"/>
                          </a:solidFill>
                          <a:latin typeface="Arial" panose="020B0604020202020204" pitchFamily="34" charset="0"/>
                          <a:cs typeface="Arial" panose="020B0604020202020204" pitchFamily="34" charset="0"/>
                        </a:rPr>
                        <a:t> </a:t>
                      </a:r>
                      <a:r>
                        <a:rPr lang="en-US" sz="1800">
                          <a:solidFill>
                            <a:srgbClr val="000000"/>
                          </a:solidFill>
                          <a:latin typeface="Arial" panose="020B0604020202020204" pitchFamily="34" charset="0"/>
                          <a:cs typeface="Arial" panose="020B0604020202020204" pitchFamily="34" charset="0"/>
                        </a:rPr>
                        <a:t>Be sure to include your 8-digit school code and school name.</a:t>
                      </a:r>
                      <a:endParaRPr lang="en-US">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64629738"/>
                  </a:ext>
                </a:extLst>
              </a:tr>
            </a:tbl>
          </a:graphicData>
        </a:graphic>
      </p:graphicFrame>
      <p:sp>
        <p:nvSpPr>
          <p:cNvPr id="4" name="Slide Number Placeholder 3">
            <a:extLst>
              <a:ext uri="{FF2B5EF4-FFF2-40B4-BE49-F238E27FC236}">
                <a16:creationId xmlns:a16="http://schemas.microsoft.com/office/drawing/2014/main" id="{450870D6-F59D-DC03-FD2B-A3C77FDA9ADC}"/>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3593232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2670-607F-47C8-8FC5-46A68E4B4773}"/>
              </a:ext>
            </a:extLst>
          </p:cNvPr>
          <p:cNvSpPr>
            <a:spLocks noGrp="1"/>
          </p:cNvSpPr>
          <p:nvPr>
            <p:ph type="title"/>
          </p:nvPr>
        </p:nvSpPr>
        <p:spPr/>
        <p:txBody>
          <a:bodyPr>
            <a:normAutofit fontScale="90000"/>
          </a:bodyPr>
          <a:lstStyle/>
          <a:p>
            <a:r>
              <a:rPr lang="en-US" sz="4000">
                <a:solidFill>
                  <a:srgbClr val="F9F9FA"/>
                </a:solidFill>
              </a:rPr>
              <a:t>5</a:t>
            </a:r>
            <a:r>
              <a:rPr lang="en-US" sz="4000">
                <a:solidFill>
                  <a:srgbClr val="F9F9FA"/>
                </a:solidFill>
                <a:latin typeface="Arial" panose="020B0604020202020204" pitchFamily="34" charset="0"/>
                <a:cs typeface="Arial" panose="020B0604020202020204" pitchFamily="34" charset="0"/>
              </a:rPr>
              <a:t>. </a:t>
            </a:r>
            <a:r>
              <a:rPr lang="en-US" sz="4000">
                <a:solidFill>
                  <a:schemeClr val="bg1"/>
                </a:solidFill>
              </a:rPr>
              <a:t>Confirm your access to the MCAS Portal, and update user accounts.</a:t>
            </a:r>
            <a:endParaRPr lang="en-US" sz="4000">
              <a:solidFill>
                <a:srgbClr val="F9F9FA"/>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CFD949-B973-4B9C-828F-745BE07350D4}"/>
              </a:ext>
            </a:extLst>
          </p:cNvPr>
          <p:cNvSpPr>
            <a:spLocks noGrp="1"/>
          </p:cNvSpPr>
          <p:nvPr>
            <p:ph idx="1"/>
          </p:nvPr>
        </p:nvSpPr>
        <p:spPr/>
        <p:txBody>
          <a:bodyPr vert="horz" lIns="91440" tIns="45720" rIns="91440" bIns="45720" rtlCol="0" anchor="t">
            <a:noAutofit/>
          </a:bodyPr>
          <a:lstStyle/>
          <a:p>
            <a:pPr algn="l" rtl="0" fontAlgn="base">
              <a:buClr>
                <a:srgbClr val="000000"/>
              </a:buClr>
              <a:buFont typeface="Arial" panose="020B0604020202020204" pitchFamily="34" charset="0"/>
              <a:buChar char="•"/>
            </a:pPr>
            <a:r>
              <a:rPr lang="en-US" sz="2800" b="1" i="0">
                <a:solidFill>
                  <a:srgbClr val="000000"/>
                </a:solidFill>
                <a:effectLst/>
                <a:latin typeface="Arial"/>
                <a:cs typeface="Arial"/>
                <a:hlinkClick r:id="rId3"/>
              </a:rPr>
              <a:t>MCAS Portal</a:t>
            </a:r>
            <a:r>
              <a:rPr lang="en-US" sz="2800">
                <a:solidFill>
                  <a:srgbClr val="000000"/>
                </a:solidFill>
                <a:latin typeface="Arial"/>
                <a:cs typeface="Arial"/>
              </a:rPr>
              <a:t>:</a:t>
            </a:r>
            <a:r>
              <a:rPr lang="en-US" sz="2800" b="0" i="0">
                <a:solidFill>
                  <a:srgbClr val="000000"/>
                </a:solidFill>
                <a:effectLst/>
                <a:latin typeface="Arial"/>
                <a:cs typeface="Arial"/>
              </a:rPr>
              <a:t> the test administration and management website for district test coordinators, technology coordinators, principals/school test coordinators, test administrators, and other staff as needed  </a:t>
            </a:r>
          </a:p>
          <a:p>
            <a:pPr algn="l" rtl="0" fontAlgn="base">
              <a:buClr>
                <a:srgbClr val="000000"/>
              </a:buClr>
              <a:buFont typeface="Arial" panose="020B0604020202020204" pitchFamily="34" charset="0"/>
              <a:buChar char="•"/>
            </a:pPr>
            <a:r>
              <a:rPr lang="en-US" sz="2800" b="1" i="0">
                <a:solidFill>
                  <a:srgbClr val="000000"/>
                </a:solidFill>
                <a:effectLst/>
                <a:latin typeface="Arial"/>
                <a:cs typeface="Arial"/>
                <a:hlinkClick r:id="rId4"/>
              </a:rPr>
              <a:t>MCAS Training Site</a:t>
            </a:r>
            <a:r>
              <a:rPr lang="en-US" sz="2800">
                <a:solidFill>
                  <a:srgbClr val="000000"/>
                </a:solidFill>
                <a:latin typeface="Arial"/>
                <a:cs typeface="Arial"/>
              </a:rPr>
              <a:t>:</a:t>
            </a:r>
            <a:r>
              <a:rPr lang="en-US" sz="2800" b="0" i="0">
                <a:solidFill>
                  <a:srgbClr val="000000"/>
                </a:solidFill>
                <a:effectLst/>
                <a:latin typeface="Arial"/>
                <a:cs typeface="Arial"/>
              </a:rPr>
              <a:t> where test coordinators, principals, technology coordinators, and test administrators can practice the tasks required in the MCAS Portal </a:t>
            </a:r>
          </a:p>
          <a:p>
            <a:pPr marL="0" indent="0" algn="l" rtl="0" fontAlgn="base">
              <a:buClr>
                <a:srgbClr val="000000"/>
              </a:buClr>
              <a:buNone/>
            </a:pPr>
            <a:endParaRPr lang="en-US" sz="2800">
              <a:solidFill>
                <a:srgbClr val="000000"/>
              </a:solidFill>
              <a:latin typeface="Arial" panose="020B0604020202020204" pitchFamily="34" charset="0"/>
              <a:cs typeface="Arial" panose="020B0604020202020204" pitchFamily="34" charset="0"/>
            </a:endParaRPr>
          </a:p>
          <a:p>
            <a:pPr algn="l" rtl="0" fontAlgn="base">
              <a:buClr>
                <a:srgbClr val="000000"/>
              </a:buClr>
              <a:buFont typeface="Arial" panose="020B0604020202020204" pitchFamily="34" charset="0"/>
              <a:buChar char="•"/>
            </a:pPr>
            <a:r>
              <a:rPr lang="en-US" sz="2800" b="0" i="0">
                <a:solidFill>
                  <a:srgbClr val="000000"/>
                </a:solidFill>
                <a:effectLst/>
                <a:latin typeface="Arial"/>
                <a:cs typeface="Arial"/>
              </a:rPr>
              <a:t>Accounts for each site are created separately. </a:t>
            </a:r>
          </a:p>
          <a:p>
            <a:pPr algn="l" rtl="0" fontAlgn="base">
              <a:buClr>
                <a:srgbClr val="000000"/>
              </a:buClr>
              <a:buFont typeface="Arial" panose="020B0604020202020204" pitchFamily="34" charset="0"/>
              <a:buChar char="•"/>
            </a:pPr>
            <a:r>
              <a:rPr lang="en-US">
                <a:solidFill>
                  <a:srgbClr val="000000"/>
                </a:solidFill>
                <a:latin typeface="Arial"/>
                <a:cs typeface="Arial"/>
              </a:rPr>
              <a:t>P</a:t>
            </a:r>
            <a:r>
              <a:rPr lang="en-US" sz="2800">
                <a:solidFill>
                  <a:srgbClr val="000000"/>
                </a:solidFill>
                <a:latin typeface="Arial"/>
                <a:cs typeface="Arial"/>
              </a:rPr>
              <a:t>asswords for each site are </a:t>
            </a:r>
            <a:r>
              <a:rPr lang="en-US" sz="2800" b="1" i="1">
                <a:solidFill>
                  <a:srgbClr val="000000"/>
                </a:solidFill>
                <a:latin typeface="Arial"/>
                <a:cs typeface="Arial"/>
              </a:rPr>
              <a:t>set separately</a:t>
            </a:r>
            <a:r>
              <a:rPr lang="en-US" sz="2800">
                <a:solidFill>
                  <a:srgbClr val="000000"/>
                </a:solidFill>
                <a:latin typeface="Arial"/>
                <a:cs typeface="Arial"/>
              </a:rPr>
              <a:t>, but </a:t>
            </a:r>
            <a:r>
              <a:rPr lang="en-US" sz="2800" b="0" i="0">
                <a:solidFill>
                  <a:srgbClr val="000000"/>
                </a:solidFill>
                <a:effectLst/>
                <a:latin typeface="Arial"/>
                <a:cs typeface="Arial"/>
              </a:rPr>
              <a:t>DESE recommends using the </a:t>
            </a:r>
            <a:r>
              <a:rPr lang="en-US" sz="2800" b="1" i="1">
                <a:solidFill>
                  <a:srgbClr val="000000"/>
                </a:solidFill>
                <a:effectLst/>
                <a:latin typeface="Arial"/>
                <a:cs typeface="Arial"/>
              </a:rPr>
              <a:t>same password</a:t>
            </a:r>
            <a:r>
              <a:rPr lang="en-US" sz="2800" b="0" i="0">
                <a:solidFill>
                  <a:srgbClr val="000000"/>
                </a:solidFill>
                <a:effectLst/>
                <a:latin typeface="Arial"/>
                <a:cs typeface="Arial"/>
              </a:rPr>
              <a:t> for both the MCAS Portal and the MCAS Training Site. </a:t>
            </a:r>
          </a:p>
          <a:p>
            <a:pPr>
              <a:buClr>
                <a:srgbClr val="101D35"/>
              </a:buClr>
            </a:pPr>
            <a:endParaRPr lang="en-US" sz="2400">
              <a:solidFill>
                <a:srgbClr val="101D3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DDF9F06-2B0C-BFC2-BB74-FCB3F251C7C4}"/>
              </a:ext>
            </a:extLst>
          </p:cNvPr>
          <p:cNvSpPr>
            <a:spLocks noGrp="1"/>
          </p:cNvSpPr>
          <p:nvPr>
            <p:ph type="sldNum" sz="quarter" idx="12"/>
          </p:nvPr>
        </p:nvSpPr>
        <p:spPr/>
        <p:txBody>
          <a:bodyPr/>
          <a:lstStyle/>
          <a:p>
            <a:fld id="{68A8D22E-6BC5-9E47-900C-2BB94685D9F5}" type="slidenum">
              <a:rPr lang="en-US" smtClean="0"/>
              <a:t>37</a:t>
            </a:fld>
            <a:endParaRPr lang="en-US"/>
          </a:p>
        </p:txBody>
      </p:sp>
    </p:spTree>
    <p:extLst>
      <p:ext uri="{BB962C8B-B14F-4D97-AF65-F5344CB8AC3E}">
        <p14:creationId xmlns:p14="http://schemas.microsoft.com/office/powerpoint/2010/main" val="488495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73C94-4480-44AA-3945-D2C9618CD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DF3D9-BBA7-E3CE-A903-93D33C6073A3}"/>
              </a:ext>
            </a:extLst>
          </p:cNvPr>
          <p:cNvSpPr>
            <a:spLocks noGrp="1"/>
          </p:cNvSpPr>
          <p:nvPr>
            <p:ph type="title"/>
          </p:nvPr>
        </p:nvSpPr>
        <p:spPr/>
        <p:txBody>
          <a:bodyPr>
            <a:normAutofit fontScale="90000"/>
          </a:bodyPr>
          <a:lstStyle/>
          <a:p>
            <a:r>
              <a:rPr lang="en-US" sz="4000">
                <a:solidFill>
                  <a:schemeClr val="bg1"/>
                </a:solidFill>
              </a:rPr>
              <a:t>5. Confirm your access to the MCAS Portal, and update user accounts. (cont’d)</a:t>
            </a:r>
            <a:endParaRPr lang="en-US" sz="40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B748AC-9C0F-474C-4EEB-9CB76C8AA7FC}"/>
              </a:ext>
            </a:extLst>
          </p:cNvPr>
          <p:cNvSpPr>
            <a:spLocks noGrp="1"/>
          </p:cNvSpPr>
          <p:nvPr>
            <p:ph idx="1"/>
          </p:nvPr>
        </p:nvSpPr>
        <p:spPr/>
        <p:txBody>
          <a:bodyPr>
            <a:normAutofit/>
          </a:bodyPr>
          <a:lstStyle/>
          <a:p>
            <a:pPr>
              <a:buClrTx/>
            </a:pPr>
            <a:r>
              <a:rPr lang="en-US" sz="2400">
                <a:solidFill>
                  <a:srgbClr val="101D35"/>
                </a:solidFill>
                <a:latin typeface="Arial" panose="020B0604020202020204" pitchFamily="34" charset="0"/>
                <a:cs typeface="Arial" panose="020B0604020202020204" pitchFamily="34" charset="0"/>
              </a:rPr>
              <a:t>Principals and school test coordinators should log in to the MCAS Portal to confirm access to the appropriate school(s). District test coordinators should log in to confirm access to the appropriate district(s).</a:t>
            </a:r>
          </a:p>
          <a:p>
            <a:pPr>
              <a:buClrTx/>
            </a:pPr>
            <a:r>
              <a:rPr lang="en-US" sz="2400">
                <a:solidFill>
                  <a:srgbClr val="101D35"/>
                </a:solidFill>
              </a:rPr>
              <a:t>If you are not able to access your MCAS Portal or MCAS Training Site account, are not able to access your school or district, or are new and need an account, users may request support as follows:</a:t>
            </a:r>
          </a:p>
          <a:p>
            <a:pPr lvl="1">
              <a:buClrTx/>
              <a:buFont typeface="Arial" panose="020B0604020202020204" pitchFamily="34" charset="0"/>
              <a:buChar char="•"/>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a:p>
            <a:pPr marL="457200" lvl="1" indent="0">
              <a:buClrTx/>
              <a:buNone/>
            </a:pPr>
            <a:endParaRPr lang="en-US" sz="2100">
              <a:solidFill>
                <a:srgbClr val="101D35"/>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E7000AFD-5E77-D6E5-C21D-A5D784236445}"/>
              </a:ext>
            </a:extLst>
          </p:cNvPr>
          <p:cNvGraphicFramePr>
            <a:graphicFrameLocks noGrp="1"/>
          </p:cNvGraphicFramePr>
          <p:nvPr>
            <p:extLst>
              <p:ext uri="{D42A27DB-BD31-4B8C-83A1-F6EECF244321}">
                <p14:modId xmlns:p14="http://schemas.microsoft.com/office/powerpoint/2010/main" val="3095811167"/>
              </p:ext>
            </p:extLst>
          </p:nvPr>
        </p:nvGraphicFramePr>
        <p:xfrm>
          <a:off x="704338" y="3970833"/>
          <a:ext cx="10271760" cy="2194560"/>
        </p:xfrm>
        <a:graphic>
          <a:graphicData uri="http://schemas.openxmlformats.org/drawingml/2006/table">
            <a:tbl>
              <a:tblPr firstRow="1" bandRow="1">
                <a:tableStyleId>{5C22544A-7EE6-4342-B048-85BDC9FD1C3A}</a:tableStyleId>
              </a:tblPr>
              <a:tblGrid>
                <a:gridCol w="5135880">
                  <a:extLst>
                    <a:ext uri="{9D8B030D-6E8A-4147-A177-3AD203B41FA5}">
                      <a16:colId xmlns:a16="http://schemas.microsoft.com/office/drawing/2014/main" val="627627072"/>
                    </a:ext>
                  </a:extLst>
                </a:gridCol>
                <a:gridCol w="5135880">
                  <a:extLst>
                    <a:ext uri="{9D8B030D-6E8A-4147-A177-3AD203B41FA5}">
                      <a16:colId xmlns:a16="http://schemas.microsoft.com/office/drawing/2014/main" val="259380282"/>
                    </a:ext>
                  </a:extLst>
                </a:gridCol>
              </a:tblGrid>
              <a:tr h="370840">
                <a:tc>
                  <a:txBody>
                    <a:bodyPr/>
                    <a:lstStyle/>
                    <a:p>
                      <a:r>
                        <a:rPr lang="en-US" sz="2000">
                          <a:latin typeface="Arial" panose="020B0604020202020204" pitchFamily="34" charset="0"/>
                          <a:cs typeface="Arial" panose="020B0604020202020204" pitchFamily="34" charset="0"/>
                        </a:rPr>
                        <a:t>Role</a:t>
                      </a:r>
                    </a:p>
                  </a:txBody>
                  <a:tcPr/>
                </a:tc>
                <a:tc>
                  <a:txBody>
                    <a:bodyPr/>
                    <a:lstStyle/>
                    <a:p>
                      <a:r>
                        <a:rPr lang="en-US" sz="2000">
                          <a:latin typeface="Arial" panose="020B0604020202020204" pitchFamily="34" charset="0"/>
                          <a:cs typeface="Arial" panose="020B0604020202020204" pitchFamily="34" charset="0"/>
                        </a:rPr>
                        <a:t>Who to contact for support </a:t>
                      </a:r>
                    </a:p>
                  </a:txBody>
                  <a:tcPr/>
                </a:tc>
                <a:extLst>
                  <a:ext uri="{0D108BD9-81ED-4DB2-BD59-A6C34878D82A}">
                    <a16:rowId xmlns:a16="http://schemas.microsoft.com/office/drawing/2014/main" val="951844576"/>
                  </a:ext>
                </a:extLst>
              </a:tr>
              <a:tr h="370840">
                <a:tc>
                  <a:txBody>
                    <a:bodyPr/>
                    <a:lstStyle/>
                    <a:p>
                      <a:pPr lvl="0" fontAlgn="base">
                        <a:buClr>
                          <a:srgbClr val="101D35"/>
                        </a:buClr>
                        <a:buFont typeface="Arial" panose="020B0604020202020204" pitchFamily="34" charset="0"/>
                        <a:buNone/>
                      </a:pPr>
                      <a:r>
                        <a:rPr lang="en-US" sz="2000" b="0">
                          <a:solidFill>
                            <a:srgbClr val="000000"/>
                          </a:solidFill>
                          <a:effectLst/>
                          <a:latin typeface="Arial" panose="020B0604020202020204" pitchFamily="34" charset="0"/>
                          <a:cs typeface="Arial" panose="020B0604020202020204" pitchFamily="34" charset="0"/>
                        </a:rPr>
                        <a:t>Test administrators and school-level technology coordinators</a:t>
                      </a:r>
                      <a:endParaRPr lang="en-US" sz="2000" b="0" i="0">
                        <a:solidFill>
                          <a:srgbClr val="000000"/>
                        </a:solidFill>
                        <a:effectLst/>
                        <a:latin typeface="Arial" panose="020B0604020202020204" pitchFamily="34" charset="0"/>
                        <a:cs typeface="Arial" panose="020B0604020202020204" pitchFamily="34" charset="0"/>
                      </a:endParaRPr>
                    </a:p>
                  </a:txBody>
                  <a:tcPr/>
                </a:tc>
                <a:tc>
                  <a:txBody>
                    <a:bodyPr/>
                    <a:lstStyle/>
                    <a:p>
                      <a:r>
                        <a:rPr lang="en-US" sz="2000" b="0">
                          <a:solidFill>
                            <a:srgbClr val="000000"/>
                          </a:solidFill>
                          <a:effectLst/>
                          <a:latin typeface="Arial" panose="020B0604020202020204" pitchFamily="34" charset="0"/>
                          <a:cs typeface="Arial" panose="020B0604020202020204" pitchFamily="34" charset="0"/>
                        </a:rPr>
                        <a:t>Their principal or school test coordinator</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2395427"/>
                  </a:ext>
                </a:extLst>
              </a:tr>
              <a:tr h="370840">
                <a:tc>
                  <a:txBody>
                    <a:bodyPr/>
                    <a:lstStyle/>
                    <a:p>
                      <a:pPr lvl="0" fontAlgn="base">
                        <a:buClr>
                          <a:srgbClr val="101D35"/>
                        </a:buClr>
                        <a:buFont typeface="Arial" panose="020B0604020202020204" pitchFamily="34" charset="0"/>
                        <a:buNone/>
                      </a:pPr>
                      <a:r>
                        <a:rPr lang="en-US" sz="2000" b="0">
                          <a:solidFill>
                            <a:srgbClr val="000000"/>
                          </a:solidFill>
                          <a:effectLst/>
                          <a:latin typeface="Arial" panose="020B0604020202020204" pitchFamily="34" charset="0"/>
                          <a:cs typeface="Arial" panose="020B0604020202020204" pitchFamily="34" charset="0"/>
                        </a:rPr>
                        <a:t>Principals, school test coordinators, and district-level technology coordinators</a:t>
                      </a:r>
                      <a:endParaRPr lang="en-US" sz="2000" b="0" i="0">
                        <a:solidFill>
                          <a:srgbClr val="000000"/>
                        </a:solidFill>
                        <a:effectLst/>
                        <a:latin typeface="Arial" panose="020B0604020202020204" pitchFamily="34" charset="0"/>
                        <a:cs typeface="Arial" panose="020B0604020202020204" pitchFamily="34" charset="0"/>
                      </a:endParaRPr>
                    </a:p>
                  </a:txBody>
                  <a:tcPr/>
                </a:tc>
                <a:tc>
                  <a:txBody>
                    <a:bodyPr/>
                    <a:lstStyle/>
                    <a:p>
                      <a:r>
                        <a:rPr lang="en-US" sz="2000" b="0">
                          <a:solidFill>
                            <a:srgbClr val="000000"/>
                          </a:solidFill>
                          <a:effectLst/>
                          <a:latin typeface="Arial" panose="020B0604020202020204" pitchFamily="34" charset="0"/>
                          <a:cs typeface="Arial" panose="020B0604020202020204" pitchFamily="34" charset="0"/>
                        </a:rPr>
                        <a:t>Their district test coordinator</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499468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rgbClr val="000000"/>
                          </a:solidFill>
                          <a:effectLst/>
                          <a:latin typeface="Arial" panose="020B0604020202020204" pitchFamily="34" charset="0"/>
                          <a:cs typeface="Arial" panose="020B0604020202020204" pitchFamily="34" charset="0"/>
                        </a:rPr>
                        <a:t>District test coordinators</a:t>
                      </a:r>
                      <a:endParaRPr lang="en-US" sz="2000" b="0">
                        <a:solidFill>
                          <a:srgbClr val="101D35"/>
                        </a:solidFill>
                        <a:latin typeface="Arial" panose="020B0604020202020204" pitchFamily="34" charset="0"/>
                        <a:cs typeface="Arial" panose="020B0604020202020204" pitchFamily="34" charset="0"/>
                      </a:endParaRPr>
                    </a:p>
                  </a:txBody>
                  <a:tcPr/>
                </a:tc>
                <a:tc>
                  <a:txBody>
                    <a:bodyPr/>
                    <a:lstStyle/>
                    <a:p>
                      <a:r>
                        <a:rPr lang="en-US" sz="2000" b="0">
                          <a:solidFill>
                            <a:srgbClr val="000000"/>
                          </a:solidFill>
                          <a:effectLst/>
                          <a:latin typeface="Arial" panose="020B0604020202020204" pitchFamily="34" charset="0"/>
                          <a:cs typeface="Arial" panose="020B0604020202020204" pitchFamily="34" charset="0"/>
                        </a:rPr>
                        <a:t>MCAS Service Center</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23606771"/>
                  </a:ext>
                </a:extLst>
              </a:tr>
            </a:tbl>
          </a:graphicData>
        </a:graphic>
      </p:graphicFrame>
      <p:sp>
        <p:nvSpPr>
          <p:cNvPr id="5" name="Slide Number Placeholder 4">
            <a:extLst>
              <a:ext uri="{FF2B5EF4-FFF2-40B4-BE49-F238E27FC236}">
                <a16:creationId xmlns:a16="http://schemas.microsoft.com/office/drawing/2014/main" id="{15FBAFA5-044D-4525-353A-5C4F0FC126CF}"/>
              </a:ext>
            </a:extLst>
          </p:cNvPr>
          <p:cNvSpPr>
            <a:spLocks noGrp="1"/>
          </p:cNvSpPr>
          <p:nvPr>
            <p:ph type="sldNum" sz="quarter" idx="12"/>
          </p:nvPr>
        </p:nvSpPr>
        <p:spPr/>
        <p:txBody>
          <a:bodyPr/>
          <a:lstStyle/>
          <a:p>
            <a:fld id="{68A8D22E-6BC5-9E47-900C-2BB94685D9F5}" type="slidenum">
              <a:rPr lang="en-US" smtClean="0"/>
              <a:t>38</a:t>
            </a:fld>
            <a:endParaRPr lang="en-US"/>
          </a:p>
        </p:txBody>
      </p:sp>
    </p:spTree>
    <p:extLst>
      <p:ext uri="{BB962C8B-B14F-4D97-AF65-F5344CB8AC3E}">
        <p14:creationId xmlns:p14="http://schemas.microsoft.com/office/powerpoint/2010/main" val="549983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83E6-6D4A-D3AA-8821-1C8ECB094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28655-BBF9-B906-8F14-22A9E4A8E1F3}"/>
              </a:ext>
            </a:extLst>
          </p:cNvPr>
          <p:cNvSpPr>
            <a:spLocks noGrp="1"/>
          </p:cNvSpPr>
          <p:nvPr>
            <p:ph type="title"/>
          </p:nvPr>
        </p:nvSpPr>
        <p:spPr/>
        <p:txBody>
          <a:bodyPr>
            <a:normAutofit fontScale="90000"/>
          </a:bodyPr>
          <a:lstStyle/>
          <a:p>
            <a:r>
              <a:rPr lang="en-US" sz="4000">
                <a:solidFill>
                  <a:schemeClr val="bg1"/>
                </a:solidFill>
              </a:rPr>
              <a:t>5. Confirm your access to the MCAS Portal, and update user accounts. (cont’d)</a:t>
            </a:r>
            <a:endParaRPr lang="en-US" sz="4000">
              <a:solidFill>
                <a:srgbClr val="F9F9FA"/>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98003CB-F200-B4B5-0C07-F5F6FDDA8D31}"/>
              </a:ext>
            </a:extLst>
          </p:cNvPr>
          <p:cNvSpPr>
            <a:spLocks noGrp="1"/>
          </p:cNvSpPr>
          <p:nvPr>
            <p:ph idx="1"/>
          </p:nvPr>
        </p:nvSpPr>
        <p:spPr/>
        <p:txBody>
          <a:bodyPr vert="horz" lIns="91440" tIns="45720" rIns="91440" bIns="45720" rtlCol="0" anchor="t">
            <a:noAutofit/>
          </a:bodyPr>
          <a:lstStyle/>
          <a:p>
            <a:pPr fontAlgn="base"/>
            <a:r>
              <a:rPr lang="en-US" sz="2400" b="1" dirty="0">
                <a:solidFill>
                  <a:srgbClr val="000000"/>
                </a:solidFill>
              </a:rPr>
              <a:t>New for 2025</a:t>
            </a:r>
            <a:r>
              <a:rPr lang="en-US" sz="2400" dirty="0">
                <a:solidFill>
                  <a:srgbClr val="000000"/>
                </a:solidFill>
              </a:rPr>
              <a:t>: DESE will not create MCAS Portal user accounts. Schools and districts are responsible for adding/updating accounts as needed. </a:t>
            </a:r>
          </a:p>
          <a:p>
            <a:pPr fontAlgn="base"/>
            <a:r>
              <a:rPr lang="en-US" sz="2400" dirty="0">
                <a:solidFill>
                  <a:srgbClr val="000000"/>
                </a:solidFill>
              </a:rPr>
              <a:t>Different roles provide different levels of access in the MCAS Portal. Five roles available:​</a:t>
            </a:r>
          </a:p>
          <a:p>
            <a:pPr lvl="1" fontAlgn="base"/>
            <a:r>
              <a:rPr lang="en-US" sz="2000" dirty="0">
                <a:solidFill>
                  <a:srgbClr val="000000"/>
                </a:solidFill>
              </a:rPr>
              <a:t>District test coordinator​</a:t>
            </a:r>
          </a:p>
          <a:p>
            <a:pPr lvl="1" fontAlgn="base"/>
            <a:r>
              <a:rPr lang="en-US" sz="2000" dirty="0">
                <a:solidFill>
                  <a:srgbClr val="000000"/>
                </a:solidFill>
              </a:rPr>
              <a:t>School test coordinator​</a:t>
            </a:r>
          </a:p>
          <a:p>
            <a:pPr lvl="1" fontAlgn="base"/>
            <a:r>
              <a:rPr lang="en-US" sz="2000" dirty="0">
                <a:solidFill>
                  <a:srgbClr val="000000"/>
                </a:solidFill>
              </a:rPr>
              <a:t>Technology coordinator​</a:t>
            </a:r>
          </a:p>
          <a:p>
            <a:pPr lvl="1" fontAlgn="base"/>
            <a:r>
              <a:rPr lang="en-US" sz="2000" dirty="0">
                <a:solidFill>
                  <a:srgbClr val="000000"/>
                </a:solidFill>
              </a:rPr>
              <a:t>Test administrator​</a:t>
            </a:r>
          </a:p>
          <a:p>
            <a:pPr lvl="1" fontAlgn="base"/>
            <a:r>
              <a:rPr lang="en-US" sz="2000" dirty="0">
                <a:solidFill>
                  <a:srgbClr val="000000"/>
                </a:solidFill>
              </a:rPr>
              <a:t>Reports Access Only</a:t>
            </a:r>
          </a:p>
          <a:p>
            <a:pPr fontAlgn="base"/>
            <a:r>
              <a:rPr lang="en-US" sz="2400" dirty="0">
                <a:solidFill>
                  <a:srgbClr val="000000"/>
                </a:solidFill>
              </a:rPr>
              <a:t>Review the </a:t>
            </a:r>
            <a:r>
              <a:rPr lang="en-US" sz="2400" u="sng" dirty="0">
                <a:solidFill>
                  <a:srgbClr val="000000"/>
                </a:solidFill>
                <a:hlinkClick r:id="rId3"/>
              </a:rPr>
              <a:t>MCAS Portal User Management Guide</a:t>
            </a:r>
            <a:r>
              <a:rPr lang="en-US" sz="2400" dirty="0">
                <a:solidFill>
                  <a:srgbClr val="000000"/>
                </a:solidFill>
              </a:rPr>
              <a:t> for information on permissions available to each role.​</a:t>
            </a:r>
          </a:p>
          <a:p>
            <a:pPr fontAlgn="base"/>
            <a:r>
              <a:rPr lang="en-US" sz="2400" b="1" dirty="0">
                <a:solidFill>
                  <a:srgbClr val="000000"/>
                </a:solidFill>
              </a:rPr>
              <a:t>Schools/districts should be sure to deactivate accounts for any users who will not be participating in MCAS testing in 2025–26. </a:t>
            </a:r>
          </a:p>
          <a:p>
            <a:pPr>
              <a:buClr>
                <a:srgbClr val="101D35"/>
              </a:buClr>
            </a:pPr>
            <a:endParaRPr lang="en-US" sz="2800" dirty="0">
              <a:solidFill>
                <a:srgbClr val="101D35"/>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95D0E3A-DF1D-5603-558A-C79E8525279B}"/>
              </a:ext>
            </a:extLst>
          </p:cNvPr>
          <p:cNvSpPr>
            <a:spLocks noGrp="1"/>
          </p:cNvSpPr>
          <p:nvPr>
            <p:ph type="sldNum" sz="quarter" idx="12"/>
          </p:nvPr>
        </p:nvSpPr>
        <p:spPr/>
        <p:txBody>
          <a:bodyPr/>
          <a:lstStyle/>
          <a:p>
            <a:fld id="{68A8D22E-6BC5-9E47-900C-2BB94685D9F5}" type="slidenum">
              <a:rPr lang="en-US" smtClean="0"/>
              <a:t>39</a:t>
            </a:fld>
            <a:endParaRPr lang="en-US"/>
          </a:p>
        </p:txBody>
      </p:sp>
    </p:spTree>
    <p:extLst>
      <p:ext uri="{BB962C8B-B14F-4D97-AF65-F5344CB8AC3E}">
        <p14:creationId xmlns:p14="http://schemas.microsoft.com/office/powerpoint/2010/main" val="1952145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Slides for This Session </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a:normAutofit/>
          </a:bodyPr>
          <a:lstStyle/>
          <a:p>
            <a:pPr marL="457200" indent="-457200">
              <a:buClrTx/>
              <a:buFont typeface="Arial" panose="020B0604020202020204" pitchFamily="34" charset="0"/>
              <a:buChar char="•"/>
            </a:pPr>
            <a:r>
              <a:rPr lang="en-US">
                <a:solidFill>
                  <a:srgbClr val="101D35"/>
                </a:solidFill>
                <a:latin typeface="Arial" panose="020B0604020202020204" pitchFamily="34" charset="0"/>
                <a:cs typeface="Arial" panose="020B0604020202020204" pitchFamily="34" charset="0"/>
              </a:rPr>
              <a:t>Slides were emailed to participants before this session from </a:t>
            </a:r>
            <a:r>
              <a:rPr lang="en-US">
                <a:solidFill>
                  <a:srgbClr val="101D35"/>
                </a:solidFill>
                <a:latin typeface="Arial" panose="020B0604020202020204" pitchFamily="34" charset="0"/>
                <a:cs typeface="Arial" panose="020B0604020202020204" pitchFamily="34" charset="0"/>
                <a:hlinkClick r:id="rId3"/>
              </a:rPr>
              <a:t>MCASEvents@cognia.org</a:t>
            </a:r>
            <a:r>
              <a:rPr lang="en-US">
                <a:solidFill>
                  <a:srgbClr val="101D35"/>
                </a:solidFill>
                <a:latin typeface="Arial" panose="020B0604020202020204" pitchFamily="34" charset="0"/>
                <a:cs typeface="Arial" panose="020B0604020202020204" pitchFamily="34" charset="0"/>
              </a:rPr>
              <a:t>.  </a:t>
            </a:r>
          </a:p>
          <a:p>
            <a:pPr marL="457200" indent="-457200">
              <a:buClrTx/>
              <a:buFont typeface="Arial" panose="020B0604020202020204" pitchFamily="34" charset="0"/>
              <a:buChar char="•"/>
            </a:pPr>
            <a:r>
              <a:rPr lang="en-US">
                <a:solidFill>
                  <a:srgbClr val="101D35"/>
                </a:solidFill>
                <a:latin typeface="Arial" panose="020B0604020202020204" pitchFamily="34" charset="0"/>
                <a:cs typeface="Arial" panose="020B0604020202020204" pitchFamily="34" charset="0"/>
              </a:rPr>
              <a:t>Slides are now being posted in the chat.</a:t>
            </a:r>
          </a:p>
          <a:p>
            <a:pPr lvl="2" indent="-457200">
              <a:spcBef>
                <a:spcPts val="1000"/>
              </a:spcBef>
              <a:buClrTx/>
              <a:buFont typeface="Arial" panose="020B0604020202020204" pitchFamily="34" charset="0"/>
              <a:buChar char="•"/>
            </a:pPr>
            <a:r>
              <a:rPr lang="en-US" sz="2600">
                <a:solidFill>
                  <a:srgbClr val="101D35"/>
                </a:solidFill>
                <a:latin typeface="Arial" panose="020B0604020202020204" pitchFamily="34" charset="0"/>
                <a:cs typeface="Arial" panose="020B0604020202020204" pitchFamily="34" charset="0"/>
              </a:rPr>
              <a:t>If you cannot access the slides in the chat, ask in the Q&amp;A.</a:t>
            </a:r>
          </a:p>
          <a:p>
            <a:pPr marL="457200" indent="-457200">
              <a:buClrTx/>
              <a:buFont typeface="Arial" panose="020B0604020202020204" pitchFamily="34" charset="0"/>
              <a:buChar char="•"/>
            </a:pPr>
            <a:r>
              <a:rPr lang="en-US">
                <a:solidFill>
                  <a:srgbClr val="101D35"/>
                </a:solidFill>
                <a:latin typeface="Arial" panose="020B0604020202020204" pitchFamily="34" charset="0"/>
                <a:cs typeface="Arial" panose="020B0604020202020204" pitchFamily="34" charset="0"/>
              </a:rPr>
              <a:t>After the session, we will send the slides again to participants, and they will be posted in the MCAS Resource Center along with the recording. </a:t>
            </a:r>
          </a:p>
        </p:txBody>
      </p:sp>
      <p:sp>
        <p:nvSpPr>
          <p:cNvPr id="4" name="Slide Number Placeholder 3">
            <a:extLst>
              <a:ext uri="{FF2B5EF4-FFF2-40B4-BE49-F238E27FC236}">
                <a16:creationId xmlns:a16="http://schemas.microsoft.com/office/drawing/2014/main" id="{E5596A2A-D0FB-2774-AF27-CF2012C6BBA9}"/>
              </a:ext>
            </a:extLst>
          </p:cNvPr>
          <p:cNvSpPr>
            <a:spLocks noGrp="1"/>
          </p:cNvSpPr>
          <p:nvPr>
            <p:ph type="sldNum" sz="quarter" idx="12"/>
          </p:nvPr>
        </p:nvSpPr>
        <p:spPr/>
        <p:txBody>
          <a:bodyPr/>
          <a:lstStyle/>
          <a:p>
            <a:fld id="{68A8D22E-6BC5-9E47-900C-2BB94685D9F5}" type="slidenum">
              <a:rPr lang="en-US" smtClean="0"/>
              <a:t>4</a:t>
            </a:fld>
            <a:endParaRPr lang="en-US"/>
          </a:p>
        </p:txBody>
      </p:sp>
    </p:spTree>
    <p:extLst>
      <p:ext uri="{BB962C8B-B14F-4D97-AF65-F5344CB8AC3E}">
        <p14:creationId xmlns:p14="http://schemas.microsoft.com/office/powerpoint/2010/main" val="4011166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8783-0175-4B9B-A711-CAA8EB0263A9}"/>
              </a:ext>
            </a:extLst>
          </p:cNvPr>
          <p:cNvSpPr>
            <a:spLocks noGrp="1"/>
          </p:cNvSpPr>
          <p:nvPr>
            <p:ph type="title"/>
          </p:nvPr>
        </p:nvSpPr>
        <p:spPr/>
        <p:txBody>
          <a:bodyPr>
            <a:normAutofit fontScale="90000"/>
          </a:bodyPr>
          <a:lstStyle/>
          <a:p>
            <a:r>
              <a:rPr lang="en-US" sz="3600">
                <a:solidFill>
                  <a:schemeClr val="bg1"/>
                </a:solidFill>
                <a:latin typeface="Arial" panose="020B0604020202020204" pitchFamily="34" charset="0"/>
                <a:cs typeface="Arial" panose="020B0604020202020204" pitchFamily="34" charset="0"/>
              </a:rPr>
              <a:t>6. </a:t>
            </a:r>
            <a:r>
              <a:rPr lang="en-US" sz="3600">
                <a:solidFill>
                  <a:schemeClr val="bg1"/>
                </a:solidFill>
              </a:rPr>
              <a:t>Begin pl</a:t>
            </a:r>
            <a:r>
              <a:rPr lang="en-US" sz="3600">
                <a:solidFill>
                  <a:schemeClr val="bg1"/>
                </a:solidFill>
                <a:latin typeface="Arial" panose="020B0604020202020204" pitchFamily="34" charset="0"/>
                <a:cs typeface="Arial" panose="020B0604020202020204" pitchFamily="34" charset="0"/>
              </a:rPr>
              <a:t>anning for accessibility features (for all students) and accommodations for students with disabilities and English learners.</a:t>
            </a:r>
          </a:p>
        </p:txBody>
      </p:sp>
      <p:sp>
        <p:nvSpPr>
          <p:cNvPr id="3" name="Content Placeholder 2">
            <a:extLst>
              <a:ext uri="{FF2B5EF4-FFF2-40B4-BE49-F238E27FC236}">
                <a16:creationId xmlns:a16="http://schemas.microsoft.com/office/drawing/2014/main" id="{E0035EF5-C713-4412-8624-B70451B737DC}"/>
              </a:ext>
            </a:extLst>
          </p:cNvPr>
          <p:cNvSpPr>
            <a:spLocks noGrp="1"/>
          </p:cNvSpPr>
          <p:nvPr>
            <p:ph idx="1"/>
          </p:nvPr>
        </p:nvSpPr>
        <p:spPr/>
        <p:txBody>
          <a:bodyPr/>
          <a:lstStyle/>
          <a:p>
            <a:pPr>
              <a:buClr>
                <a:srgbClr val="101D35"/>
              </a:buClr>
            </a:pPr>
            <a:r>
              <a:rPr lang="en-US" sz="2600">
                <a:solidFill>
                  <a:schemeClr val="tx1"/>
                </a:solidFill>
                <a:latin typeface="Arial" panose="020B0604020202020204" pitchFamily="34" charset="0"/>
                <a:cs typeface="Arial" panose="020B0604020202020204" pitchFamily="34" charset="0"/>
              </a:rPr>
              <a:t>Review selected accessibility features for all students and accommodations for students with disabilities and ELs. </a:t>
            </a:r>
          </a:p>
          <a:p>
            <a:pPr>
              <a:buClr>
                <a:srgbClr val="101D35"/>
              </a:buClr>
            </a:pPr>
            <a:r>
              <a:rPr lang="en-US" sz="2600">
                <a:solidFill>
                  <a:schemeClr val="tx1"/>
                </a:solidFill>
                <a:latin typeface="Arial" panose="020B0604020202020204" pitchFamily="34" charset="0"/>
                <a:cs typeface="Arial" panose="020B0604020202020204" pitchFamily="34" charset="0"/>
              </a:rPr>
              <a:t>Include selected features and accommodations in Student Registration.</a:t>
            </a:r>
          </a:p>
          <a:p>
            <a:pPr lvl="1">
              <a:buClr>
                <a:srgbClr val="101D35"/>
              </a:buClr>
              <a:buFont typeface="Arial" panose="020B0604020202020204" pitchFamily="34" charset="0"/>
              <a:buChar char="•"/>
            </a:pPr>
            <a:r>
              <a:rPr lang="en-US" sz="2200" i="1">
                <a:solidFill>
                  <a:schemeClr val="tx1"/>
                </a:solidFill>
                <a:latin typeface="Arial" panose="020B0604020202020204" pitchFamily="34" charset="0"/>
                <a:cs typeface="Arial" panose="020B0604020202020204" pitchFamily="34" charset="0"/>
              </a:rPr>
              <a:t>Before testing</a:t>
            </a:r>
            <a:r>
              <a:rPr lang="en-US" sz="2200">
                <a:solidFill>
                  <a:schemeClr val="tx1"/>
                </a:solidFill>
                <a:latin typeface="Arial" panose="020B0604020202020204" pitchFamily="34" charset="0"/>
                <a:cs typeface="Arial" panose="020B0604020202020204" pitchFamily="34" charset="0"/>
              </a:rPr>
              <a:t>: required for student to receive correct test forms</a:t>
            </a:r>
          </a:p>
          <a:p>
            <a:pPr lvl="1">
              <a:buClr>
                <a:srgbClr val="101D35"/>
              </a:buClr>
              <a:buFont typeface="Arial" panose="020B0604020202020204" pitchFamily="34" charset="0"/>
              <a:buChar char="•"/>
            </a:pPr>
            <a:r>
              <a:rPr lang="en-US" sz="2200" i="1">
                <a:solidFill>
                  <a:schemeClr val="tx1"/>
                </a:solidFill>
                <a:latin typeface="Arial" panose="020B0604020202020204" pitchFamily="34" charset="0"/>
                <a:cs typeface="Arial" panose="020B0604020202020204" pitchFamily="34" charset="0"/>
              </a:rPr>
              <a:t>After testing</a:t>
            </a:r>
            <a:r>
              <a:rPr lang="en-US" sz="2200">
                <a:solidFill>
                  <a:schemeClr val="tx1"/>
                </a:solidFill>
                <a:latin typeface="Arial" panose="020B0604020202020204" pitchFamily="34" charset="0"/>
                <a:cs typeface="Arial" panose="020B0604020202020204" pitchFamily="34" charset="0"/>
              </a:rPr>
              <a:t>: to update features or accommodations used during testing</a:t>
            </a:r>
          </a:p>
          <a:p>
            <a:pPr>
              <a:buClr>
                <a:srgbClr val="101D35"/>
              </a:buClr>
            </a:pPr>
            <a:r>
              <a:rPr lang="en-US" sz="2600">
                <a:solidFill>
                  <a:schemeClr val="tx1"/>
                </a:solidFill>
                <a:latin typeface="Arial" panose="020B0604020202020204" pitchFamily="34" charset="0"/>
                <a:cs typeface="Arial" panose="020B0604020202020204" pitchFamily="34" charset="0"/>
              </a:rPr>
              <a:t>Resources: </a:t>
            </a:r>
          </a:p>
          <a:p>
            <a:pPr lvl="1">
              <a:buClr>
                <a:srgbClr val="101D35"/>
              </a:buClr>
              <a:buFont typeface="Arial" panose="020B0604020202020204" pitchFamily="34" charset="0"/>
              <a:buChar char="•"/>
            </a:pPr>
            <a:r>
              <a:rPr lang="en-US" sz="2200" i="1">
                <a:latin typeface="Arial" panose="020B0604020202020204" pitchFamily="34" charset="0"/>
                <a:cs typeface="Arial" panose="020B0604020202020204" pitchFamily="34" charset="0"/>
                <a:hlinkClick r:id="rId2"/>
              </a:rPr>
              <a:t>Accessibility and Accommodations Manual</a:t>
            </a:r>
            <a:r>
              <a:rPr lang="en-US" sz="2200" i="1">
                <a:latin typeface="Arial" panose="020B0604020202020204" pitchFamily="34" charset="0"/>
                <a:cs typeface="Arial" panose="020B0604020202020204" pitchFamily="34" charset="0"/>
              </a:rPr>
              <a:t> </a:t>
            </a:r>
            <a:r>
              <a:rPr lang="en-US" sz="2200" i="1">
                <a:solidFill>
                  <a:schemeClr val="tx1"/>
                </a:solidFill>
                <a:latin typeface="Arial" panose="020B0604020202020204" pitchFamily="34" charset="0"/>
                <a:cs typeface="Arial" panose="020B0604020202020204" pitchFamily="34" charset="0"/>
              </a:rPr>
              <a:t>(to be available soon)</a:t>
            </a:r>
          </a:p>
          <a:p>
            <a:pPr lvl="1">
              <a:buClr>
                <a:srgbClr val="101D35"/>
              </a:buClr>
              <a:buFont typeface="Arial" panose="020B0604020202020204" pitchFamily="34" charset="0"/>
              <a:buChar char="•"/>
            </a:pPr>
            <a:r>
              <a:rPr lang="en-US" sz="2200" i="1">
                <a:latin typeface="Arial" panose="020B0604020202020204" pitchFamily="34" charset="0"/>
                <a:cs typeface="Arial" panose="020B0604020202020204" pitchFamily="34" charset="0"/>
                <a:hlinkClick r:id="rId3"/>
              </a:rPr>
              <a:t>MCAS Student Registration Guide</a:t>
            </a:r>
            <a:endParaRPr lang="en-US" sz="2200" i="1">
              <a:latin typeface="Arial" panose="020B0604020202020204" pitchFamily="34" charset="0"/>
              <a:cs typeface="Arial" panose="020B0604020202020204" pitchFamily="34" charset="0"/>
            </a:endParaRPr>
          </a:p>
          <a:p>
            <a:pPr lvl="1">
              <a:buClr>
                <a:srgbClr val="101D35"/>
              </a:buClr>
              <a:buFont typeface="Arial" panose="020B0604020202020204" pitchFamily="34" charset="0"/>
              <a:buChar char="•"/>
            </a:pPr>
            <a:r>
              <a:rPr lang="en-US" sz="2200">
                <a:latin typeface="Arial" panose="020B0604020202020204" pitchFamily="34" charset="0"/>
                <a:cs typeface="Arial" panose="020B0604020202020204" pitchFamily="34" charset="0"/>
                <a:hlinkClick r:id="rId4"/>
              </a:rPr>
              <a:t>Register for the accessibility and accommodations training session</a:t>
            </a:r>
            <a:r>
              <a:rPr lang="en-US" sz="2200">
                <a:latin typeface="Arial" panose="020B0604020202020204" pitchFamily="34" charset="0"/>
                <a:cs typeface="Arial" panose="020B0604020202020204" pitchFamily="34" charset="0"/>
              </a:rPr>
              <a:t> </a:t>
            </a:r>
            <a:r>
              <a:rPr lang="en-US" sz="2200">
                <a:solidFill>
                  <a:schemeClr val="tx1"/>
                </a:solidFill>
              </a:rPr>
              <a:t>(January 2026)</a:t>
            </a:r>
            <a:endParaRPr lang="en-US" sz="2200">
              <a:solidFill>
                <a:schemeClr val="tx1"/>
              </a:solidFill>
              <a:latin typeface="Arial" panose="020B0604020202020204" pitchFamily="34" charset="0"/>
              <a:cs typeface="Arial" panose="020B0604020202020204" pitchFamily="34" charset="0"/>
            </a:endParaRPr>
          </a:p>
          <a:p>
            <a:pPr lvl="1">
              <a:buClr>
                <a:srgbClr val="101D35"/>
              </a:buClr>
              <a:buFont typeface="Arial" panose="020B0604020202020204" pitchFamily="34" charset="0"/>
              <a:buChar char="•"/>
            </a:pPr>
            <a:r>
              <a:rPr lang="en-US" sz="2200">
                <a:latin typeface="Arial" panose="020B0604020202020204" pitchFamily="34" charset="0"/>
                <a:cs typeface="Arial" panose="020B0604020202020204" pitchFamily="34" charset="0"/>
                <a:hlinkClick r:id="rId5"/>
              </a:rPr>
              <a:t>Approved graphic organizers and supplemental Math &amp; STE reference sheets</a:t>
            </a:r>
            <a:endParaRPr lang="en-US" sz="220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830A9BA-C15F-9950-2897-7FC2170EF668}"/>
              </a:ext>
            </a:extLst>
          </p:cNvPr>
          <p:cNvSpPr>
            <a:spLocks noGrp="1"/>
          </p:cNvSpPr>
          <p:nvPr>
            <p:ph type="sldNum" sz="quarter" idx="12"/>
          </p:nvPr>
        </p:nvSpPr>
        <p:spPr/>
        <p:txBody>
          <a:bodyPr/>
          <a:lstStyle/>
          <a:p>
            <a:fld id="{68A8D22E-6BC5-9E47-900C-2BB94685D9F5}" type="slidenum">
              <a:rPr lang="en-US" smtClean="0"/>
              <a:t>40</a:t>
            </a:fld>
            <a:endParaRPr lang="en-US"/>
          </a:p>
        </p:txBody>
      </p:sp>
    </p:spTree>
    <p:extLst>
      <p:ext uri="{BB962C8B-B14F-4D97-AF65-F5344CB8AC3E}">
        <p14:creationId xmlns:p14="http://schemas.microsoft.com/office/powerpoint/2010/main" val="830066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FABF-0F78-E265-50BB-6EDB7FA9B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106098-8478-1E35-5FBD-39232173E9B7}"/>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in Fall 2025</a:t>
            </a:r>
          </a:p>
        </p:txBody>
      </p:sp>
      <p:sp>
        <p:nvSpPr>
          <p:cNvPr id="3" name="Slide Number Placeholder 2">
            <a:extLst>
              <a:ext uri="{FF2B5EF4-FFF2-40B4-BE49-F238E27FC236}">
                <a16:creationId xmlns:a16="http://schemas.microsoft.com/office/drawing/2014/main" id="{ABABACE9-9A89-C763-AD73-C5FAF0ECD295}"/>
              </a:ext>
            </a:extLst>
          </p:cNvPr>
          <p:cNvSpPr>
            <a:spLocks noGrp="1"/>
          </p:cNvSpPr>
          <p:nvPr>
            <p:ph type="sldNum" sz="quarter" idx="12"/>
          </p:nvPr>
        </p:nvSpPr>
        <p:spPr/>
        <p:txBody>
          <a:bodyPr/>
          <a:lstStyle/>
          <a:p>
            <a:fld id="{68A8D22E-6BC5-9E47-900C-2BB94685D9F5}" type="slidenum">
              <a:rPr lang="en-US" smtClean="0"/>
              <a:t>41</a:t>
            </a:fld>
            <a:endParaRPr lang="en-US"/>
          </a:p>
        </p:txBody>
      </p:sp>
      <p:graphicFrame>
        <p:nvGraphicFramePr>
          <p:cNvPr id="7" name="Content Placeholder 6">
            <a:extLst>
              <a:ext uri="{FF2B5EF4-FFF2-40B4-BE49-F238E27FC236}">
                <a16:creationId xmlns:a16="http://schemas.microsoft.com/office/drawing/2014/main" id="{615B02EB-5624-6194-011B-50767E704CF9}"/>
              </a:ext>
            </a:extLst>
          </p:cNvPr>
          <p:cNvGraphicFramePr>
            <a:graphicFrameLocks noGrp="1"/>
          </p:cNvGraphicFramePr>
          <p:nvPr>
            <p:ph idx="1"/>
            <p:extLst>
              <p:ext uri="{D42A27DB-BD31-4B8C-83A1-F6EECF244321}">
                <p14:modId xmlns:p14="http://schemas.microsoft.com/office/powerpoint/2010/main" val="937895686"/>
              </p:ext>
            </p:extLst>
          </p:nvPr>
        </p:nvGraphicFramePr>
        <p:xfrm>
          <a:off x="725861" y="1866329"/>
          <a:ext cx="9885680" cy="3551747"/>
        </p:xfrm>
        <a:graphic>
          <a:graphicData uri="http://schemas.openxmlformats.org/drawingml/2006/table">
            <a:tbl>
              <a:tblPr firstRow="1" firstCol="1" bandRow="1">
                <a:tableStyleId>{5C22544A-7EE6-4342-B048-85BDC9FD1C3A}</a:tableStyleId>
              </a:tblPr>
              <a:tblGrid>
                <a:gridCol w="4039179">
                  <a:extLst>
                    <a:ext uri="{9D8B030D-6E8A-4147-A177-3AD203B41FA5}">
                      <a16:colId xmlns:a16="http://schemas.microsoft.com/office/drawing/2014/main" val="1390163888"/>
                    </a:ext>
                  </a:extLst>
                </a:gridCol>
                <a:gridCol w="5846501">
                  <a:extLst>
                    <a:ext uri="{9D8B030D-6E8A-4147-A177-3AD203B41FA5}">
                      <a16:colId xmlns:a16="http://schemas.microsoft.com/office/drawing/2014/main" val="1351445484"/>
                    </a:ext>
                  </a:extLst>
                </a:gridCol>
              </a:tblGrid>
              <a:tr h="229995">
                <a:tc>
                  <a:txBody>
                    <a:bodyPr/>
                    <a:lstStyle/>
                    <a:p>
                      <a:pPr marL="0" marR="0">
                        <a:lnSpc>
                          <a:spcPct val="115000"/>
                        </a:lnSpc>
                        <a:spcAft>
                          <a:spcPts val="800"/>
                        </a:spcAft>
                        <a:buNone/>
                      </a:pPr>
                      <a:r>
                        <a:rPr lang="en-US" sz="2400" kern="100">
                          <a:effectLst/>
                          <a:latin typeface="Arial" panose="020B0604020202020204" pitchFamily="34" charset="0"/>
                          <a:cs typeface="Arial" panose="020B0604020202020204" pitchFamily="34" charset="0"/>
                        </a:rPr>
                        <a:t>Task </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400" kern="100">
                          <a:effectLst/>
                          <a:latin typeface="Arial" panose="020B0604020202020204" pitchFamily="34" charset="0"/>
                          <a:cs typeface="Arial" panose="020B0604020202020204" pitchFamily="34" charset="0"/>
                        </a:rPr>
                        <a:t>Resources</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49697608"/>
                  </a:ext>
                </a:extLst>
              </a:tr>
              <a:tr h="471970">
                <a:tc>
                  <a:txBody>
                    <a:bodyPr/>
                    <a:lstStyle/>
                    <a:p>
                      <a:pPr marL="0" marR="0">
                        <a:lnSpc>
                          <a:spcPct val="115000"/>
                        </a:lnSpc>
                        <a:spcAft>
                          <a:spcPts val="800"/>
                        </a:spcAft>
                        <a:buNone/>
                      </a:pPr>
                      <a:r>
                        <a:rPr lang="en-US" sz="2000" kern="100">
                          <a:effectLst/>
                          <a:latin typeface="Arial" panose="020B0604020202020204" pitchFamily="34" charset="0"/>
                          <a:cs typeface="Arial" panose="020B0604020202020204" pitchFamily="34" charset="0"/>
                        </a:rPr>
                        <a:t>(Ongoing) Read biweekly Student Assessment Updates.</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000" u="sng" kern="100">
                          <a:effectLst/>
                          <a:latin typeface="Arial" panose="020B0604020202020204" pitchFamily="34" charset="0"/>
                          <a:cs typeface="Arial" panose="020B0604020202020204" pitchFamily="34" charset="0"/>
                          <a:hlinkClick r:id="rId3"/>
                        </a:rPr>
                        <a:t>https://www.doe.mass.edu/mcas/updates.html</a:t>
                      </a:r>
                      <a:r>
                        <a:rPr lang="en-US" sz="2000" kern="100">
                          <a:effectLst/>
                          <a:latin typeface="Arial" panose="020B0604020202020204" pitchFamily="34" charset="0"/>
                          <a:cs typeface="Arial" panose="020B0604020202020204" pitchFamily="34" charset="0"/>
                        </a:rPr>
                        <a:t> </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14761419"/>
                  </a:ext>
                </a:extLst>
              </a:tr>
              <a:tr h="471970">
                <a:tc>
                  <a:txBody>
                    <a:bodyPr/>
                    <a:lstStyle/>
                    <a:p>
                      <a:pPr marL="0" marR="0">
                        <a:lnSpc>
                          <a:spcPct val="115000"/>
                        </a:lnSpc>
                        <a:spcAft>
                          <a:spcPts val="800"/>
                        </a:spcAft>
                        <a:buNone/>
                      </a:pPr>
                      <a:r>
                        <a:rPr lang="en-US" sz="2000" kern="100">
                          <a:effectLst/>
                          <a:latin typeface="Arial" panose="020B0604020202020204" pitchFamily="34" charset="0"/>
                          <a:cs typeface="Arial" panose="020B0604020202020204" pitchFamily="34" charset="0"/>
                        </a:rPr>
                        <a:t>Become familiar with CBT components.</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285750" marR="0" indent="-285750">
                        <a:lnSpc>
                          <a:spcPct val="115000"/>
                        </a:lnSpc>
                        <a:spcAft>
                          <a:spcPts val="800"/>
                        </a:spcAft>
                        <a:buFont typeface="Arial" panose="020B0604020202020204" pitchFamily="34" charset="0"/>
                        <a:buChar char="•"/>
                      </a:pPr>
                      <a:r>
                        <a:rPr lang="en-US" sz="2000" kern="100">
                          <a:effectLst/>
                          <a:latin typeface="Arial" panose="020B0604020202020204" pitchFamily="34" charset="0"/>
                          <a:cs typeface="Arial" panose="020B0604020202020204" pitchFamily="34" charset="0"/>
                        </a:rPr>
                        <a:t>Pre-Administration Guide </a:t>
                      </a:r>
                      <a:r>
                        <a:rPr lang="en-US" sz="2000" b="0" i="1" kern="100">
                          <a:effectLst/>
                          <a:latin typeface="Arial" panose="020B0604020202020204" pitchFamily="34" charset="0"/>
                          <a:cs typeface="Arial" panose="020B0604020202020204" pitchFamily="34" charset="0"/>
                        </a:rPr>
                        <a:t>(not yet available)</a:t>
                      </a:r>
                    </a:p>
                    <a:p>
                      <a:pPr marL="285750" marR="0" indent="-285750">
                        <a:lnSpc>
                          <a:spcPct val="115000"/>
                        </a:lnSpc>
                        <a:spcAft>
                          <a:spcPts val="800"/>
                        </a:spcAft>
                        <a:buFont typeface="Arial" panose="020B0604020202020204" pitchFamily="34" charset="0"/>
                        <a:buChar char="•"/>
                      </a:pPr>
                      <a:r>
                        <a:rPr lang="en-US" sz="2000" kern="100">
                          <a:effectLst/>
                          <a:latin typeface="Arial" panose="020B0604020202020204" pitchFamily="34" charset="0"/>
                          <a:ea typeface="Aptos" panose="020B0004020202020204" pitchFamily="34" charset="0"/>
                          <a:cs typeface="Arial" panose="020B0604020202020204" pitchFamily="34" charset="0"/>
                          <a:hlinkClick r:id="rId4"/>
                        </a:rPr>
                        <a:t>Guide to the MCAS Portal</a:t>
                      </a:r>
                      <a:r>
                        <a:rPr lang="en-US" sz="2000" kern="100">
                          <a:effectLst/>
                          <a:latin typeface="Arial" panose="020B0604020202020204" pitchFamily="34" charset="0"/>
                          <a:ea typeface="Aptos" panose="020B0004020202020204" pitchFamily="34" charset="0"/>
                          <a:cs typeface="Arial" panose="020B0604020202020204" pitchFamily="34" charset="0"/>
                        </a:rPr>
                        <a:t> </a:t>
                      </a:r>
                      <a:r>
                        <a:rPr lang="en-US" sz="2000" i="1" kern="100">
                          <a:effectLst/>
                          <a:latin typeface="Arial" panose="020B0604020202020204" pitchFamily="34" charset="0"/>
                          <a:ea typeface="Aptos" panose="020B0004020202020204" pitchFamily="34" charset="0"/>
                          <a:cs typeface="Arial" panose="020B0604020202020204" pitchFamily="34" charset="0"/>
                        </a:rPr>
                        <a:t>(updated guide to be posted this fall)</a:t>
                      </a:r>
                    </a:p>
                  </a:txBody>
                  <a:tcPr marL="68580" marR="68580" marT="0" marB="0"/>
                </a:tc>
                <a:extLst>
                  <a:ext uri="{0D108BD9-81ED-4DB2-BD59-A6C34878D82A}">
                    <a16:rowId xmlns:a16="http://schemas.microsoft.com/office/drawing/2014/main" val="4266103160"/>
                  </a:ext>
                </a:extLst>
              </a:tr>
              <a:tr h="713947">
                <a:tc>
                  <a:txBody>
                    <a:bodyPr/>
                    <a:lstStyle/>
                    <a:p>
                      <a:pPr marL="0" marR="0">
                        <a:lnSpc>
                          <a:spcPct val="115000"/>
                        </a:lnSpc>
                        <a:spcAft>
                          <a:spcPts val="800"/>
                        </a:spcAft>
                        <a:buNone/>
                      </a:pPr>
                      <a:r>
                        <a:rPr lang="en-US" sz="2000" kern="100">
                          <a:effectLst/>
                          <a:latin typeface="Arial" panose="020B0604020202020204" pitchFamily="34" charset="0"/>
                          <a:cs typeface="Arial" panose="020B0604020202020204" pitchFamily="34" charset="0"/>
                        </a:rPr>
                        <a:t>Identify the school test administration team and establish a communication plan. </a:t>
                      </a:r>
                      <a:endParaRPr lang="en-US" sz="20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000" kern="100">
                          <a:effectLst/>
                          <a:latin typeface="Arial" panose="020B0604020202020204" pitchFamily="34" charset="0"/>
                          <a:cs typeface="Arial" panose="020B0604020202020204" pitchFamily="34" charset="0"/>
                        </a:rPr>
                        <a:t>Pre-Administration Guide </a:t>
                      </a:r>
                      <a:r>
                        <a:rPr lang="en-US" sz="2000" i="1" kern="100">
                          <a:effectLst/>
                          <a:latin typeface="Arial" panose="020B0604020202020204" pitchFamily="34" charset="0"/>
                          <a:cs typeface="Arial" panose="020B0604020202020204" pitchFamily="34" charset="0"/>
                        </a:rPr>
                        <a:t>(not yet available)</a:t>
                      </a:r>
                      <a:endParaRPr lang="en-US" sz="2000" i="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772724768"/>
                  </a:ext>
                </a:extLst>
              </a:tr>
            </a:tbl>
          </a:graphicData>
        </a:graphic>
      </p:graphicFrame>
    </p:spTree>
    <p:extLst>
      <p:ext uri="{BB962C8B-B14F-4D97-AF65-F5344CB8AC3E}">
        <p14:creationId xmlns:p14="http://schemas.microsoft.com/office/powerpoint/2010/main" val="1949145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9D401-830B-A0AE-AD3C-9035E2AB9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6AAB6-0677-79C4-8146-96FD78ECADA1}"/>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in Fall 2025</a:t>
            </a:r>
          </a:p>
        </p:txBody>
      </p:sp>
      <p:sp>
        <p:nvSpPr>
          <p:cNvPr id="3" name="Slide Number Placeholder 2">
            <a:extLst>
              <a:ext uri="{FF2B5EF4-FFF2-40B4-BE49-F238E27FC236}">
                <a16:creationId xmlns:a16="http://schemas.microsoft.com/office/drawing/2014/main" id="{034F7F83-017E-3DE4-96C1-769E2BFEAC57}"/>
              </a:ext>
            </a:extLst>
          </p:cNvPr>
          <p:cNvSpPr>
            <a:spLocks noGrp="1"/>
          </p:cNvSpPr>
          <p:nvPr>
            <p:ph type="sldNum" sz="quarter" idx="12"/>
          </p:nvPr>
        </p:nvSpPr>
        <p:spPr/>
        <p:txBody>
          <a:bodyPr/>
          <a:lstStyle/>
          <a:p>
            <a:fld id="{68A8D22E-6BC5-9E47-900C-2BB94685D9F5}" type="slidenum">
              <a:rPr lang="en-US" smtClean="0"/>
              <a:t>42</a:t>
            </a:fld>
            <a:endParaRPr lang="en-US"/>
          </a:p>
        </p:txBody>
      </p:sp>
      <p:graphicFrame>
        <p:nvGraphicFramePr>
          <p:cNvPr id="7" name="Content Placeholder 6">
            <a:extLst>
              <a:ext uri="{FF2B5EF4-FFF2-40B4-BE49-F238E27FC236}">
                <a16:creationId xmlns:a16="http://schemas.microsoft.com/office/drawing/2014/main" id="{01A0CA7D-2BC1-FF5A-FA03-2C2D60337857}"/>
              </a:ext>
            </a:extLst>
          </p:cNvPr>
          <p:cNvGraphicFramePr>
            <a:graphicFrameLocks noGrp="1"/>
          </p:cNvGraphicFramePr>
          <p:nvPr>
            <p:ph idx="1"/>
            <p:extLst>
              <p:ext uri="{D42A27DB-BD31-4B8C-83A1-F6EECF244321}">
                <p14:modId xmlns:p14="http://schemas.microsoft.com/office/powerpoint/2010/main" val="663134783"/>
              </p:ext>
            </p:extLst>
          </p:nvPr>
        </p:nvGraphicFramePr>
        <p:xfrm>
          <a:off x="803099" y="1490409"/>
          <a:ext cx="9885680" cy="4204116"/>
        </p:xfrm>
        <a:graphic>
          <a:graphicData uri="http://schemas.openxmlformats.org/drawingml/2006/table">
            <a:tbl>
              <a:tblPr firstRow="1" firstCol="1" bandRow="1">
                <a:tableStyleId>{5C22544A-7EE6-4342-B048-85BDC9FD1C3A}</a:tableStyleId>
              </a:tblPr>
              <a:tblGrid>
                <a:gridCol w="3805499">
                  <a:extLst>
                    <a:ext uri="{9D8B030D-6E8A-4147-A177-3AD203B41FA5}">
                      <a16:colId xmlns:a16="http://schemas.microsoft.com/office/drawing/2014/main" val="1390163888"/>
                    </a:ext>
                  </a:extLst>
                </a:gridCol>
                <a:gridCol w="6080181">
                  <a:extLst>
                    <a:ext uri="{9D8B030D-6E8A-4147-A177-3AD203B41FA5}">
                      <a16:colId xmlns:a16="http://schemas.microsoft.com/office/drawing/2014/main" val="1351445484"/>
                    </a:ext>
                  </a:extLst>
                </a:gridCol>
              </a:tblGrid>
              <a:tr h="229995">
                <a:tc>
                  <a:txBody>
                    <a:bodyPr/>
                    <a:lstStyle/>
                    <a:p>
                      <a:pPr marL="0" marR="0">
                        <a:lnSpc>
                          <a:spcPct val="115000"/>
                        </a:lnSpc>
                        <a:spcAft>
                          <a:spcPts val="800"/>
                        </a:spcAft>
                        <a:buNone/>
                      </a:pPr>
                      <a:r>
                        <a:rPr lang="en-US" sz="2400" kern="100" dirty="0">
                          <a:effectLst/>
                          <a:latin typeface="Arial" panose="020B0604020202020204" pitchFamily="34" charset="0"/>
                          <a:cs typeface="Arial" panose="020B0604020202020204" pitchFamily="34" charset="0"/>
                        </a:rPr>
                        <a:t>Task </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400" kern="100">
                          <a:effectLst/>
                          <a:latin typeface="Arial" panose="020B0604020202020204" pitchFamily="34" charset="0"/>
                          <a:cs typeface="Arial" panose="020B0604020202020204" pitchFamily="34" charset="0"/>
                        </a:rPr>
                        <a:t>Resources</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49697608"/>
                  </a:ext>
                </a:extLst>
              </a:tr>
              <a:tr h="471970">
                <a:tc>
                  <a:txBody>
                    <a:bodyPr/>
                    <a:lstStyle/>
                    <a:p>
                      <a:pPr marL="0" marR="0">
                        <a:lnSpc>
                          <a:spcPct val="115000"/>
                        </a:lnSpc>
                        <a:spcAft>
                          <a:spcPts val="800"/>
                        </a:spcAft>
                        <a:buNone/>
                      </a:pPr>
                      <a:r>
                        <a:rPr lang="en-US" sz="1700" kern="100">
                          <a:effectLst/>
                          <a:latin typeface="Arial" panose="020B0604020202020204" pitchFamily="34" charset="0"/>
                          <a:cs typeface="Arial" panose="020B0604020202020204" pitchFamily="34" charset="0"/>
                        </a:rPr>
                        <a:t>Update contact info with DESE. </a:t>
                      </a:r>
                      <a:endParaRPr lang="en-US" sz="17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700" kern="100">
                          <a:effectLst/>
                          <a:latin typeface="Arial" panose="020B0604020202020204" pitchFamily="34" charset="0"/>
                          <a:cs typeface="Arial" panose="020B0604020202020204" pitchFamily="34" charset="0"/>
                        </a:rPr>
                        <a:t>Pre-Administration Guide </a:t>
                      </a:r>
                      <a:r>
                        <a:rPr lang="en-US" sz="1700" i="1" kern="100">
                          <a:effectLst/>
                          <a:latin typeface="Arial" panose="020B0604020202020204" pitchFamily="34" charset="0"/>
                          <a:cs typeface="Arial" panose="020B0604020202020204" pitchFamily="34" charset="0"/>
                        </a:rPr>
                        <a:t>(not yet available)</a:t>
                      </a:r>
                      <a:endParaRPr lang="en-US" sz="1700" i="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653506439"/>
                  </a:ext>
                </a:extLst>
              </a:tr>
              <a:tr h="1673668">
                <a:tc>
                  <a:txBody>
                    <a:bodyPr/>
                    <a:lstStyle/>
                    <a:p>
                      <a:pPr marL="0" marR="0">
                        <a:lnSpc>
                          <a:spcPct val="115000"/>
                        </a:lnSpc>
                        <a:spcAft>
                          <a:spcPts val="800"/>
                        </a:spcAft>
                        <a:buNone/>
                      </a:pPr>
                      <a:r>
                        <a:rPr lang="en-US" sz="1700" kern="100">
                          <a:effectLst/>
                          <a:latin typeface="Arial" panose="020B0604020202020204" pitchFamily="34" charset="0"/>
                          <a:cs typeface="Arial" panose="020B0604020202020204" pitchFamily="34" charset="0"/>
                        </a:rPr>
                        <a:t>Confirm your access to the MCAS Portal and update user accounts. </a:t>
                      </a:r>
                      <a:endParaRPr lang="en-US" sz="17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1700" u="sng" kern="100" dirty="0">
                          <a:effectLst/>
                          <a:latin typeface="Arial" panose="020B0604020202020204" pitchFamily="34" charset="0"/>
                          <a:cs typeface="Arial" panose="020B0604020202020204" pitchFamily="34" charset="0"/>
                          <a:hlinkClick r:id="rId3"/>
                        </a:rPr>
                        <a:t>MCAS Portal User Management Guide</a:t>
                      </a:r>
                      <a:r>
                        <a:rPr lang="en-US" sz="1700" u="none" kern="100" dirty="0">
                          <a:effectLst/>
                          <a:latin typeface="Arial" panose="020B0604020202020204" pitchFamily="34" charset="0"/>
                          <a:cs typeface="Arial" panose="020B0604020202020204" pitchFamily="34" charset="0"/>
                        </a:rPr>
                        <a:t> </a:t>
                      </a:r>
                    </a:p>
                    <a:p>
                      <a:pPr marL="0" marR="0">
                        <a:lnSpc>
                          <a:spcPct val="115000"/>
                        </a:lnSpc>
                        <a:spcAft>
                          <a:spcPts val="800"/>
                        </a:spcAft>
                        <a:buNone/>
                      </a:pPr>
                      <a:r>
                        <a:rPr lang="en-US" sz="1700" kern="100" dirty="0">
                          <a:effectLst/>
                          <a:latin typeface="Arial" panose="020B0604020202020204" pitchFamily="34" charset="0"/>
                          <a:cs typeface="Arial" panose="020B0604020202020204" pitchFamily="34" charset="0"/>
                          <a:hlinkClick r:id="rId4"/>
                        </a:rPr>
                        <a:t>Modules</a:t>
                      </a:r>
                      <a:r>
                        <a:rPr lang="en-US" sz="1700" kern="100" dirty="0">
                          <a:effectLst/>
                          <a:latin typeface="Arial" panose="020B0604020202020204" pitchFamily="34" charset="0"/>
                          <a:cs typeface="Arial" panose="020B0604020202020204" pitchFamily="34" charset="0"/>
                        </a:rPr>
                        <a:t>: </a:t>
                      </a:r>
                      <a:r>
                        <a:rPr lang="en-US" sz="1700" i="1" kern="100" dirty="0">
                          <a:effectLst/>
                          <a:latin typeface="Arial" panose="020B0604020202020204" pitchFamily="34" charset="0"/>
                          <a:cs typeface="Arial" panose="020B0604020202020204" pitchFamily="34" charset="0"/>
                        </a:rPr>
                        <a:t>(updated modules to be posted this fall)</a:t>
                      </a:r>
                    </a:p>
                    <a:p>
                      <a:pPr marL="342900" marR="0" lvl="0" indent="-342900">
                        <a:lnSpc>
                          <a:spcPct val="115000"/>
                        </a:lnSpc>
                        <a:buFont typeface="Symbol" panose="05050102010706020507" pitchFamily="18" charset="2"/>
                        <a:buChar char=""/>
                      </a:pPr>
                      <a:r>
                        <a:rPr lang="en-US" sz="1700" kern="100" dirty="0">
                          <a:effectLst/>
                          <a:latin typeface="Arial" panose="020B0604020202020204" pitchFamily="34" charset="0"/>
                          <a:cs typeface="Arial" panose="020B0604020202020204" pitchFamily="34" charset="0"/>
                        </a:rPr>
                        <a:t>Creating and Editing MCAS Portal User Accounts</a:t>
                      </a:r>
                    </a:p>
                    <a:p>
                      <a:pPr marL="342900" marR="0" lvl="0" indent="-342900">
                        <a:lnSpc>
                          <a:spcPct val="115000"/>
                        </a:lnSpc>
                        <a:spcAft>
                          <a:spcPts val="800"/>
                        </a:spcAft>
                        <a:buFont typeface="Symbol" panose="05050102010706020507" pitchFamily="18" charset="2"/>
                        <a:buChar char=""/>
                      </a:pPr>
                      <a:r>
                        <a:rPr lang="en-US" sz="1700" kern="100" dirty="0">
                          <a:effectLst/>
                          <a:latin typeface="Arial" panose="020B0604020202020204" pitchFamily="34" charset="0"/>
                          <a:cs typeface="Arial" panose="020B0604020202020204" pitchFamily="34" charset="0"/>
                        </a:rPr>
                        <a:t>Uploading &amp; Exporting MCAS Portal User Accounts</a:t>
                      </a:r>
                      <a:endParaRPr lang="en-US" sz="17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29000961"/>
                  </a:ext>
                </a:extLst>
              </a:tr>
              <a:tr h="1673668">
                <a:tc>
                  <a:txBody>
                    <a:bodyPr/>
                    <a:lstStyle/>
                    <a:p>
                      <a:pPr marL="0" marR="0">
                        <a:lnSpc>
                          <a:spcPct val="115000"/>
                        </a:lnSpc>
                        <a:spcAft>
                          <a:spcPts val="800"/>
                        </a:spcAft>
                        <a:buNone/>
                      </a:pPr>
                      <a:r>
                        <a:rPr lang="en-US" sz="1700" kern="100">
                          <a:effectLst/>
                          <a:latin typeface="Arial" panose="020B0604020202020204" pitchFamily="34" charset="0"/>
                          <a:ea typeface="Aptos" panose="020B0004020202020204" pitchFamily="34" charset="0"/>
                          <a:cs typeface="Arial" panose="020B0604020202020204" pitchFamily="34" charset="0"/>
                        </a:rPr>
                        <a:t>Begin planning for accessibility features (for all students) and accommodations for students with disabilities and English learners. </a:t>
                      </a:r>
                    </a:p>
                  </a:txBody>
                  <a:tcPr marL="68580" marR="68580" marT="0" marB="0"/>
                </a:tc>
                <a:tc>
                  <a:txBody>
                    <a:bodyPr/>
                    <a:lstStyle/>
                    <a:p>
                      <a:pPr marL="0" marR="0" lvl="0" indent="0">
                        <a:lnSpc>
                          <a:spcPct val="115000"/>
                        </a:lnSpc>
                        <a:spcAft>
                          <a:spcPts val="800"/>
                        </a:spcAft>
                        <a:buFont typeface="Symbol" panose="05050102010706020507" pitchFamily="18" charset="2"/>
                        <a:buNone/>
                      </a:pPr>
                      <a:r>
                        <a:rPr lang="en-US" sz="1700" kern="100">
                          <a:effectLst/>
                          <a:latin typeface="Arial" panose="020B0604020202020204" pitchFamily="34" charset="0"/>
                          <a:ea typeface="Aptos" panose="020B0004020202020204" pitchFamily="34" charset="0"/>
                          <a:cs typeface="Arial" panose="020B0604020202020204" pitchFamily="34" charset="0"/>
                          <a:hlinkClick r:id="rId5"/>
                        </a:rPr>
                        <a:t>Accessibility and Accommodations Manual </a:t>
                      </a:r>
                      <a:r>
                        <a:rPr lang="en-US" sz="1700" i="1" kern="100">
                          <a:effectLst/>
                          <a:latin typeface="Arial" panose="020B0604020202020204" pitchFamily="34" charset="0"/>
                          <a:ea typeface="Aptos" panose="020B0004020202020204" pitchFamily="34" charset="0"/>
                          <a:cs typeface="Arial" panose="020B0604020202020204" pitchFamily="34" charset="0"/>
                        </a:rPr>
                        <a:t>(updated manual to be posted this fall)</a:t>
                      </a:r>
                    </a:p>
                  </a:txBody>
                  <a:tcPr marL="68580" marR="68580" marT="0" marB="0"/>
                </a:tc>
                <a:extLst>
                  <a:ext uri="{0D108BD9-81ED-4DB2-BD59-A6C34878D82A}">
                    <a16:rowId xmlns:a16="http://schemas.microsoft.com/office/drawing/2014/main" val="1451171098"/>
                  </a:ext>
                </a:extLst>
              </a:tr>
            </a:tbl>
          </a:graphicData>
        </a:graphic>
      </p:graphicFrame>
    </p:spTree>
    <p:extLst>
      <p:ext uri="{BB962C8B-B14F-4D97-AF65-F5344CB8AC3E}">
        <p14:creationId xmlns:p14="http://schemas.microsoft.com/office/powerpoint/2010/main" val="3208964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C9E595D-B290-4F97-8EB4-4C69E5CDB8B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p:cNvSpPr>
            <a:spLocks noGrp="1"/>
          </p:cNvSpPr>
          <p:nvPr>
            <p:ph idx="1"/>
          </p:nvPr>
        </p:nvSpPr>
        <p:spPr>
          <a:xfrm>
            <a:off x="668236" y="1221654"/>
            <a:ext cx="10855529" cy="4414692"/>
          </a:xfrm>
        </p:spPr>
        <p:txBody>
          <a:bodyPr anchor="ctr"/>
          <a:lstStyle/>
          <a:p>
            <a:pPr algn="ctr">
              <a:buNone/>
            </a:pPr>
            <a:r>
              <a:rPr lang="en-US" sz="4000">
                <a:solidFill>
                  <a:schemeClr val="tx1"/>
                </a:solidFill>
                <a:latin typeface="Arial" panose="020B0604020202020204" pitchFamily="34" charset="0"/>
                <a:cs typeface="Arial" panose="020B0604020202020204" pitchFamily="34" charset="0"/>
              </a:rPr>
              <a:t>Use the “Q&amp;A” feature </a:t>
            </a:r>
            <a:br>
              <a:rPr lang="en-US" sz="4000">
                <a:solidFill>
                  <a:schemeClr val="tx1"/>
                </a:solidFill>
                <a:latin typeface="Arial" panose="020B0604020202020204" pitchFamily="34" charset="0"/>
                <a:cs typeface="Arial" panose="020B0604020202020204" pitchFamily="34" charset="0"/>
              </a:rPr>
            </a:br>
            <a:r>
              <a:rPr lang="en-US" sz="4000">
                <a:solidFill>
                  <a:schemeClr val="tx1"/>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56784EC9-8324-435D-9799-DC8C165EA414}"/>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D4BCD13F-519A-48EB-A42B-56C854BB29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D4EC109F-D28E-4E1D-BD27-6766324F6596}"/>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E6220CA8-8518-4F6B-BA96-CDBBE13452B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93" y="396579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F3BCD57F-1C6A-9FAE-8D6B-B30DC8505611}"/>
              </a:ext>
            </a:extLst>
          </p:cNvPr>
          <p:cNvSpPr>
            <a:spLocks noGrp="1"/>
          </p:cNvSpPr>
          <p:nvPr>
            <p:ph type="sldNum" sz="quarter" idx="12"/>
          </p:nvPr>
        </p:nvSpPr>
        <p:spPr/>
        <p:txBody>
          <a:bodyPr/>
          <a:lstStyle/>
          <a:p>
            <a:fld id="{68A8D22E-6BC5-9E47-900C-2BB94685D9F5}" type="slidenum">
              <a:rPr lang="en-US" smtClean="0"/>
              <a:t>43</a:t>
            </a:fld>
            <a:endParaRPr lang="en-US"/>
          </a:p>
        </p:txBody>
      </p:sp>
    </p:spTree>
    <p:extLst>
      <p:ext uri="{BB962C8B-B14F-4D97-AF65-F5344CB8AC3E}">
        <p14:creationId xmlns:p14="http://schemas.microsoft.com/office/powerpoint/2010/main" val="1798077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2761797" y="2189163"/>
            <a:ext cx="8543512" cy="1092200"/>
          </a:xfrm>
        </p:spPr>
        <p:txBody>
          <a:bodyPr>
            <a:normAutofit fontScale="90000"/>
          </a:bodyPr>
          <a:lstStyle/>
          <a:p>
            <a:r>
              <a:rPr lang="en-US">
                <a:solidFill>
                  <a:schemeClr val="tx1"/>
                </a:solidFill>
              </a:rPr>
              <a:t>4</a:t>
            </a:r>
            <a:r>
              <a:rPr lang="en-US">
                <a:solidFill>
                  <a:schemeClr val="tx1"/>
                </a:solidFill>
                <a:latin typeface="Arial" panose="020B0604020202020204" pitchFamily="34" charset="0"/>
                <a:cs typeface="Arial" panose="020B0604020202020204" pitchFamily="34" charset="0"/>
              </a:rPr>
              <a:t>. Tasks to Complete at least Two Months Before Testing</a:t>
            </a:r>
          </a:p>
        </p:txBody>
      </p:sp>
      <p:sp>
        <p:nvSpPr>
          <p:cNvPr id="5" name="Slide Number Placeholder 4">
            <a:extLst>
              <a:ext uri="{FF2B5EF4-FFF2-40B4-BE49-F238E27FC236}">
                <a16:creationId xmlns:a16="http://schemas.microsoft.com/office/drawing/2014/main" id="{7107A254-D8BA-0878-D855-4798389CBDEA}"/>
              </a:ext>
            </a:extLst>
          </p:cNvPr>
          <p:cNvSpPr>
            <a:spLocks noGrp="1"/>
          </p:cNvSpPr>
          <p:nvPr>
            <p:ph type="sldNum" sz="quarter" idx="12"/>
          </p:nvPr>
        </p:nvSpPr>
        <p:spPr/>
        <p:txBody>
          <a:bodyPr/>
          <a:lstStyle/>
          <a:p>
            <a:fld id="{68A8D22E-6BC5-9E47-900C-2BB94685D9F5}" type="slidenum">
              <a:rPr lang="en-US" smtClean="0"/>
              <a:pPr/>
              <a:t>44</a:t>
            </a:fld>
            <a:endParaRPr lang="en-US"/>
          </a:p>
        </p:txBody>
      </p:sp>
    </p:spTree>
    <p:extLst>
      <p:ext uri="{BB962C8B-B14F-4D97-AF65-F5344CB8AC3E}">
        <p14:creationId xmlns:p14="http://schemas.microsoft.com/office/powerpoint/2010/main" val="153405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E7AD2-20B3-13D8-337F-9E5D54273E4D}"/>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07EFB49-EDEB-AE8D-B767-367543960D84}"/>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D73BDFE-2723-48CC-9C31-A938D46ADCAE}"/>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a:t>
            </a:r>
          </a:p>
        </p:txBody>
      </p:sp>
      <p:sp>
        <p:nvSpPr>
          <p:cNvPr id="4" name="Rectangle 3">
            <a:extLst>
              <a:ext uri="{FF2B5EF4-FFF2-40B4-BE49-F238E27FC236}">
                <a16:creationId xmlns:a16="http://schemas.microsoft.com/office/drawing/2014/main" id="{C0F51F7E-0053-2D0D-42EF-1EB4254C2579}"/>
              </a:ext>
            </a:extLst>
          </p:cNvPr>
          <p:cNvSpPr/>
          <p:nvPr/>
        </p:nvSpPr>
        <p:spPr>
          <a:xfrm>
            <a:off x="6268720" y="2052320"/>
            <a:ext cx="5435600" cy="20929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4CEDBB7-006F-4A94-7511-3F613602C559}"/>
              </a:ext>
            </a:extLst>
          </p:cNvPr>
          <p:cNvSpPr>
            <a:spLocks noGrp="1"/>
          </p:cNvSpPr>
          <p:nvPr>
            <p:ph type="sldNum" sz="quarter" idx="12"/>
          </p:nvPr>
        </p:nvSpPr>
        <p:spPr/>
        <p:txBody>
          <a:bodyPr/>
          <a:lstStyle/>
          <a:p>
            <a:fld id="{68A8D22E-6BC5-9E47-900C-2BB94685D9F5}" type="slidenum">
              <a:rPr lang="en-US" smtClean="0"/>
              <a:t>45</a:t>
            </a:fld>
            <a:endParaRPr lang="en-US"/>
          </a:p>
        </p:txBody>
      </p:sp>
    </p:spTree>
    <p:extLst>
      <p:ext uri="{BB962C8B-B14F-4D97-AF65-F5344CB8AC3E}">
        <p14:creationId xmlns:p14="http://schemas.microsoft.com/office/powerpoint/2010/main" val="2191482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83B5-5C40-450C-B8BA-AC7DF24FB068}"/>
              </a:ext>
            </a:extLst>
          </p:cNvPr>
          <p:cNvSpPr>
            <a:spLocks noGrp="1"/>
          </p:cNvSpPr>
          <p:nvPr>
            <p:ph type="title"/>
          </p:nvPr>
        </p:nvSpPr>
        <p:spPr/>
        <p:txBody>
          <a:bodyPr>
            <a:normAutofit fontScale="90000"/>
          </a:bodyPr>
          <a:lstStyle/>
          <a:p>
            <a:r>
              <a:rPr lang="en-US" sz="4000">
                <a:solidFill>
                  <a:schemeClr val="bg1"/>
                </a:solidFill>
              </a:rPr>
              <a:t>7</a:t>
            </a:r>
            <a:r>
              <a:rPr lang="en-US" sz="4000">
                <a:solidFill>
                  <a:schemeClr val="bg1"/>
                </a:solidFill>
                <a:latin typeface="Arial" panose="020B0604020202020204" pitchFamily="34" charset="0"/>
                <a:cs typeface="Arial" panose="020B0604020202020204" pitchFamily="34" charset="0"/>
              </a:rPr>
              <a:t>. View online training modules and attend training sessions.</a:t>
            </a:r>
          </a:p>
        </p:txBody>
      </p:sp>
      <p:sp>
        <p:nvSpPr>
          <p:cNvPr id="3" name="Content Placeholder 2">
            <a:extLst>
              <a:ext uri="{FF2B5EF4-FFF2-40B4-BE49-F238E27FC236}">
                <a16:creationId xmlns:a16="http://schemas.microsoft.com/office/drawing/2014/main" id="{BDD69095-DC07-ECE6-C7B7-F4F7EEA10954}"/>
              </a:ext>
            </a:extLst>
          </p:cNvPr>
          <p:cNvSpPr>
            <a:spLocks noGrp="1"/>
          </p:cNvSpPr>
          <p:nvPr>
            <p:ph idx="1"/>
          </p:nvPr>
        </p:nvSpPr>
        <p:spPr/>
        <p:txBody>
          <a:bodyPr/>
          <a:lstStyle/>
          <a:p>
            <a:pPr>
              <a:buClr>
                <a:srgbClr val="101D35"/>
              </a:buClr>
            </a:pPr>
            <a:r>
              <a:rPr lang="en-US">
                <a:solidFill>
                  <a:schemeClr val="tx1"/>
                </a:solidFill>
                <a:latin typeface="Arial" panose="020B0604020202020204" pitchFamily="34" charset="0"/>
                <a:cs typeface="Arial" panose="020B0604020202020204" pitchFamily="34" charset="0"/>
              </a:rPr>
              <a:t>Visit the </a:t>
            </a:r>
            <a:r>
              <a:rPr lang="en-US">
                <a:latin typeface="Arial" panose="020B0604020202020204" pitchFamily="34" charset="0"/>
                <a:cs typeface="Arial" panose="020B0604020202020204" pitchFamily="34" charset="0"/>
                <a:hlinkClick r:id="rId3"/>
              </a:rPr>
              <a:t>Training</a:t>
            </a:r>
            <a:r>
              <a:rPr lang="en-US">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page on the MCAS Resource Center for modules as well as recordings/slides from previous live training sessions. </a:t>
            </a:r>
          </a:p>
          <a:p>
            <a:pPr>
              <a:buClr>
                <a:srgbClr val="101D35"/>
              </a:buClr>
            </a:pPr>
            <a:r>
              <a:rPr lang="en-US">
                <a:solidFill>
                  <a:schemeClr val="tx1"/>
                </a:solidFill>
              </a:rPr>
              <a:t>Modules</a:t>
            </a:r>
          </a:p>
          <a:p>
            <a:pPr lvl="1">
              <a:buClr>
                <a:srgbClr val="101D35"/>
              </a:buClr>
            </a:pPr>
            <a:r>
              <a:rPr lang="en-US">
                <a:solidFill>
                  <a:schemeClr val="tx1"/>
                </a:solidFill>
              </a:rPr>
              <a:t>Creating &amp; Editing MCAS Portal User Accounts</a:t>
            </a:r>
          </a:p>
          <a:p>
            <a:pPr lvl="1">
              <a:buClr>
                <a:srgbClr val="101D35"/>
              </a:buClr>
            </a:pPr>
            <a:r>
              <a:rPr lang="en-US">
                <a:solidFill>
                  <a:schemeClr val="tx1"/>
                </a:solidFill>
              </a:rPr>
              <a:t>Uploading &amp; Exporting MCAS Portal User Accounts</a:t>
            </a:r>
          </a:p>
          <a:p>
            <a:pPr>
              <a:buClr>
                <a:srgbClr val="101D35"/>
              </a:buClr>
            </a:pPr>
            <a:r>
              <a:rPr lang="en-US">
                <a:solidFill>
                  <a:schemeClr val="tx1"/>
                </a:solidFill>
              </a:rPr>
              <a:t>Previously recorded webinars</a:t>
            </a:r>
          </a:p>
          <a:p>
            <a:pPr lvl="1">
              <a:buClr>
                <a:srgbClr val="101D35"/>
              </a:buClr>
            </a:pPr>
            <a:r>
              <a:rPr lang="en-US">
                <a:solidFill>
                  <a:schemeClr val="tx1"/>
                </a:solidFill>
                <a:latin typeface="Arial" panose="020B0604020202020204" pitchFamily="34" charset="0"/>
                <a:cs typeface="Arial" panose="020B0604020202020204" pitchFamily="34" charset="0"/>
              </a:rPr>
              <a:t>Overview of Student Registration Tasks in the Portal: Spring 2025</a:t>
            </a:r>
          </a:p>
          <a:p>
            <a:pPr lvl="1">
              <a:buClr>
                <a:srgbClr val="101D35"/>
              </a:buClr>
            </a:pPr>
            <a:r>
              <a:rPr lang="en-US">
                <a:solidFill>
                  <a:schemeClr val="tx1"/>
                </a:solidFill>
              </a:rPr>
              <a:t>Tasks in the MCAS Portal Before Testing</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15E148-7D75-F4C6-74F4-7B2E7CBA360D}"/>
              </a:ext>
            </a:extLst>
          </p:cNvPr>
          <p:cNvSpPr>
            <a:spLocks noGrp="1"/>
          </p:cNvSpPr>
          <p:nvPr>
            <p:ph type="sldNum" sz="quarter" idx="12"/>
          </p:nvPr>
        </p:nvSpPr>
        <p:spPr/>
        <p:txBody>
          <a:bodyPr/>
          <a:lstStyle/>
          <a:p>
            <a:fld id="{68A8D22E-6BC5-9E47-900C-2BB94685D9F5}" type="slidenum">
              <a:rPr lang="en-US" smtClean="0"/>
              <a:t>46</a:t>
            </a:fld>
            <a:endParaRPr lang="en-US"/>
          </a:p>
        </p:txBody>
      </p:sp>
    </p:spTree>
    <p:extLst>
      <p:ext uri="{BB962C8B-B14F-4D97-AF65-F5344CB8AC3E}">
        <p14:creationId xmlns:p14="http://schemas.microsoft.com/office/powerpoint/2010/main" val="2151543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292D-3AE6-4790-9CAF-06AA0F8E7F1C}"/>
              </a:ext>
            </a:extLst>
          </p:cNvPr>
          <p:cNvSpPr>
            <a:spLocks noGrp="1"/>
          </p:cNvSpPr>
          <p:nvPr>
            <p:ph type="title"/>
          </p:nvPr>
        </p:nvSpPr>
        <p:spPr/>
        <p:txBody>
          <a:bodyPr>
            <a:normAutofit fontScale="90000"/>
          </a:bodyPr>
          <a:lstStyle/>
          <a:p>
            <a:r>
              <a:rPr lang="en-US" sz="3600">
                <a:solidFill>
                  <a:schemeClr val="bg1"/>
                </a:solidFill>
                <a:latin typeface="Arial" panose="020B0604020202020204" pitchFamily="34" charset="0"/>
                <a:cs typeface="Arial" panose="020B0604020202020204" pitchFamily="34" charset="0"/>
              </a:rPr>
              <a:t>Register for upcoming training sessions at</a:t>
            </a:r>
            <a:r>
              <a:rPr lang="en-US" sz="3600">
                <a:solidFill>
                  <a:srgbClr val="3647B6"/>
                </a:solidFill>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hlinkClick r:id="rId2"/>
              </a:rPr>
              <a:t>www.doe.mass.edu/mcas/training.html</a:t>
            </a:r>
            <a:r>
              <a:rPr lang="en-US" sz="360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BF60F5ED-A951-435A-4240-DAE117FAE425}"/>
              </a:ext>
            </a:extLst>
          </p:cNvPr>
          <p:cNvSpPr>
            <a:spLocks noGrp="1"/>
          </p:cNvSpPr>
          <p:nvPr>
            <p:ph idx="1"/>
          </p:nvPr>
        </p:nvSpPr>
        <p:spPr/>
        <p:txBody>
          <a:bodyPr/>
          <a:lstStyle/>
          <a:p>
            <a:endParaRPr lang="en-US"/>
          </a:p>
        </p:txBody>
      </p:sp>
      <p:sp>
        <p:nvSpPr>
          <p:cNvPr id="8" name="Rectangle 7">
            <a:extLst>
              <a:ext uri="{FF2B5EF4-FFF2-40B4-BE49-F238E27FC236}">
                <a16:creationId xmlns:a16="http://schemas.microsoft.com/office/drawing/2014/main" id="{37CE6B7F-D74F-4294-A0D2-69CAF8C4084B}"/>
              </a:ext>
            </a:extLst>
          </p:cNvPr>
          <p:cNvSpPr/>
          <p:nvPr/>
        </p:nvSpPr>
        <p:spPr>
          <a:xfrm>
            <a:off x="94204" y="5417458"/>
            <a:ext cx="2914468" cy="334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671410-FB19-CD33-2264-F16D79647B54}"/>
              </a:ext>
            </a:extLst>
          </p:cNvPr>
          <p:cNvPicPr>
            <a:picLocks noChangeAspect="1"/>
          </p:cNvPicPr>
          <p:nvPr/>
        </p:nvPicPr>
        <p:blipFill>
          <a:blip r:embed="rId3"/>
          <a:stretch>
            <a:fillRect/>
          </a:stretch>
        </p:blipFill>
        <p:spPr>
          <a:xfrm>
            <a:off x="94204" y="1257553"/>
            <a:ext cx="11890666" cy="5600447"/>
          </a:xfrm>
          <a:prstGeom prst="rect">
            <a:avLst/>
          </a:prstGeom>
        </p:spPr>
      </p:pic>
      <p:sp>
        <p:nvSpPr>
          <p:cNvPr id="4" name="Slide Number Placeholder 3">
            <a:extLst>
              <a:ext uri="{FF2B5EF4-FFF2-40B4-BE49-F238E27FC236}">
                <a16:creationId xmlns:a16="http://schemas.microsoft.com/office/drawing/2014/main" id="{B6246C33-6C9A-D267-E36E-BADE530E9BFA}"/>
              </a:ext>
            </a:extLst>
          </p:cNvPr>
          <p:cNvSpPr>
            <a:spLocks noGrp="1"/>
          </p:cNvSpPr>
          <p:nvPr>
            <p:ph type="sldNum" sz="quarter" idx="12"/>
          </p:nvPr>
        </p:nvSpPr>
        <p:spPr/>
        <p:txBody>
          <a:bodyPr/>
          <a:lstStyle/>
          <a:p>
            <a:fld id="{68A8D22E-6BC5-9E47-900C-2BB94685D9F5}" type="slidenum">
              <a:rPr lang="en-US" smtClean="0"/>
              <a:t>47</a:t>
            </a:fld>
            <a:endParaRPr lang="en-US"/>
          </a:p>
        </p:txBody>
      </p:sp>
    </p:spTree>
    <p:extLst>
      <p:ext uri="{BB962C8B-B14F-4D97-AF65-F5344CB8AC3E}">
        <p14:creationId xmlns:p14="http://schemas.microsoft.com/office/powerpoint/2010/main" val="1972042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26164-80F9-E0ED-54E7-7254AA6A4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89F47-C866-7981-97B4-A6B1E44D0B79}"/>
              </a:ext>
            </a:extLst>
          </p:cNvPr>
          <p:cNvSpPr>
            <a:spLocks noGrp="1"/>
          </p:cNvSpPr>
          <p:nvPr>
            <p:ph type="title"/>
          </p:nvPr>
        </p:nvSpPr>
        <p:spPr>
          <a:xfrm>
            <a:off x="282036" y="297813"/>
            <a:ext cx="10515600" cy="861002"/>
          </a:xfrm>
        </p:spPr>
        <p:txBody>
          <a:bodyPr>
            <a:normAutofit fontScale="90000"/>
          </a:bodyPr>
          <a:lstStyle/>
          <a:p>
            <a:r>
              <a:rPr lang="en-US" sz="3600">
                <a:solidFill>
                  <a:schemeClr val="bg1"/>
                </a:solidFill>
              </a:rPr>
              <a:t>8.</a:t>
            </a:r>
            <a:r>
              <a:rPr lang="en-US" sz="3600">
                <a:solidFill>
                  <a:schemeClr val="bg1"/>
                </a:solidFill>
                <a:latin typeface="Arial" panose="020B0604020202020204" pitchFamily="34" charset="0"/>
                <a:cs typeface="Arial" panose="020B0604020202020204" pitchFamily="34" charset="0"/>
              </a:rPr>
              <a:t> Technology coordinator downloads and installs the updated MCAS Student Kiosk on student testing devices. </a:t>
            </a:r>
          </a:p>
        </p:txBody>
      </p:sp>
      <p:sp>
        <p:nvSpPr>
          <p:cNvPr id="3" name="Content Placeholder 2">
            <a:extLst>
              <a:ext uri="{FF2B5EF4-FFF2-40B4-BE49-F238E27FC236}">
                <a16:creationId xmlns:a16="http://schemas.microsoft.com/office/drawing/2014/main" id="{B88DB838-4541-BD6D-CB13-FF75E6D2BBD4}"/>
              </a:ext>
            </a:extLst>
          </p:cNvPr>
          <p:cNvSpPr>
            <a:spLocks noGrp="1"/>
          </p:cNvSpPr>
          <p:nvPr>
            <p:ph idx="1"/>
          </p:nvPr>
        </p:nvSpPr>
        <p:spPr/>
        <p:txBody>
          <a:bodyPr/>
          <a:lstStyle/>
          <a:p>
            <a:pPr>
              <a:buClr>
                <a:srgbClr val="101D35"/>
              </a:buClr>
            </a:pPr>
            <a:r>
              <a:rPr lang="en-US" sz="3000">
                <a:solidFill>
                  <a:schemeClr val="tx1"/>
                </a:solidFill>
              </a:rPr>
              <a:t>Ensure that student devices have been updated with the most recent MCAS Student Kiosk. </a:t>
            </a:r>
          </a:p>
          <a:p>
            <a:pPr>
              <a:buClr>
                <a:srgbClr val="101D35"/>
              </a:buClr>
            </a:pPr>
            <a:r>
              <a:rPr lang="en-US" sz="3000">
                <a:solidFill>
                  <a:schemeClr val="tx1"/>
                </a:solidFill>
              </a:rPr>
              <a:t>It is recommended to download and install the updated MCAS Student Kiosk as soon as it is available in the fall. </a:t>
            </a:r>
          </a:p>
          <a:p>
            <a:pPr>
              <a:buClr>
                <a:srgbClr val="101D35"/>
              </a:buClr>
            </a:pPr>
            <a:r>
              <a:rPr lang="en-US" sz="3000">
                <a:solidFill>
                  <a:schemeClr val="tx1"/>
                </a:solidFill>
              </a:rPr>
              <a:t>Step-by-step instructions are available in the </a:t>
            </a:r>
            <a:r>
              <a:rPr lang="en-US" sz="3000">
                <a:solidFill>
                  <a:schemeClr val="tx2">
                    <a:lumMod val="75000"/>
                    <a:lumOff val="25000"/>
                  </a:schemeClr>
                </a:solidFill>
                <a:hlinkClick r:id="rId2">
                  <a:extLst>
                    <a:ext uri="{A12FA001-AC4F-418D-AE19-62706E023703}">
                      <ahyp:hlinkClr xmlns:ahyp="http://schemas.microsoft.com/office/drawing/2018/hyperlinkcolor" val="tx"/>
                    </a:ext>
                  </a:extLst>
                </a:hlinkClick>
              </a:rPr>
              <a:t>MCAS Student Kiosk Technology Guide</a:t>
            </a:r>
            <a:r>
              <a:rPr lang="en-US" sz="3000">
                <a:solidFill>
                  <a:schemeClr val="tx1"/>
                </a:solidFill>
              </a:rPr>
              <a:t>. </a:t>
            </a:r>
          </a:p>
        </p:txBody>
      </p:sp>
      <p:sp>
        <p:nvSpPr>
          <p:cNvPr id="4" name="Slide Number Placeholder 3">
            <a:extLst>
              <a:ext uri="{FF2B5EF4-FFF2-40B4-BE49-F238E27FC236}">
                <a16:creationId xmlns:a16="http://schemas.microsoft.com/office/drawing/2014/main" id="{54D5CCAE-D220-9546-DF92-683CDCD839D5}"/>
              </a:ext>
            </a:extLst>
          </p:cNvPr>
          <p:cNvSpPr>
            <a:spLocks noGrp="1"/>
          </p:cNvSpPr>
          <p:nvPr>
            <p:ph type="sldNum" sz="quarter" idx="12"/>
          </p:nvPr>
        </p:nvSpPr>
        <p:spPr/>
        <p:txBody>
          <a:bodyPr/>
          <a:lstStyle/>
          <a:p>
            <a:fld id="{68A8D22E-6BC5-9E47-900C-2BB94685D9F5}" type="slidenum">
              <a:rPr lang="en-US" smtClean="0"/>
              <a:t>48</a:t>
            </a:fld>
            <a:endParaRPr lang="en-US"/>
          </a:p>
        </p:txBody>
      </p:sp>
    </p:spTree>
    <p:extLst>
      <p:ext uri="{BB962C8B-B14F-4D97-AF65-F5344CB8AC3E}">
        <p14:creationId xmlns:p14="http://schemas.microsoft.com/office/powerpoint/2010/main" val="143201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C8BC5-9428-FE8F-B460-CE7F467D3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8D271-B1AB-ACB7-C9C8-26D7EECDFC8B}"/>
              </a:ext>
            </a:extLst>
          </p:cNvPr>
          <p:cNvSpPr>
            <a:spLocks noGrp="1"/>
          </p:cNvSpPr>
          <p:nvPr>
            <p:ph type="title"/>
          </p:nvPr>
        </p:nvSpPr>
        <p:spPr>
          <a:xfrm>
            <a:off x="173179" y="308699"/>
            <a:ext cx="11743518" cy="861002"/>
          </a:xfrm>
        </p:spPr>
        <p:txBody>
          <a:bodyPr>
            <a:noAutofit/>
          </a:bodyPr>
          <a:lstStyle/>
          <a:p>
            <a:r>
              <a:rPr lang="en-US" sz="2800">
                <a:solidFill>
                  <a:schemeClr val="bg1"/>
                </a:solidFill>
              </a:rPr>
              <a:t>8. Technology coordinator downloads and installs the updated MCAS Student Kiosk on student testing devices. (cont’d)</a:t>
            </a:r>
            <a:endParaRPr lang="en-US" sz="28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370FA74-D40A-2779-94AE-187C7926A7F7}"/>
              </a:ext>
            </a:extLst>
          </p:cNvPr>
          <p:cNvSpPr>
            <a:spLocks noGrp="1"/>
          </p:cNvSpPr>
          <p:nvPr>
            <p:ph idx="1"/>
          </p:nvPr>
        </p:nvSpPr>
        <p:spPr/>
        <p:txBody>
          <a:bodyPr>
            <a:normAutofit/>
          </a:bodyPr>
          <a:lstStyle/>
          <a:p>
            <a:pPr>
              <a:buClr>
                <a:srgbClr val="101D35"/>
              </a:buClr>
            </a:pPr>
            <a:r>
              <a:rPr lang="en-US" sz="3000">
                <a:solidFill>
                  <a:schemeClr val="tx1"/>
                </a:solidFill>
                <a:latin typeface="Arial" panose="020B0604020202020204" pitchFamily="34" charset="0"/>
                <a:cs typeface="Arial" panose="020B0604020202020204" pitchFamily="34" charset="0"/>
              </a:rPr>
              <a:t>New for ChromeOS:</a:t>
            </a:r>
          </a:p>
          <a:p>
            <a:pPr lvl="1" fontAlgn="base">
              <a:buClr>
                <a:srgbClr val="000000"/>
              </a:buClr>
            </a:pPr>
            <a:r>
              <a:rPr lang="en-US">
                <a:solidFill>
                  <a:schemeClr val="tx1"/>
                </a:solidFill>
              </a:rPr>
              <a:t>New App Required: The new PWA (Progressive Web App) must be installed on all ChromeOS devices used for testing. </a:t>
            </a:r>
          </a:p>
          <a:p>
            <a:pPr lvl="1">
              <a:buClr>
                <a:srgbClr val="101D35"/>
              </a:buClr>
            </a:pPr>
            <a:r>
              <a:rPr lang="en-US">
                <a:solidFill>
                  <a:schemeClr val="tx1"/>
                </a:solidFill>
              </a:rPr>
              <a:t>Technology teams will have additional steps to complete in order to install and update the MCAS Student Kiosk. </a:t>
            </a:r>
          </a:p>
          <a:p>
            <a:pPr lvl="2">
              <a:buClr>
                <a:srgbClr val="101D35"/>
              </a:buClr>
            </a:pPr>
            <a:r>
              <a:rPr lang="en-US">
                <a:solidFill>
                  <a:schemeClr val="tx1"/>
                </a:solidFill>
              </a:rPr>
              <a:t>Step-by-step instructions available in the </a:t>
            </a:r>
            <a:r>
              <a:rPr lang="en-US">
                <a:solidFill>
                  <a:schemeClr val="tx1"/>
                </a:solidFill>
                <a:hlinkClick r:id="rId2"/>
              </a:rPr>
              <a:t>MCAS Student Kiosk Technology Guide</a:t>
            </a:r>
            <a:r>
              <a:rPr lang="en-US">
                <a:solidFill>
                  <a:schemeClr val="tx1"/>
                </a:solidFill>
              </a:rPr>
              <a:t>. </a:t>
            </a:r>
          </a:p>
          <a:p>
            <a:pPr lvl="1">
              <a:buClr>
                <a:srgbClr val="101D35"/>
              </a:buClr>
            </a:pPr>
            <a:r>
              <a:rPr lang="en-US">
                <a:solidFill>
                  <a:schemeClr val="tx1"/>
                </a:solidFill>
              </a:rPr>
              <a:t>Schools using ChromeOS are recommended to install the updated kiosk and complete Site Readiness as soon as possible this fall to verify that the new app has been installed correctly. </a:t>
            </a:r>
            <a:endParaRPr lang="en-US">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FACE75A-D911-DA5F-52F7-BFB87331932B}"/>
              </a:ext>
            </a:extLst>
          </p:cNvPr>
          <p:cNvSpPr>
            <a:spLocks noGrp="1"/>
          </p:cNvSpPr>
          <p:nvPr>
            <p:ph type="sldNum" sz="quarter" idx="12"/>
          </p:nvPr>
        </p:nvSpPr>
        <p:spPr/>
        <p:txBody>
          <a:bodyPr/>
          <a:lstStyle/>
          <a:p>
            <a:fld id="{68A8D22E-6BC5-9E47-900C-2BB94685D9F5}" type="slidenum">
              <a:rPr lang="en-US" smtClean="0"/>
              <a:t>49</a:t>
            </a:fld>
            <a:endParaRPr lang="en-US"/>
          </a:p>
        </p:txBody>
      </p:sp>
    </p:spTree>
    <p:extLst>
      <p:ext uri="{BB962C8B-B14F-4D97-AF65-F5344CB8AC3E}">
        <p14:creationId xmlns:p14="http://schemas.microsoft.com/office/powerpoint/2010/main" val="3338864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Today’s Agenda</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idx="1"/>
          </p:nvPr>
        </p:nvSpPr>
        <p:spPr/>
        <p:txBody>
          <a:bodyPr vert="horz" lIns="91440" tIns="45720" rIns="91440" bIns="45720" rtlCol="0" anchor="t">
            <a:normAutofit fontScale="92500" lnSpcReduction="10000"/>
          </a:bodyPr>
          <a:lstStyle/>
          <a:p>
            <a:pPr marL="514350" indent="-514350">
              <a:buClrTx/>
              <a:buAutoNum type="arabicPeriod"/>
            </a:pPr>
            <a:r>
              <a:rPr lang="en-US">
                <a:solidFill>
                  <a:srgbClr val="000000"/>
                </a:solidFill>
                <a:latin typeface="Arial"/>
                <a:cs typeface="Arial"/>
              </a:rPr>
              <a:t>Updates for 2025–26</a:t>
            </a:r>
          </a:p>
          <a:p>
            <a:pPr marL="514350" indent="-514350">
              <a:buClrTx/>
              <a:buAutoNum type="arabicPeriod"/>
            </a:pPr>
            <a:r>
              <a:rPr lang="en-US">
                <a:solidFill>
                  <a:srgbClr val="000000"/>
                </a:solidFill>
                <a:latin typeface="Arial"/>
                <a:cs typeface="Arial"/>
              </a:rPr>
              <a:t>Overview of Computer-Based Testing</a:t>
            </a:r>
            <a:endParaRPr lang="en-US"/>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Now</a:t>
            </a:r>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at least Two Months</a:t>
            </a:r>
            <a:r>
              <a:rPr lang="en-US">
                <a:solidFill>
                  <a:srgbClr val="000000"/>
                </a:solidFill>
                <a:latin typeface="Arial"/>
                <a:cs typeface="Arial"/>
              </a:rPr>
              <a:t> before Testing</a:t>
            </a:r>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One to Two Months</a:t>
            </a:r>
            <a:r>
              <a:rPr lang="en-US">
                <a:solidFill>
                  <a:srgbClr val="000000"/>
                </a:solidFill>
                <a:latin typeface="Arial"/>
                <a:cs typeface="Arial"/>
              </a:rPr>
              <a:t> before Testing</a:t>
            </a:r>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after Student Registration</a:t>
            </a:r>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at least Two Weeks </a:t>
            </a:r>
            <a:r>
              <a:rPr lang="en-US">
                <a:solidFill>
                  <a:srgbClr val="000000"/>
                </a:solidFill>
                <a:latin typeface="Arial"/>
                <a:cs typeface="Arial"/>
              </a:rPr>
              <a:t>before Testing</a:t>
            </a:r>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Two Weeks </a:t>
            </a:r>
            <a:r>
              <a:rPr lang="en-US">
                <a:solidFill>
                  <a:srgbClr val="000000"/>
                </a:solidFill>
                <a:latin typeface="Arial"/>
                <a:cs typeface="Arial"/>
              </a:rPr>
              <a:t>before Testing</a:t>
            </a:r>
          </a:p>
          <a:p>
            <a:pPr marL="514350" indent="-514350">
              <a:buClrTx/>
              <a:buFont typeface="+mj-lt"/>
              <a:buAutoNum type="arabicPeriod"/>
            </a:pPr>
            <a:r>
              <a:rPr lang="en-US">
                <a:solidFill>
                  <a:srgbClr val="000000"/>
                </a:solidFill>
                <a:latin typeface="Arial"/>
                <a:cs typeface="Arial"/>
              </a:rPr>
              <a:t>Tasks to Complete </a:t>
            </a:r>
            <a:r>
              <a:rPr lang="en-US" b="1">
                <a:solidFill>
                  <a:srgbClr val="000000"/>
                </a:solidFill>
                <a:latin typeface="Arial"/>
                <a:cs typeface="Arial"/>
              </a:rPr>
              <a:t>up to One Week </a:t>
            </a:r>
            <a:r>
              <a:rPr lang="en-US">
                <a:solidFill>
                  <a:srgbClr val="000000"/>
                </a:solidFill>
                <a:latin typeface="Arial"/>
                <a:cs typeface="Arial"/>
              </a:rPr>
              <a:t>before Testing</a:t>
            </a:r>
          </a:p>
          <a:p>
            <a:pPr marL="514350" indent="-514350">
              <a:buClrTx/>
              <a:buFont typeface="+mj-lt"/>
              <a:buAutoNum type="arabicPeriod"/>
            </a:pPr>
            <a:r>
              <a:rPr lang="en-US">
                <a:solidFill>
                  <a:srgbClr val="000000"/>
                </a:solidFill>
                <a:latin typeface="Arial"/>
                <a:cs typeface="Arial"/>
              </a:rPr>
              <a:t>Resources and Next Steps</a:t>
            </a:r>
          </a:p>
          <a:p>
            <a:pPr marL="514350" indent="-514350">
              <a:buClrTx/>
              <a:buFont typeface="+mj-lt"/>
              <a:buAutoNum type="arabicPeriod"/>
            </a:pPr>
            <a:endParaRPr lang="en-US">
              <a:solidFill>
                <a:srgbClr val="101D35"/>
              </a:solidFill>
              <a:latin typeface="Arial"/>
              <a:cs typeface="Arial"/>
            </a:endParaRPr>
          </a:p>
          <a:p>
            <a:pPr marL="514350" indent="-514350">
              <a:buClrTx/>
              <a:buFont typeface="+mj-lt"/>
              <a:buAutoNum type="arabicPeriod"/>
            </a:pPr>
            <a:endParaRPr lang="en-US">
              <a:solidFill>
                <a:srgbClr val="101D35"/>
              </a:solidFill>
              <a:latin typeface="Arial" panose="020B0604020202020204" pitchFamily="34" charset="0"/>
              <a:cs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AEE3FFED-666D-FCDD-5269-A07B75C217BE}"/>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2938697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A559-0D9E-B743-1F75-C70CD6C62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9FBEE-ECD7-47B2-4530-9561843DFEF1}"/>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at least two months before testing</a:t>
            </a:r>
          </a:p>
        </p:txBody>
      </p:sp>
      <p:sp>
        <p:nvSpPr>
          <p:cNvPr id="3" name="Slide Number Placeholder 2">
            <a:extLst>
              <a:ext uri="{FF2B5EF4-FFF2-40B4-BE49-F238E27FC236}">
                <a16:creationId xmlns:a16="http://schemas.microsoft.com/office/drawing/2014/main" id="{623FD353-87D0-6CBD-2A19-9D45419CDE30}"/>
              </a:ext>
            </a:extLst>
          </p:cNvPr>
          <p:cNvSpPr>
            <a:spLocks noGrp="1"/>
          </p:cNvSpPr>
          <p:nvPr>
            <p:ph type="sldNum" sz="quarter" idx="12"/>
          </p:nvPr>
        </p:nvSpPr>
        <p:spPr/>
        <p:txBody>
          <a:bodyPr/>
          <a:lstStyle/>
          <a:p>
            <a:fld id="{68A8D22E-6BC5-9E47-900C-2BB94685D9F5}" type="slidenum">
              <a:rPr lang="en-US" smtClean="0"/>
              <a:t>50</a:t>
            </a:fld>
            <a:endParaRPr lang="en-US"/>
          </a:p>
        </p:txBody>
      </p:sp>
      <p:graphicFrame>
        <p:nvGraphicFramePr>
          <p:cNvPr id="4" name="Table 3">
            <a:extLst>
              <a:ext uri="{FF2B5EF4-FFF2-40B4-BE49-F238E27FC236}">
                <a16:creationId xmlns:a16="http://schemas.microsoft.com/office/drawing/2014/main" id="{4FE1E794-1BE5-CE53-6730-1A5872E2A9A7}"/>
              </a:ext>
            </a:extLst>
          </p:cNvPr>
          <p:cNvGraphicFramePr>
            <a:graphicFrameLocks noGrp="1"/>
          </p:cNvGraphicFramePr>
          <p:nvPr>
            <p:extLst>
              <p:ext uri="{D42A27DB-BD31-4B8C-83A1-F6EECF244321}">
                <p14:modId xmlns:p14="http://schemas.microsoft.com/office/powerpoint/2010/main" val="3501082979"/>
              </p:ext>
            </p:extLst>
          </p:nvPr>
        </p:nvGraphicFramePr>
        <p:xfrm>
          <a:off x="570411" y="1827263"/>
          <a:ext cx="10800080" cy="3451860"/>
        </p:xfrm>
        <a:graphic>
          <a:graphicData uri="http://schemas.openxmlformats.org/drawingml/2006/table">
            <a:tbl>
              <a:tblPr firstRow="1" firstCol="1" bandRow="1">
                <a:tableStyleId>{5C22544A-7EE6-4342-B048-85BDC9FD1C3A}</a:tableStyleId>
              </a:tblPr>
              <a:tblGrid>
                <a:gridCol w="4545875">
                  <a:extLst>
                    <a:ext uri="{9D8B030D-6E8A-4147-A177-3AD203B41FA5}">
                      <a16:colId xmlns:a16="http://schemas.microsoft.com/office/drawing/2014/main" val="3690977796"/>
                    </a:ext>
                  </a:extLst>
                </a:gridCol>
                <a:gridCol w="6254205">
                  <a:extLst>
                    <a:ext uri="{9D8B030D-6E8A-4147-A177-3AD203B41FA5}">
                      <a16:colId xmlns:a16="http://schemas.microsoft.com/office/drawing/2014/main" val="750914016"/>
                    </a:ext>
                  </a:extLst>
                </a:gridCol>
              </a:tblGrid>
              <a:tr h="477520">
                <a:tc>
                  <a:txBody>
                    <a:bodyPr/>
                    <a:lstStyle/>
                    <a:p>
                      <a:pPr marL="0" marR="0">
                        <a:lnSpc>
                          <a:spcPct val="115000"/>
                        </a:lnSpc>
                        <a:spcAft>
                          <a:spcPts val="800"/>
                        </a:spcAft>
                        <a:buNone/>
                      </a:pPr>
                      <a:r>
                        <a:rPr lang="en-US" sz="2400" kern="100">
                          <a:effectLst/>
                          <a:latin typeface="Arial" panose="020B0604020202020204" pitchFamily="34" charset="0"/>
                          <a:ea typeface="Aptos" panose="020B0004020202020204" pitchFamily="34" charset="0"/>
                          <a:cs typeface="Arial" panose="020B0604020202020204" pitchFamily="34" charset="0"/>
                        </a:rPr>
                        <a:t>Task </a:t>
                      </a:r>
                    </a:p>
                  </a:txBody>
                  <a:tcPr marL="68580" marR="68580" marT="0" marB="0"/>
                </a:tc>
                <a:tc>
                  <a:txBody>
                    <a:bodyPr/>
                    <a:lstStyle/>
                    <a:p>
                      <a:pPr marL="0" marR="0">
                        <a:lnSpc>
                          <a:spcPct val="115000"/>
                        </a:lnSpc>
                        <a:spcAft>
                          <a:spcPts val="800"/>
                        </a:spcAft>
                        <a:buNone/>
                      </a:pPr>
                      <a:r>
                        <a:rPr lang="en-US" sz="2400" kern="100">
                          <a:effectLst/>
                          <a:latin typeface="Arial" panose="020B0604020202020204" pitchFamily="34" charset="0"/>
                          <a:ea typeface="Aptos" panose="020B0004020202020204" pitchFamily="34" charset="0"/>
                          <a:cs typeface="Arial" panose="020B0604020202020204" pitchFamily="34" charset="0"/>
                        </a:rPr>
                        <a:t>Resources</a:t>
                      </a:r>
                    </a:p>
                  </a:txBody>
                  <a:tcPr marL="68580" marR="68580" marT="0" marB="0"/>
                </a:tc>
                <a:extLst>
                  <a:ext uri="{0D108BD9-81ED-4DB2-BD59-A6C34878D82A}">
                    <a16:rowId xmlns:a16="http://schemas.microsoft.com/office/drawing/2014/main" val="2185409756"/>
                  </a:ext>
                </a:extLst>
              </a:tr>
              <a:tr h="980512">
                <a:tc>
                  <a:txBody>
                    <a:bodyPr/>
                    <a:lstStyle/>
                    <a:p>
                      <a:pPr marL="0" marR="0">
                        <a:lnSpc>
                          <a:spcPct val="115000"/>
                        </a:lnSpc>
                        <a:spcAft>
                          <a:spcPts val="800"/>
                        </a:spcAft>
                        <a:buNone/>
                      </a:pPr>
                      <a:r>
                        <a:rPr lang="en-US" sz="2400" kern="100">
                          <a:effectLst/>
                          <a:latin typeface="Arial" panose="020B0604020202020204" pitchFamily="34" charset="0"/>
                          <a:cs typeface="Arial" panose="020B0604020202020204" pitchFamily="34" charset="0"/>
                        </a:rPr>
                        <a:t>View online modules and participate in training sessions. </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285750" marR="0" indent="-285750">
                        <a:lnSpc>
                          <a:spcPct val="115000"/>
                        </a:lnSpc>
                        <a:spcAft>
                          <a:spcPts val="800"/>
                        </a:spcAft>
                        <a:buFont typeface="Arial" panose="020B0604020202020204" pitchFamily="34" charset="0"/>
                        <a:buChar char="•"/>
                      </a:pPr>
                      <a:r>
                        <a:rPr lang="en-US" sz="2400" u="sng" kern="100">
                          <a:effectLst/>
                          <a:latin typeface="Arial" panose="020B0604020202020204" pitchFamily="34" charset="0"/>
                          <a:cs typeface="Arial" panose="020B0604020202020204" pitchFamily="34" charset="0"/>
                          <a:hlinkClick r:id="rId3"/>
                        </a:rPr>
                        <a:t>View modules and previously recorded webinars</a:t>
                      </a:r>
                      <a:endParaRPr lang="en-US" sz="2400" u="sng" kern="100">
                        <a:effectLst/>
                        <a:latin typeface="Arial" panose="020B0604020202020204" pitchFamily="34" charset="0"/>
                        <a:cs typeface="Arial" panose="020B0604020202020204" pitchFamily="34" charset="0"/>
                      </a:endParaRPr>
                    </a:p>
                    <a:p>
                      <a:pPr marL="285750" marR="0" indent="-285750">
                        <a:lnSpc>
                          <a:spcPct val="115000"/>
                        </a:lnSpc>
                        <a:spcAft>
                          <a:spcPts val="800"/>
                        </a:spcAft>
                        <a:buFont typeface="Arial" panose="020B0604020202020204" pitchFamily="34" charset="0"/>
                        <a:buChar char="•"/>
                      </a:pPr>
                      <a:r>
                        <a:rPr lang="en-US" sz="2400" kern="100">
                          <a:effectLst/>
                          <a:latin typeface="Arial" panose="020B0604020202020204" pitchFamily="34" charset="0"/>
                          <a:cs typeface="Arial" panose="020B0604020202020204" pitchFamily="34" charset="0"/>
                          <a:hlinkClick r:id="rId4"/>
                        </a:rPr>
                        <a:t>Register for upcoming trainings</a:t>
                      </a:r>
                      <a:r>
                        <a:rPr lang="en-US" sz="2400" kern="100">
                          <a:effectLst/>
                          <a:latin typeface="Arial" panose="020B0604020202020204" pitchFamily="34" charset="0"/>
                          <a:cs typeface="Arial" panose="020B0604020202020204" pitchFamily="34" charset="0"/>
                        </a:rPr>
                        <a:t> </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736614804"/>
                  </a:ext>
                </a:extLst>
              </a:tr>
              <a:tr h="1483216">
                <a:tc>
                  <a:txBody>
                    <a:bodyPr/>
                    <a:lstStyle/>
                    <a:p>
                      <a:pPr marL="0" marR="0">
                        <a:lnSpc>
                          <a:spcPct val="115000"/>
                        </a:lnSpc>
                        <a:spcAft>
                          <a:spcPts val="800"/>
                        </a:spcAft>
                        <a:buNone/>
                      </a:pPr>
                      <a:r>
                        <a:rPr lang="en-US" sz="2400" kern="100">
                          <a:effectLst/>
                          <a:latin typeface="Arial" panose="020B0604020202020204" pitchFamily="34" charset="0"/>
                          <a:cs typeface="Arial" panose="020B0604020202020204" pitchFamily="34" charset="0"/>
                        </a:rPr>
                        <a:t>Technology Coordinator downloads and installs the updated MCAS Student Kiosk on student testing devices. </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400" u="sng" kern="100">
                          <a:effectLst/>
                          <a:latin typeface="Arial" panose="020B0604020202020204" pitchFamily="34" charset="0"/>
                          <a:cs typeface="Arial" panose="020B0604020202020204" pitchFamily="34" charset="0"/>
                          <a:hlinkClick r:id="rId5"/>
                        </a:rPr>
                        <a:t>MCAS Student Kiosk Technology Guide</a:t>
                      </a:r>
                      <a:endParaRPr lang="en-US" sz="24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0658161"/>
                  </a:ext>
                </a:extLst>
              </a:tr>
            </a:tbl>
          </a:graphicData>
        </a:graphic>
      </p:graphicFrame>
    </p:spTree>
    <p:extLst>
      <p:ext uri="{BB962C8B-B14F-4D97-AF65-F5344CB8AC3E}">
        <p14:creationId xmlns:p14="http://schemas.microsoft.com/office/powerpoint/2010/main" val="4114785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50193-3B76-8DEB-CCD4-2F4BFFB9F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78610-205A-9F31-7F93-A56E3F71728F}"/>
              </a:ext>
            </a:extLst>
          </p:cNvPr>
          <p:cNvSpPr>
            <a:spLocks noGrp="1"/>
          </p:cNvSpPr>
          <p:nvPr>
            <p:ph type="title" idx="4294967295"/>
          </p:nvPr>
        </p:nvSpPr>
        <p:spPr>
          <a:xfrm>
            <a:off x="2761797" y="2189163"/>
            <a:ext cx="8543512" cy="1092200"/>
          </a:xfrm>
        </p:spPr>
        <p:txBody>
          <a:bodyPr>
            <a:normAutofit fontScale="90000"/>
          </a:bodyPr>
          <a:lstStyle/>
          <a:p>
            <a:r>
              <a:rPr lang="en-US">
                <a:solidFill>
                  <a:schemeClr val="tx1"/>
                </a:solidFill>
              </a:rPr>
              <a:t>5. Tasks to Complete One to Two Months before Testing</a:t>
            </a:r>
            <a:endParaRPr lang="en-US">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CC4E91C-932C-F1F2-E860-7461B693DF1E}"/>
              </a:ext>
            </a:extLst>
          </p:cNvPr>
          <p:cNvSpPr>
            <a:spLocks noGrp="1"/>
          </p:cNvSpPr>
          <p:nvPr>
            <p:ph type="sldNum" sz="quarter" idx="12"/>
          </p:nvPr>
        </p:nvSpPr>
        <p:spPr/>
        <p:txBody>
          <a:bodyPr/>
          <a:lstStyle/>
          <a:p>
            <a:fld id="{68A8D22E-6BC5-9E47-900C-2BB94685D9F5}" type="slidenum">
              <a:rPr lang="en-US" smtClean="0"/>
              <a:pPr/>
              <a:t>51</a:t>
            </a:fld>
            <a:endParaRPr lang="en-US"/>
          </a:p>
        </p:txBody>
      </p:sp>
    </p:spTree>
    <p:extLst>
      <p:ext uri="{BB962C8B-B14F-4D97-AF65-F5344CB8AC3E}">
        <p14:creationId xmlns:p14="http://schemas.microsoft.com/office/powerpoint/2010/main" val="850038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9A5B-0EB9-D4FC-9338-D1FE417D5B18}"/>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4E65696-A707-AE0F-D798-F3A19B246F60}"/>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124296B-165A-D509-993B-F6FC7C7BD9E8}"/>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a:t>
            </a:r>
          </a:p>
        </p:txBody>
      </p:sp>
      <p:sp>
        <p:nvSpPr>
          <p:cNvPr id="4" name="Rectangle 3">
            <a:extLst>
              <a:ext uri="{FF2B5EF4-FFF2-40B4-BE49-F238E27FC236}">
                <a16:creationId xmlns:a16="http://schemas.microsoft.com/office/drawing/2014/main" id="{C7EB7FE6-D410-832B-B621-903B62BFC48B}"/>
              </a:ext>
            </a:extLst>
          </p:cNvPr>
          <p:cNvSpPr/>
          <p:nvPr/>
        </p:nvSpPr>
        <p:spPr>
          <a:xfrm>
            <a:off x="325120" y="2600960"/>
            <a:ext cx="5486400" cy="37490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DF2B116-BB9C-8495-74B8-746B6A6739AB}"/>
              </a:ext>
            </a:extLst>
          </p:cNvPr>
          <p:cNvSpPr>
            <a:spLocks noGrp="1"/>
          </p:cNvSpPr>
          <p:nvPr>
            <p:ph type="sldNum" sz="quarter" idx="12"/>
          </p:nvPr>
        </p:nvSpPr>
        <p:spPr/>
        <p:txBody>
          <a:bodyPr/>
          <a:lstStyle/>
          <a:p>
            <a:fld id="{68A8D22E-6BC5-9E47-900C-2BB94685D9F5}" type="slidenum">
              <a:rPr lang="en-US" smtClean="0"/>
              <a:t>52</a:t>
            </a:fld>
            <a:endParaRPr lang="en-US"/>
          </a:p>
        </p:txBody>
      </p:sp>
    </p:spTree>
    <p:extLst>
      <p:ext uri="{BB962C8B-B14F-4D97-AF65-F5344CB8AC3E}">
        <p14:creationId xmlns:p14="http://schemas.microsoft.com/office/powerpoint/2010/main" val="349796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3B09-27EA-4985-ADAF-FB41989C1FBF}"/>
              </a:ext>
            </a:extLst>
          </p:cNvPr>
          <p:cNvSpPr>
            <a:spLocks noGrp="1"/>
          </p:cNvSpPr>
          <p:nvPr>
            <p:ph type="title"/>
          </p:nvPr>
        </p:nvSpPr>
        <p:spPr/>
        <p:txBody>
          <a:bodyPr/>
          <a:lstStyle/>
          <a:p>
            <a:r>
              <a:rPr lang="en-US" sz="4000">
                <a:solidFill>
                  <a:schemeClr val="bg1"/>
                </a:solidFill>
                <a:latin typeface="Arial" panose="020B0604020202020204" pitchFamily="34" charset="0"/>
                <a:cs typeface="Arial" panose="020B0604020202020204" pitchFamily="34" charset="0"/>
              </a:rPr>
              <a:t> 9. Complete Student Registration</a:t>
            </a:r>
          </a:p>
        </p:txBody>
      </p:sp>
      <p:sp>
        <p:nvSpPr>
          <p:cNvPr id="3" name="Content Placeholder 2">
            <a:extLst>
              <a:ext uri="{FF2B5EF4-FFF2-40B4-BE49-F238E27FC236}">
                <a16:creationId xmlns:a16="http://schemas.microsoft.com/office/drawing/2014/main" id="{A578C74A-0DA1-42FE-AC28-89F6CD35A902}"/>
              </a:ext>
            </a:extLst>
          </p:cNvPr>
          <p:cNvSpPr>
            <a:spLocks noGrp="1"/>
          </p:cNvSpPr>
          <p:nvPr>
            <p:ph idx="1"/>
          </p:nvPr>
        </p:nvSpPr>
        <p:spPr/>
        <p:txBody>
          <a:bodyPr>
            <a:normAutofit/>
          </a:bodyPr>
          <a:lstStyle/>
          <a:p>
            <a:pPr>
              <a:buClr>
                <a:srgbClr val="101D35"/>
              </a:buClr>
            </a:pPr>
            <a:r>
              <a:rPr lang="en-US" sz="2600">
                <a:solidFill>
                  <a:schemeClr val="tx1"/>
                </a:solidFill>
                <a:latin typeface="Arial" panose="020B0604020202020204" pitchFamily="34" charset="0"/>
                <a:cs typeface="Arial" panose="020B0604020202020204" pitchFamily="34" charset="0"/>
              </a:rPr>
              <a:t>Student Registration registers students for testing and places an initial order for PBT and for manuals.</a:t>
            </a:r>
          </a:p>
          <a:p>
            <a:pPr>
              <a:buClr>
                <a:srgbClr val="101D35"/>
              </a:buClr>
            </a:pPr>
            <a:r>
              <a:rPr lang="en-US" sz="2600">
                <a:solidFill>
                  <a:schemeClr val="tx1"/>
                </a:solidFill>
                <a:latin typeface="Arial" panose="020B0604020202020204" pitchFamily="34" charset="0"/>
                <a:cs typeface="Arial" panose="020B0604020202020204" pitchFamily="34" charset="0"/>
              </a:rPr>
              <a:t>Student Registration windows for each administration are listed in the </a:t>
            </a:r>
            <a:r>
              <a:rPr lang="en-US" sz="2600">
                <a:latin typeface="Arial" panose="020B0604020202020204" pitchFamily="34" charset="0"/>
                <a:cs typeface="Arial" panose="020B0604020202020204" pitchFamily="34" charset="0"/>
                <a:hlinkClick r:id="rId2"/>
              </a:rPr>
              <a:t>Statewide Testing Schedule</a:t>
            </a:r>
            <a:r>
              <a:rPr lang="en-US" sz="2600">
                <a:latin typeface="Arial" panose="020B0604020202020204" pitchFamily="34" charset="0"/>
                <a:cs typeface="Arial" panose="020B0604020202020204" pitchFamily="34" charset="0"/>
              </a:rPr>
              <a:t>. </a:t>
            </a:r>
          </a:p>
          <a:p>
            <a:pPr>
              <a:buClr>
                <a:srgbClr val="101D35"/>
              </a:buClr>
            </a:pPr>
            <a:r>
              <a:rPr lang="en-US" sz="2600">
                <a:solidFill>
                  <a:schemeClr val="tx1"/>
                </a:solidFill>
                <a:latin typeface="Arial" panose="020B0604020202020204" pitchFamily="34" charset="0"/>
                <a:cs typeface="Arial" panose="020B0604020202020204" pitchFamily="34" charset="0"/>
              </a:rPr>
              <a:t>Windows are also typically announced in the </a:t>
            </a:r>
            <a:r>
              <a:rPr lang="en-US" sz="2600">
                <a:latin typeface="Arial" panose="020B0604020202020204" pitchFamily="34" charset="0"/>
                <a:cs typeface="Arial" panose="020B0604020202020204" pitchFamily="34" charset="0"/>
                <a:hlinkClick r:id="rId3"/>
              </a:rPr>
              <a:t>Student Assessment Update</a:t>
            </a:r>
            <a:r>
              <a:rPr lang="en-US" sz="2600">
                <a:latin typeface="Arial" panose="020B0604020202020204" pitchFamily="34" charset="0"/>
                <a:cs typeface="Arial" panose="020B0604020202020204" pitchFamily="34" charset="0"/>
              </a:rPr>
              <a:t>. </a:t>
            </a:r>
          </a:p>
        </p:txBody>
      </p:sp>
      <p:graphicFrame>
        <p:nvGraphicFramePr>
          <p:cNvPr id="4" name="Table 3">
            <a:extLst>
              <a:ext uri="{FF2B5EF4-FFF2-40B4-BE49-F238E27FC236}">
                <a16:creationId xmlns:a16="http://schemas.microsoft.com/office/drawing/2014/main" id="{1A1E645A-E56F-FD89-832C-72F9D870A726}"/>
              </a:ext>
            </a:extLst>
          </p:cNvPr>
          <p:cNvGraphicFramePr>
            <a:graphicFrameLocks noGrp="1"/>
          </p:cNvGraphicFramePr>
          <p:nvPr>
            <p:extLst>
              <p:ext uri="{D42A27DB-BD31-4B8C-83A1-F6EECF244321}">
                <p14:modId xmlns:p14="http://schemas.microsoft.com/office/powerpoint/2010/main" val="543421280"/>
              </p:ext>
            </p:extLst>
          </p:nvPr>
        </p:nvGraphicFramePr>
        <p:xfrm>
          <a:off x="1581296" y="3895146"/>
          <a:ext cx="9292112" cy="2743200"/>
        </p:xfrm>
        <a:graphic>
          <a:graphicData uri="http://schemas.openxmlformats.org/drawingml/2006/table">
            <a:tbl>
              <a:tblPr firstRow="1" bandRow="1">
                <a:tableStyleId>{5C22544A-7EE6-4342-B048-85BDC9FD1C3A}</a:tableStyleId>
              </a:tblPr>
              <a:tblGrid>
                <a:gridCol w="4646056">
                  <a:extLst>
                    <a:ext uri="{9D8B030D-6E8A-4147-A177-3AD203B41FA5}">
                      <a16:colId xmlns:a16="http://schemas.microsoft.com/office/drawing/2014/main" val="3734378202"/>
                    </a:ext>
                  </a:extLst>
                </a:gridCol>
                <a:gridCol w="4646056">
                  <a:extLst>
                    <a:ext uri="{9D8B030D-6E8A-4147-A177-3AD203B41FA5}">
                      <a16:colId xmlns:a16="http://schemas.microsoft.com/office/drawing/2014/main" val="1537168773"/>
                    </a:ext>
                  </a:extLst>
                </a:gridCol>
              </a:tblGrid>
              <a:tr h="370840">
                <a:tc>
                  <a:txBody>
                    <a:bodyPr/>
                    <a:lstStyle/>
                    <a:p>
                      <a:r>
                        <a:rPr lang="en-US" sz="2400">
                          <a:latin typeface="Arial" panose="020B0604020202020204" pitchFamily="34" charset="0"/>
                          <a:cs typeface="Arial" panose="020B0604020202020204" pitchFamily="34" charset="0"/>
                        </a:rPr>
                        <a:t>Administration</a:t>
                      </a:r>
                    </a:p>
                  </a:txBody>
                  <a:tcPr/>
                </a:tc>
                <a:tc>
                  <a:txBody>
                    <a:bodyPr/>
                    <a:lstStyle/>
                    <a:p>
                      <a:r>
                        <a:rPr lang="en-US" sz="2400">
                          <a:latin typeface="Arial" panose="020B0604020202020204" pitchFamily="34" charset="0"/>
                          <a:cs typeface="Arial" panose="020B0604020202020204" pitchFamily="34" charset="0"/>
                        </a:rPr>
                        <a:t>Student Registration Window</a:t>
                      </a:r>
                    </a:p>
                  </a:txBody>
                  <a:tcPr/>
                </a:tc>
                <a:extLst>
                  <a:ext uri="{0D108BD9-81ED-4DB2-BD59-A6C34878D82A}">
                    <a16:rowId xmlns:a16="http://schemas.microsoft.com/office/drawing/2014/main" val="2248349065"/>
                  </a:ext>
                </a:extLst>
              </a:tr>
              <a:tr h="370840">
                <a:tc>
                  <a:txBody>
                    <a:bodyPr/>
                    <a:lstStyle/>
                    <a:p>
                      <a:r>
                        <a:rPr lang="en-US" sz="2400">
                          <a:latin typeface="Arial" panose="020B0604020202020204" pitchFamily="34" charset="0"/>
                          <a:cs typeface="Arial" panose="020B0604020202020204" pitchFamily="34" charset="0"/>
                        </a:rPr>
                        <a:t>November Retest</a:t>
                      </a:r>
                    </a:p>
                  </a:txBody>
                  <a:tcPr/>
                </a:tc>
                <a:tc>
                  <a:txBody>
                    <a:bodyPr/>
                    <a:lstStyle/>
                    <a:p>
                      <a:r>
                        <a:rPr lang="en-US" sz="2400">
                          <a:latin typeface="Arial" panose="020B0604020202020204" pitchFamily="34" charset="0"/>
                          <a:cs typeface="Arial" panose="020B0604020202020204" pitchFamily="34" charset="0"/>
                        </a:rPr>
                        <a:t>September 15–26</a:t>
                      </a:r>
                    </a:p>
                  </a:txBody>
                  <a:tcPr/>
                </a:tc>
                <a:extLst>
                  <a:ext uri="{0D108BD9-81ED-4DB2-BD59-A6C34878D82A}">
                    <a16:rowId xmlns:a16="http://schemas.microsoft.com/office/drawing/2014/main" val="1978161252"/>
                  </a:ext>
                </a:extLst>
              </a:tr>
              <a:tr h="370840">
                <a:tc>
                  <a:txBody>
                    <a:bodyPr/>
                    <a:lstStyle/>
                    <a:p>
                      <a:r>
                        <a:rPr lang="en-US" sz="2400">
                          <a:latin typeface="Arial" panose="020B0604020202020204" pitchFamily="34" charset="0"/>
                          <a:cs typeface="Arial" panose="020B0604020202020204" pitchFamily="34" charset="0"/>
                        </a:rPr>
                        <a:t>February HS Science</a:t>
                      </a:r>
                    </a:p>
                  </a:txBody>
                  <a:tcPr/>
                </a:tc>
                <a:tc>
                  <a:txBody>
                    <a:bodyPr/>
                    <a:lstStyle/>
                    <a:p>
                      <a:r>
                        <a:rPr lang="en-US" sz="2400">
                          <a:latin typeface="Arial" panose="020B0604020202020204" pitchFamily="34" charset="0"/>
                          <a:cs typeface="Arial" panose="020B0604020202020204" pitchFamily="34" charset="0"/>
                        </a:rPr>
                        <a:t>December 1–12</a:t>
                      </a:r>
                    </a:p>
                  </a:txBody>
                  <a:tcPr/>
                </a:tc>
                <a:extLst>
                  <a:ext uri="{0D108BD9-81ED-4DB2-BD59-A6C34878D82A}">
                    <a16:rowId xmlns:a16="http://schemas.microsoft.com/office/drawing/2014/main" val="730200816"/>
                  </a:ext>
                </a:extLst>
              </a:tr>
              <a:tr h="370840">
                <a:tc>
                  <a:txBody>
                    <a:bodyPr/>
                    <a:lstStyle/>
                    <a:p>
                      <a:r>
                        <a:rPr lang="en-US" sz="2400">
                          <a:latin typeface="Arial" panose="020B0604020202020204" pitchFamily="34" charset="0"/>
                          <a:cs typeface="Arial" panose="020B0604020202020204" pitchFamily="34" charset="0"/>
                        </a:rPr>
                        <a:t>Spring Grades 3–8 </a:t>
                      </a:r>
                    </a:p>
                  </a:txBody>
                  <a:tcPr/>
                </a:tc>
                <a:tc>
                  <a:txBody>
                    <a:bodyPr/>
                    <a:lstStyle/>
                    <a:p>
                      <a:r>
                        <a:rPr lang="en-US" sz="2400">
                          <a:latin typeface="Arial" panose="020B0604020202020204" pitchFamily="34" charset="0"/>
                          <a:cs typeface="Arial" panose="020B0604020202020204" pitchFamily="34" charset="0"/>
                        </a:rPr>
                        <a:t>January 20–30</a:t>
                      </a:r>
                    </a:p>
                  </a:txBody>
                  <a:tcPr/>
                </a:tc>
                <a:extLst>
                  <a:ext uri="{0D108BD9-81ED-4DB2-BD59-A6C34878D82A}">
                    <a16:rowId xmlns:a16="http://schemas.microsoft.com/office/drawing/2014/main" val="2027378375"/>
                  </a:ext>
                </a:extLst>
              </a:tr>
              <a:tr h="370840">
                <a:tc>
                  <a:txBody>
                    <a:bodyPr/>
                    <a:lstStyle/>
                    <a:p>
                      <a:r>
                        <a:rPr lang="en-US" sz="2400">
                          <a:latin typeface="Arial" panose="020B0604020202020204" pitchFamily="34" charset="0"/>
                          <a:cs typeface="Arial" panose="020B0604020202020204" pitchFamily="34" charset="0"/>
                        </a:rPr>
                        <a:t>Spring Grade 10</a:t>
                      </a:r>
                    </a:p>
                  </a:txBody>
                  <a:tcPr/>
                </a:tc>
                <a:tc>
                  <a:txBody>
                    <a:bodyPr/>
                    <a:lstStyle/>
                    <a:p>
                      <a:r>
                        <a:rPr lang="en-US" sz="2400">
                          <a:latin typeface="Arial" panose="020B0604020202020204" pitchFamily="34" charset="0"/>
                          <a:cs typeface="Arial" panose="020B0604020202020204" pitchFamily="34" charset="0"/>
                        </a:rPr>
                        <a:t>January 26–February 6</a:t>
                      </a:r>
                    </a:p>
                  </a:txBody>
                  <a:tcPr/>
                </a:tc>
                <a:extLst>
                  <a:ext uri="{0D108BD9-81ED-4DB2-BD59-A6C34878D82A}">
                    <a16:rowId xmlns:a16="http://schemas.microsoft.com/office/drawing/2014/main" val="1489454722"/>
                  </a:ext>
                </a:extLst>
              </a:tr>
              <a:tr h="370840">
                <a:tc>
                  <a:txBody>
                    <a:bodyPr/>
                    <a:lstStyle/>
                    <a:p>
                      <a:r>
                        <a:rPr lang="en-US" sz="2400">
                          <a:latin typeface="Arial" panose="020B0604020202020204" pitchFamily="34" charset="0"/>
                          <a:cs typeface="Arial" panose="020B0604020202020204" pitchFamily="34" charset="0"/>
                        </a:rPr>
                        <a:t>Spring HS Science</a:t>
                      </a:r>
                    </a:p>
                  </a:txBody>
                  <a:tcPr/>
                </a:tc>
                <a:tc>
                  <a:txBody>
                    <a:bodyPr/>
                    <a:lstStyle/>
                    <a:p>
                      <a:r>
                        <a:rPr lang="en-US" sz="2400">
                          <a:latin typeface="Arial" panose="020B0604020202020204" pitchFamily="34" charset="0"/>
                          <a:cs typeface="Arial" panose="020B0604020202020204" pitchFamily="34" charset="0"/>
                        </a:rPr>
                        <a:t>April 10–28</a:t>
                      </a:r>
                    </a:p>
                  </a:txBody>
                  <a:tcPr/>
                </a:tc>
                <a:extLst>
                  <a:ext uri="{0D108BD9-81ED-4DB2-BD59-A6C34878D82A}">
                    <a16:rowId xmlns:a16="http://schemas.microsoft.com/office/drawing/2014/main" val="161569014"/>
                  </a:ext>
                </a:extLst>
              </a:tr>
            </a:tbl>
          </a:graphicData>
        </a:graphic>
      </p:graphicFrame>
      <p:sp>
        <p:nvSpPr>
          <p:cNvPr id="5" name="Slide Number Placeholder 4">
            <a:extLst>
              <a:ext uri="{FF2B5EF4-FFF2-40B4-BE49-F238E27FC236}">
                <a16:creationId xmlns:a16="http://schemas.microsoft.com/office/drawing/2014/main" id="{36D1F643-9348-7D2F-3210-26C2067CDD67}"/>
              </a:ext>
            </a:extLst>
          </p:cNvPr>
          <p:cNvSpPr>
            <a:spLocks noGrp="1"/>
          </p:cNvSpPr>
          <p:nvPr>
            <p:ph type="sldNum" sz="quarter" idx="12"/>
          </p:nvPr>
        </p:nvSpPr>
        <p:spPr/>
        <p:txBody>
          <a:bodyPr/>
          <a:lstStyle/>
          <a:p>
            <a:fld id="{68A8D22E-6BC5-9E47-900C-2BB94685D9F5}" type="slidenum">
              <a:rPr lang="en-US" smtClean="0"/>
              <a:t>53</a:t>
            </a:fld>
            <a:endParaRPr lang="en-US"/>
          </a:p>
        </p:txBody>
      </p:sp>
    </p:spTree>
    <p:extLst>
      <p:ext uri="{BB962C8B-B14F-4D97-AF65-F5344CB8AC3E}">
        <p14:creationId xmlns:p14="http://schemas.microsoft.com/office/powerpoint/2010/main" val="70980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1383-32FF-037C-02AD-8BBD13B78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48AEC-44AF-6B74-061D-9C312F178B50}"/>
              </a:ext>
            </a:extLst>
          </p:cNvPr>
          <p:cNvSpPr>
            <a:spLocks noGrp="1"/>
          </p:cNvSpPr>
          <p:nvPr>
            <p:ph type="title"/>
          </p:nvPr>
        </p:nvSpPr>
        <p:spPr/>
        <p:txBody>
          <a:bodyPr/>
          <a:lstStyle/>
          <a:p>
            <a:r>
              <a:rPr lang="en-US" sz="4000">
                <a:solidFill>
                  <a:schemeClr val="bg1"/>
                </a:solidFill>
              </a:rPr>
              <a:t>9</a:t>
            </a:r>
            <a:r>
              <a:rPr lang="en-US" sz="4000">
                <a:solidFill>
                  <a:schemeClr val="bg1"/>
                </a:solidFill>
                <a:latin typeface="Arial" panose="020B0604020202020204" pitchFamily="34" charset="0"/>
                <a:cs typeface="Arial" panose="020B0604020202020204" pitchFamily="34" charset="0"/>
              </a:rPr>
              <a:t>. Complete Student Registration (cont’d)</a:t>
            </a:r>
          </a:p>
        </p:txBody>
      </p:sp>
      <p:sp>
        <p:nvSpPr>
          <p:cNvPr id="3" name="Content Placeholder 2">
            <a:extLst>
              <a:ext uri="{FF2B5EF4-FFF2-40B4-BE49-F238E27FC236}">
                <a16:creationId xmlns:a16="http://schemas.microsoft.com/office/drawing/2014/main" id="{6B8B3F0F-3175-C46C-F12D-36C0E0FCDD8F}"/>
              </a:ext>
            </a:extLst>
          </p:cNvPr>
          <p:cNvSpPr>
            <a:spLocks noGrp="1"/>
          </p:cNvSpPr>
          <p:nvPr>
            <p:ph idx="1"/>
          </p:nvPr>
        </p:nvSpPr>
        <p:spPr>
          <a:xfrm>
            <a:off x="173179" y="1459149"/>
            <a:ext cx="11890665" cy="4941651"/>
          </a:xfrm>
        </p:spPr>
        <p:txBody>
          <a:bodyPr>
            <a:normAutofit fontScale="92500" lnSpcReduction="10000"/>
          </a:bodyPr>
          <a:lstStyle/>
          <a:p>
            <a:pPr>
              <a:buClr>
                <a:srgbClr val="101D35"/>
              </a:buClr>
            </a:pPr>
            <a:r>
              <a:rPr lang="en-US" sz="2600">
                <a:solidFill>
                  <a:schemeClr val="tx1"/>
                </a:solidFill>
                <a:latin typeface="Arial" panose="020B0604020202020204" pitchFamily="34" charset="0"/>
                <a:cs typeface="Arial" panose="020B0604020202020204" pitchFamily="34" charset="0"/>
              </a:rPr>
              <a:t>Steps for completing Student Registration include:</a:t>
            </a:r>
          </a:p>
          <a:p>
            <a:pPr lvl="1">
              <a:buClr>
                <a:srgbClr val="101D35"/>
              </a:buClr>
            </a:pPr>
            <a:r>
              <a:rPr lang="en-US" sz="2200">
                <a:solidFill>
                  <a:schemeClr val="tx1"/>
                </a:solidFill>
              </a:rPr>
              <a:t>Receiving the .CSV file from DESE in the </a:t>
            </a:r>
            <a:r>
              <a:rPr lang="en-US" sz="2200" err="1">
                <a:solidFill>
                  <a:schemeClr val="tx1"/>
                </a:solidFill>
              </a:rPr>
              <a:t>DropBox</a:t>
            </a:r>
            <a:r>
              <a:rPr lang="en-US" sz="2200">
                <a:solidFill>
                  <a:schemeClr val="tx1"/>
                </a:solidFill>
              </a:rPr>
              <a:t> in the DESE Security Portal</a:t>
            </a:r>
          </a:p>
          <a:p>
            <a:pPr lvl="1">
              <a:buClr>
                <a:srgbClr val="101D35"/>
              </a:buClr>
            </a:pPr>
            <a:r>
              <a:rPr lang="en-US" sz="2200">
                <a:solidFill>
                  <a:schemeClr val="tx1"/>
                </a:solidFill>
              </a:rPr>
              <a:t>Updating the .CSV file </a:t>
            </a:r>
          </a:p>
          <a:p>
            <a:pPr lvl="2">
              <a:buClr>
                <a:srgbClr val="101D35"/>
              </a:buClr>
            </a:pPr>
            <a:r>
              <a:rPr lang="en-US" sz="1800">
                <a:solidFill>
                  <a:schemeClr val="tx1"/>
                </a:solidFill>
              </a:rPr>
              <a:t>Add students who were not included in the file and will participate</a:t>
            </a:r>
          </a:p>
          <a:p>
            <a:pPr lvl="2">
              <a:buClr>
                <a:srgbClr val="101D35"/>
              </a:buClr>
            </a:pPr>
            <a:r>
              <a:rPr lang="en-US" sz="1800">
                <a:solidFill>
                  <a:schemeClr val="tx1"/>
                </a:solidFill>
              </a:rPr>
              <a:t>Remove students who were included in the file and will not participate</a:t>
            </a:r>
          </a:p>
          <a:p>
            <a:pPr lvl="2">
              <a:buClr>
                <a:srgbClr val="101D35"/>
              </a:buClr>
            </a:pPr>
            <a:r>
              <a:rPr lang="en-US" sz="1800">
                <a:solidFill>
                  <a:schemeClr val="tx1"/>
                </a:solidFill>
              </a:rPr>
              <a:t>Update student demographic information as needed (be sure it matches what is in SIMS)</a:t>
            </a:r>
          </a:p>
          <a:p>
            <a:pPr lvl="2">
              <a:buClr>
                <a:srgbClr val="101D35"/>
              </a:buClr>
            </a:pPr>
            <a:r>
              <a:rPr lang="en-US" sz="1800">
                <a:solidFill>
                  <a:schemeClr val="tx1"/>
                </a:solidFill>
              </a:rPr>
              <a:t>Update student accommodations as needed</a:t>
            </a:r>
          </a:p>
          <a:p>
            <a:pPr lvl="1">
              <a:buClr>
                <a:srgbClr val="101D35"/>
              </a:buClr>
            </a:pPr>
            <a:r>
              <a:rPr lang="en-US" sz="2200">
                <a:solidFill>
                  <a:schemeClr val="tx1"/>
                </a:solidFill>
                <a:latin typeface="Arial" panose="020B0604020202020204" pitchFamily="34" charset="0"/>
                <a:cs typeface="Arial" panose="020B0604020202020204" pitchFamily="34" charset="0"/>
              </a:rPr>
              <a:t>Importing the .CSV</a:t>
            </a:r>
            <a:r>
              <a:rPr lang="en-US" sz="2200">
                <a:solidFill>
                  <a:schemeClr val="tx1"/>
                </a:solidFill>
              </a:rPr>
              <a:t> file into the MCAS Portal</a:t>
            </a:r>
            <a:endParaRPr lang="en-US" sz="2200">
              <a:solidFill>
                <a:schemeClr val="tx1"/>
              </a:solidFill>
              <a:latin typeface="Arial" panose="020B0604020202020204" pitchFamily="34" charset="0"/>
              <a:cs typeface="Arial" panose="020B0604020202020204" pitchFamily="34" charset="0"/>
            </a:endParaRPr>
          </a:p>
          <a:p>
            <a:pPr>
              <a:buClr>
                <a:srgbClr val="101D35"/>
              </a:buClr>
            </a:pPr>
            <a:r>
              <a:rPr lang="en-US" sz="2600">
                <a:solidFill>
                  <a:schemeClr val="tx1"/>
                </a:solidFill>
                <a:latin typeface="Arial" panose="020B0604020202020204" pitchFamily="34" charset="0"/>
                <a:cs typeface="Arial" panose="020B0604020202020204" pitchFamily="34" charset="0"/>
              </a:rPr>
              <a:t>Step</a:t>
            </a:r>
            <a:r>
              <a:rPr lang="en-US" sz="2600">
                <a:solidFill>
                  <a:schemeClr val="tx1"/>
                </a:solidFill>
              </a:rPr>
              <a:t>-by-step instructions are available in the </a:t>
            </a:r>
            <a:r>
              <a:rPr lang="en-US" sz="2600">
                <a:hlinkClick r:id="rId2"/>
              </a:rPr>
              <a:t>MCAS Student Registration Guide</a:t>
            </a:r>
            <a:r>
              <a:rPr lang="en-US" sz="2600"/>
              <a:t>. </a:t>
            </a:r>
          </a:p>
          <a:p>
            <a:pPr>
              <a:buClr>
                <a:srgbClr val="101D35"/>
              </a:buClr>
            </a:pPr>
            <a:r>
              <a:rPr lang="en-US" sz="2600">
                <a:solidFill>
                  <a:schemeClr val="tx1"/>
                </a:solidFill>
              </a:rPr>
              <a:t>Additional resources are available</a:t>
            </a:r>
          </a:p>
          <a:p>
            <a:pPr lvl="1">
              <a:buClr>
                <a:srgbClr val="101D35"/>
              </a:buClr>
            </a:pPr>
            <a:r>
              <a:rPr lang="en-US">
                <a:hlinkClick r:id="rId2"/>
              </a:rPr>
              <a:t>Student Registration Data Definitions</a:t>
            </a:r>
            <a:endParaRPr lang="en-US"/>
          </a:p>
          <a:p>
            <a:pPr lvl="1">
              <a:buClr>
                <a:srgbClr val="101D35"/>
              </a:buClr>
            </a:pPr>
            <a:r>
              <a:rPr lang="en-US">
                <a:hlinkClick r:id="rId2"/>
              </a:rPr>
              <a:t>Student Registration Template</a:t>
            </a:r>
            <a:endParaRPr lang="en-US"/>
          </a:p>
          <a:p>
            <a:pPr lvl="1">
              <a:buClr>
                <a:srgbClr val="101D35"/>
              </a:buClr>
            </a:pPr>
            <a:r>
              <a:rPr lang="en-US">
                <a:hlinkClick r:id="rId3"/>
              </a:rPr>
              <a:t>Overview of Student Registration Tasks in the Portal – January 16, 2025</a:t>
            </a:r>
            <a:endParaRPr lang="en-US" sz="2600"/>
          </a:p>
          <a:p>
            <a:pPr>
              <a:buClr>
                <a:srgbClr val="101D35"/>
              </a:buClr>
            </a:pPr>
            <a:r>
              <a:rPr lang="en-US" sz="2600">
                <a:solidFill>
                  <a:schemeClr val="tx1"/>
                </a:solidFill>
              </a:rPr>
              <a:t>DESE will hold a training demonstrating the Student Registration process in January 2026. </a:t>
            </a:r>
          </a:p>
          <a:p>
            <a:pPr>
              <a:buClr>
                <a:srgbClr val="101D35"/>
              </a:buClr>
            </a:pPr>
            <a:endParaRPr lang="en-US" sz="2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27A084-F721-381B-8B67-F310224873F5}"/>
              </a:ext>
            </a:extLst>
          </p:cNvPr>
          <p:cNvSpPr>
            <a:spLocks noGrp="1"/>
          </p:cNvSpPr>
          <p:nvPr>
            <p:ph type="sldNum" sz="quarter" idx="12"/>
          </p:nvPr>
        </p:nvSpPr>
        <p:spPr/>
        <p:txBody>
          <a:bodyPr/>
          <a:lstStyle/>
          <a:p>
            <a:fld id="{68A8D22E-6BC5-9E47-900C-2BB94685D9F5}" type="slidenum">
              <a:rPr lang="en-US" smtClean="0"/>
              <a:t>54</a:t>
            </a:fld>
            <a:endParaRPr lang="en-US"/>
          </a:p>
        </p:txBody>
      </p:sp>
    </p:spTree>
    <p:extLst>
      <p:ext uri="{BB962C8B-B14F-4D97-AF65-F5344CB8AC3E}">
        <p14:creationId xmlns:p14="http://schemas.microsoft.com/office/powerpoint/2010/main" val="2009637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3B09-27EA-4985-ADAF-FB41989C1FBF}"/>
              </a:ext>
            </a:extLst>
          </p:cNvPr>
          <p:cNvSpPr>
            <a:spLocks noGrp="1"/>
          </p:cNvSpPr>
          <p:nvPr>
            <p:ph type="title"/>
          </p:nvPr>
        </p:nvSpPr>
        <p:spPr>
          <a:xfrm>
            <a:off x="173179" y="308699"/>
            <a:ext cx="11743518" cy="861002"/>
          </a:xfrm>
        </p:spPr>
        <p:txBody>
          <a:bodyPr>
            <a:noAutofit/>
          </a:bodyPr>
          <a:lstStyle/>
          <a:p>
            <a:r>
              <a:rPr lang="en-US" sz="2800">
                <a:solidFill>
                  <a:schemeClr val="bg1"/>
                </a:solidFill>
              </a:rPr>
              <a:t>10 &amp; 11.</a:t>
            </a:r>
            <a:r>
              <a:rPr lang="en-US" sz="2800">
                <a:solidFill>
                  <a:schemeClr val="bg1"/>
                </a:solidFill>
                <a:latin typeface="Arial" panose="020B0604020202020204" pitchFamily="34" charset="0"/>
                <a:cs typeface="Arial" panose="020B0604020202020204" pitchFamily="34" charset="0"/>
              </a:rPr>
              <a:t> Meet with the technology coordinator, review technology specifications, and prepare the school’s infrastructure. Confirm that Site Readiness is complete. </a:t>
            </a:r>
          </a:p>
        </p:txBody>
      </p:sp>
      <p:sp>
        <p:nvSpPr>
          <p:cNvPr id="3" name="Content Placeholder 2">
            <a:extLst>
              <a:ext uri="{FF2B5EF4-FFF2-40B4-BE49-F238E27FC236}">
                <a16:creationId xmlns:a16="http://schemas.microsoft.com/office/drawing/2014/main" id="{A578C74A-0DA1-42FE-AC28-89F6CD35A902}"/>
              </a:ext>
            </a:extLst>
          </p:cNvPr>
          <p:cNvSpPr>
            <a:spLocks noGrp="1"/>
          </p:cNvSpPr>
          <p:nvPr>
            <p:ph idx="1"/>
          </p:nvPr>
        </p:nvSpPr>
        <p:spPr/>
        <p:txBody>
          <a:bodyPr>
            <a:normAutofit fontScale="92500" lnSpcReduction="10000"/>
          </a:bodyPr>
          <a:lstStyle/>
          <a:p>
            <a:pPr>
              <a:buClr>
                <a:srgbClr val="101D35"/>
              </a:buClr>
            </a:pPr>
            <a:r>
              <a:rPr lang="en-US" sz="3000">
                <a:solidFill>
                  <a:schemeClr val="tx1"/>
                </a:solidFill>
                <a:latin typeface="Arial" panose="020B0604020202020204" pitchFamily="34" charset="0"/>
                <a:cs typeface="Arial" panose="020B0604020202020204" pitchFamily="34" charset="0"/>
              </a:rPr>
              <a:t>Meet with the technology coordinator.</a:t>
            </a:r>
          </a:p>
          <a:p>
            <a:pPr>
              <a:buClr>
                <a:srgbClr val="101D35"/>
              </a:buClr>
            </a:pPr>
            <a:r>
              <a:rPr lang="en-US" sz="3000">
                <a:solidFill>
                  <a:schemeClr val="tx1"/>
                </a:solidFill>
                <a:latin typeface="Arial" panose="020B0604020202020204" pitchFamily="34" charset="0"/>
                <a:cs typeface="Arial" panose="020B0604020202020204" pitchFamily="34" charset="0"/>
              </a:rPr>
              <a:t>Review specifications and resources:</a:t>
            </a:r>
          </a:p>
          <a:p>
            <a:pPr lvl="1">
              <a:buClr>
                <a:srgbClr val="101D35"/>
              </a:buClr>
            </a:pPr>
            <a:r>
              <a:rPr lang="en-US" sz="2800">
                <a:solidFill>
                  <a:schemeClr val="tx1"/>
                </a:solidFill>
                <a:hlinkClick r:id="rId2"/>
              </a:rPr>
              <a:t>MCAS Student Kiosk Technology Guide</a:t>
            </a:r>
            <a:endParaRPr lang="en-US" sz="2800">
              <a:solidFill>
                <a:schemeClr val="tx1"/>
              </a:solidFill>
            </a:endParaRPr>
          </a:p>
          <a:p>
            <a:pPr lvl="1">
              <a:buClr>
                <a:srgbClr val="101D35"/>
              </a:buClr>
            </a:pPr>
            <a:r>
              <a:rPr lang="en-US" sz="2800">
                <a:solidFill>
                  <a:schemeClr val="tx1"/>
                </a:solidFill>
              </a:rPr>
              <a:t>Note recent updates to the MCAS Portal and MCAS Student Kiosk</a:t>
            </a:r>
          </a:p>
          <a:p>
            <a:pPr>
              <a:buClr>
                <a:srgbClr val="101D35"/>
              </a:buClr>
            </a:pPr>
            <a:r>
              <a:rPr lang="en-US" sz="3000">
                <a:solidFill>
                  <a:schemeClr val="tx1"/>
                </a:solidFill>
              </a:rPr>
              <a:t>Confirm that the technology coordinator has completed Site Readiness on each device configuration in order to confirm that devices are ready for testing. </a:t>
            </a:r>
          </a:p>
          <a:p>
            <a:pPr lvl="1">
              <a:buClr>
                <a:srgbClr val="101D35"/>
              </a:buClr>
            </a:pPr>
            <a:r>
              <a:rPr lang="en-US" sz="2600">
                <a:solidFill>
                  <a:schemeClr val="tx1"/>
                </a:solidFill>
                <a:latin typeface="Arial" panose="020B0604020202020204" pitchFamily="34" charset="0"/>
                <a:cs typeface="Arial" panose="020B0604020202020204" pitchFamily="34" charset="0"/>
              </a:rPr>
              <a:t>It is </a:t>
            </a:r>
            <a:r>
              <a:rPr lang="en-US" sz="2600">
                <a:solidFill>
                  <a:schemeClr val="tx1"/>
                </a:solidFill>
              </a:rPr>
              <a:t>recommended to complete Site Readiness directly after the updated MCAS Student Kiosk is downloaded in the fall, and again prior to testing. </a:t>
            </a:r>
          </a:p>
          <a:p>
            <a:pPr lvl="1">
              <a:buClr>
                <a:srgbClr val="101D35"/>
              </a:buClr>
            </a:pPr>
            <a:r>
              <a:rPr lang="en-US" sz="2600">
                <a:solidFill>
                  <a:schemeClr val="tx1"/>
                </a:solidFill>
              </a:rPr>
              <a:t>School and district test coordinators may view whether Site Readiness has been certified in the MCAS Portal. See the MCAS Student Kiosk Technology Guide for instructions. </a:t>
            </a:r>
            <a:endParaRPr lang="en-US" sz="260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62B4C7-53A2-120A-8143-E08837C700F3}"/>
              </a:ext>
            </a:extLst>
          </p:cNvPr>
          <p:cNvSpPr>
            <a:spLocks noGrp="1"/>
          </p:cNvSpPr>
          <p:nvPr>
            <p:ph type="sldNum" sz="quarter" idx="12"/>
          </p:nvPr>
        </p:nvSpPr>
        <p:spPr/>
        <p:txBody>
          <a:bodyPr/>
          <a:lstStyle/>
          <a:p>
            <a:fld id="{68A8D22E-6BC5-9E47-900C-2BB94685D9F5}" type="slidenum">
              <a:rPr lang="en-US" smtClean="0"/>
              <a:t>55</a:t>
            </a:fld>
            <a:endParaRPr lang="en-US"/>
          </a:p>
        </p:txBody>
      </p:sp>
    </p:spTree>
    <p:extLst>
      <p:ext uri="{BB962C8B-B14F-4D97-AF65-F5344CB8AC3E}">
        <p14:creationId xmlns:p14="http://schemas.microsoft.com/office/powerpoint/2010/main" val="2814879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C055-07F3-4795-9676-B981A024A624}"/>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12. Administer the student tutorial and practice tests.</a:t>
            </a:r>
          </a:p>
        </p:txBody>
      </p:sp>
      <p:sp>
        <p:nvSpPr>
          <p:cNvPr id="3" name="Content Placeholder 2">
            <a:extLst>
              <a:ext uri="{FF2B5EF4-FFF2-40B4-BE49-F238E27FC236}">
                <a16:creationId xmlns:a16="http://schemas.microsoft.com/office/drawing/2014/main" id="{65F1CA13-FC1D-427A-9E28-3846901D34ED}"/>
              </a:ext>
            </a:extLst>
          </p:cNvPr>
          <p:cNvSpPr>
            <a:spLocks noGrp="1"/>
          </p:cNvSpPr>
          <p:nvPr>
            <p:ph idx="1"/>
          </p:nvPr>
        </p:nvSpPr>
        <p:spPr/>
        <p:txBody>
          <a:bodyPr vert="horz" lIns="91440" tIns="45720" rIns="91440" bIns="45720" rtlCol="0" anchor="t">
            <a:noAutofit/>
          </a:bodyPr>
          <a:lstStyle/>
          <a:p>
            <a:pPr>
              <a:buClr>
                <a:srgbClr val="101D35"/>
              </a:buClr>
            </a:pPr>
            <a:r>
              <a:rPr lang="en-US" sz="2800">
                <a:solidFill>
                  <a:schemeClr val="tx1"/>
                </a:solidFill>
                <a:latin typeface="Arial" panose="020B0604020202020204" pitchFamily="34" charset="0"/>
                <a:cs typeface="Arial" panose="020B0604020202020204" pitchFamily="34" charset="0"/>
              </a:rPr>
              <a:t>Ensure the curriculum incorporates digital learning; review the </a:t>
            </a:r>
            <a:r>
              <a:rPr lang="en-US" sz="2800">
                <a:latin typeface="Arial" panose="020B0604020202020204" pitchFamily="34" charset="0"/>
                <a:cs typeface="Arial" panose="020B0604020202020204" pitchFamily="34" charset="0"/>
                <a:hlinkClick r:id="rId2"/>
              </a:rPr>
              <a:t>DLCS Curriculum Framework</a:t>
            </a:r>
            <a:endParaRPr lang="en-US" sz="2800">
              <a:latin typeface="Arial" panose="020B0604020202020204" pitchFamily="34" charset="0"/>
              <a:cs typeface="Arial" panose="020B0604020202020204" pitchFamily="34" charset="0"/>
            </a:endParaRPr>
          </a:p>
          <a:p>
            <a:pPr>
              <a:buClr>
                <a:srgbClr val="101D35"/>
              </a:buClr>
            </a:pPr>
            <a:r>
              <a:rPr lang="en-US" sz="2800">
                <a:latin typeface="Arial" panose="020B0604020202020204" pitchFamily="34" charset="0"/>
                <a:cs typeface="Arial" panose="020B0604020202020204" pitchFamily="34" charset="0"/>
                <a:hlinkClick r:id="rId3"/>
              </a:rPr>
              <a:t>Student Tutorial</a:t>
            </a:r>
            <a:r>
              <a:rPr lang="en-US" sz="2800">
                <a:latin typeface="Arial" panose="020B0604020202020204" pitchFamily="34" charset="0"/>
                <a:cs typeface="Arial" panose="020B0604020202020204" pitchFamily="34" charset="0"/>
              </a:rPr>
              <a:t> </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Demonstration of the navigation, tools, and features for CBT</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Students complete it independently (no audio).</a:t>
            </a:r>
          </a:p>
          <a:p>
            <a:pPr>
              <a:buClr>
                <a:srgbClr val="101D35"/>
              </a:buClr>
            </a:pPr>
            <a:r>
              <a:rPr lang="en-US" sz="2800">
                <a:latin typeface="Arial" panose="020B0604020202020204" pitchFamily="34" charset="0"/>
                <a:cs typeface="Arial" panose="020B0604020202020204" pitchFamily="34" charset="0"/>
                <a:hlinkClick r:id="rId3"/>
              </a:rPr>
              <a:t>Practice tests</a:t>
            </a:r>
            <a:r>
              <a:rPr lang="en-US" sz="2800">
                <a:latin typeface="Arial" panose="020B0604020202020204" pitchFamily="34" charset="0"/>
                <a:cs typeface="Arial" panose="020B0604020202020204" pitchFamily="34" charset="0"/>
              </a:rPr>
              <a:t> </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Simulation of the tools and features for CBT</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Include accessibility features and special editions:</a:t>
            </a:r>
          </a:p>
          <a:p>
            <a:pPr marL="914400" lvl="2" indent="0">
              <a:buClr>
                <a:srgbClr val="101D35"/>
              </a:buClr>
              <a:buNone/>
            </a:pPr>
            <a:r>
              <a:rPr lang="en-US" sz="2000">
                <a:solidFill>
                  <a:schemeClr val="tx1"/>
                </a:solidFill>
                <a:latin typeface="Arial"/>
                <a:cs typeface="Arial"/>
              </a:rPr>
              <a:t>For example, students can gain familiarity with the text-to-speech and other accommodations that are available.</a:t>
            </a:r>
          </a:p>
          <a:p>
            <a:pPr lvl="2">
              <a:buClr>
                <a:srgbClr val="101D35"/>
              </a:buClr>
              <a:buFont typeface="Arial" panose="020B0604020202020204" pitchFamily="34" charset="0"/>
              <a:buChar char="•"/>
            </a:pPr>
            <a:endParaRPr lang="en-US" sz="22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9E7553-332F-8070-744F-0F51E830436A}"/>
              </a:ext>
            </a:extLst>
          </p:cNvPr>
          <p:cNvSpPr>
            <a:spLocks noGrp="1"/>
          </p:cNvSpPr>
          <p:nvPr>
            <p:ph type="sldNum" sz="quarter" idx="12"/>
          </p:nvPr>
        </p:nvSpPr>
        <p:spPr/>
        <p:txBody>
          <a:bodyPr/>
          <a:lstStyle/>
          <a:p>
            <a:fld id="{68A8D22E-6BC5-9E47-900C-2BB94685D9F5}" type="slidenum">
              <a:rPr lang="en-US" smtClean="0"/>
              <a:t>56</a:t>
            </a:fld>
            <a:endParaRPr lang="en-US"/>
          </a:p>
        </p:txBody>
      </p:sp>
    </p:spTree>
    <p:extLst>
      <p:ext uri="{BB962C8B-B14F-4D97-AF65-F5344CB8AC3E}">
        <p14:creationId xmlns:p14="http://schemas.microsoft.com/office/powerpoint/2010/main" val="1143052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0AE4-022C-9AC9-AE92-423EB3AF6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55AD0-405A-2F46-8487-EE034833762D}"/>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one to two months before testing</a:t>
            </a:r>
          </a:p>
        </p:txBody>
      </p:sp>
      <p:sp>
        <p:nvSpPr>
          <p:cNvPr id="3" name="Slide Number Placeholder 2">
            <a:extLst>
              <a:ext uri="{FF2B5EF4-FFF2-40B4-BE49-F238E27FC236}">
                <a16:creationId xmlns:a16="http://schemas.microsoft.com/office/drawing/2014/main" id="{F90A36B4-3CA8-1DFE-C081-B1933759B5F7}"/>
              </a:ext>
            </a:extLst>
          </p:cNvPr>
          <p:cNvSpPr>
            <a:spLocks noGrp="1"/>
          </p:cNvSpPr>
          <p:nvPr>
            <p:ph type="sldNum" sz="quarter" idx="12"/>
          </p:nvPr>
        </p:nvSpPr>
        <p:spPr/>
        <p:txBody>
          <a:bodyPr/>
          <a:lstStyle/>
          <a:p>
            <a:fld id="{68A8D22E-6BC5-9E47-900C-2BB94685D9F5}" type="slidenum">
              <a:rPr lang="en-US" smtClean="0"/>
              <a:t>57</a:t>
            </a:fld>
            <a:endParaRPr lang="en-US"/>
          </a:p>
        </p:txBody>
      </p:sp>
      <p:graphicFrame>
        <p:nvGraphicFramePr>
          <p:cNvPr id="4" name="Table 3">
            <a:extLst>
              <a:ext uri="{FF2B5EF4-FFF2-40B4-BE49-F238E27FC236}">
                <a16:creationId xmlns:a16="http://schemas.microsoft.com/office/drawing/2014/main" id="{900015F8-270B-4969-5635-BC2829DB3BB8}"/>
              </a:ext>
            </a:extLst>
          </p:cNvPr>
          <p:cNvGraphicFramePr>
            <a:graphicFrameLocks noGrp="1"/>
          </p:cNvGraphicFramePr>
          <p:nvPr>
            <p:extLst>
              <p:ext uri="{D42A27DB-BD31-4B8C-83A1-F6EECF244321}">
                <p14:modId xmlns:p14="http://schemas.microsoft.com/office/powerpoint/2010/main" val="2606732153"/>
              </p:ext>
            </p:extLst>
          </p:nvPr>
        </p:nvGraphicFramePr>
        <p:xfrm>
          <a:off x="345440" y="1547864"/>
          <a:ext cx="10800080" cy="4908534"/>
        </p:xfrm>
        <a:graphic>
          <a:graphicData uri="http://schemas.openxmlformats.org/drawingml/2006/table">
            <a:tbl>
              <a:tblPr firstRow="1" firstCol="1" bandRow="1">
                <a:tableStyleId>{5C22544A-7EE6-4342-B048-85BDC9FD1C3A}</a:tableStyleId>
              </a:tblPr>
              <a:tblGrid>
                <a:gridCol w="3667760">
                  <a:extLst>
                    <a:ext uri="{9D8B030D-6E8A-4147-A177-3AD203B41FA5}">
                      <a16:colId xmlns:a16="http://schemas.microsoft.com/office/drawing/2014/main" val="3690977796"/>
                    </a:ext>
                  </a:extLst>
                </a:gridCol>
                <a:gridCol w="7132320">
                  <a:extLst>
                    <a:ext uri="{9D8B030D-6E8A-4147-A177-3AD203B41FA5}">
                      <a16:colId xmlns:a16="http://schemas.microsoft.com/office/drawing/2014/main" val="750914016"/>
                    </a:ext>
                  </a:extLst>
                </a:gridCol>
              </a:tblGrid>
              <a:tr h="477520">
                <a:tc>
                  <a:txBody>
                    <a:bodyPr/>
                    <a:lstStyle/>
                    <a:p>
                      <a:pPr marL="0" marR="0">
                        <a:lnSpc>
                          <a:spcPct val="115000"/>
                        </a:lnSpc>
                        <a:spcAft>
                          <a:spcPts val="800"/>
                        </a:spcAft>
                        <a:buNone/>
                      </a:pPr>
                      <a:r>
                        <a:rPr lang="en-US" sz="2400" kern="100">
                          <a:effectLst/>
                          <a:latin typeface="Arial" panose="020B0604020202020204" pitchFamily="34" charset="0"/>
                          <a:ea typeface="Aptos" panose="020B0004020202020204" pitchFamily="34" charset="0"/>
                          <a:cs typeface="Arial" panose="020B0604020202020204" pitchFamily="34" charset="0"/>
                        </a:rPr>
                        <a:t>Task </a:t>
                      </a:r>
                    </a:p>
                  </a:txBody>
                  <a:tcPr marL="68580" marR="68580" marT="0" marB="0"/>
                </a:tc>
                <a:tc>
                  <a:txBody>
                    <a:bodyPr/>
                    <a:lstStyle/>
                    <a:p>
                      <a:pPr marL="0" marR="0">
                        <a:lnSpc>
                          <a:spcPct val="115000"/>
                        </a:lnSpc>
                        <a:spcAft>
                          <a:spcPts val="800"/>
                        </a:spcAft>
                        <a:buNone/>
                      </a:pPr>
                      <a:r>
                        <a:rPr lang="en-US" sz="2400" kern="100">
                          <a:effectLst/>
                          <a:latin typeface="Arial" panose="020B0604020202020204" pitchFamily="34" charset="0"/>
                          <a:ea typeface="Aptos" panose="020B0004020202020204" pitchFamily="34" charset="0"/>
                          <a:cs typeface="Arial" panose="020B0604020202020204" pitchFamily="34" charset="0"/>
                        </a:rPr>
                        <a:t>Resources</a:t>
                      </a:r>
                    </a:p>
                  </a:txBody>
                  <a:tcPr marL="68580" marR="68580" marT="0" marB="0"/>
                </a:tc>
                <a:extLst>
                  <a:ext uri="{0D108BD9-81ED-4DB2-BD59-A6C34878D82A}">
                    <a16:rowId xmlns:a16="http://schemas.microsoft.com/office/drawing/2014/main" val="2185409756"/>
                  </a:ext>
                </a:extLst>
              </a:tr>
              <a:tr h="980512">
                <a:tc>
                  <a:txBody>
                    <a:bodyPr/>
                    <a:lstStyle/>
                    <a:p>
                      <a:pPr marL="0" marR="0">
                        <a:lnSpc>
                          <a:spcPct val="115000"/>
                        </a:lnSpc>
                        <a:spcAft>
                          <a:spcPts val="800"/>
                        </a:spcAft>
                        <a:buNone/>
                      </a:pPr>
                      <a:r>
                        <a:rPr lang="en-US" sz="2000" b="1" kern="100">
                          <a:effectLst/>
                          <a:latin typeface="Arial" panose="020B0604020202020204" pitchFamily="34" charset="0"/>
                          <a:ea typeface="Aptos" panose="020B0004020202020204" pitchFamily="34" charset="0"/>
                          <a:cs typeface="Arial" panose="020B0604020202020204" pitchFamily="34" charset="0"/>
                        </a:rPr>
                        <a:t>Complete Student Registration in the MCAS Portal. </a:t>
                      </a:r>
                    </a:p>
                  </a:txBody>
                  <a:tcPr marL="68580" marR="68580" marT="0" marB="0"/>
                </a:tc>
                <a:tc>
                  <a:txBody>
                    <a:bodyPr/>
                    <a:lstStyle/>
                    <a:p>
                      <a:pPr marL="342900" marR="0" indent="-342900">
                        <a:lnSpc>
                          <a:spcPct val="115000"/>
                        </a:lnSpc>
                        <a:spcAft>
                          <a:spcPts val="800"/>
                        </a:spcAft>
                        <a:buClr>
                          <a:srgbClr val="000000"/>
                        </a:buClr>
                        <a:buFont typeface="Arial" panose="020B0604020202020204" pitchFamily="34" charset="0"/>
                        <a:buChar char="•"/>
                      </a:pPr>
                      <a:r>
                        <a:rPr lang="en-US" sz="2000" b="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Student Registration Guide</a:t>
                      </a:r>
                      <a:endParaRPr lang="en-US" sz="2000" b="0" kern="100">
                        <a:effectLst/>
                        <a:latin typeface="Arial" panose="020B0604020202020204" pitchFamily="34" charset="0"/>
                        <a:ea typeface="Aptos" panose="020B0004020202020204" pitchFamily="34" charset="0"/>
                        <a:cs typeface="Arial" panose="020B0604020202020204" pitchFamily="34" charset="0"/>
                      </a:endParaRPr>
                    </a:p>
                    <a:p>
                      <a:pPr marL="342900" marR="0" indent="-342900">
                        <a:lnSpc>
                          <a:spcPct val="115000"/>
                        </a:lnSpc>
                        <a:spcAft>
                          <a:spcPts val="800"/>
                        </a:spcAft>
                        <a:buClr>
                          <a:srgbClr val="000000"/>
                        </a:buClr>
                        <a:buFont typeface="Arial" panose="020B0604020202020204" pitchFamily="34" charset="0"/>
                        <a:buChar char="•"/>
                      </a:pPr>
                      <a:r>
                        <a:rPr lang="en-US" sz="2000" b="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Student Registration Data Definitions</a:t>
                      </a:r>
                      <a:endParaRPr lang="en-US" sz="2000" b="0" kern="100">
                        <a:effectLst/>
                        <a:latin typeface="Arial" panose="020B0604020202020204" pitchFamily="34" charset="0"/>
                        <a:ea typeface="Aptos" panose="020B0004020202020204" pitchFamily="34" charset="0"/>
                        <a:cs typeface="Arial" panose="020B0604020202020204" pitchFamily="34" charset="0"/>
                      </a:endParaRPr>
                    </a:p>
                    <a:p>
                      <a:pPr marL="342900" marR="0" indent="-342900">
                        <a:lnSpc>
                          <a:spcPct val="115000"/>
                        </a:lnSpc>
                        <a:spcAft>
                          <a:spcPts val="800"/>
                        </a:spcAft>
                        <a:buClr>
                          <a:srgbClr val="000000"/>
                        </a:buClr>
                        <a:buFont typeface="Arial" panose="020B0604020202020204" pitchFamily="34" charset="0"/>
                        <a:buChar char="•"/>
                      </a:pPr>
                      <a:r>
                        <a:rPr lang="en-US" sz="2000" b="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Student Registration Template</a:t>
                      </a:r>
                      <a:endParaRPr lang="en-US" sz="20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736614804"/>
                  </a:ext>
                </a:extLst>
              </a:tr>
              <a:tr h="1483216">
                <a:tc>
                  <a:txBody>
                    <a:bodyPr/>
                    <a:lstStyle/>
                    <a:p>
                      <a:pPr marL="0" marR="0">
                        <a:lnSpc>
                          <a:spcPct val="115000"/>
                        </a:lnSpc>
                        <a:spcAft>
                          <a:spcPts val="800"/>
                        </a:spcAft>
                        <a:buNone/>
                      </a:pPr>
                      <a:r>
                        <a:rPr lang="en-US" sz="2000" b="1" kern="100">
                          <a:effectLst/>
                          <a:latin typeface="Arial" panose="020B0604020202020204" pitchFamily="34" charset="0"/>
                          <a:ea typeface="Aptos" panose="020B0004020202020204" pitchFamily="34" charset="0"/>
                          <a:cs typeface="Arial" panose="020B0604020202020204" pitchFamily="34" charset="0"/>
                        </a:rPr>
                        <a:t>Meet with the technology coordinator, who will review the technology guidelines and prepare the school’s technology. </a:t>
                      </a:r>
                    </a:p>
                  </a:txBody>
                  <a:tcPr marL="68580" marR="68580" marT="0" marB="0"/>
                </a:tc>
                <a:tc>
                  <a:txBody>
                    <a:bodyPr/>
                    <a:lstStyle/>
                    <a:p>
                      <a:pPr marL="0" marR="0">
                        <a:lnSpc>
                          <a:spcPct val="115000"/>
                        </a:lnSpc>
                        <a:spcAft>
                          <a:spcPts val="800"/>
                        </a:spcAft>
                        <a:buNone/>
                      </a:pPr>
                      <a:r>
                        <a:rPr lang="en-US" sz="2000" b="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MCAS Student Kiosk Technology Guide</a:t>
                      </a:r>
                      <a:endParaRPr lang="en-US" sz="2000" b="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0658161"/>
                  </a:ext>
                </a:extLst>
              </a:tr>
              <a:tr h="1483216">
                <a:tc>
                  <a:txBody>
                    <a:bodyPr/>
                    <a:lstStyle/>
                    <a:p>
                      <a:pPr marL="0" marR="0">
                        <a:lnSpc>
                          <a:spcPct val="115000"/>
                        </a:lnSpc>
                        <a:spcAft>
                          <a:spcPts val="800"/>
                        </a:spcAft>
                        <a:buNone/>
                      </a:pPr>
                      <a:r>
                        <a:rPr lang="en-US" sz="2000" b="1" kern="100">
                          <a:effectLst/>
                          <a:latin typeface="Arial" panose="020B0604020202020204" pitchFamily="34" charset="0"/>
                          <a:ea typeface="Aptos" panose="020B0004020202020204" pitchFamily="34" charset="0"/>
                          <a:cs typeface="Arial" panose="020B0604020202020204" pitchFamily="34" charset="0"/>
                        </a:rPr>
                        <a:t>Confirm that the technology coordinator has completed Site Readiness. </a:t>
                      </a:r>
                    </a:p>
                  </a:txBody>
                  <a:tcPr marL="68580" marR="68580" marT="0" marB="0"/>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2000" b="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MCAS Student Kiosk Technology Guide</a:t>
                      </a:r>
                      <a:endParaRPr lang="en-US" sz="2000" b="0"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2000" b="0" kern="100">
                          <a:effectLst/>
                          <a:latin typeface="Arial" panose="020B0604020202020204" pitchFamily="34" charset="0"/>
                          <a:ea typeface="Aptos" panose="020B0004020202020204" pitchFamily="34" charset="0"/>
                          <a:cs typeface="Arial" panose="020B0604020202020204" pitchFamily="34" charset="0"/>
                          <a:hlinkClick r:id="rId7"/>
                        </a:rPr>
                        <a:t>Module</a:t>
                      </a:r>
                      <a:r>
                        <a:rPr lang="en-US" sz="2000" b="0" kern="100">
                          <a:effectLst/>
                          <a:latin typeface="Arial" panose="020B0604020202020204" pitchFamily="34" charset="0"/>
                          <a:ea typeface="Aptos" panose="020B0004020202020204" pitchFamily="34" charset="0"/>
                          <a:cs typeface="Arial" panose="020B0604020202020204" pitchFamily="34" charset="0"/>
                        </a:rPr>
                        <a:t>: </a:t>
                      </a:r>
                      <a:r>
                        <a:rPr lang="en-US" sz="2000" b="0" i="1" kern="100">
                          <a:effectLst/>
                          <a:latin typeface="Arial" panose="020B0604020202020204" pitchFamily="34" charset="0"/>
                          <a:ea typeface="Aptos" panose="020B0004020202020204" pitchFamily="34" charset="0"/>
                          <a:cs typeface="Arial" panose="020B0604020202020204" pitchFamily="34" charset="0"/>
                        </a:rPr>
                        <a:t>(updated modules to be posted this fall)</a:t>
                      </a:r>
                    </a:p>
                    <a:p>
                      <a:pPr marL="342900" marR="0" lvl="0" indent="-342900">
                        <a:lnSpc>
                          <a:spcPct val="115000"/>
                        </a:lnSpc>
                        <a:spcAft>
                          <a:spcPts val="800"/>
                        </a:spcAft>
                        <a:buFont typeface="Symbol" panose="05050102010706020507" pitchFamily="18" charset="2"/>
                        <a:buChar char=""/>
                      </a:pPr>
                      <a:r>
                        <a:rPr lang="en-US" sz="2000" b="0" kern="100">
                          <a:effectLst/>
                          <a:latin typeface="Arial" panose="020B0604020202020204" pitchFamily="34" charset="0"/>
                          <a:ea typeface="Aptos" panose="020B0004020202020204" pitchFamily="34" charset="0"/>
                          <a:cs typeface="Arial" panose="020B0604020202020204" pitchFamily="34" charset="0"/>
                        </a:rPr>
                        <a:t>Certifying Site Readiness</a:t>
                      </a:r>
                    </a:p>
                  </a:txBody>
                  <a:tcPr marL="68580" marR="68580" marT="0" marB="0"/>
                </a:tc>
                <a:extLst>
                  <a:ext uri="{0D108BD9-81ED-4DB2-BD59-A6C34878D82A}">
                    <a16:rowId xmlns:a16="http://schemas.microsoft.com/office/drawing/2014/main" val="2985999195"/>
                  </a:ext>
                </a:extLst>
              </a:tr>
            </a:tbl>
          </a:graphicData>
        </a:graphic>
      </p:graphicFrame>
    </p:spTree>
    <p:extLst>
      <p:ext uri="{BB962C8B-B14F-4D97-AF65-F5344CB8AC3E}">
        <p14:creationId xmlns:p14="http://schemas.microsoft.com/office/powerpoint/2010/main" val="2975018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852A4-7959-49CB-B653-AE019213B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2C5A8-C657-7E4B-7327-5D185BA03A62}"/>
              </a:ext>
            </a:extLst>
          </p:cNvPr>
          <p:cNvSpPr>
            <a:spLocks noGrp="1"/>
          </p:cNvSpPr>
          <p:nvPr>
            <p:ph type="title" idx="4294967295"/>
          </p:nvPr>
        </p:nvSpPr>
        <p:spPr>
          <a:xfrm>
            <a:off x="3037114" y="2425700"/>
            <a:ext cx="8164286" cy="1092200"/>
          </a:xfrm>
        </p:spPr>
        <p:txBody>
          <a:bodyPr>
            <a:normAutofit fontScale="90000"/>
          </a:bodyPr>
          <a:lstStyle/>
          <a:p>
            <a:r>
              <a:rPr lang="en-US">
                <a:solidFill>
                  <a:schemeClr val="tx1"/>
                </a:solidFill>
                <a:latin typeface="Arial" panose="020B0604020202020204" pitchFamily="34" charset="0"/>
                <a:cs typeface="Arial" panose="020B0604020202020204" pitchFamily="34" charset="0"/>
              </a:rPr>
              <a:t>6. Tasks to Complete a</a:t>
            </a:r>
            <a:r>
              <a:rPr lang="en-US">
                <a:solidFill>
                  <a:schemeClr val="tx1"/>
                </a:solidFill>
              </a:rPr>
              <a:t>fter Student Registration, through the Testing Window as Needed</a:t>
            </a:r>
            <a:br>
              <a:rPr lang="en-US"/>
            </a:br>
            <a:endParaRPr lang="en-US">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5ACD2A5-6812-57DD-7599-9CAF0E60015C}"/>
              </a:ext>
            </a:extLst>
          </p:cNvPr>
          <p:cNvSpPr>
            <a:spLocks noGrp="1"/>
          </p:cNvSpPr>
          <p:nvPr>
            <p:ph type="sldNum" sz="quarter" idx="12"/>
          </p:nvPr>
        </p:nvSpPr>
        <p:spPr/>
        <p:txBody>
          <a:bodyPr/>
          <a:lstStyle/>
          <a:p>
            <a:fld id="{68A8D22E-6BC5-9E47-900C-2BB94685D9F5}" type="slidenum">
              <a:rPr lang="en-US" smtClean="0"/>
              <a:pPr/>
              <a:t>58</a:t>
            </a:fld>
            <a:endParaRPr lang="en-US"/>
          </a:p>
        </p:txBody>
      </p:sp>
    </p:spTree>
    <p:extLst>
      <p:ext uri="{BB962C8B-B14F-4D97-AF65-F5344CB8AC3E}">
        <p14:creationId xmlns:p14="http://schemas.microsoft.com/office/powerpoint/2010/main" val="518432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B145A-969A-7795-E005-164408F0F81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BC0FC99-15CB-7490-E7A3-89FC0CA1BDA2}"/>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2B83EF9-0DF9-3E4A-2FBA-D83731A6B453}"/>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a:t>
            </a:r>
          </a:p>
        </p:txBody>
      </p:sp>
      <p:sp>
        <p:nvSpPr>
          <p:cNvPr id="4" name="Rectangle 3">
            <a:extLst>
              <a:ext uri="{FF2B5EF4-FFF2-40B4-BE49-F238E27FC236}">
                <a16:creationId xmlns:a16="http://schemas.microsoft.com/office/drawing/2014/main" id="{CB7BDFC2-B069-0A40-7105-65606B22469F}"/>
              </a:ext>
            </a:extLst>
          </p:cNvPr>
          <p:cNvSpPr/>
          <p:nvPr/>
        </p:nvSpPr>
        <p:spPr>
          <a:xfrm>
            <a:off x="6207760" y="2646878"/>
            <a:ext cx="5486400" cy="17219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E2CEBF5-F88F-2920-F303-8545D8E4165D}"/>
              </a:ext>
            </a:extLst>
          </p:cNvPr>
          <p:cNvSpPr>
            <a:spLocks noGrp="1"/>
          </p:cNvSpPr>
          <p:nvPr>
            <p:ph type="sldNum" sz="quarter" idx="12"/>
          </p:nvPr>
        </p:nvSpPr>
        <p:spPr/>
        <p:txBody>
          <a:bodyPr/>
          <a:lstStyle/>
          <a:p>
            <a:fld id="{68A8D22E-6BC5-9E47-900C-2BB94685D9F5}" type="slidenum">
              <a:rPr lang="en-US" smtClean="0"/>
              <a:t>59</a:t>
            </a:fld>
            <a:endParaRPr lang="en-US"/>
          </a:p>
        </p:txBody>
      </p:sp>
    </p:spTree>
    <p:extLst>
      <p:ext uri="{BB962C8B-B14F-4D97-AF65-F5344CB8AC3E}">
        <p14:creationId xmlns:p14="http://schemas.microsoft.com/office/powerpoint/2010/main" val="140977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dirty="0"/>
              <a:t>Poll Question</a:t>
            </a:r>
            <a:endParaRPr lang="en-US" sz="200" dirty="0"/>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1"/>
          </p:nvPr>
        </p:nvSpPr>
        <p:spPr/>
        <p:txBody>
          <a:bodyPr>
            <a:normAutofit/>
          </a:bodyPr>
          <a:lstStyle/>
          <a:p>
            <a:pPr marL="0" indent="0">
              <a:buNone/>
            </a:pPr>
            <a:r>
              <a:rPr lang="en-US" sz="3200" b="1"/>
              <a:t>What is your role? (Check all that apply)</a:t>
            </a:r>
          </a:p>
          <a:p>
            <a:endParaRPr lang="en-US"/>
          </a:p>
          <a:p>
            <a:pPr marL="1022350" lvl="1" indent="-514350">
              <a:buAutoNum type="alphaUcPeriod"/>
            </a:pPr>
            <a:r>
              <a:rPr lang="en-US" sz="2800"/>
              <a:t>District test coordinator</a:t>
            </a:r>
          </a:p>
          <a:p>
            <a:pPr marL="1022350" lvl="1" indent="-514350">
              <a:buAutoNum type="alphaUcPeriod"/>
            </a:pPr>
            <a:r>
              <a:rPr lang="en-US" sz="2800"/>
              <a:t>School test coordinator</a:t>
            </a:r>
          </a:p>
          <a:p>
            <a:pPr marL="1022350" lvl="1" indent="-514350">
              <a:buAutoNum type="alphaUcPeriod"/>
            </a:pPr>
            <a:r>
              <a:rPr lang="en-US" sz="2800"/>
              <a:t>Principal</a:t>
            </a:r>
          </a:p>
          <a:p>
            <a:pPr marL="1022350" lvl="1" indent="-514350">
              <a:buAutoNum type="alphaUcPeriod"/>
            </a:pPr>
            <a:r>
              <a:rPr lang="en-US" sz="2800"/>
              <a:t>Guidance counselor</a:t>
            </a:r>
          </a:p>
          <a:p>
            <a:pPr marL="1022350" lvl="1" indent="-514350">
              <a:buFont typeface="Arial" panose="020B0604020202020204" pitchFamily="34" charset="0"/>
              <a:buAutoNum type="alphaUcPeriod"/>
            </a:pPr>
            <a:r>
              <a:rPr lang="en-US" sz="2800"/>
              <a:t>Technology staff </a:t>
            </a:r>
          </a:p>
          <a:p>
            <a:pPr marL="1022350" lvl="1" indent="-514350">
              <a:buAutoNum type="alphaUcPeriod"/>
            </a:pPr>
            <a:r>
              <a:rPr lang="en-US" sz="2800"/>
              <a:t>Other district staff</a:t>
            </a:r>
          </a:p>
          <a:p>
            <a:pPr marL="1022350" lvl="1" indent="-514350">
              <a:buAutoNum type="alphaUcPeriod"/>
            </a:pPr>
            <a:r>
              <a:rPr lang="en-US" sz="2800"/>
              <a:t>Other school staff</a:t>
            </a:r>
          </a:p>
          <a:p>
            <a:pPr marL="1022350" lvl="1" indent="-514350">
              <a:buAutoNum type="alphaUcPeriod"/>
            </a:pPr>
            <a:endParaRPr lang="en-US" sz="3200"/>
          </a:p>
        </p:txBody>
      </p:sp>
      <p:sp>
        <p:nvSpPr>
          <p:cNvPr id="4" name="Slide Number Placeholder 3">
            <a:extLst>
              <a:ext uri="{FF2B5EF4-FFF2-40B4-BE49-F238E27FC236}">
                <a16:creationId xmlns:a16="http://schemas.microsoft.com/office/drawing/2014/main" id="{E118C257-A652-544C-449A-8FB8107ECD93}"/>
              </a:ext>
            </a:extLst>
          </p:cNvPr>
          <p:cNvSpPr>
            <a:spLocks noGrp="1"/>
          </p:cNvSpPr>
          <p:nvPr>
            <p:ph type="sldNum" sz="quarter" idx="12"/>
          </p:nvPr>
        </p:nvSpPr>
        <p:spPr/>
        <p:txBody>
          <a:bodyPr/>
          <a:lstStyle/>
          <a:p>
            <a:fld id="{68A8D22E-6BC5-9E47-900C-2BB94685D9F5}" type="slidenum">
              <a:rPr lang="en-US" smtClean="0"/>
              <a:pPr/>
              <a:t>6</a:t>
            </a:fld>
            <a:endParaRPr lang="en-US"/>
          </a:p>
        </p:txBody>
      </p:sp>
    </p:spTree>
    <p:extLst>
      <p:ext uri="{BB962C8B-B14F-4D97-AF65-F5344CB8AC3E}">
        <p14:creationId xmlns:p14="http://schemas.microsoft.com/office/powerpoint/2010/main" val="1711697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A0825-F96D-3869-62CC-E012C89BB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D74B7-9F10-3614-6FA3-CC4936ECFC61}"/>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13.</a:t>
            </a:r>
            <a:r>
              <a:rPr lang="en-US" sz="4000">
                <a:solidFill>
                  <a:schemeClr val="bg1"/>
                </a:solidFill>
              </a:rPr>
              <a:t> </a:t>
            </a:r>
            <a:r>
              <a:rPr lang="en-US" sz="4000">
                <a:solidFill>
                  <a:schemeClr val="bg1"/>
                </a:solidFill>
                <a:latin typeface="Arial" panose="020B0604020202020204" pitchFamily="34" charset="0"/>
                <a:cs typeface="Arial" panose="020B0604020202020204" pitchFamily="34" charset="0"/>
              </a:rPr>
              <a:t>Continue to update </a:t>
            </a:r>
            <a:r>
              <a:rPr lang="en-US" sz="4000">
                <a:solidFill>
                  <a:schemeClr val="bg1"/>
                </a:solidFill>
              </a:rPr>
              <a:t>student information in the MCAS Portal as needed. </a:t>
            </a:r>
            <a:endParaRPr lang="en-US" sz="40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A06C8CA-638E-9595-FB8A-EAD6908936E5}"/>
              </a:ext>
            </a:extLst>
          </p:cNvPr>
          <p:cNvSpPr>
            <a:spLocks noGrp="1"/>
          </p:cNvSpPr>
          <p:nvPr>
            <p:ph idx="1"/>
          </p:nvPr>
        </p:nvSpPr>
        <p:spPr>
          <a:xfrm>
            <a:off x="173179" y="1591253"/>
            <a:ext cx="11890665" cy="4958047"/>
          </a:xfrm>
        </p:spPr>
        <p:txBody>
          <a:bodyPr>
            <a:normAutofit lnSpcReduction="10000"/>
          </a:bodyPr>
          <a:lstStyle/>
          <a:p>
            <a:pPr>
              <a:buClr>
                <a:srgbClr val="101D35"/>
              </a:buClr>
            </a:pPr>
            <a:r>
              <a:rPr lang="en-US" sz="2400">
                <a:solidFill>
                  <a:schemeClr val="tx1"/>
                </a:solidFill>
                <a:latin typeface="Arial" panose="020B0604020202020204" pitchFamily="34" charset="0"/>
                <a:cs typeface="Arial" panose="020B0604020202020204" pitchFamily="34" charset="0"/>
              </a:rPr>
              <a:t>Schools should continue to update student information in the MCAS Portal, including:</a:t>
            </a:r>
          </a:p>
          <a:p>
            <a:pPr lvl="1">
              <a:buClr>
                <a:srgbClr val="101D35"/>
              </a:buClr>
            </a:pPr>
            <a:r>
              <a:rPr lang="en-US" sz="2000">
                <a:solidFill>
                  <a:schemeClr val="tx1"/>
                </a:solidFill>
              </a:rPr>
              <a:t>Adding new students</a:t>
            </a:r>
          </a:p>
          <a:p>
            <a:pPr lvl="1">
              <a:buClr>
                <a:srgbClr val="101D35"/>
              </a:buClr>
            </a:pPr>
            <a:r>
              <a:rPr lang="en-US" sz="2000">
                <a:solidFill>
                  <a:schemeClr val="tx1"/>
                </a:solidFill>
              </a:rPr>
              <a:t>Editing demographic information</a:t>
            </a:r>
          </a:p>
          <a:p>
            <a:pPr lvl="1">
              <a:buClr>
                <a:srgbClr val="101D35"/>
              </a:buClr>
            </a:pPr>
            <a:r>
              <a:rPr lang="en-US" sz="2000">
                <a:solidFill>
                  <a:schemeClr val="tx1"/>
                </a:solidFill>
                <a:latin typeface="Arial" panose="020B0604020202020204" pitchFamily="34" charset="0"/>
                <a:cs typeface="Arial" panose="020B0604020202020204" pitchFamily="34" charset="0"/>
              </a:rPr>
              <a:t>Adding </a:t>
            </a:r>
            <a:r>
              <a:rPr lang="en-US" sz="2000">
                <a:solidFill>
                  <a:schemeClr val="tx1"/>
                </a:solidFill>
              </a:rPr>
              <a:t>or updating accommodations</a:t>
            </a:r>
            <a:endParaRPr lang="en-US" sz="2000">
              <a:solidFill>
                <a:schemeClr val="tx1"/>
              </a:solidFill>
              <a:latin typeface="Arial" panose="020B0604020202020204" pitchFamily="34" charset="0"/>
              <a:cs typeface="Arial" panose="020B0604020202020204" pitchFamily="34" charset="0"/>
            </a:endParaRPr>
          </a:p>
          <a:p>
            <a:pPr>
              <a:buClr>
                <a:srgbClr val="101D35"/>
              </a:buClr>
            </a:pPr>
            <a:r>
              <a:rPr lang="en-US" sz="2400">
                <a:solidFill>
                  <a:schemeClr val="tx1"/>
                </a:solidFill>
                <a:latin typeface="Arial" panose="020B0604020202020204" pitchFamily="34" charset="0"/>
                <a:cs typeface="Arial" panose="020B0604020202020204" pitchFamily="34" charset="0"/>
              </a:rPr>
              <a:t>There are two options for updating student information:</a:t>
            </a:r>
          </a:p>
          <a:p>
            <a:pPr marL="0" indent="0">
              <a:buClr>
                <a:srgbClr val="101D35"/>
              </a:buClr>
              <a:buNone/>
            </a:pPr>
            <a:endParaRPr lang="en-US" sz="2400">
              <a:solidFill>
                <a:schemeClr val="tx1"/>
              </a:solidFill>
              <a:latin typeface="Arial" panose="020B0604020202020204" pitchFamily="34" charset="0"/>
              <a:cs typeface="Arial" panose="020B0604020202020204" pitchFamily="34" charset="0"/>
            </a:endParaRPr>
          </a:p>
          <a:p>
            <a:pPr marL="0" indent="0">
              <a:buClr>
                <a:srgbClr val="101D35"/>
              </a:buClr>
              <a:buNone/>
            </a:pPr>
            <a:endParaRPr lang="en-US" sz="2400">
              <a:solidFill>
                <a:schemeClr val="tx1"/>
              </a:solidFill>
            </a:endParaRPr>
          </a:p>
          <a:p>
            <a:pPr marL="0" indent="0">
              <a:buClr>
                <a:srgbClr val="101D35"/>
              </a:buClr>
              <a:buNone/>
            </a:pPr>
            <a:endParaRPr lang="en-US" sz="2400">
              <a:solidFill>
                <a:schemeClr val="tx1"/>
              </a:solidFill>
              <a:latin typeface="Arial" panose="020B0604020202020204" pitchFamily="34" charset="0"/>
              <a:cs typeface="Arial" panose="020B0604020202020204" pitchFamily="34" charset="0"/>
            </a:endParaRPr>
          </a:p>
          <a:p>
            <a:pPr marL="0" indent="0">
              <a:buClr>
                <a:srgbClr val="101D35"/>
              </a:buClr>
              <a:buNone/>
            </a:pPr>
            <a:endParaRPr lang="en-US" sz="2400">
              <a:solidFill>
                <a:schemeClr val="tx1"/>
              </a:solidFill>
              <a:latin typeface="Arial" panose="020B0604020202020204" pitchFamily="34" charset="0"/>
              <a:cs typeface="Arial" panose="020B0604020202020204" pitchFamily="34" charset="0"/>
            </a:endParaRPr>
          </a:p>
          <a:p>
            <a:pPr marL="0" indent="0">
              <a:buClr>
                <a:srgbClr val="101D35"/>
              </a:buClr>
              <a:buNone/>
            </a:pPr>
            <a:endParaRPr lang="en-US" sz="2400">
              <a:solidFill>
                <a:schemeClr val="tx1"/>
              </a:solidFill>
              <a:latin typeface="Arial" panose="020B0604020202020204" pitchFamily="34" charset="0"/>
              <a:cs typeface="Arial" panose="020B0604020202020204" pitchFamily="34" charset="0"/>
            </a:endParaRPr>
          </a:p>
          <a:p>
            <a:pPr marL="0" indent="0">
              <a:buClr>
                <a:srgbClr val="101D35"/>
              </a:buClr>
              <a:buNone/>
            </a:pPr>
            <a:endParaRPr lang="en-US" sz="2400">
              <a:solidFill>
                <a:schemeClr val="tx1"/>
              </a:solidFill>
              <a:latin typeface="Arial" panose="020B0604020202020204" pitchFamily="34" charset="0"/>
              <a:cs typeface="Arial" panose="020B0604020202020204" pitchFamily="34" charset="0"/>
            </a:endParaRPr>
          </a:p>
          <a:p>
            <a:pPr>
              <a:buClr>
                <a:srgbClr val="101D35"/>
              </a:buClr>
            </a:pPr>
            <a:r>
              <a:rPr lang="en-US" sz="2400">
                <a:solidFill>
                  <a:schemeClr val="tx1"/>
                </a:solidFill>
              </a:rPr>
              <a:t>See the </a:t>
            </a:r>
            <a:r>
              <a:rPr lang="en-US" sz="2400">
                <a:solidFill>
                  <a:schemeClr val="tx1"/>
                </a:solidFill>
                <a:hlinkClick r:id="rId2"/>
              </a:rPr>
              <a:t>MCAS Student Registration Guide</a:t>
            </a:r>
            <a:r>
              <a:rPr lang="en-US" sz="2400">
                <a:solidFill>
                  <a:schemeClr val="tx1"/>
                </a:solidFill>
              </a:rPr>
              <a:t> for step-by-step instructions. </a:t>
            </a:r>
            <a:endParaRPr lang="en-US" sz="2400">
              <a:solidFill>
                <a:schemeClr val="tx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9122DE9A-CDD6-5EE1-FEF7-D8B874D9A11F}"/>
              </a:ext>
            </a:extLst>
          </p:cNvPr>
          <p:cNvGraphicFramePr>
            <a:graphicFrameLocks noGrp="1"/>
          </p:cNvGraphicFramePr>
          <p:nvPr>
            <p:extLst>
              <p:ext uri="{D42A27DB-BD31-4B8C-83A1-F6EECF244321}">
                <p14:modId xmlns:p14="http://schemas.microsoft.com/office/powerpoint/2010/main" val="867749292"/>
              </p:ext>
            </p:extLst>
          </p:nvPr>
        </p:nvGraphicFramePr>
        <p:xfrm>
          <a:off x="453721" y="3579312"/>
          <a:ext cx="11045172" cy="2120031"/>
        </p:xfrm>
        <a:graphic>
          <a:graphicData uri="http://schemas.openxmlformats.org/drawingml/2006/table">
            <a:tbl>
              <a:tblPr firstRow="1" bandRow="1">
                <a:tableStyleId>{5C22544A-7EE6-4342-B048-85BDC9FD1C3A}</a:tableStyleId>
              </a:tblPr>
              <a:tblGrid>
                <a:gridCol w="5522586">
                  <a:extLst>
                    <a:ext uri="{9D8B030D-6E8A-4147-A177-3AD203B41FA5}">
                      <a16:colId xmlns:a16="http://schemas.microsoft.com/office/drawing/2014/main" val="2650023198"/>
                    </a:ext>
                  </a:extLst>
                </a:gridCol>
                <a:gridCol w="5522586">
                  <a:extLst>
                    <a:ext uri="{9D8B030D-6E8A-4147-A177-3AD203B41FA5}">
                      <a16:colId xmlns:a16="http://schemas.microsoft.com/office/drawing/2014/main" val="47009622"/>
                    </a:ext>
                  </a:extLst>
                </a:gridCol>
              </a:tblGrid>
              <a:tr h="706677">
                <a:tc>
                  <a:txBody>
                    <a:bodyPr/>
                    <a:lstStyle/>
                    <a:p>
                      <a:r>
                        <a:rPr lang="en-US" sz="2000">
                          <a:latin typeface="Arial" panose="020B0604020202020204" pitchFamily="34" charset="0"/>
                          <a:cs typeface="Arial" panose="020B0604020202020204" pitchFamily="34" charset="0"/>
                        </a:rPr>
                        <a:t>Options for updating student information</a:t>
                      </a:r>
                    </a:p>
                  </a:txBody>
                  <a:tcPr/>
                </a:tc>
                <a:tc>
                  <a:txBody>
                    <a:bodyPr/>
                    <a:lstStyle/>
                    <a:p>
                      <a:r>
                        <a:rPr lang="en-US" sz="2000">
                          <a:latin typeface="Arial" panose="020B0604020202020204" pitchFamily="34" charset="0"/>
                          <a:cs typeface="Arial" panose="020B0604020202020204" pitchFamily="34" charset="0"/>
                        </a:rPr>
                        <a:t>When would you use this option?</a:t>
                      </a:r>
                    </a:p>
                  </a:txBody>
                  <a:tcPr/>
                </a:tc>
                <a:extLst>
                  <a:ext uri="{0D108BD9-81ED-4DB2-BD59-A6C34878D82A}">
                    <a16:rowId xmlns:a16="http://schemas.microsoft.com/office/drawing/2014/main" val="1433996820"/>
                  </a:ext>
                </a:extLst>
              </a:tr>
              <a:tr h="706677">
                <a:tc>
                  <a:txBody>
                    <a:bodyPr/>
                    <a:lstStyle/>
                    <a:p>
                      <a:r>
                        <a:rPr lang="en-US" sz="2000">
                          <a:latin typeface="Arial" panose="020B0604020202020204" pitchFamily="34" charset="0"/>
                          <a:cs typeface="Arial" panose="020B0604020202020204" pitchFamily="34" charset="0"/>
                        </a:rPr>
                        <a:t>Option 1: Student Registration file export and import</a:t>
                      </a:r>
                    </a:p>
                  </a:txBody>
                  <a:tcPr/>
                </a:tc>
                <a:tc>
                  <a:txBody>
                    <a:bodyPr/>
                    <a:lstStyle/>
                    <a:p>
                      <a:r>
                        <a:rPr lang="en-US" sz="2000">
                          <a:latin typeface="Arial" panose="020B0604020202020204" pitchFamily="34" charset="0"/>
                          <a:cs typeface="Arial" panose="020B0604020202020204" pitchFamily="34" charset="0"/>
                        </a:rPr>
                        <a:t>When updating a large number of student records</a:t>
                      </a:r>
                    </a:p>
                  </a:txBody>
                  <a:tcPr/>
                </a:tc>
                <a:extLst>
                  <a:ext uri="{0D108BD9-81ED-4DB2-BD59-A6C34878D82A}">
                    <a16:rowId xmlns:a16="http://schemas.microsoft.com/office/drawing/2014/main" val="1862750825"/>
                  </a:ext>
                </a:extLst>
              </a:tr>
              <a:tr h="706677">
                <a:tc>
                  <a:txBody>
                    <a:bodyPr/>
                    <a:lstStyle/>
                    <a:p>
                      <a:r>
                        <a:rPr lang="en-US" sz="2000">
                          <a:latin typeface="Arial" panose="020B0604020202020204" pitchFamily="34" charset="0"/>
                          <a:cs typeface="Arial" panose="020B0604020202020204" pitchFamily="34" charset="0"/>
                        </a:rPr>
                        <a:t>Option 2: Manually add/edit students in the MCAS Portal user interface</a:t>
                      </a:r>
                    </a:p>
                  </a:txBody>
                  <a:tcPr/>
                </a:tc>
                <a:tc>
                  <a:txBody>
                    <a:bodyPr/>
                    <a:lstStyle/>
                    <a:p>
                      <a:r>
                        <a:rPr lang="en-US" sz="2000">
                          <a:latin typeface="Arial" panose="020B0604020202020204" pitchFamily="34" charset="0"/>
                          <a:cs typeface="Arial" panose="020B0604020202020204" pitchFamily="34" charset="0"/>
                        </a:rPr>
                        <a:t>When updating approximately 10 or fewer student records</a:t>
                      </a:r>
                    </a:p>
                  </a:txBody>
                  <a:tcPr/>
                </a:tc>
                <a:extLst>
                  <a:ext uri="{0D108BD9-81ED-4DB2-BD59-A6C34878D82A}">
                    <a16:rowId xmlns:a16="http://schemas.microsoft.com/office/drawing/2014/main" val="4238640348"/>
                  </a:ext>
                </a:extLst>
              </a:tr>
            </a:tbl>
          </a:graphicData>
        </a:graphic>
      </p:graphicFrame>
      <p:sp>
        <p:nvSpPr>
          <p:cNvPr id="5" name="Slide Number Placeholder 4">
            <a:extLst>
              <a:ext uri="{FF2B5EF4-FFF2-40B4-BE49-F238E27FC236}">
                <a16:creationId xmlns:a16="http://schemas.microsoft.com/office/drawing/2014/main" id="{529F2681-D607-F894-09B8-3FE7175DBAF4}"/>
              </a:ext>
            </a:extLst>
          </p:cNvPr>
          <p:cNvSpPr>
            <a:spLocks noGrp="1"/>
          </p:cNvSpPr>
          <p:nvPr>
            <p:ph type="sldNum" sz="quarter" idx="12"/>
          </p:nvPr>
        </p:nvSpPr>
        <p:spPr/>
        <p:txBody>
          <a:bodyPr/>
          <a:lstStyle/>
          <a:p>
            <a:fld id="{68A8D22E-6BC5-9E47-900C-2BB94685D9F5}" type="slidenum">
              <a:rPr lang="en-US" smtClean="0"/>
              <a:t>60</a:t>
            </a:fld>
            <a:endParaRPr lang="en-US"/>
          </a:p>
        </p:txBody>
      </p:sp>
    </p:spTree>
    <p:extLst>
      <p:ext uri="{BB962C8B-B14F-4D97-AF65-F5344CB8AC3E}">
        <p14:creationId xmlns:p14="http://schemas.microsoft.com/office/powerpoint/2010/main" val="101762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D9883-32E4-2F6A-3B7E-FC802716C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ECCB3-162E-7579-C119-6236B88F7026}"/>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14. </a:t>
            </a:r>
            <a:r>
              <a:rPr lang="en-US" sz="4000">
                <a:solidFill>
                  <a:schemeClr val="bg1"/>
                </a:solidFill>
              </a:rPr>
              <a:t>Complete Enrollment Transfers as needed. </a:t>
            </a:r>
            <a:endParaRPr lang="en-US" sz="40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17082E-50BB-15FC-A732-C5D19CF4D065}"/>
              </a:ext>
            </a:extLst>
          </p:cNvPr>
          <p:cNvSpPr>
            <a:spLocks noGrp="1"/>
          </p:cNvSpPr>
          <p:nvPr>
            <p:ph idx="1"/>
          </p:nvPr>
        </p:nvSpPr>
        <p:spPr>
          <a:xfrm>
            <a:off x="173179" y="1591253"/>
            <a:ext cx="11890665" cy="4958047"/>
          </a:xfrm>
        </p:spPr>
        <p:txBody>
          <a:bodyPr>
            <a:normAutofit/>
          </a:bodyPr>
          <a:lstStyle/>
          <a:p>
            <a:pPr>
              <a:buClr>
                <a:srgbClr val="101D35"/>
              </a:buClr>
            </a:pPr>
            <a:r>
              <a:rPr lang="en-US" sz="3200" dirty="0">
                <a:solidFill>
                  <a:schemeClr val="tx1"/>
                </a:solidFill>
              </a:rPr>
              <a:t>An enrollment transfer request is needed when a student transfers from one district to another, and the student has already been added to the MCAS Portal. </a:t>
            </a:r>
          </a:p>
          <a:p>
            <a:pPr>
              <a:buClr>
                <a:srgbClr val="101D35"/>
              </a:buClr>
            </a:pPr>
            <a:r>
              <a:rPr lang="en-US" sz="3200" dirty="0">
                <a:solidFill>
                  <a:schemeClr val="tx1"/>
                </a:solidFill>
              </a:rPr>
              <a:t>District test coordinators are able to update student enrollment in the MCAS Portal for students who transfer schools within the same district. An enrollment transfer request is not needed. </a:t>
            </a:r>
          </a:p>
          <a:p>
            <a:pPr>
              <a:buClr>
                <a:srgbClr val="101D35"/>
              </a:buClr>
            </a:pPr>
            <a:r>
              <a:rPr lang="en-US" sz="3200" dirty="0">
                <a:solidFill>
                  <a:schemeClr val="tx1"/>
                </a:solidFill>
                <a:latin typeface="Arial" panose="020B0604020202020204" pitchFamily="34" charset="0"/>
                <a:cs typeface="Arial" panose="020B0604020202020204" pitchFamily="34" charset="0"/>
              </a:rPr>
              <a:t>See the </a:t>
            </a:r>
            <a:r>
              <a:rPr lang="en-US" sz="3200" dirty="0">
                <a:solidFill>
                  <a:schemeClr val="tx1"/>
                </a:solidFill>
                <a:latin typeface="Arial" panose="020B0604020202020204" pitchFamily="34" charset="0"/>
                <a:cs typeface="Arial" panose="020B0604020202020204" pitchFamily="34" charset="0"/>
                <a:hlinkClick r:id="rId2"/>
              </a:rPr>
              <a:t>Enrollment Transfer Guide</a:t>
            </a:r>
            <a:r>
              <a:rPr lang="en-US" sz="3200" dirty="0">
                <a:solidFill>
                  <a:schemeClr val="tx1"/>
                </a:solidFill>
                <a:latin typeface="Arial" panose="020B0604020202020204" pitchFamily="34" charset="0"/>
                <a:cs typeface="Arial" panose="020B0604020202020204" pitchFamily="34" charset="0"/>
              </a:rPr>
              <a:t> for step-by-step instructions. </a:t>
            </a:r>
          </a:p>
        </p:txBody>
      </p:sp>
      <p:sp>
        <p:nvSpPr>
          <p:cNvPr id="4" name="Slide Number Placeholder 3">
            <a:extLst>
              <a:ext uri="{FF2B5EF4-FFF2-40B4-BE49-F238E27FC236}">
                <a16:creationId xmlns:a16="http://schemas.microsoft.com/office/drawing/2014/main" id="{82642C69-966F-6CAB-28F4-CD6697194388}"/>
              </a:ext>
            </a:extLst>
          </p:cNvPr>
          <p:cNvSpPr>
            <a:spLocks noGrp="1"/>
          </p:cNvSpPr>
          <p:nvPr>
            <p:ph type="sldNum" sz="quarter" idx="12"/>
          </p:nvPr>
        </p:nvSpPr>
        <p:spPr/>
        <p:txBody>
          <a:bodyPr/>
          <a:lstStyle/>
          <a:p>
            <a:fld id="{68A8D22E-6BC5-9E47-900C-2BB94685D9F5}" type="slidenum">
              <a:rPr lang="en-US" smtClean="0"/>
              <a:t>61</a:t>
            </a:fld>
            <a:endParaRPr lang="en-US"/>
          </a:p>
        </p:txBody>
      </p:sp>
    </p:spTree>
    <p:extLst>
      <p:ext uri="{BB962C8B-B14F-4D97-AF65-F5344CB8AC3E}">
        <p14:creationId xmlns:p14="http://schemas.microsoft.com/office/powerpoint/2010/main" val="2933880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6EB79-333E-0325-0184-7E7E2A6B7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8B34D-4CB9-E028-5B8F-D4101E82DB8B}"/>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after Student Registration</a:t>
            </a:r>
          </a:p>
        </p:txBody>
      </p:sp>
      <p:sp>
        <p:nvSpPr>
          <p:cNvPr id="3" name="Slide Number Placeholder 2">
            <a:extLst>
              <a:ext uri="{FF2B5EF4-FFF2-40B4-BE49-F238E27FC236}">
                <a16:creationId xmlns:a16="http://schemas.microsoft.com/office/drawing/2014/main" id="{4C6D562F-A494-862E-F9F5-1DDF49C1998A}"/>
              </a:ext>
            </a:extLst>
          </p:cNvPr>
          <p:cNvSpPr>
            <a:spLocks noGrp="1"/>
          </p:cNvSpPr>
          <p:nvPr>
            <p:ph type="sldNum" sz="quarter" idx="12"/>
          </p:nvPr>
        </p:nvSpPr>
        <p:spPr/>
        <p:txBody>
          <a:bodyPr/>
          <a:lstStyle/>
          <a:p>
            <a:fld id="{68A8D22E-6BC5-9E47-900C-2BB94685D9F5}" type="slidenum">
              <a:rPr lang="en-US" smtClean="0"/>
              <a:t>62</a:t>
            </a:fld>
            <a:endParaRPr lang="en-US"/>
          </a:p>
        </p:txBody>
      </p:sp>
      <p:graphicFrame>
        <p:nvGraphicFramePr>
          <p:cNvPr id="4" name="Table 3">
            <a:extLst>
              <a:ext uri="{FF2B5EF4-FFF2-40B4-BE49-F238E27FC236}">
                <a16:creationId xmlns:a16="http://schemas.microsoft.com/office/drawing/2014/main" id="{7C519D34-2B24-71B4-7D78-204B9ECA9DB9}"/>
              </a:ext>
            </a:extLst>
          </p:cNvPr>
          <p:cNvGraphicFramePr>
            <a:graphicFrameLocks noGrp="1"/>
          </p:cNvGraphicFramePr>
          <p:nvPr>
            <p:extLst>
              <p:ext uri="{D42A27DB-BD31-4B8C-83A1-F6EECF244321}">
                <p14:modId xmlns:p14="http://schemas.microsoft.com/office/powerpoint/2010/main" val="342167000"/>
              </p:ext>
            </p:extLst>
          </p:nvPr>
        </p:nvGraphicFramePr>
        <p:xfrm>
          <a:off x="568960" y="2177784"/>
          <a:ext cx="10800080" cy="3536235"/>
        </p:xfrm>
        <a:graphic>
          <a:graphicData uri="http://schemas.openxmlformats.org/drawingml/2006/table">
            <a:tbl>
              <a:tblPr firstRow="1" firstCol="1" bandRow="1">
                <a:tableStyleId>{5C22544A-7EE6-4342-B048-85BDC9FD1C3A}</a:tableStyleId>
              </a:tblPr>
              <a:tblGrid>
                <a:gridCol w="3820160">
                  <a:extLst>
                    <a:ext uri="{9D8B030D-6E8A-4147-A177-3AD203B41FA5}">
                      <a16:colId xmlns:a16="http://schemas.microsoft.com/office/drawing/2014/main" val="3690977796"/>
                    </a:ext>
                  </a:extLst>
                </a:gridCol>
                <a:gridCol w="6979920">
                  <a:extLst>
                    <a:ext uri="{9D8B030D-6E8A-4147-A177-3AD203B41FA5}">
                      <a16:colId xmlns:a16="http://schemas.microsoft.com/office/drawing/2014/main" val="750914016"/>
                    </a:ext>
                  </a:extLst>
                </a:gridCol>
              </a:tblGrid>
              <a:tr h="477520">
                <a:tc>
                  <a:txBody>
                    <a:bodyPr/>
                    <a:lstStyle/>
                    <a:p>
                      <a:pPr marL="0" marR="0">
                        <a:lnSpc>
                          <a:spcPct val="115000"/>
                        </a:lnSpc>
                        <a:spcAft>
                          <a:spcPts val="800"/>
                        </a:spcAft>
                        <a:buNone/>
                      </a:pPr>
                      <a:r>
                        <a:rPr lang="en-US" sz="2400" kern="100" dirty="0">
                          <a:effectLst/>
                          <a:latin typeface="Arial" panose="020B0604020202020204" pitchFamily="34" charset="0"/>
                          <a:ea typeface="Aptos" panose="020B0004020202020204" pitchFamily="34" charset="0"/>
                          <a:cs typeface="Arial" panose="020B0604020202020204" pitchFamily="34" charset="0"/>
                        </a:rPr>
                        <a:t>Task </a:t>
                      </a:r>
                    </a:p>
                  </a:txBody>
                  <a:tcPr marL="68580" marR="68580" marT="0" marB="0"/>
                </a:tc>
                <a:tc>
                  <a:txBody>
                    <a:bodyPr/>
                    <a:lstStyle/>
                    <a:p>
                      <a:pPr marL="0" marR="0">
                        <a:lnSpc>
                          <a:spcPct val="115000"/>
                        </a:lnSpc>
                        <a:spcAft>
                          <a:spcPts val="800"/>
                        </a:spcAft>
                        <a:buNone/>
                      </a:pPr>
                      <a:r>
                        <a:rPr lang="en-US" sz="2400" kern="100">
                          <a:effectLst/>
                          <a:latin typeface="Arial" panose="020B0604020202020204" pitchFamily="34" charset="0"/>
                          <a:ea typeface="Aptos" panose="020B0004020202020204" pitchFamily="34" charset="0"/>
                          <a:cs typeface="Arial" panose="020B0604020202020204" pitchFamily="34" charset="0"/>
                        </a:rPr>
                        <a:t>Resources</a:t>
                      </a:r>
                    </a:p>
                  </a:txBody>
                  <a:tcPr marL="68580" marR="68580" marT="0" marB="0"/>
                </a:tc>
                <a:extLst>
                  <a:ext uri="{0D108BD9-81ED-4DB2-BD59-A6C34878D82A}">
                    <a16:rowId xmlns:a16="http://schemas.microsoft.com/office/drawing/2014/main" val="2185409756"/>
                  </a:ext>
                </a:extLst>
              </a:tr>
              <a:tr h="980512">
                <a:tc>
                  <a:txBody>
                    <a:bodyPr/>
                    <a:lstStyle/>
                    <a:p>
                      <a:pPr marL="0" marR="0">
                        <a:lnSpc>
                          <a:spcPct val="115000"/>
                        </a:lnSpc>
                        <a:spcAft>
                          <a:spcPts val="800"/>
                        </a:spcAft>
                        <a:buNone/>
                      </a:pPr>
                      <a:r>
                        <a:rPr lang="en-US" sz="2000" b="1" kern="1200">
                          <a:solidFill>
                            <a:schemeClr val="lt1"/>
                          </a:solidFill>
                          <a:effectLst/>
                          <a:latin typeface="Arial" panose="020B0604020202020204" pitchFamily="34" charset="0"/>
                          <a:ea typeface="+mn-ea"/>
                          <a:cs typeface="Arial" panose="020B0604020202020204" pitchFamily="34" charset="0"/>
                        </a:rPr>
                        <a:t>Continue to update student information in the MCAS Portal. </a:t>
                      </a:r>
                      <a:endParaRPr lang="en-US" sz="20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0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Student Registration Guide</a:t>
                      </a:r>
                      <a:endParaRPr lang="en-US" sz="2000"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2000" kern="100">
                          <a:effectLst/>
                          <a:latin typeface="Arial" panose="020B0604020202020204" pitchFamily="34" charset="0"/>
                          <a:ea typeface="Aptos" panose="020B0004020202020204" pitchFamily="34" charset="0"/>
                          <a:cs typeface="Arial" panose="020B0604020202020204" pitchFamily="34" charset="0"/>
                          <a:hlinkClick r:id="rId4"/>
                        </a:rPr>
                        <a:t>Module</a:t>
                      </a:r>
                      <a:r>
                        <a:rPr lang="en-US" sz="2000" kern="100">
                          <a:effectLst/>
                          <a:latin typeface="Arial" panose="020B0604020202020204" pitchFamily="34" charset="0"/>
                          <a:ea typeface="Aptos" panose="020B0004020202020204" pitchFamily="34" charset="0"/>
                          <a:cs typeface="Arial" panose="020B0604020202020204" pitchFamily="34" charset="0"/>
                        </a:rPr>
                        <a:t>: </a:t>
                      </a:r>
                      <a:r>
                        <a:rPr lang="en-US" sz="2000" i="1" kern="100">
                          <a:effectLst/>
                          <a:latin typeface="Arial" panose="020B0604020202020204" pitchFamily="34" charset="0"/>
                          <a:ea typeface="Aptos" panose="020B0004020202020204" pitchFamily="34" charset="0"/>
                          <a:cs typeface="Arial" panose="020B0604020202020204" pitchFamily="34" charset="0"/>
                        </a:rPr>
                        <a:t>(updated modules to be posted this fall)</a:t>
                      </a:r>
                    </a:p>
                    <a:p>
                      <a:pPr marL="342900" marR="0" lvl="0" indent="-342900">
                        <a:lnSpc>
                          <a:spcPct val="115000"/>
                        </a:lnSpc>
                        <a:spcAft>
                          <a:spcPts val="800"/>
                        </a:spcAft>
                        <a:buFont typeface="Symbol" panose="05050102010706020507" pitchFamily="18" charset="2"/>
                        <a:buChar char=""/>
                      </a:pPr>
                      <a:r>
                        <a:rPr lang="en-US" sz="2000" kern="100">
                          <a:effectLst/>
                          <a:latin typeface="Arial" panose="020B0604020202020204" pitchFamily="34" charset="0"/>
                          <a:ea typeface="Aptos" panose="020B0004020202020204" pitchFamily="34" charset="0"/>
                          <a:cs typeface="Arial" panose="020B0604020202020204" pitchFamily="34" charset="0"/>
                        </a:rPr>
                        <a:t>Manually Adding a Student and Assigning Accommodations</a:t>
                      </a:r>
                    </a:p>
                  </a:txBody>
                  <a:tcPr marL="68580" marR="68580" marT="0" marB="0"/>
                </a:tc>
                <a:extLst>
                  <a:ext uri="{0D108BD9-81ED-4DB2-BD59-A6C34878D82A}">
                    <a16:rowId xmlns:a16="http://schemas.microsoft.com/office/drawing/2014/main" val="2736614804"/>
                  </a:ext>
                </a:extLst>
              </a:tr>
              <a:tr h="1483216">
                <a:tc>
                  <a:txBody>
                    <a:bodyPr/>
                    <a:lstStyle/>
                    <a:p>
                      <a:pPr marL="0" marR="0">
                        <a:lnSpc>
                          <a:spcPct val="115000"/>
                        </a:lnSpc>
                        <a:spcAft>
                          <a:spcPts val="800"/>
                        </a:spcAft>
                        <a:buNone/>
                      </a:pPr>
                      <a:r>
                        <a:rPr lang="en-US" sz="2000" b="1" kern="1200">
                          <a:solidFill>
                            <a:schemeClr val="lt1"/>
                          </a:solidFill>
                          <a:effectLst/>
                          <a:latin typeface="Arial" panose="020B0604020202020204" pitchFamily="34" charset="0"/>
                          <a:ea typeface="+mn-ea"/>
                          <a:cs typeface="Arial" panose="020B0604020202020204" pitchFamily="34" charset="0"/>
                        </a:rPr>
                        <a:t>Submit and approve enrollment transfer requests as needed. </a:t>
                      </a:r>
                      <a:endParaRPr lang="en-US" sz="20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nSpc>
                          <a:spcPct val="115000"/>
                        </a:lnSpc>
                        <a:spcAft>
                          <a:spcPts val="800"/>
                        </a:spcAft>
                        <a:buNone/>
                      </a:pPr>
                      <a:r>
                        <a:rPr lang="en-US" sz="20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Guide to Enrollment Transfers in the </a:t>
                      </a:r>
                      <a:r>
                        <a:rPr lang="en-US" sz="20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MCAS Portal</a:t>
                      </a:r>
                      <a:endParaRPr lang="en-US" sz="2000" i="1" u="none" kern="1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0658161"/>
                  </a:ext>
                </a:extLst>
              </a:tr>
            </a:tbl>
          </a:graphicData>
        </a:graphic>
      </p:graphicFrame>
    </p:spTree>
    <p:extLst>
      <p:ext uri="{BB962C8B-B14F-4D97-AF65-F5344CB8AC3E}">
        <p14:creationId xmlns:p14="http://schemas.microsoft.com/office/powerpoint/2010/main" val="139313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B9A6-C67F-29A4-4E27-8548F7DB027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9A6945D-B1A6-7B80-863C-E7D1521CA7C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294BE0CD-E13C-58F0-8EA5-2A3B67DFA0B5}"/>
              </a:ext>
            </a:extLst>
          </p:cNvPr>
          <p:cNvSpPr>
            <a:spLocks noGrp="1"/>
          </p:cNvSpPr>
          <p:nvPr>
            <p:ph idx="1"/>
          </p:nvPr>
        </p:nvSpPr>
        <p:spPr>
          <a:xfrm>
            <a:off x="668236" y="1221654"/>
            <a:ext cx="10855529" cy="4414692"/>
          </a:xfrm>
        </p:spPr>
        <p:txBody>
          <a:bodyPr anchor="ctr"/>
          <a:lstStyle/>
          <a:p>
            <a:pPr algn="ctr">
              <a:buNone/>
            </a:pPr>
            <a:r>
              <a:rPr lang="en-US" sz="4000">
                <a:solidFill>
                  <a:schemeClr val="tx1"/>
                </a:solidFill>
                <a:latin typeface="Arial" panose="020B0604020202020204" pitchFamily="34" charset="0"/>
                <a:cs typeface="Arial" panose="020B0604020202020204" pitchFamily="34" charset="0"/>
              </a:rPr>
              <a:t>Use the “Q&amp;A” feature </a:t>
            </a:r>
            <a:br>
              <a:rPr lang="en-US" sz="4000">
                <a:solidFill>
                  <a:schemeClr val="tx1"/>
                </a:solidFill>
                <a:latin typeface="Arial" panose="020B0604020202020204" pitchFamily="34" charset="0"/>
                <a:cs typeface="Arial" panose="020B0604020202020204" pitchFamily="34" charset="0"/>
              </a:rPr>
            </a:br>
            <a:r>
              <a:rPr lang="en-US" sz="4000">
                <a:solidFill>
                  <a:schemeClr val="tx1"/>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1C0C923B-C9A2-5C4B-546A-9495BF387697}"/>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1B9228E1-4C8E-906F-FAE8-0E21B963515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4EED6A90-2352-5BC6-175A-E22BC879C678}"/>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3655AE1B-15C4-615A-3E1C-5C1385AA71A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93" y="396579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94B7B3DC-C00E-1B36-FEC6-CFE9493E91C7}"/>
              </a:ext>
            </a:extLst>
          </p:cNvPr>
          <p:cNvSpPr>
            <a:spLocks noGrp="1"/>
          </p:cNvSpPr>
          <p:nvPr>
            <p:ph type="sldNum" sz="quarter" idx="12"/>
          </p:nvPr>
        </p:nvSpPr>
        <p:spPr/>
        <p:txBody>
          <a:bodyPr/>
          <a:lstStyle/>
          <a:p>
            <a:fld id="{68A8D22E-6BC5-9E47-900C-2BB94685D9F5}" type="slidenum">
              <a:rPr lang="en-US" smtClean="0"/>
              <a:t>63</a:t>
            </a:fld>
            <a:endParaRPr lang="en-US"/>
          </a:p>
        </p:txBody>
      </p:sp>
    </p:spTree>
    <p:extLst>
      <p:ext uri="{BB962C8B-B14F-4D97-AF65-F5344CB8AC3E}">
        <p14:creationId xmlns:p14="http://schemas.microsoft.com/office/powerpoint/2010/main" val="564361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32822-9CD5-2F84-BF9F-D998E3B83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B3C34-3605-4653-6B95-B289CB94AE4D}"/>
              </a:ext>
            </a:extLst>
          </p:cNvPr>
          <p:cNvSpPr>
            <a:spLocks noGrp="1"/>
          </p:cNvSpPr>
          <p:nvPr>
            <p:ph type="title" idx="4294967295"/>
          </p:nvPr>
        </p:nvSpPr>
        <p:spPr>
          <a:xfrm>
            <a:off x="3037114" y="2425700"/>
            <a:ext cx="8164286" cy="1092200"/>
          </a:xfrm>
        </p:spPr>
        <p:txBody>
          <a:bodyPr>
            <a:normAutofit fontScale="90000"/>
          </a:bodyPr>
          <a:lstStyle/>
          <a:p>
            <a:r>
              <a:rPr lang="en-US">
                <a:solidFill>
                  <a:schemeClr val="tx1"/>
                </a:solidFill>
              </a:rPr>
              <a:t>7.</a:t>
            </a:r>
            <a:r>
              <a:rPr lang="en-US">
                <a:solidFill>
                  <a:schemeClr val="tx1"/>
                </a:solidFill>
                <a:latin typeface="Arial" panose="020B0604020202020204" pitchFamily="34" charset="0"/>
                <a:cs typeface="Arial" panose="020B0604020202020204" pitchFamily="34" charset="0"/>
              </a:rPr>
              <a:t> Tasks to Complete at least Two Weeks before Testing </a:t>
            </a:r>
            <a:br>
              <a:rPr lang="en-US"/>
            </a:br>
            <a:endParaRPr lang="en-US">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DB55A07-208B-4B2E-EFF4-E1F20A5A5809}"/>
              </a:ext>
            </a:extLst>
          </p:cNvPr>
          <p:cNvSpPr>
            <a:spLocks noGrp="1"/>
          </p:cNvSpPr>
          <p:nvPr>
            <p:ph type="sldNum" sz="quarter" idx="12"/>
          </p:nvPr>
        </p:nvSpPr>
        <p:spPr/>
        <p:txBody>
          <a:bodyPr/>
          <a:lstStyle/>
          <a:p>
            <a:fld id="{68A8D22E-6BC5-9E47-900C-2BB94685D9F5}" type="slidenum">
              <a:rPr lang="en-US" smtClean="0"/>
              <a:pPr/>
              <a:t>64</a:t>
            </a:fld>
            <a:endParaRPr lang="en-US"/>
          </a:p>
        </p:txBody>
      </p:sp>
    </p:spTree>
    <p:extLst>
      <p:ext uri="{BB962C8B-B14F-4D97-AF65-F5344CB8AC3E}">
        <p14:creationId xmlns:p14="http://schemas.microsoft.com/office/powerpoint/2010/main" val="543678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8EA99-FC13-06A5-B917-6DA39444EE72}"/>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40B16EF-29A0-FDD2-F65A-7D321E2A77DF}"/>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EBDEDB0-4482-75A0-CA83-7552EEABFF1E}"/>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 (cont’d)</a:t>
            </a:r>
          </a:p>
        </p:txBody>
      </p:sp>
      <p:sp>
        <p:nvSpPr>
          <p:cNvPr id="4" name="Rectangle 3">
            <a:extLst>
              <a:ext uri="{FF2B5EF4-FFF2-40B4-BE49-F238E27FC236}">
                <a16:creationId xmlns:a16="http://schemas.microsoft.com/office/drawing/2014/main" id="{9003ACA4-E5BE-6540-57DC-A19714B08D84}"/>
              </a:ext>
            </a:extLst>
          </p:cNvPr>
          <p:cNvSpPr/>
          <p:nvPr/>
        </p:nvSpPr>
        <p:spPr>
          <a:xfrm>
            <a:off x="264160" y="2377440"/>
            <a:ext cx="3667760" cy="34137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AF54A05-312C-0244-A977-51129395689F}"/>
              </a:ext>
            </a:extLst>
          </p:cNvPr>
          <p:cNvSpPr>
            <a:spLocks noGrp="1"/>
          </p:cNvSpPr>
          <p:nvPr>
            <p:ph type="sldNum" sz="quarter" idx="12"/>
          </p:nvPr>
        </p:nvSpPr>
        <p:spPr/>
        <p:txBody>
          <a:bodyPr/>
          <a:lstStyle/>
          <a:p>
            <a:fld id="{68A8D22E-6BC5-9E47-900C-2BB94685D9F5}" type="slidenum">
              <a:rPr lang="en-US" smtClean="0"/>
              <a:t>65</a:t>
            </a:fld>
            <a:endParaRPr lang="en-US"/>
          </a:p>
        </p:txBody>
      </p:sp>
    </p:spTree>
    <p:extLst>
      <p:ext uri="{BB962C8B-B14F-4D97-AF65-F5344CB8AC3E}">
        <p14:creationId xmlns:p14="http://schemas.microsoft.com/office/powerpoint/2010/main" val="3373852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1C6A-F80E-46E8-A0FB-6EBD16BA30CA}"/>
              </a:ext>
            </a:extLst>
          </p:cNvPr>
          <p:cNvSpPr>
            <a:spLocks noGrp="1"/>
          </p:cNvSpPr>
          <p:nvPr>
            <p:ph type="title"/>
          </p:nvPr>
        </p:nvSpPr>
        <p:spPr/>
        <p:txBody>
          <a:bodyPr/>
          <a:lstStyle/>
          <a:p>
            <a:r>
              <a:rPr lang="en-US" sz="4000">
                <a:solidFill>
                  <a:schemeClr val="bg1"/>
                </a:solidFill>
                <a:latin typeface="Arial" panose="020B0604020202020204" pitchFamily="34" charset="0"/>
                <a:cs typeface="Arial" panose="020B0604020202020204" pitchFamily="34" charset="0"/>
              </a:rPr>
              <a:t>15. Prepare devices and materials. </a:t>
            </a:r>
          </a:p>
        </p:txBody>
      </p:sp>
      <p:sp>
        <p:nvSpPr>
          <p:cNvPr id="3" name="Content Placeholder 2">
            <a:extLst>
              <a:ext uri="{FF2B5EF4-FFF2-40B4-BE49-F238E27FC236}">
                <a16:creationId xmlns:a16="http://schemas.microsoft.com/office/drawing/2014/main" id="{BF759C26-694F-4E28-90D9-6FF436A37167}"/>
              </a:ext>
            </a:extLst>
          </p:cNvPr>
          <p:cNvSpPr>
            <a:spLocks noGrp="1"/>
          </p:cNvSpPr>
          <p:nvPr>
            <p:ph idx="1"/>
          </p:nvPr>
        </p:nvSpPr>
        <p:spPr/>
        <p:txBody>
          <a:bodyPr>
            <a:normAutofit lnSpcReduction="10000"/>
          </a:bodyPr>
          <a:lstStyle/>
          <a:p>
            <a:pPr>
              <a:buClr>
                <a:srgbClr val="101D35"/>
              </a:buClr>
            </a:pPr>
            <a:r>
              <a:rPr lang="en-US" sz="2800">
                <a:solidFill>
                  <a:schemeClr val="tx1"/>
                </a:solidFill>
                <a:latin typeface="Arial" panose="020B0604020202020204" pitchFamily="34" charset="0"/>
                <a:cs typeface="Arial" panose="020B0604020202020204" pitchFamily="34" charset="0"/>
              </a:rPr>
              <a:t>Plan to have enough devices for test administrators and for students.</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Recommended tool: </a:t>
            </a:r>
            <a:r>
              <a:rPr lang="en-US" sz="2400">
                <a:latin typeface="Arial" panose="020B0604020202020204" pitchFamily="34" charset="0"/>
                <a:cs typeface="Arial" panose="020B0604020202020204" pitchFamily="34" charset="0"/>
                <a:hlinkClick r:id="rId2"/>
              </a:rPr>
              <a:t>computer-based testing device planner</a:t>
            </a:r>
            <a:r>
              <a:rPr lang="en-US" sz="2400">
                <a:latin typeface="Arial" panose="020B0604020202020204" pitchFamily="34" charset="0"/>
                <a:cs typeface="Arial" panose="020B0604020202020204" pitchFamily="34" charset="0"/>
              </a:rPr>
              <a:t> </a:t>
            </a:r>
            <a:r>
              <a:rPr lang="en-US" sz="2400" i="1">
                <a:solidFill>
                  <a:schemeClr val="tx1"/>
                </a:solidFill>
                <a:latin typeface="Arial" panose="020B0604020202020204" pitchFamily="34" charset="0"/>
                <a:cs typeface="Arial" panose="020B0604020202020204" pitchFamily="34" charset="0"/>
              </a:rPr>
              <a:t>(updated planner to be posted later this fall)</a:t>
            </a:r>
          </a:p>
          <a:p>
            <a:pPr>
              <a:buClr>
                <a:srgbClr val="101D35"/>
              </a:buClr>
            </a:pPr>
            <a:r>
              <a:rPr lang="en-US" sz="2800">
                <a:solidFill>
                  <a:schemeClr val="tx1"/>
                </a:solidFill>
                <a:latin typeface="Arial" panose="020B0604020202020204" pitchFamily="34" charset="0"/>
                <a:cs typeface="Arial" panose="020B0604020202020204" pitchFamily="34" charset="0"/>
              </a:rPr>
              <a:t>Ensure all devices will be charged prior to each test session.</a:t>
            </a:r>
          </a:p>
          <a:p>
            <a:pPr>
              <a:buClr>
                <a:srgbClr val="101D35"/>
              </a:buClr>
            </a:pPr>
            <a:r>
              <a:rPr lang="en-US" sz="2800">
                <a:solidFill>
                  <a:schemeClr val="tx1"/>
                </a:solidFill>
                <a:latin typeface="Arial" panose="020B0604020202020204" pitchFamily="34" charset="0"/>
                <a:cs typeface="Arial" panose="020B0604020202020204" pitchFamily="34" charset="0"/>
              </a:rPr>
              <a:t>Have materials available (and check to see if they are in working order): </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Power cords, power strips, extra batteries, extra computers</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If using tablets: external keyboards</a:t>
            </a:r>
          </a:p>
          <a:p>
            <a:pPr lvl="1">
              <a:buClr>
                <a:srgbClr val="101D35"/>
              </a:buClr>
              <a:buFont typeface="Arial" panose="020B0604020202020204" pitchFamily="34" charset="0"/>
              <a:buChar char="•"/>
            </a:pPr>
            <a:r>
              <a:rPr lang="en-US" sz="2400">
                <a:solidFill>
                  <a:schemeClr val="tx1"/>
                </a:solidFill>
                <a:latin typeface="Arial" panose="020B0604020202020204" pitchFamily="34" charset="0"/>
                <a:cs typeface="Arial" panose="020B0604020202020204" pitchFamily="34" charset="0"/>
              </a:rPr>
              <a:t>If students are using text-to-speech: headphones </a:t>
            </a:r>
          </a:p>
          <a:p>
            <a:pPr>
              <a:buClr>
                <a:srgbClr val="101D35"/>
              </a:buClr>
            </a:pPr>
            <a:r>
              <a:rPr lang="en-US" sz="2800">
                <a:solidFill>
                  <a:schemeClr val="tx1"/>
                </a:solidFill>
                <a:latin typeface="Arial" panose="020B0604020202020204" pitchFamily="34" charset="0"/>
                <a:cs typeface="Arial" panose="020B0604020202020204" pitchFamily="34" charset="0"/>
              </a:rPr>
              <a:t>Schools may request to participate in BYOD (“bring your own device”) program by emailing </a:t>
            </a:r>
            <a:r>
              <a:rPr lang="en-US" sz="2800">
                <a:latin typeface="Arial" panose="020B0604020202020204" pitchFamily="34" charset="0"/>
                <a:cs typeface="Arial" panose="020B0604020202020204" pitchFamily="34" charset="0"/>
                <a:hlinkClick r:id="rId3"/>
              </a:rPr>
              <a:t>mcas@mass.gov</a:t>
            </a:r>
            <a:r>
              <a:rPr lang="en-US"/>
              <a:t>. </a:t>
            </a:r>
            <a:r>
              <a:rPr lang="en-US" sz="2800">
                <a:solidFill>
                  <a:schemeClr val="tx1"/>
                </a:solidFill>
                <a:latin typeface="Arial" panose="020B0604020202020204" pitchFamily="34" charset="0"/>
                <a:cs typeface="Arial" panose="020B0604020202020204" pitchFamily="34" charset="0"/>
              </a:rPr>
              <a:t>More information will be provided in future Student Assessment Updates. </a:t>
            </a:r>
          </a:p>
          <a:p>
            <a:pPr lvl="1"/>
            <a:endParaRPr lang="en-US" sz="2400"/>
          </a:p>
        </p:txBody>
      </p:sp>
      <p:sp>
        <p:nvSpPr>
          <p:cNvPr id="4" name="Slide Number Placeholder 3">
            <a:extLst>
              <a:ext uri="{FF2B5EF4-FFF2-40B4-BE49-F238E27FC236}">
                <a16:creationId xmlns:a16="http://schemas.microsoft.com/office/drawing/2014/main" id="{38A3E1CE-F848-1A12-E60A-A678013E6EE1}"/>
              </a:ext>
            </a:extLst>
          </p:cNvPr>
          <p:cNvSpPr>
            <a:spLocks noGrp="1"/>
          </p:cNvSpPr>
          <p:nvPr>
            <p:ph type="sldNum" sz="quarter" idx="12"/>
          </p:nvPr>
        </p:nvSpPr>
        <p:spPr/>
        <p:txBody>
          <a:bodyPr/>
          <a:lstStyle/>
          <a:p>
            <a:fld id="{68A8D22E-6BC5-9E47-900C-2BB94685D9F5}" type="slidenum">
              <a:rPr lang="en-US" smtClean="0"/>
              <a:t>66</a:t>
            </a:fld>
            <a:endParaRPr lang="en-US"/>
          </a:p>
        </p:txBody>
      </p:sp>
    </p:spTree>
    <p:extLst>
      <p:ext uri="{BB962C8B-B14F-4D97-AF65-F5344CB8AC3E}">
        <p14:creationId xmlns:p14="http://schemas.microsoft.com/office/powerpoint/2010/main" val="2043128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47FD-8326-CD51-74BB-2A56DF4B8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F5146-C1B5-A4E6-B1B3-A4ECBB8D4AE9}"/>
              </a:ext>
            </a:extLst>
          </p:cNvPr>
          <p:cNvSpPr>
            <a:spLocks noGrp="1"/>
          </p:cNvSpPr>
          <p:nvPr>
            <p:ph type="title" idx="4294967295"/>
          </p:nvPr>
        </p:nvSpPr>
        <p:spPr>
          <a:xfrm>
            <a:off x="3037114" y="2425700"/>
            <a:ext cx="8164286" cy="1092200"/>
          </a:xfrm>
        </p:spPr>
        <p:txBody>
          <a:bodyPr>
            <a:normAutofit fontScale="90000"/>
          </a:bodyPr>
          <a:lstStyle/>
          <a:p>
            <a:r>
              <a:rPr lang="en-US">
                <a:solidFill>
                  <a:schemeClr val="tx1"/>
                </a:solidFill>
              </a:rPr>
              <a:t>8</a:t>
            </a:r>
            <a:r>
              <a:rPr lang="en-US">
                <a:solidFill>
                  <a:schemeClr val="tx1"/>
                </a:solidFill>
                <a:latin typeface="Arial" panose="020B0604020202020204" pitchFamily="34" charset="0"/>
                <a:cs typeface="Arial" panose="020B0604020202020204" pitchFamily="34" charset="0"/>
              </a:rPr>
              <a:t>. Tasks to Complete Two Weeks before Testing </a:t>
            </a:r>
            <a:br>
              <a:rPr lang="en-US"/>
            </a:br>
            <a:endParaRPr lang="en-US">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452CC93-6EC1-0B0F-B694-79115CA13EC1}"/>
              </a:ext>
            </a:extLst>
          </p:cNvPr>
          <p:cNvSpPr>
            <a:spLocks noGrp="1"/>
          </p:cNvSpPr>
          <p:nvPr>
            <p:ph type="sldNum" sz="quarter" idx="12"/>
          </p:nvPr>
        </p:nvSpPr>
        <p:spPr/>
        <p:txBody>
          <a:bodyPr/>
          <a:lstStyle/>
          <a:p>
            <a:fld id="{68A8D22E-6BC5-9E47-900C-2BB94685D9F5}" type="slidenum">
              <a:rPr lang="en-US" smtClean="0"/>
              <a:pPr/>
              <a:t>67</a:t>
            </a:fld>
            <a:endParaRPr lang="en-US"/>
          </a:p>
        </p:txBody>
      </p:sp>
    </p:spTree>
    <p:extLst>
      <p:ext uri="{BB962C8B-B14F-4D97-AF65-F5344CB8AC3E}">
        <p14:creationId xmlns:p14="http://schemas.microsoft.com/office/powerpoint/2010/main" val="3116838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6CD7D-A5DD-72C8-B7C2-A0E19EE5A1A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39AB04D-6EB8-FA24-2849-7AAC60A72CD0}"/>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792BA04-70BE-DB9D-CB28-8463ACC6FE02}"/>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 (cont’d)</a:t>
            </a:r>
          </a:p>
        </p:txBody>
      </p:sp>
      <p:sp>
        <p:nvSpPr>
          <p:cNvPr id="4" name="Rectangle 3">
            <a:extLst>
              <a:ext uri="{FF2B5EF4-FFF2-40B4-BE49-F238E27FC236}">
                <a16:creationId xmlns:a16="http://schemas.microsoft.com/office/drawing/2014/main" id="{CE98C811-C4EC-B69C-35FF-607105B86341}"/>
              </a:ext>
            </a:extLst>
          </p:cNvPr>
          <p:cNvSpPr/>
          <p:nvPr/>
        </p:nvSpPr>
        <p:spPr>
          <a:xfrm>
            <a:off x="4074160" y="2428240"/>
            <a:ext cx="3667760" cy="34137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751B273-2B54-DB90-7E15-7132A3D9ABE7}"/>
              </a:ext>
            </a:extLst>
          </p:cNvPr>
          <p:cNvSpPr>
            <a:spLocks noGrp="1"/>
          </p:cNvSpPr>
          <p:nvPr>
            <p:ph type="sldNum" sz="quarter" idx="12"/>
          </p:nvPr>
        </p:nvSpPr>
        <p:spPr/>
        <p:txBody>
          <a:bodyPr/>
          <a:lstStyle/>
          <a:p>
            <a:fld id="{68A8D22E-6BC5-9E47-900C-2BB94685D9F5}" type="slidenum">
              <a:rPr lang="en-US" smtClean="0"/>
              <a:t>68</a:t>
            </a:fld>
            <a:endParaRPr lang="en-US"/>
          </a:p>
        </p:txBody>
      </p:sp>
    </p:spTree>
    <p:extLst>
      <p:ext uri="{BB962C8B-B14F-4D97-AF65-F5344CB8AC3E}">
        <p14:creationId xmlns:p14="http://schemas.microsoft.com/office/powerpoint/2010/main" val="2352871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2FD18-89D2-A4F2-2031-7197D3034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81C83-4E87-27B3-C862-CDACFA9B08B8}"/>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16. Create and assign students to classes in the MCAS Portal. </a:t>
            </a:r>
          </a:p>
        </p:txBody>
      </p:sp>
      <p:sp>
        <p:nvSpPr>
          <p:cNvPr id="4" name="Content Placeholder 2">
            <a:extLst>
              <a:ext uri="{FF2B5EF4-FFF2-40B4-BE49-F238E27FC236}">
                <a16:creationId xmlns:a16="http://schemas.microsoft.com/office/drawing/2014/main" id="{E60B0BE5-6E26-E9B2-9D66-791CB9E20D86}"/>
              </a:ext>
            </a:extLst>
          </p:cNvPr>
          <p:cNvSpPr>
            <a:spLocks noGrp="1"/>
          </p:cNvSpPr>
          <p:nvPr>
            <p:ph idx="1"/>
          </p:nvPr>
        </p:nvSpPr>
        <p:spPr>
          <a:xfrm>
            <a:off x="173179" y="1591254"/>
            <a:ext cx="11890665" cy="4414692"/>
          </a:xfrm>
        </p:spPr>
        <p:txBody>
          <a:bodyPr>
            <a:normAutofit/>
          </a:bodyPr>
          <a:lstStyle/>
          <a:p>
            <a:pPr marL="457200" lvl="0" indent="-457200">
              <a:buClr>
                <a:srgbClr val="000000"/>
              </a:buClr>
            </a:pPr>
            <a:r>
              <a:rPr lang="en-US" dirty="0">
                <a:solidFill>
                  <a:srgbClr val="000000"/>
                </a:solidFill>
              </a:rPr>
              <a:t>A class is a group of students in the MCAS Portal who will take the same test together. </a:t>
            </a:r>
          </a:p>
          <a:p>
            <a:pPr marL="914400" lvl="1" indent="-457200">
              <a:buClr>
                <a:srgbClr val="000000"/>
              </a:buClr>
            </a:pPr>
            <a:r>
              <a:rPr lang="en-US" dirty="0">
                <a:solidFill>
                  <a:srgbClr val="000000"/>
                </a:solidFill>
              </a:rPr>
              <a:t>Up to 250 students allowed in a class in the MCAS Portal. </a:t>
            </a:r>
          </a:p>
          <a:p>
            <a:pPr>
              <a:buClr>
                <a:srgbClr val="101D35"/>
              </a:buClr>
            </a:pPr>
            <a:r>
              <a:rPr lang="en-US" sz="2800" dirty="0">
                <a:solidFill>
                  <a:schemeClr val="tx1"/>
                </a:solidFill>
                <a:latin typeface="Arial" panose="020B0604020202020204" pitchFamily="34" charset="0"/>
                <a:cs typeface="Arial" panose="020B0604020202020204" pitchFamily="34" charset="0"/>
              </a:rPr>
              <a:t>Certain accommodations require that students are placed in a class only with other students that have the same accommodation (Spanish/English, Human Read-Aloud, Human Signer). </a:t>
            </a:r>
          </a:p>
          <a:p>
            <a:pPr>
              <a:buClr>
                <a:srgbClr val="101D35"/>
              </a:buClr>
            </a:pPr>
            <a:r>
              <a:rPr lang="en-US" sz="2800" dirty="0">
                <a:solidFill>
                  <a:schemeClr val="tx1"/>
                </a:solidFill>
                <a:latin typeface="Arial" panose="020B0604020202020204" pitchFamily="34" charset="0"/>
                <a:cs typeface="Arial" panose="020B0604020202020204" pitchFamily="34" charset="0"/>
              </a:rPr>
              <a:t>Classes can be created using a Student Registration import/export, creating a Class Upload file, or manually one at a time through the MCAS Portal user interface. </a:t>
            </a:r>
          </a:p>
          <a:p>
            <a:pPr>
              <a:buClr>
                <a:srgbClr val="101D35"/>
              </a:buClr>
            </a:pPr>
            <a:r>
              <a:rPr lang="en-US" dirty="0">
                <a:solidFill>
                  <a:schemeClr val="tx1"/>
                </a:solidFill>
              </a:rPr>
              <a:t>Instructions available in the </a:t>
            </a:r>
            <a:r>
              <a:rPr lang="en-US" dirty="0">
                <a:solidFill>
                  <a:schemeClr val="tx1"/>
                </a:solidFill>
                <a:hlinkClick r:id="rId2"/>
              </a:rPr>
              <a:t>Guide to Creating and Managing Classes</a:t>
            </a:r>
            <a:r>
              <a:rPr lang="en-US" dirty="0">
                <a:solidFill>
                  <a:schemeClr val="tx1"/>
                </a:solidFill>
              </a:rPr>
              <a:t>. </a:t>
            </a:r>
            <a:endParaRPr lang="en-US" sz="2800" dirty="0">
              <a:solidFill>
                <a:schemeClr val="tx1"/>
              </a:solidFill>
              <a:latin typeface="Arial" panose="020B0604020202020204" pitchFamily="34" charset="0"/>
              <a:cs typeface="Arial" panose="020B0604020202020204" pitchFamily="34" charset="0"/>
            </a:endParaRPr>
          </a:p>
          <a:p>
            <a:pPr lvl="1"/>
            <a:endParaRPr lang="en-US" sz="2400" dirty="0"/>
          </a:p>
        </p:txBody>
      </p:sp>
      <p:sp>
        <p:nvSpPr>
          <p:cNvPr id="3" name="Slide Number Placeholder 2">
            <a:extLst>
              <a:ext uri="{FF2B5EF4-FFF2-40B4-BE49-F238E27FC236}">
                <a16:creationId xmlns:a16="http://schemas.microsoft.com/office/drawing/2014/main" id="{CFB77897-1517-8A18-746A-3D929E428FA9}"/>
              </a:ext>
            </a:extLst>
          </p:cNvPr>
          <p:cNvSpPr>
            <a:spLocks noGrp="1"/>
          </p:cNvSpPr>
          <p:nvPr>
            <p:ph type="sldNum" sz="quarter" idx="12"/>
          </p:nvPr>
        </p:nvSpPr>
        <p:spPr/>
        <p:txBody>
          <a:bodyPr/>
          <a:lstStyle/>
          <a:p>
            <a:fld id="{68A8D22E-6BC5-9E47-900C-2BB94685D9F5}" type="slidenum">
              <a:rPr lang="en-US" smtClean="0"/>
              <a:t>69</a:t>
            </a:fld>
            <a:endParaRPr lang="en-US"/>
          </a:p>
        </p:txBody>
      </p:sp>
    </p:spTree>
    <p:extLst>
      <p:ext uri="{BB962C8B-B14F-4D97-AF65-F5344CB8AC3E}">
        <p14:creationId xmlns:p14="http://schemas.microsoft.com/office/powerpoint/2010/main" val="2523568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C98B-8840-45A0-A256-C940A58852A0}"/>
              </a:ext>
            </a:extLst>
          </p:cNvPr>
          <p:cNvSpPr>
            <a:spLocks noGrp="1"/>
          </p:cNvSpPr>
          <p:nvPr>
            <p:ph type="title"/>
          </p:nvPr>
        </p:nvSpPr>
        <p:spPr/>
        <p:txBody>
          <a:bodyPr/>
          <a:lstStyle/>
          <a:p>
            <a:r>
              <a:rPr lang="en-US" dirty="0"/>
              <a:t>Poll Question</a:t>
            </a:r>
            <a:endParaRPr lang="en-US" sz="200" dirty="0"/>
          </a:p>
        </p:txBody>
      </p:sp>
      <p:sp>
        <p:nvSpPr>
          <p:cNvPr id="3" name="Content Placeholder 2">
            <a:extLst>
              <a:ext uri="{FF2B5EF4-FFF2-40B4-BE49-F238E27FC236}">
                <a16:creationId xmlns:a16="http://schemas.microsoft.com/office/drawing/2014/main" id="{EA8BECCA-2104-4569-9EFA-4A4475A36802}"/>
              </a:ext>
            </a:extLst>
          </p:cNvPr>
          <p:cNvSpPr>
            <a:spLocks noGrp="1"/>
          </p:cNvSpPr>
          <p:nvPr>
            <p:ph idx="1"/>
          </p:nvPr>
        </p:nvSpPr>
        <p:spPr/>
        <p:txBody>
          <a:bodyPr>
            <a:normAutofit/>
          </a:bodyPr>
          <a:lstStyle/>
          <a:p>
            <a:pPr marL="0" indent="0">
              <a:buNone/>
            </a:pPr>
            <a:r>
              <a:rPr lang="en-US" sz="3200" b="1" dirty="0"/>
              <a:t>How many years have you coordinated MCAS test administration?</a:t>
            </a:r>
            <a:endParaRPr lang="en-US" dirty="0"/>
          </a:p>
          <a:p>
            <a:pPr marL="1022350" lvl="1" indent="-514350">
              <a:buAutoNum type="alphaUcPeriod"/>
            </a:pPr>
            <a:r>
              <a:rPr lang="en-US" sz="2800" dirty="0"/>
              <a:t>0–This is my first year</a:t>
            </a:r>
          </a:p>
          <a:p>
            <a:pPr marL="1022350" lvl="1" indent="-514350">
              <a:buAutoNum type="alphaUcPeriod"/>
            </a:pPr>
            <a:r>
              <a:rPr lang="en-US" sz="2800" dirty="0"/>
              <a:t>1 year</a:t>
            </a:r>
          </a:p>
          <a:p>
            <a:pPr marL="1022350" lvl="1" indent="-514350">
              <a:buAutoNum type="alphaUcPeriod"/>
            </a:pPr>
            <a:r>
              <a:rPr lang="en-US" sz="2800" dirty="0"/>
              <a:t>2–3 years</a:t>
            </a:r>
          </a:p>
          <a:p>
            <a:pPr marL="1022350" lvl="1" indent="-514350">
              <a:buAutoNum type="alphaUcPeriod"/>
            </a:pPr>
            <a:r>
              <a:rPr lang="en-US" sz="2800" dirty="0"/>
              <a:t>4–5 years</a:t>
            </a:r>
          </a:p>
          <a:p>
            <a:pPr marL="1022350" lvl="1" indent="-514350">
              <a:buFont typeface="Arial" panose="020B0604020202020204" pitchFamily="34" charset="0"/>
              <a:buAutoNum type="alphaUcPeriod"/>
            </a:pPr>
            <a:r>
              <a:rPr lang="en-US" sz="2800" dirty="0"/>
              <a:t>6+ years</a:t>
            </a:r>
          </a:p>
          <a:p>
            <a:pPr marL="1022350" lvl="1" indent="-514350">
              <a:buAutoNum type="alphaUcPeriod"/>
            </a:pPr>
            <a:endParaRPr lang="en-US" sz="3200" dirty="0"/>
          </a:p>
        </p:txBody>
      </p:sp>
      <p:sp>
        <p:nvSpPr>
          <p:cNvPr id="4" name="Slide Number Placeholder 3">
            <a:extLst>
              <a:ext uri="{FF2B5EF4-FFF2-40B4-BE49-F238E27FC236}">
                <a16:creationId xmlns:a16="http://schemas.microsoft.com/office/drawing/2014/main" id="{4454FED0-8879-1ED0-76B3-FB2A1CB58429}"/>
              </a:ext>
            </a:extLst>
          </p:cNvPr>
          <p:cNvSpPr>
            <a:spLocks noGrp="1"/>
          </p:cNvSpPr>
          <p:nvPr>
            <p:ph type="sldNum" sz="quarter" idx="12"/>
          </p:nvPr>
        </p:nvSpPr>
        <p:spPr/>
        <p:txBody>
          <a:bodyPr/>
          <a:lstStyle/>
          <a:p>
            <a:fld id="{68A8D22E-6BC5-9E47-900C-2BB94685D9F5}" type="slidenum">
              <a:rPr lang="en-US" smtClean="0"/>
              <a:pPr/>
              <a:t>7</a:t>
            </a:fld>
            <a:endParaRPr lang="en-US"/>
          </a:p>
        </p:txBody>
      </p:sp>
    </p:spTree>
    <p:extLst>
      <p:ext uri="{BB962C8B-B14F-4D97-AF65-F5344CB8AC3E}">
        <p14:creationId xmlns:p14="http://schemas.microsoft.com/office/powerpoint/2010/main" val="3216928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A931E-DCC9-85C0-E100-51613394D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20AE9-56E7-E0D8-5C30-A1EFC14CFF97}"/>
              </a:ext>
            </a:extLst>
          </p:cNvPr>
          <p:cNvSpPr>
            <a:spLocks noGrp="1"/>
          </p:cNvSpPr>
          <p:nvPr>
            <p:ph type="title"/>
          </p:nvPr>
        </p:nvSpPr>
        <p:spPr/>
        <p:txBody>
          <a:bodyPr>
            <a:normAutofit/>
          </a:bodyPr>
          <a:lstStyle/>
          <a:p>
            <a:r>
              <a:rPr lang="en-US" sz="4000">
                <a:solidFill>
                  <a:schemeClr val="bg1"/>
                </a:solidFill>
                <a:latin typeface="Arial" panose="020B0604020202020204" pitchFamily="34" charset="0"/>
                <a:cs typeface="Arial" panose="020B0604020202020204" pitchFamily="34" charset="0"/>
              </a:rPr>
              <a:t>17</a:t>
            </a:r>
            <a:r>
              <a:rPr lang="en-US" sz="4000">
                <a:solidFill>
                  <a:schemeClr val="bg1"/>
                </a:solidFill>
              </a:rPr>
              <a:t>.</a:t>
            </a:r>
            <a:r>
              <a:rPr lang="en-US" sz="4000">
                <a:solidFill>
                  <a:schemeClr val="bg1"/>
                </a:solidFill>
                <a:latin typeface="Arial" panose="020B0604020202020204" pitchFamily="34" charset="0"/>
                <a:cs typeface="Arial" panose="020B0604020202020204" pitchFamily="34" charset="0"/>
              </a:rPr>
              <a:t> Verify assigned accommodations. </a:t>
            </a:r>
          </a:p>
        </p:txBody>
      </p:sp>
      <p:sp>
        <p:nvSpPr>
          <p:cNvPr id="7" name="TextBox 6">
            <a:extLst>
              <a:ext uri="{FF2B5EF4-FFF2-40B4-BE49-F238E27FC236}">
                <a16:creationId xmlns:a16="http://schemas.microsoft.com/office/drawing/2014/main" id="{DC8E0E32-066D-7D1F-B443-2F0E951B8393}"/>
              </a:ext>
            </a:extLst>
          </p:cNvPr>
          <p:cNvSpPr txBox="1"/>
          <p:nvPr/>
        </p:nvSpPr>
        <p:spPr>
          <a:xfrm>
            <a:off x="173179" y="1752620"/>
            <a:ext cx="11845642" cy="4401205"/>
          </a:xfrm>
          <a:prstGeom prst="rect">
            <a:avLst/>
          </a:prstGeom>
          <a:noFill/>
        </p:spPr>
        <p:txBody>
          <a:bodyPr wrap="square">
            <a:spAutoFit/>
          </a:bodyPr>
          <a:lstStyle/>
          <a:p>
            <a:pPr marL="457200" indent="-457200">
              <a:buClr>
                <a:srgbClr val="000000"/>
              </a:buClr>
              <a:buFont typeface="Arial" panose="020B0604020202020204" pitchFamily="34" charset="0"/>
              <a:buChar char="•"/>
            </a:pPr>
            <a:r>
              <a:rPr lang="en-US" sz="2800">
                <a:solidFill>
                  <a:srgbClr val="000000"/>
                </a:solidFill>
                <a:latin typeface="Arial"/>
                <a:cs typeface="Arial"/>
              </a:rPr>
              <a:t>Test coordinators should review accommodations approximately two weeks prior to testing to ensure that they have been assigned correctly. </a:t>
            </a:r>
          </a:p>
          <a:p>
            <a:pPr marL="457200" indent="-457200">
              <a:buClr>
                <a:srgbClr val="000000"/>
              </a:buClr>
              <a:buFont typeface="Arial" panose="020B0604020202020204" pitchFamily="34" charset="0"/>
              <a:buChar char="•"/>
            </a:pPr>
            <a:r>
              <a:rPr lang="en-US" sz="2800">
                <a:solidFill>
                  <a:srgbClr val="000000"/>
                </a:solidFill>
                <a:latin typeface="Arial"/>
                <a:cs typeface="Arial"/>
              </a:rPr>
              <a:t>Prior to scheduling tests, accommodations can be verified:</a:t>
            </a:r>
          </a:p>
          <a:p>
            <a:pPr marL="800100" lvl="1" indent="-342900">
              <a:buClr>
                <a:srgbClr val="000000"/>
              </a:buClr>
              <a:buFont typeface="Arial" panose="020B0604020202020204" pitchFamily="34" charset="0"/>
              <a:buChar char="•"/>
            </a:pPr>
            <a:r>
              <a:rPr lang="en-US" sz="2800">
                <a:solidFill>
                  <a:srgbClr val="000000"/>
                </a:solidFill>
                <a:latin typeface="Arial"/>
                <a:cs typeface="Arial"/>
              </a:rPr>
              <a:t>On the Edit Student page in the MCAS Portal. </a:t>
            </a:r>
          </a:p>
          <a:p>
            <a:pPr marL="800100" lvl="1" indent="-342900">
              <a:buClr>
                <a:srgbClr val="000000"/>
              </a:buClr>
              <a:buFont typeface="Arial" panose="020B0604020202020204" pitchFamily="34" charset="0"/>
              <a:buChar char="•"/>
            </a:pPr>
            <a:r>
              <a:rPr lang="en-US" sz="2800">
                <a:solidFill>
                  <a:srgbClr val="000000"/>
                </a:solidFill>
                <a:latin typeface="Arial"/>
                <a:cs typeface="Arial"/>
              </a:rPr>
              <a:t>Through a Student Registration export. </a:t>
            </a:r>
          </a:p>
          <a:p>
            <a:pPr marL="457200" indent="-457200">
              <a:buClr>
                <a:srgbClr val="000000"/>
              </a:buClr>
              <a:buFont typeface="Arial" panose="020B0604020202020204" pitchFamily="34" charset="0"/>
              <a:buChar char="•"/>
            </a:pPr>
            <a:r>
              <a:rPr lang="en-US" sz="2800">
                <a:solidFill>
                  <a:srgbClr val="000000"/>
                </a:solidFill>
                <a:latin typeface="Arial"/>
                <a:cs typeface="Arial"/>
              </a:rPr>
              <a:t>After scheduling tests, accommodations can be verified in additional ways. See slide 79 for more information. </a:t>
            </a:r>
          </a:p>
          <a:p>
            <a:pPr marL="457200" indent="-457200">
              <a:buClr>
                <a:srgbClr val="000000"/>
              </a:buClr>
              <a:buFont typeface="Arial" panose="020B0604020202020204" pitchFamily="34" charset="0"/>
              <a:buChar char="•"/>
            </a:pPr>
            <a:r>
              <a:rPr lang="en-US" sz="2800">
                <a:solidFill>
                  <a:srgbClr val="000000"/>
                </a:solidFill>
                <a:latin typeface="Arial"/>
                <a:cs typeface="Arial"/>
              </a:rPr>
              <a:t>It is very important that accommodations are assigned accurately before students log in to the test. </a:t>
            </a:r>
          </a:p>
        </p:txBody>
      </p:sp>
      <p:sp>
        <p:nvSpPr>
          <p:cNvPr id="3" name="Slide Number Placeholder 2">
            <a:extLst>
              <a:ext uri="{FF2B5EF4-FFF2-40B4-BE49-F238E27FC236}">
                <a16:creationId xmlns:a16="http://schemas.microsoft.com/office/drawing/2014/main" id="{3C11E7B2-1E75-28C3-B83A-575E25EFAF10}"/>
              </a:ext>
            </a:extLst>
          </p:cNvPr>
          <p:cNvSpPr>
            <a:spLocks noGrp="1"/>
          </p:cNvSpPr>
          <p:nvPr>
            <p:ph type="sldNum" sz="quarter" idx="12"/>
          </p:nvPr>
        </p:nvSpPr>
        <p:spPr/>
        <p:txBody>
          <a:bodyPr/>
          <a:lstStyle/>
          <a:p>
            <a:fld id="{68A8D22E-6BC5-9E47-900C-2BB94685D9F5}" type="slidenum">
              <a:rPr lang="en-US" smtClean="0"/>
              <a:t>70</a:t>
            </a:fld>
            <a:endParaRPr lang="en-US"/>
          </a:p>
        </p:txBody>
      </p:sp>
    </p:spTree>
    <p:extLst>
      <p:ext uri="{BB962C8B-B14F-4D97-AF65-F5344CB8AC3E}">
        <p14:creationId xmlns:p14="http://schemas.microsoft.com/office/powerpoint/2010/main" val="379369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9E6A5-D51C-CD7B-3807-2802B01FE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4611F-BB22-6938-DFFB-1B1247872EE0}"/>
              </a:ext>
            </a:extLst>
          </p:cNvPr>
          <p:cNvSpPr>
            <a:spLocks noGrp="1"/>
          </p:cNvSpPr>
          <p:nvPr>
            <p:ph type="title"/>
          </p:nvPr>
        </p:nvSpPr>
        <p:spPr/>
        <p:txBody>
          <a:bodyPr>
            <a:normAutofit fontScale="90000"/>
          </a:bodyPr>
          <a:lstStyle/>
          <a:p>
            <a:r>
              <a:rPr lang="en-US" sz="4000">
                <a:solidFill>
                  <a:schemeClr val="bg1"/>
                </a:solidFill>
                <a:latin typeface="Arial" panose="020B0604020202020204" pitchFamily="34" charset="0"/>
                <a:cs typeface="Arial" panose="020B0604020202020204" pitchFamily="34" charset="0"/>
              </a:rPr>
              <a:t>18. If necessary, create test administrator logins for Human Read-Aloud and Human Signer sessions.</a:t>
            </a:r>
          </a:p>
        </p:txBody>
      </p:sp>
      <p:sp>
        <p:nvSpPr>
          <p:cNvPr id="6" name="Text Placeholder 2">
            <a:extLst>
              <a:ext uri="{FF2B5EF4-FFF2-40B4-BE49-F238E27FC236}">
                <a16:creationId xmlns:a16="http://schemas.microsoft.com/office/drawing/2014/main" id="{F52583BA-B869-A0A8-24B8-E30A24DEEA03}"/>
              </a:ext>
            </a:extLst>
          </p:cNvPr>
          <p:cNvSpPr txBox="1">
            <a:spLocks/>
          </p:cNvSpPr>
          <p:nvPr/>
        </p:nvSpPr>
        <p:spPr>
          <a:xfrm>
            <a:off x="386122" y="1615684"/>
            <a:ext cx="10961923" cy="493361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000000"/>
              </a:buClr>
            </a:pPr>
            <a:r>
              <a:rPr lang="en-US">
                <a:solidFill>
                  <a:srgbClr val="000000"/>
                </a:solidFill>
              </a:rPr>
              <a:t>For the human read aloud and human signer accommodations for computer-based testing, schools may choose to have test administrators read the test over the student’s shoulder or create test administrator (TA) logins so that test administrators can log in to their own test on their own device to read aloud.</a:t>
            </a:r>
          </a:p>
          <a:p>
            <a:pPr marL="457200" indent="-457200">
              <a:buClr>
                <a:srgbClr val="000000"/>
              </a:buClr>
            </a:pPr>
            <a:r>
              <a:rPr lang="en-US">
                <a:solidFill>
                  <a:srgbClr val="000000"/>
                </a:solidFill>
              </a:rPr>
              <a:t>There are two options for creating a test administrator login in the MCAS Portal. </a:t>
            </a:r>
          </a:p>
          <a:p>
            <a:pPr marL="914400" lvl="1" indent="-457200">
              <a:buClr>
                <a:srgbClr val="000000"/>
              </a:buClr>
            </a:pPr>
            <a:r>
              <a:rPr lang="en-US" b="1">
                <a:solidFill>
                  <a:srgbClr val="000000"/>
                </a:solidFill>
              </a:rPr>
              <a:t>Option 1</a:t>
            </a:r>
            <a:r>
              <a:rPr lang="en-US">
                <a:solidFill>
                  <a:srgbClr val="000000"/>
                </a:solidFill>
              </a:rPr>
              <a:t>: Manually add a student to the MCAS Portal on the Students page using the field definitions outlined on the next slide. </a:t>
            </a:r>
          </a:p>
          <a:p>
            <a:pPr marL="914400" lvl="1" indent="-457200">
              <a:buClr>
                <a:srgbClr val="000000"/>
              </a:buClr>
            </a:pPr>
            <a:r>
              <a:rPr lang="en-US" b="1">
                <a:solidFill>
                  <a:srgbClr val="000000"/>
                </a:solidFill>
              </a:rPr>
              <a:t>Option 2</a:t>
            </a:r>
            <a:r>
              <a:rPr lang="en-US">
                <a:solidFill>
                  <a:srgbClr val="000000"/>
                </a:solidFill>
              </a:rPr>
              <a:t>: Add the test administrator login as a student during the Student Registration file upload. </a:t>
            </a:r>
          </a:p>
          <a:p>
            <a:pPr marL="457200" indent="-457200">
              <a:buClr>
                <a:srgbClr val="000000"/>
              </a:buClr>
            </a:pPr>
            <a:r>
              <a:rPr lang="en-US">
                <a:solidFill>
                  <a:srgbClr val="000000"/>
                </a:solidFill>
              </a:rPr>
              <a:t>Step-by-step instructions for creating test administrator logins are in the Principal’s Administration Manual and in the </a:t>
            </a:r>
            <a:r>
              <a:rPr lang="en-US">
                <a:solidFill>
                  <a:srgbClr val="000000"/>
                </a:solidFill>
                <a:hlinkClick r:id="rId2"/>
              </a:rPr>
              <a:t>Accessibility and Accommodations Manual</a:t>
            </a:r>
            <a:r>
              <a:rPr lang="en-US">
                <a:solidFill>
                  <a:srgbClr val="000000"/>
                </a:solidFill>
              </a:rPr>
              <a:t>. </a:t>
            </a:r>
          </a:p>
        </p:txBody>
      </p:sp>
      <p:sp>
        <p:nvSpPr>
          <p:cNvPr id="3" name="Slide Number Placeholder 2">
            <a:extLst>
              <a:ext uri="{FF2B5EF4-FFF2-40B4-BE49-F238E27FC236}">
                <a16:creationId xmlns:a16="http://schemas.microsoft.com/office/drawing/2014/main" id="{6B417022-9C13-D5EC-68C3-5DB4170D0E08}"/>
              </a:ext>
            </a:extLst>
          </p:cNvPr>
          <p:cNvSpPr>
            <a:spLocks noGrp="1"/>
          </p:cNvSpPr>
          <p:nvPr>
            <p:ph type="sldNum" sz="quarter" idx="12"/>
          </p:nvPr>
        </p:nvSpPr>
        <p:spPr/>
        <p:txBody>
          <a:bodyPr/>
          <a:lstStyle/>
          <a:p>
            <a:fld id="{68A8D22E-6BC5-9E47-900C-2BB94685D9F5}" type="slidenum">
              <a:rPr lang="en-US" smtClean="0"/>
              <a:t>71</a:t>
            </a:fld>
            <a:endParaRPr lang="en-US"/>
          </a:p>
        </p:txBody>
      </p:sp>
    </p:spTree>
    <p:extLst>
      <p:ext uri="{BB962C8B-B14F-4D97-AF65-F5344CB8AC3E}">
        <p14:creationId xmlns:p14="http://schemas.microsoft.com/office/powerpoint/2010/main" val="1332458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19D2C-3339-84F0-2DE7-414189F53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EF5A8-2C3B-84ED-2352-28CEF1B39EBC}"/>
              </a:ext>
            </a:extLst>
          </p:cNvPr>
          <p:cNvSpPr>
            <a:spLocks noGrp="1"/>
          </p:cNvSpPr>
          <p:nvPr>
            <p:ph type="title"/>
          </p:nvPr>
        </p:nvSpPr>
        <p:spPr/>
        <p:txBody>
          <a:bodyPr>
            <a:normAutofit fontScale="90000"/>
          </a:bodyPr>
          <a:lstStyle/>
          <a:p>
            <a:r>
              <a:rPr lang="en-US" sz="4000">
                <a:solidFill>
                  <a:schemeClr val="bg1"/>
                </a:solidFill>
              </a:rPr>
              <a:t>19.</a:t>
            </a:r>
            <a:r>
              <a:rPr lang="en-US" sz="4000">
                <a:solidFill>
                  <a:schemeClr val="bg1"/>
                </a:solidFill>
                <a:latin typeface="Arial" panose="020B0604020202020204" pitchFamily="34" charset="0"/>
                <a:cs typeface="Arial" panose="020B0604020202020204" pitchFamily="34" charset="0"/>
              </a:rPr>
              <a:t> Track delivery of materials through Materials Management. </a:t>
            </a:r>
          </a:p>
        </p:txBody>
      </p:sp>
      <p:sp>
        <p:nvSpPr>
          <p:cNvPr id="6" name="Text Placeholder 2">
            <a:extLst>
              <a:ext uri="{FF2B5EF4-FFF2-40B4-BE49-F238E27FC236}">
                <a16:creationId xmlns:a16="http://schemas.microsoft.com/office/drawing/2014/main" id="{F98851DE-48FB-99A8-ADC2-C5E01D44A7E5}"/>
              </a:ext>
            </a:extLst>
          </p:cNvPr>
          <p:cNvSpPr txBox="1">
            <a:spLocks/>
          </p:cNvSpPr>
          <p:nvPr/>
        </p:nvSpPr>
        <p:spPr>
          <a:xfrm>
            <a:off x="265574" y="1588513"/>
            <a:ext cx="10990385" cy="4747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a:solidFill>
                  <a:srgbClr val="000000"/>
                </a:solidFill>
              </a:rPr>
              <a:t>The Materials Management page in the MCAS Portal provides a view of shipments of materials being delivered to schools. Schools will be able to see materials shipments listed on this page once they are shipped. </a:t>
            </a:r>
          </a:p>
          <a:p>
            <a:pPr marL="342900" indent="-342900"/>
            <a:r>
              <a:rPr lang="en-US" sz="2400">
                <a:solidFill>
                  <a:srgbClr val="000000"/>
                </a:solidFill>
              </a:rPr>
              <a:t>This is an optional feature that schools may find useful to track shipments.</a:t>
            </a:r>
          </a:p>
          <a:p>
            <a:pPr marL="342900" indent="-342900"/>
            <a:r>
              <a:rPr lang="en-US" sz="2400">
                <a:solidFill>
                  <a:srgbClr val="000000"/>
                </a:solidFill>
              </a:rPr>
              <a:t>Additional information is in the </a:t>
            </a:r>
            <a:r>
              <a:rPr lang="en-US" sz="2400">
                <a:solidFill>
                  <a:srgbClr val="000000"/>
                </a:solidFill>
                <a:hlinkClick r:id="rId2"/>
              </a:rPr>
              <a:t>Instructions for Using Materials Management</a:t>
            </a:r>
            <a:r>
              <a:rPr lang="en-US" sz="2400">
                <a:solidFill>
                  <a:srgbClr val="000000"/>
                </a:solidFill>
              </a:rPr>
              <a:t>. </a:t>
            </a:r>
          </a:p>
          <a:p>
            <a:pPr marL="342900" indent="-342900"/>
            <a:endParaRPr lang="en-US" sz="2400">
              <a:solidFill>
                <a:srgbClr val="000000"/>
              </a:solidFill>
            </a:endParaRPr>
          </a:p>
          <a:p>
            <a:pPr marL="342900" indent="-342900"/>
            <a:endParaRPr lang="en-US" sz="2200">
              <a:solidFill>
                <a:srgbClr val="000000"/>
              </a:solidFill>
            </a:endParaRPr>
          </a:p>
        </p:txBody>
      </p:sp>
      <p:pic>
        <p:nvPicPr>
          <p:cNvPr id="7" name="Picture 6" descr="A screenshot of a computer&#10;&#10;AI-generated content may be incorrect.">
            <a:extLst>
              <a:ext uri="{FF2B5EF4-FFF2-40B4-BE49-F238E27FC236}">
                <a16:creationId xmlns:a16="http://schemas.microsoft.com/office/drawing/2014/main" id="{78E3E97A-1651-3091-A9BE-8F8C3BCE6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478" y="3605207"/>
            <a:ext cx="9499043" cy="2731151"/>
          </a:xfrm>
          <a:prstGeom prst="rect">
            <a:avLst/>
          </a:prstGeom>
        </p:spPr>
      </p:pic>
      <p:sp>
        <p:nvSpPr>
          <p:cNvPr id="3" name="Slide Number Placeholder 2">
            <a:extLst>
              <a:ext uri="{FF2B5EF4-FFF2-40B4-BE49-F238E27FC236}">
                <a16:creationId xmlns:a16="http://schemas.microsoft.com/office/drawing/2014/main" id="{5D788480-3260-1D7F-CAE2-D1C5A7B3F0E3}"/>
              </a:ext>
            </a:extLst>
          </p:cNvPr>
          <p:cNvSpPr>
            <a:spLocks noGrp="1"/>
          </p:cNvSpPr>
          <p:nvPr>
            <p:ph type="sldNum" sz="quarter" idx="12"/>
          </p:nvPr>
        </p:nvSpPr>
        <p:spPr/>
        <p:txBody>
          <a:bodyPr/>
          <a:lstStyle/>
          <a:p>
            <a:fld id="{68A8D22E-6BC5-9E47-900C-2BB94685D9F5}" type="slidenum">
              <a:rPr lang="en-US" smtClean="0"/>
              <a:t>72</a:t>
            </a:fld>
            <a:endParaRPr lang="en-US"/>
          </a:p>
        </p:txBody>
      </p:sp>
    </p:spTree>
    <p:extLst>
      <p:ext uri="{BB962C8B-B14F-4D97-AF65-F5344CB8AC3E}">
        <p14:creationId xmlns:p14="http://schemas.microsoft.com/office/powerpoint/2010/main" val="31990188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35CA-2E06-0217-7F30-9898C5141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A40F0-F563-F7CD-040C-58BA071A7998}"/>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two weeks before testing</a:t>
            </a:r>
          </a:p>
        </p:txBody>
      </p:sp>
      <p:sp>
        <p:nvSpPr>
          <p:cNvPr id="3" name="Slide Number Placeholder 2">
            <a:extLst>
              <a:ext uri="{FF2B5EF4-FFF2-40B4-BE49-F238E27FC236}">
                <a16:creationId xmlns:a16="http://schemas.microsoft.com/office/drawing/2014/main" id="{BF26925B-53F3-04E7-97FE-C05BF4657509}"/>
              </a:ext>
            </a:extLst>
          </p:cNvPr>
          <p:cNvSpPr>
            <a:spLocks noGrp="1"/>
          </p:cNvSpPr>
          <p:nvPr>
            <p:ph type="sldNum" sz="quarter" idx="12"/>
          </p:nvPr>
        </p:nvSpPr>
        <p:spPr/>
        <p:txBody>
          <a:bodyPr/>
          <a:lstStyle/>
          <a:p>
            <a:fld id="{68A8D22E-6BC5-9E47-900C-2BB94685D9F5}" type="slidenum">
              <a:rPr lang="en-US" smtClean="0"/>
              <a:t>73</a:t>
            </a:fld>
            <a:endParaRPr lang="en-US"/>
          </a:p>
        </p:txBody>
      </p:sp>
      <p:graphicFrame>
        <p:nvGraphicFramePr>
          <p:cNvPr id="4" name="Table 3">
            <a:extLst>
              <a:ext uri="{FF2B5EF4-FFF2-40B4-BE49-F238E27FC236}">
                <a16:creationId xmlns:a16="http://schemas.microsoft.com/office/drawing/2014/main" id="{8A0D121D-5060-35CB-E90D-CE57EFFB4FB4}"/>
              </a:ext>
            </a:extLst>
          </p:cNvPr>
          <p:cNvGraphicFramePr>
            <a:graphicFrameLocks noGrp="1"/>
          </p:cNvGraphicFramePr>
          <p:nvPr>
            <p:extLst>
              <p:ext uri="{D42A27DB-BD31-4B8C-83A1-F6EECF244321}">
                <p14:modId xmlns:p14="http://schemas.microsoft.com/office/powerpoint/2010/main" val="2306715380"/>
              </p:ext>
            </p:extLst>
          </p:nvPr>
        </p:nvGraphicFramePr>
        <p:xfrm>
          <a:off x="695960" y="1787825"/>
          <a:ext cx="10800080" cy="4339590"/>
        </p:xfrm>
        <a:graphic>
          <a:graphicData uri="http://schemas.openxmlformats.org/drawingml/2006/table">
            <a:tbl>
              <a:tblPr firstRow="1" firstCol="1" bandRow="1">
                <a:tableStyleId>{5C22544A-7EE6-4342-B048-85BDC9FD1C3A}</a:tableStyleId>
              </a:tblPr>
              <a:tblGrid>
                <a:gridCol w="3906520">
                  <a:extLst>
                    <a:ext uri="{9D8B030D-6E8A-4147-A177-3AD203B41FA5}">
                      <a16:colId xmlns:a16="http://schemas.microsoft.com/office/drawing/2014/main" val="3690977796"/>
                    </a:ext>
                  </a:extLst>
                </a:gridCol>
                <a:gridCol w="6893560">
                  <a:extLst>
                    <a:ext uri="{9D8B030D-6E8A-4147-A177-3AD203B41FA5}">
                      <a16:colId xmlns:a16="http://schemas.microsoft.com/office/drawing/2014/main" val="750914016"/>
                    </a:ext>
                  </a:extLst>
                </a:gridCol>
              </a:tblGrid>
              <a:tr h="477520">
                <a:tc>
                  <a:txBody>
                    <a:bodyPr/>
                    <a:lstStyle/>
                    <a:p>
                      <a:pPr marL="0" marR="0">
                        <a:lnSpc>
                          <a:spcPct val="115000"/>
                        </a:lnSpc>
                        <a:spcAft>
                          <a:spcPts val="800"/>
                        </a:spcAft>
                        <a:buNone/>
                      </a:pPr>
                      <a:r>
                        <a:rPr lang="en-US" sz="2000" kern="100" dirty="0">
                          <a:effectLst/>
                          <a:latin typeface="Arial" panose="020B0604020202020204" pitchFamily="34" charset="0"/>
                          <a:ea typeface="Aptos" panose="020B0004020202020204" pitchFamily="34" charset="0"/>
                          <a:cs typeface="Arial" panose="020B0604020202020204" pitchFamily="34" charset="0"/>
                        </a:rPr>
                        <a:t>Task </a:t>
                      </a:r>
                    </a:p>
                  </a:txBody>
                  <a:tcPr marL="68580" marR="68580" marT="0" marB="0"/>
                </a:tc>
                <a:tc>
                  <a:txBody>
                    <a:bodyPr/>
                    <a:lstStyle/>
                    <a:p>
                      <a:pPr marL="0" marR="0">
                        <a:lnSpc>
                          <a:spcPct val="115000"/>
                        </a:lnSpc>
                        <a:spcAft>
                          <a:spcPts val="800"/>
                        </a:spcAft>
                        <a:buNone/>
                      </a:pPr>
                      <a:r>
                        <a:rPr lang="en-US" sz="2000" kern="100">
                          <a:effectLst/>
                          <a:latin typeface="Arial" panose="020B0604020202020204" pitchFamily="34" charset="0"/>
                          <a:ea typeface="Aptos" panose="020B0004020202020204" pitchFamily="34" charset="0"/>
                          <a:cs typeface="Arial" panose="020B0604020202020204" pitchFamily="34" charset="0"/>
                        </a:rPr>
                        <a:t>Resources</a:t>
                      </a:r>
                    </a:p>
                  </a:txBody>
                  <a:tcPr marL="68580" marR="68580" marT="0" marB="0"/>
                </a:tc>
                <a:extLst>
                  <a:ext uri="{0D108BD9-81ED-4DB2-BD59-A6C34878D82A}">
                    <a16:rowId xmlns:a16="http://schemas.microsoft.com/office/drawing/2014/main" val="2185409756"/>
                  </a:ext>
                </a:extLst>
              </a:tr>
              <a:tr h="980512">
                <a:tc>
                  <a:txBody>
                    <a:bodyPr/>
                    <a:lstStyle/>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Create and assign students to classes in the MCAS Portal. </a:t>
                      </a:r>
                    </a:p>
                  </a:txBody>
                  <a:tcPr marL="68580" marR="68580" marT="0" marB="0"/>
                </a:tc>
                <a:tc>
                  <a:txBody>
                    <a:bodyPr/>
                    <a:lstStyle/>
                    <a:p>
                      <a:pPr marL="0" marR="0">
                        <a:lnSpc>
                          <a:spcPct val="115000"/>
                        </a:lnSpc>
                        <a:spcAft>
                          <a:spcPts val="800"/>
                        </a:spcAft>
                        <a:buNone/>
                      </a:pPr>
                      <a:r>
                        <a:rPr lang="en-US" sz="18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Guide to Creating and Managing Classes</a:t>
                      </a:r>
                      <a:r>
                        <a:rPr lang="en-US" sz="1800" i="1" u="none"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Arial" panose="020B0604020202020204" pitchFamily="34" charset="0"/>
                          <a:hlinkClick r:id="rId4"/>
                        </a:rPr>
                        <a:t>Module</a:t>
                      </a:r>
                      <a:r>
                        <a:rPr lang="en-US" sz="1800" kern="100" dirty="0">
                          <a:effectLst/>
                          <a:latin typeface="Arial" panose="020B0604020202020204" pitchFamily="34" charset="0"/>
                          <a:ea typeface="Aptos" panose="020B0004020202020204" pitchFamily="34" charset="0"/>
                          <a:cs typeface="Arial" panose="020B0604020202020204" pitchFamily="34" charset="0"/>
                        </a:rPr>
                        <a:t>: </a:t>
                      </a:r>
                      <a:r>
                        <a:rPr lang="en-US" sz="1800" i="1" kern="100" dirty="0">
                          <a:effectLst/>
                          <a:latin typeface="Arial" panose="020B0604020202020204" pitchFamily="34" charset="0"/>
                          <a:ea typeface="Aptos" panose="020B0004020202020204" pitchFamily="34" charset="0"/>
                          <a:cs typeface="Arial" panose="020B0604020202020204" pitchFamily="34" charset="0"/>
                        </a:rPr>
                        <a:t>(updated modules to be posted this fall)</a:t>
                      </a:r>
                    </a:p>
                    <a:p>
                      <a:pPr marL="342900" marR="0" lvl="0" indent="-342900">
                        <a:lnSpc>
                          <a:spcPct val="115000"/>
                        </a:lnSpc>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Creating Classes for MCAS</a:t>
                      </a:r>
                    </a:p>
                    <a:p>
                      <a:pPr marL="342900" marR="0" lvl="0" indent="-342900">
                        <a:lnSpc>
                          <a:spcPct val="115000"/>
                        </a:lnSpc>
                        <a:spcAft>
                          <a:spcPts val="800"/>
                        </a:spcAft>
                        <a:buFont typeface="Symbol" panose="05050102010706020507" pitchFamily="18" charset="2"/>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Creating Classes, Scheduling Tests, and Printing Student Logins</a:t>
                      </a:r>
                    </a:p>
                  </a:txBody>
                  <a:tcPr marL="68580" marR="68580" marT="0" marB="0"/>
                </a:tc>
                <a:extLst>
                  <a:ext uri="{0D108BD9-81ED-4DB2-BD59-A6C34878D82A}">
                    <a16:rowId xmlns:a16="http://schemas.microsoft.com/office/drawing/2014/main" val="2736614804"/>
                  </a:ext>
                </a:extLst>
              </a:tr>
              <a:tr h="1087120">
                <a:tc>
                  <a:txBody>
                    <a:bodyPr/>
                    <a:lstStyle/>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If necessary, create TA logins for Human Read-Aloud and Human Signer. </a:t>
                      </a:r>
                    </a:p>
                  </a:txBody>
                  <a:tcPr marL="68580" marR="68580" marT="0" marB="0"/>
                </a:tc>
                <a:tc>
                  <a:txBody>
                    <a:bodyPr/>
                    <a:lstStyle/>
                    <a:p>
                      <a:pPr marL="0" marR="0">
                        <a:lnSpc>
                          <a:spcPct val="115000"/>
                        </a:lnSpc>
                        <a:spcAft>
                          <a:spcPts val="800"/>
                        </a:spcAft>
                        <a:buNone/>
                      </a:pPr>
                      <a:r>
                        <a:rPr lang="en-US" sz="18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Accessibility and Accommodations Manual</a:t>
                      </a:r>
                      <a:r>
                        <a:rPr lang="en-US" sz="1800" u="none"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sz="1800" i="1" u="none" kern="100">
                          <a:solidFill>
                            <a:schemeClr val="tx1"/>
                          </a:solidFill>
                          <a:effectLst/>
                          <a:latin typeface="Arial" panose="020B0604020202020204" pitchFamily="34" charset="0"/>
                          <a:ea typeface="Aptos" panose="020B0004020202020204" pitchFamily="34" charset="0"/>
                          <a:cs typeface="Arial" panose="020B0604020202020204" pitchFamily="34" charset="0"/>
                        </a:rPr>
                        <a:t>(updated manual to be posted this fall)</a:t>
                      </a:r>
                    </a:p>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Principal’s Administration Manual (not yet available) </a:t>
                      </a:r>
                    </a:p>
                  </a:txBody>
                  <a:tcPr marL="68580" marR="68580" marT="0" marB="0"/>
                </a:tc>
                <a:extLst>
                  <a:ext uri="{0D108BD9-81ED-4DB2-BD59-A6C34878D82A}">
                    <a16:rowId xmlns:a16="http://schemas.microsoft.com/office/drawing/2014/main" val="1583465545"/>
                  </a:ext>
                </a:extLst>
              </a:tr>
              <a:tr h="878141">
                <a:tc>
                  <a:txBody>
                    <a:bodyPr/>
                    <a:lstStyle/>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Track delivery of materials through Materials Management in the MCAS Portal.</a:t>
                      </a:r>
                    </a:p>
                  </a:txBody>
                  <a:tcPr marL="68580" marR="68580" marT="0" marB="0"/>
                </a:tc>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Instructions for Using Materials Management in the MCAS Portal</a:t>
                      </a:r>
                      <a:r>
                        <a:rPr lang="en-US" sz="1800" u="none"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sz="1800" i="1" u="none" kern="100">
                          <a:solidFill>
                            <a:srgbClr val="000000"/>
                          </a:solidFill>
                          <a:effectLst/>
                          <a:latin typeface="Arial" panose="020B0604020202020204" pitchFamily="34" charset="0"/>
                          <a:ea typeface="Aptos" panose="020B0004020202020204" pitchFamily="34" charset="0"/>
                          <a:cs typeface="Arial" panose="020B0604020202020204" pitchFamily="34" charset="0"/>
                        </a:rPr>
                        <a:t>(updated guide to be posted this fall)</a:t>
                      </a:r>
                    </a:p>
                    <a:p>
                      <a:pPr marL="0" marR="0">
                        <a:lnSpc>
                          <a:spcPct val="115000"/>
                        </a:lnSpc>
                        <a:spcAft>
                          <a:spcPts val="800"/>
                        </a:spcAft>
                        <a:buNone/>
                      </a:pPr>
                      <a:endParaRPr lang="en-US" sz="1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786567322"/>
                  </a:ext>
                </a:extLst>
              </a:tr>
            </a:tbl>
          </a:graphicData>
        </a:graphic>
      </p:graphicFrame>
    </p:spTree>
    <p:extLst>
      <p:ext uri="{BB962C8B-B14F-4D97-AF65-F5344CB8AC3E}">
        <p14:creationId xmlns:p14="http://schemas.microsoft.com/office/powerpoint/2010/main" val="3633219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3141662" y="2591934"/>
            <a:ext cx="8081659" cy="1266082"/>
          </a:xfrm>
        </p:spPr>
        <p:txBody>
          <a:bodyPr>
            <a:normAutofit fontScale="90000"/>
          </a:bodyPr>
          <a:lstStyle/>
          <a:p>
            <a:r>
              <a:rPr lang="en-US">
                <a:solidFill>
                  <a:schemeClr val="tx1"/>
                </a:solidFill>
              </a:rPr>
              <a:t>9. Tasks to Complete up to One Week before Testing</a:t>
            </a:r>
          </a:p>
        </p:txBody>
      </p:sp>
      <p:sp>
        <p:nvSpPr>
          <p:cNvPr id="6" name="Slide Number Placeholder 5">
            <a:extLst>
              <a:ext uri="{FF2B5EF4-FFF2-40B4-BE49-F238E27FC236}">
                <a16:creationId xmlns:a16="http://schemas.microsoft.com/office/drawing/2014/main" id="{F297CB31-104B-DD81-6E6C-204836A78B3C}"/>
              </a:ext>
            </a:extLst>
          </p:cNvPr>
          <p:cNvSpPr>
            <a:spLocks noGrp="1"/>
          </p:cNvSpPr>
          <p:nvPr>
            <p:ph type="sldNum" sz="quarter" idx="12"/>
          </p:nvPr>
        </p:nvSpPr>
        <p:spPr/>
        <p:txBody>
          <a:bodyPr/>
          <a:lstStyle/>
          <a:p>
            <a:fld id="{68A8D22E-6BC5-9E47-900C-2BB94685D9F5}" type="slidenum">
              <a:rPr lang="en-US" smtClean="0"/>
              <a:pPr/>
              <a:t>74</a:t>
            </a:fld>
            <a:endParaRPr lang="en-US"/>
          </a:p>
        </p:txBody>
      </p:sp>
    </p:spTree>
    <p:extLst>
      <p:ext uri="{BB962C8B-B14F-4D97-AF65-F5344CB8AC3E}">
        <p14:creationId xmlns:p14="http://schemas.microsoft.com/office/powerpoint/2010/main" val="3993284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1228-569C-9FB2-83EA-540C2DF382CD}"/>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6C4681D-F9B1-91EE-626A-5A67A36036D4}"/>
              </a:ext>
            </a:extLst>
          </p:cNvPr>
          <p:cNvGraphicFramePr/>
          <p:nvPr/>
        </p:nvGraphicFramePr>
        <p:xfrm>
          <a:off x="0" y="1323439"/>
          <a:ext cx="12192000" cy="5129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6E70663-1B72-6F1C-2218-DC5AF185B549}"/>
              </a:ext>
            </a:extLst>
          </p:cNvPr>
          <p:cNvSpPr txBox="1"/>
          <p:nvPr/>
        </p:nvSpPr>
        <p:spPr>
          <a:xfrm>
            <a:off x="660000" y="0"/>
            <a:ext cx="10872000" cy="1323439"/>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Timeline for MCAS CBT </a:t>
            </a:r>
          </a:p>
          <a:p>
            <a:r>
              <a:rPr lang="en-US" sz="4000">
                <a:solidFill>
                  <a:schemeClr val="bg1"/>
                </a:solidFill>
                <a:latin typeface="Arial" panose="020B0604020202020204" pitchFamily="34" charset="0"/>
                <a:cs typeface="Arial" panose="020B0604020202020204" pitchFamily="34" charset="0"/>
              </a:rPr>
              <a:t>Pre-Administration Tasks (cont’d)</a:t>
            </a:r>
          </a:p>
        </p:txBody>
      </p:sp>
      <p:sp>
        <p:nvSpPr>
          <p:cNvPr id="4" name="Rectangle 3">
            <a:extLst>
              <a:ext uri="{FF2B5EF4-FFF2-40B4-BE49-F238E27FC236}">
                <a16:creationId xmlns:a16="http://schemas.microsoft.com/office/drawing/2014/main" id="{1AD0E415-925B-8572-DEAF-DE740EEA2B74}"/>
              </a:ext>
            </a:extLst>
          </p:cNvPr>
          <p:cNvSpPr/>
          <p:nvPr/>
        </p:nvSpPr>
        <p:spPr>
          <a:xfrm>
            <a:off x="8056880" y="2407920"/>
            <a:ext cx="4043680" cy="37490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644E330-AA02-6463-02D5-C83BC537C3C5}"/>
              </a:ext>
            </a:extLst>
          </p:cNvPr>
          <p:cNvSpPr>
            <a:spLocks noGrp="1"/>
          </p:cNvSpPr>
          <p:nvPr>
            <p:ph type="sldNum" sz="quarter" idx="12"/>
          </p:nvPr>
        </p:nvSpPr>
        <p:spPr/>
        <p:txBody>
          <a:bodyPr/>
          <a:lstStyle/>
          <a:p>
            <a:fld id="{68A8D22E-6BC5-9E47-900C-2BB94685D9F5}" type="slidenum">
              <a:rPr lang="en-US" smtClean="0"/>
              <a:t>75</a:t>
            </a:fld>
            <a:endParaRPr lang="en-US"/>
          </a:p>
        </p:txBody>
      </p:sp>
    </p:spTree>
    <p:extLst>
      <p:ext uri="{BB962C8B-B14F-4D97-AF65-F5344CB8AC3E}">
        <p14:creationId xmlns:p14="http://schemas.microsoft.com/office/powerpoint/2010/main" val="2645199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253CE-328E-B261-CEC3-16D0EDB29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4DCAC-3D18-76C4-49FD-D913C95C6A2F}"/>
              </a:ext>
            </a:extLst>
          </p:cNvPr>
          <p:cNvSpPr>
            <a:spLocks noGrp="1"/>
          </p:cNvSpPr>
          <p:nvPr>
            <p:ph type="title"/>
          </p:nvPr>
        </p:nvSpPr>
        <p:spPr/>
        <p:txBody>
          <a:bodyPr>
            <a:normAutofit fontScale="90000"/>
          </a:bodyPr>
          <a:lstStyle/>
          <a:p>
            <a:r>
              <a:rPr lang="en-US" sz="4000">
                <a:solidFill>
                  <a:schemeClr val="bg1"/>
                </a:solidFill>
              </a:rPr>
              <a:t>20. Train test administrators in protocols and security requirements. </a:t>
            </a:r>
            <a:endParaRPr lang="en-US" sz="400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D2FB379-E6B8-9A2C-CC56-D9063F901E60}"/>
              </a:ext>
            </a:extLst>
          </p:cNvPr>
          <p:cNvSpPr>
            <a:spLocks noGrp="1"/>
          </p:cNvSpPr>
          <p:nvPr>
            <p:ph idx="1"/>
          </p:nvPr>
        </p:nvSpPr>
        <p:spPr>
          <a:xfrm>
            <a:off x="173179" y="1591253"/>
            <a:ext cx="11890665" cy="4958047"/>
          </a:xfrm>
        </p:spPr>
        <p:txBody>
          <a:bodyPr>
            <a:normAutofit/>
          </a:bodyPr>
          <a:lstStyle/>
          <a:p>
            <a:pPr>
              <a:buClr>
                <a:srgbClr val="101D35"/>
              </a:buClr>
            </a:pPr>
            <a:r>
              <a:rPr lang="en-US" sz="3200">
                <a:solidFill>
                  <a:schemeClr val="tx1"/>
                </a:solidFill>
                <a:latin typeface="Arial" panose="020B0604020202020204" pitchFamily="34" charset="0"/>
                <a:cs typeface="Arial" panose="020B0604020202020204" pitchFamily="34" charset="0"/>
              </a:rPr>
              <a:t>A sample slide deck is posted to each administration’s </a:t>
            </a:r>
            <a:r>
              <a:rPr lang="en-US" sz="3200">
                <a:solidFill>
                  <a:schemeClr val="tx1"/>
                </a:solidFill>
                <a:latin typeface="Arial" panose="020B0604020202020204" pitchFamily="34" charset="0"/>
                <a:cs typeface="Arial" panose="020B0604020202020204" pitchFamily="34" charset="0"/>
                <a:hlinkClick r:id="rId2"/>
              </a:rPr>
              <a:t>Resources webpage</a:t>
            </a:r>
            <a:r>
              <a:rPr lang="en-US" sz="3200">
                <a:solidFill>
                  <a:schemeClr val="tx1"/>
                </a:solidFill>
                <a:latin typeface="Arial" panose="020B0604020202020204" pitchFamily="34" charset="0"/>
                <a:cs typeface="Arial" panose="020B0604020202020204" pitchFamily="34" charset="0"/>
              </a:rPr>
              <a:t> </a:t>
            </a:r>
            <a:r>
              <a:rPr lang="en-US" sz="3200">
                <a:solidFill>
                  <a:schemeClr val="tx1"/>
                </a:solidFill>
              </a:rPr>
              <a:t>prior to the testing window. </a:t>
            </a:r>
          </a:p>
          <a:p>
            <a:pPr>
              <a:buClr>
                <a:srgbClr val="101D35"/>
              </a:buClr>
            </a:pPr>
            <a:r>
              <a:rPr lang="en-US" sz="3200">
                <a:solidFill>
                  <a:schemeClr val="tx1"/>
                </a:solidFill>
                <a:latin typeface="Arial" panose="020B0604020202020204" pitchFamily="34" charset="0"/>
                <a:cs typeface="Arial" panose="020B0604020202020204" pitchFamily="34" charset="0"/>
              </a:rPr>
              <a:t>See additional instructions in the Principal’s Administration Manual. </a:t>
            </a:r>
          </a:p>
        </p:txBody>
      </p:sp>
      <p:sp>
        <p:nvSpPr>
          <p:cNvPr id="4" name="Slide Number Placeholder 3">
            <a:extLst>
              <a:ext uri="{FF2B5EF4-FFF2-40B4-BE49-F238E27FC236}">
                <a16:creationId xmlns:a16="http://schemas.microsoft.com/office/drawing/2014/main" id="{54B18744-CE73-F998-159C-4BC14115D316}"/>
              </a:ext>
            </a:extLst>
          </p:cNvPr>
          <p:cNvSpPr>
            <a:spLocks noGrp="1"/>
          </p:cNvSpPr>
          <p:nvPr>
            <p:ph type="sldNum" sz="quarter" idx="12"/>
          </p:nvPr>
        </p:nvSpPr>
        <p:spPr/>
        <p:txBody>
          <a:bodyPr/>
          <a:lstStyle/>
          <a:p>
            <a:fld id="{68A8D22E-6BC5-9E47-900C-2BB94685D9F5}" type="slidenum">
              <a:rPr lang="en-US" smtClean="0"/>
              <a:t>76</a:t>
            </a:fld>
            <a:endParaRPr lang="en-US"/>
          </a:p>
        </p:txBody>
      </p:sp>
    </p:spTree>
    <p:extLst>
      <p:ext uri="{BB962C8B-B14F-4D97-AF65-F5344CB8AC3E}">
        <p14:creationId xmlns:p14="http://schemas.microsoft.com/office/powerpoint/2010/main" val="3687841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B85D9-B40D-6F24-FE0F-D25C81E75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911A9-47EF-28D7-CB6A-A97DBC4BD1F9}"/>
              </a:ext>
            </a:extLst>
          </p:cNvPr>
          <p:cNvSpPr>
            <a:spLocks noGrp="1"/>
          </p:cNvSpPr>
          <p:nvPr>
            <p:ph type="title"/>
          </p:nvPr>
        </p:nvSpPr>
        <p:spPr/>
        <p:txBody>
          <a:bodyPr>
            <a:normAutofit fontScale="90000"/>
          </a:bodyPr>
          <a:lstStyle/>
          <a:p>
            <a:r>
              <a:rPr lang="en-US" sz="4000">
                <a:solidFill>
                  <a:schemeClr val="bg1"/>
                </a:solidFill>
              </a:rPr>
              <a:t>21.</a:t>
            </a:r>
            <a:r>
              <a:rPr lang="en-US" sz="4000">
                <a:solidFill>
                  <a:schemeClr val="bg1"/>
                </a:solidFill>
                <a:latin typeface="Arial" panose="020B0604020202020204" pitchFamily="34" charset="0"/>
                <a:cs typeface="Arial" panose="020B0604020202020204" pitchFamily="34" charset="0"/>
              </a:rPr>
              <a:t> Schedule classes to take tests in the MCAS Portal. </a:t>
            </a:r>
          </a:p>
        </p:txBody>
      </p:sp>
      <p:sp>
        <p:nvSpPr>
          <p:cNvPr id="6" name="Text Placeholder 2">
            <a:extLst>
              <a:ext uri="{FF2B5EF4-FFF2-40B4-BE49-F238E27FC236}">
                <a16:creationId xmlns:a16="http://schemas.microsoft.com/office/drawing/2014/main" id="{93E2FD4A-7C44-00A2-7E59-E493396E3471}"/>
              </a:ext>
            </a:extLst>
          </p:cNvPr>
          <p:cNvSpPr>
            <a:spLocks noGrp="1"/>
          </p:cNvSpPr>
          <p:nvPr>
            <p:ph idx="1"/>
          </p:nvPr>
        </p:nvSpPr>
        <p:spPr>
          <a:xfrm>
            <a:off x="173038" y="1590675"/>
            <a:ext cx="11890375" cy="4414838"/>
          </a:xfrm>
        </p:spPr>
        <p:txBody>
          <a:bodyPr>
            <a:normAutofit fontScale="92500" lnSpcReduction="20000"/>
          </a:bodyPr>
          <a:lstStyle/>
          <a:p>
            <a:pPr marL="457200" lvl="0" indent="-457200">
              <a:buClr>
                <a:srgbClr val="0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Schools will need to “schedule” classes for tests to assign test forms and create student logins.</a:t>
            </a:r>
          </a:p>
          <a:p>
            <a:pPr marL="914400" lvl="1" indent="-457200">
              <a:buClr>
                <a:srgbClr val="000000"/>
              </a:buClr>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Student logins cannot be printed until after tests are scheduled. </a:t>
            </a:r>
          </a:p>
          <a:p>
            <a:pPr marL="457200" lvl="0" indent="-457200">
              <a:buClr>
                <a:srgbClr val="0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Test coordinators will need to schedule tests approximately one week prior to test administration. </a:t>
            </a:r>
          </a:p>
          <a:p>
            <a:pPr marL="914400" lvl="1" indent="-457200">
              <a:buClr>
                <a:srgbClr val="000000"/>
              </a:buClr>
            </a:pPr>
            <a:r>
              <a:rPr lang="en-US">
                <a:solidFill>
                  <a:srgbClr val="000000"/>
                </a:solidFill>
              </a:rPr>
              <a:t>Scheduling tests is not available in the MCAS Portal until one week prior to test administration. </a:t>
            </a:r>
          </a:p>
          <a:p>
            <a:pPr marL="914400" lvl="1" indent="-457200">
              <a:buClr>
                <a:srgbClr val="000000"/>
              </a:buClr>
            </a:pPr>
            <a:r>
              <a:rPr lang="en-US">
                <a:solidFill>
                  <a:srgbClr val="000000"/>
                </a:solidFill>
                <a:latin typeface="Arial" panose="020B0604020202020204" pitchFamily="34" charset="0"/>
                <a:cs typeface="Arial" panose="020B0604020202020204" pitchFamily="34" charset="0"/>
              </a:rPr>
              <a:t>Students taking the Spanish/English edition of a test will need to be scheduled separately for that tes</a:t>
            </a:r>
            <a:r>
              <a:rPr lang="en-US">
                <a:solidFill>
                  <a:srgbClr val="000000"/>
                </a:solidFill>
              </a:rPr>
              <a:t>t.</a:t>
            </a:r>
            <a:endParaRPr lang="en-US">
              <a:solidFill>
                <a:srgbClr val="000000"/>
              </a:solidFill>
              <a:latin typeface="Arial" panose="020B0604020202020204" pitchFamily="34" charset="0"/>
              <a:cs typeface="Arial" panose="020B0604020202020204" pitchFamily="34" charset="0"/>
            </a:endParaRPr>
          </a:p>
          <a:p>
            <a:pPr marL="457200" lvl="0" indent="-457200">
              <a:buClr>
                <a:srgbClr val="000000"/>
              </a:buClr>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The </a:t>
            </a:r>
            <a:r>
              <a:rPr lang="en-US">
                <a:solidFill>
                  <a:srgbClr val="000000"/>
                </a:solidFill>
                <a:latin typeface="Arial" panose="020B0604020202020204" pitchFamily="34" charset="0"/>
                <a:cs typeface="Arial" panose="020B0604020202020204" pitchFamily="34" charset="0"/>
                <a:hlinkClick r:id="rId2"/>
              </a:rPr>
              <a:t>Statewide Testing Schedule</a:t>
            </a:r>
            <a:r>
              <a:rPr lang="en-US">
                <a:solidFill>
                  <a:srgbClr val="000000"/>
                </a:solidFill>
                <a:latin typeface="Arial" panose="020B0604020202020204" pitchFamily="34" charset="0"/>
                <a:cs typeface="Arial" panose="020B0604020202020204" pitchFamily="34" charset="0"/>
              </a:rPr>
              <a:t> lists the dates that test scheduling should be completed for each administration. </a:t>
            </a:r>
          </a:p>
          <a:p>
            <a:pPr marL="457200" lvl="0" indent="-457200">
              <a:buClr>
                <a:srgbClr val="000000"/>
              </a:buClr>
              <a:buFont typeface="Arial" panose="020B0604020202020204" pitchFamily="34" charset="0"/>
              <a:buChar char="•"/>
            </a:pPr>
            <a:r>
              <a:rPr lang="en-US">
                <a:solidFill>
                  <a:srgbClr val="000000"/>
                </a:solidFill>
              </a:rPr>
              <a:t>Instructions available in the </a:t>
            </a:r>
            <a:r>
              <a:rPr lang="en-US">
                <a:solidFill>
                  <a:srgbClr val="000000"/>
                </a:solidFill>
                <a:hlinkClick r:id="rId3"/>
              </a:rPr>
              <a:t>Guide to Scheduling Tests and Printing Student Logins</a:t>
            </a:r>
            <a:r>
              <a:rPr lang="en-US">
                <a:solidFill>
                  <a:srgbClr val="000000"/>
                </a:solidFill>
              </a:rPr>
              <a:t>. </a:t>
            </a:r>
            <a:endParaRPr lang="en-US">
              <a:solidFill>
                <a:srgbClr val="0000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A04E247C-63BC-2748-E137-860EC8B6D7EF}"/>
              </a:ext>
            </a:extLst>
          </p:cNvPr>
          <p:cNvSpPr>
            <a:spLocks noGrp="1"/>
          </p:cNvSpPr>
          <p:nvPr>
            <p:ph type="sldNum" sz="quarter" idx="12"/>
          </p:nvPr>
        </p:nvSpPr>
        <p:spPr/>
        <p:txBody>
          <a:bodyPr/>
          <a:lstStyle/>
          <a:p>
            <a:fld id="{68A8D22E-6BC5-9E47-900C-2BB94685D9F5}" type="slidenum">
              <a:rPr lang="en-US" smtClean="0"/>
              <a:t>77</a:t>
            </a:fld>
            <a:endParaRPr lang="en-US"/>
          </a:p>
        </p:txBody>
      </p:sp>
    </p:spTree>
    <p:extLst>
      <p:ext uri="{BB962C8B-B14F-4D97-AF65-F5344CB8AC3E}">
        <p14:creationId xmlns:p14="http://schemas.microsoft.com/office/powerpoint/2010/main" val="887494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10E42-85A1-4C29-797C-1AE1E1BA1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C9DF4-2970-8011-491B-9FFFA68191AC}"/>
              </a:ext>
            </a:extLst>
          </p:cNvPr>
          <p:cNvSpPr>
            <a:spLocks noGrp="1"/>
          </p:cNvSpPr>
          <p:nvPr>
            <p:ph type="title"/>
          </p:nvPr>
        </p:nvSpPr>
        <p:spPr/>
        <p:txBody>
          <a:bodyPr>
            <a:normAutofit fontScale="90000"/>
          </a:bodyPr>
          <a:lstStyle/>
          <a:p>
            <a:r>
              <a:rPr lang="en-US" sz="4000">
                <a:solidFill>
                  <a:schemeClr val="bg1"/>
                </a:solidFill>
              </a:rPr>
              <a:t>22.</a:t>
            </a:r>
            <a:r>
              <a:rPr lang="en-US" sz="4000">
                <a:solidFill>
                  <a:schemeClr val="bg1"/>
                </a:solidFill>
                <a:latin typeface="Arial" panose="020B0604020202020204" pitchFamily="34" charset="0"/>
                <a:cs typeface="Arial" panose="020B0604020202020204" pitchFamily="34" charset="0"/>
              </a:rPr>
              <a:t> Print student logins, summary sheets, and test administrator logins, if necessary. </a:t>
            </a:r>
          </a:p>
        </p:txBody>
      </p:sp>
      <p:sp>
        <p:nvSpPr>
          <p:cNvPr id="5" name="Content Placeholder 4">
            <a:extLst>
              <a:ext uri="{FF2B5EF4-FFF2-40B4-BE49-F238E27FC236}">
                <a16:creationId xmlns:a16="http://schemas.microsoft.com/office/drawing/2014/main" id="{C8A82124-DBD8-AE93-4087-5A5274EA12F4}"/>
              </a:ext>
            </a:extLst>
          </p:cNvPr>
          <p:cNvSpPr>
            <a:spLocks noGrp="1"/>
          </p:cNvSpPr>
          <p:nvPr>
            <p:ph idx="1"/>
          </p:nvPr>
        </p:nvSpPr>
        <p:spPr/>
        <p:txBody>
          <a:bodyPr>
            <a:normAutofit fontScale="92500" lnSpcReduction="20000"/>
          </a:bodyPr>
          <a:lstStyle/>
          <a:p>
            <a:pPr marL="457200" lvl="0" indent="-457200">
              <a:buClr>
                <a:srgbClr val="000000"/>
              </a:buClr>
            </a:pPr>
            <a:r>
              <a:rPr lang="en-US">
                <a:solidFill>
                  <a:srgbClr val="000000"/>
                </a:solidFill>
              </a:rPr>
              <a:t>Student logins contain the sign-in information that students need to type in to begin each test session. </a:t>
            </a:r>
          </a:p>
          <a:p>
            <a:pPr marL="914400" lvl="1" indent="-457200">
              <a:buClr>
                <a:srgbClr val="000000"/>
              </a:buClr>
            </a:pPr>
            <a:r>
              <a:rPr lang="en-US">
                <a:solidFill>
                  <a:srgbClr val="000000"/>
                </a:solidFill>
              </a:rPr>
              <a:t>Students use the same student login for each subject area test (e.g., Jon Ward has one login for grade 4 ELA sessions 1 and 2, and a different login for grade 4 Mathematics). </a:t>
            </a:r>
          </a:p>
          <a:p>
            <a:pPr marL="457200" lvl="0" indent="-457200">
              <a:buClr>
                <a:srgbClr val="000000"/>
              </a:buClr>
            </a:pPr>
            <a:r>
              <a:rPr lang="en-US">
                <a:solidFill>
                  <a:srgbClr val="000000"/>
                </a:solidFill>
              </a:rPr>
              <a:t>Schools may print student logins up to one week in advance; DESE recommends printing student logins one to two days in advance of testing. </a:t>
            </a:r>
          </a:p>
          <a:p>
            <a:pPr marL="914400" lvl="1" indent="-457200">
              <a:buClr>
                <a:srgbClr val="000000"/>
              </a:buClr>
            </a:pPr>
            <a:r>
              <a:rPr lang="en-US">
                <a:solidFill>
                  <a:srgbClr val="000000"/>
                </a:solidFill>
              </a:rPr>
              <a:t>Student logins are considered secure and must be tracked. </a:t>
            </a:r>
          </a:p>
          <a:p>
            <a:pPr marL="457200" lvl="0" indent="-457200">
              <a:buClr>
                <a:srgbClr val="000000"/>
              </a:buClr>
            </a:pPr>
            <a:r>
              <a:rPr lang="en-US">
                <a:solidFill>
                  <a:srgbClr val="000000"/>
                </a:solidFill>
              </a:rPr>
              <a:t>Note: Test coordinators may also need to print test administrator logins for test administrators administering the Human Read-Aloud and Human Signer accommodations. </a:t>
            </a:r>
          </a:p>
          <a:p>
            <a:pPr marL="914400" lvl="1" indent="-457200">
              <a:buClr>
                <a:srgbClr val="000000"/>
              </a:buClr>
            </a:pPr>
            <a:r>
              <a:rPr lang="en-US">
                <a:solidFill>
                  <a:srgbClr val="000000"/>
                </a:solidFill>
              </a:rPr>
              <a:t>See instructions in Appendix C of the </a:t>
            </a:r>
            <a:r>
              <a:rPr lang="en-US">
                <a:solidFill>
                  <a:srgbClr val="000000"/>
                </a:solidFill>
                <a:hlinkClick r:id="rId2"/>
              </a:rPr>
              <a:t>PAM</a:t>
            </a:r>
            <a:r>
              <a:rPr lang="en-US">
                <a:solidFill>
                  <a:srgbClr val="000000"/>
                </a:solidFill>
              </a:rPr>
              <a:t>. </a:t>
            </a:r>
          </a:p>
          <a:p>
            <a:pPr marL="457200" lvl="0" indent="-457200">
              <a:buClr>
                <a:srgbClr val="000000"/>
              </a:buClr>
            </a:pPr>
            <a:r>
              <a:rPr lang="en-US">
                <a:solidFill>
                  <a:srgbClr val="000000"/>
                </a:solidFill>
              </a:rPr>
              <a:t>Instructions available in the </a:t>
            </a:r>
            <a:r>
              <a:rPr lang="en-US">
                <a:solidFill>
                  <a:srgbClr val="000000"/>
                </a:solidFill>
                <a:hlinkClick r:id="rId3"/>
              </a:rPr>
              <a:t>Guide to Scheduling Tests and Printing Student Logins</a:t>
            </a:r>
            <a:r>
              <a:rPr lang="en-US">
                <a:solidFill>
                  <a:srgbClr val="000000"/>
                </a:solidFill>
              </a:rPr>
              <a:t>. </a:t>
            </a:r>
          </a:p>
        </p:txBody>
      </p:sp>
      <p:sp>
        <p:nvSpPr>
          <p:cNvPr id="3" name="Slide Number Placeholder 2">
            <a:extLst>
              <a:ext uri="{FF2B5EF4-FFF2-40B4-BE49-F238E27FC236}">
                <a16:creationId xmlns:a16="http://schemas.microsoft.com/office/drawing/2014/main" id="{3B5EBB1C-FBAC-363F-E7C5-328C3D121CA4}"/>
              </a:ext>
            </a:extLst>
          </p:cNvPr>
          <p:cNvSpPr>
            <a:spLocks noGrp="1"/>
          </p:cNvSpPr>
          <p:nvPr>
            <p:ph type="sldNum" sz="quarter" idx="12"/>
          </p:nvPr>
        </p:nvSpPr>
        <p:spPr/>
        <p:txBody>
          <a:bodyPr/>
          <a:lstStyle/>
          <a:p>
            <a:fld id="{68A8D22E-6BC5-9E47-900C-2BB94685D9F5}" type="slidenum">
              <a:rPr lang="en-US" smtClean="0"/>
              <a:t>78</a:t>
            </a:fld>
            <a:endParaRPr lang="en-US"/>
          </a:p>
        </p:txBody>
      </p:sp>
    </p:spTree>
    <p:extLst>
      <p:ext uri="{BB962C8B-B14F-4D97-AF65-F5344CB8AC3E}">
        <p14:creationId xmlns:p14="http://schemas.microsoft.com/office/powerpoint/2010/main" val="42416877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85EB4-CB6B-DFCE-89F7-271D3F9D6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2A9E7-3E4A-9FAC-E4BC-F5BFB194E6B7}"/>
              </a:ext>
            </a:extLst>
          </p:cNvPr>
          <p:cNvSpPr>
            <a:spLocks noGrp="1"/>
          </p:cNvSpPr>
          <p:nvPr>
            <p:ph type="title"/>
          </p:nvPr>
        </p:nvSpPr>
        <p:spPr/>
        <p:txBody>
          <a:bodyPr>
            <a:normAutofit fontScale="90000"/>
          </a:bodyPr>
          <a:lstStyle/>
          <a:p>
            <a:r>
              <a:rPr lang="en-US" sz="4000">
                <a:solidFill>
                  <a:schemeClr val="bg1"/>
                </a:solidFill>
              </a:rPr>
              <a:t>23.</a:t>
            </a:r>
            <a:r>
              <a:rPr lang="en-US" sz="4000">
                <a:solidFill>
                  <a:schemeClr val="bg1"/>
                </a:solidFill>
                <a:latin typeface="Arial" panose="020B0604020202020204" pitchFamily="34" charset="0"/>
                <a:cs typeface="Arial" panose="020B0604020202020204" pitchFamily="34" charset="0"/>
              </a:rPr>
              <a:t> Verify form-dependent accommodations. </a:t>
            </a:r>
          </a:p>
        </p:txBody>
      </p:sp>
      <p:sp>
        <p:nvSpPr>
          <p:cNvPr id="4" name="Content Placeholder 2">
            <a:extLst>
              <a:ext uri="{FF2B5EF4-FFF2-40B4-BE49-F238E27FC236}">
                <a16:creationId xmlns:a16="http://schemas.microsoft.com/office/drawing/2014/main" id="{1A6986E6-7E4C-6784-2B1B-5E5DEA2B7310}"/>
              </a:ext>
            </a:extLst>
          </p:cNvPr>
          <p:cNvSpPr>
            <a:spLocks noGrp="1"/>
          </p:cNvSpPr>
          <p:nvPr>
            <p:ph idx="1"/>
          </p:nvPr>
        </p:nvSpPr>
        <p:spPr>
          <a:xfrm>
            <a:off x="173179" y="1591254"/>
            <a:ext cx="11890665" cy="4414692"/>
          </a:xfrm>
        </p:spPr>
        <p:txBody>
          <a:bodyPr vert="horz" lIns="91440" tIns="45720" rIns="91440" bIns="45720" rtlCol="0" anchor="t">
            <a:noAutofit/>
          </a:bodyPr>
          <a:lstStyle/>
          <a:p>
            <a:pPr>
              <a:buClr>
                <a:srgbClr val="101D35"/>
              </a:buClr>
            </a:pPr>
            <a:r>
              <a:rPr lang="en-US" sz="2000">
                <a:solidFill>
                  <a:schemeClr val="tx1"/>
                </a:solidFill>
              </a:rPr>
              <a:t>The following accommodations are particularly important to verify prior to testing because they </a:t>
            </a:r>
            <a:r>
              <a:rPr lang="en-US" sz="2000" b="1">
                <a:solidFill>
                  <a:schemeClr val="tx1"/>
                </a:solidFill>
              </a:rPr>
              <a:t>cannot be changed in the MCAS Portal after a student has signed in to a computer-based test</a:t>
            </a:r>
            <a:r>
              <a:rPr lang="en-US" sz="2000">
                <a:solidFill>
                  <a:schemeClr val="tx1"/>
                </a:solidFill>
              </a:rPr>
              <a:t>. If a student begins testing and one of these accommodations has been assigned incorrectly, it may result in voiding the student’s test. </a:t>
            </a:r>
          </a:p>
          <a:p>
            <a:pPr>
              <a:buClr>
                <a:srgbClr val="101D35"/>
              </a:buClr>
            </a:pPr>
            <a:r>
              <a:rPr lang="en-US" sz="2000">
                <a:solidFill>
                  <a:schemeClr val="tx1"/>
                </a:solidFill>
                <a:latin typeface="Arial" panose="020B0604020202020204" pitchFamily="34" charset="0"/>
                <a:cs typeface="Arial" panose="020B0604020202020204" pitchFamily="34" charset="0"/>
              </a:rPr>
              <a:t>After classes have been scheduled, verify that students have been assigned the correct form for the following form-dependent accommodations:</a:t>
            </a:r>
          </a:p>
          <a:p>
            <a:pPr lvl="1">
              <a:buClr>
                <a:srgbClr val="101D35"/>
              </a:buClr>
            </a:pPr>
            <a:r>
              <a:rPr lang="en-US" sz="2000">
                <a:solidFill>
                  <a:schemeClr val="tx1"/>
                </a:solidFill>
              </a:rPr>
              <a:t>Spanish/English</a:t>
            </a:r>
          </a:p>
          <a:p>
            <a:pPr lvl="1">
              <a:buClr>
                <a:srgbClr val="101D35"/>
              </a:buClr>
            </a:pPr>
            <a:r>
              <a:rPr lang="en-US" sz="2000">
                <a:solidFill>
                  <a:schemeClr val="tx1"/>
                </a:solidFill>
                <a:latin typeface="Arial" panose="020B0604020202020204" pitchFamily="34" charset="0"/>
                <a:cs typeface="Arial" panose="020B0604020202020204" pitchFamily="34" charset="0"/>
              </a:rPr>
              <a:t>Human Read-Aloud</a:t>
            </a:r>
          </a:p>
          <a:p>
            <a:pPr lvl="1">
              <a:buClr>
                <a:srgbClr val="101D35"/>
              </a:buClr>
            </a:pPr>
            <a:r>
              <a:rPr lang="en-US" sz="2000">
                <a:solidFill>
                  <a:schemeClr val="tx1"/>
                </a:solidFill>
              </a:rPr>
              <a:t>Human Signer</a:t>
            </a:r>
            <a:endParaRPr lang="en-US" sz="2000">
              <a:solidFill>
                <a:schemeClr val="tx1"/>
              </a:solidFill>
              <a:latin typeface="Arial" panose="020B0604020202020204" pitchFamily="34" charset="0"/>
              <a:cs typeface="Arial" panose="020B0604020202020204" pitchFamily="34" charset="0"/>
            </a:endParaRPr>
          </a:p>
          <a:p>
            <a:pPr>
              <a:buClr>
                <a:srgbClr val="101D35"/>
              </a:buClr>
            </a:pPr>
            <a:r>
              <a:rPr lang="en-US" sz="2000">
                <a:solidFill>
                  <a:schemeClr val="tx1"/>
                </a:solidFill>
              </a:rPr>
              <a:t>To verify these forms have been assigned correctly, navigate to </a:t>
            </a:r>
            <a:r>
              <a:rPr lang="en-US" sz="2000" b="1">
                <a:solidFill>
                  <a:schemeClr val="tx1"/>
                </a:solidFill>
              </a:rPr>
              <a:t>Administration &gt; Test Scheduling &gt; find the scheduled class &gt; View Details/Student Logins</a:t>
            </a:r>
            <a:r>
              <a:rPr lang="en-US" sz="2000">
                <a:solidFill>
                  <a:schemeClr val="tx1"/>
                </a:solidFill>
              </a:rPr>
              <a:t>. </a:t>
            </a:r>
          </a:p>
          <a:p>
            <a:pPr>
              <a:buClr>
                <a:srgbClr val="101D35"/>
              </a:buClr>
            </a:pPr>
            <a:r>
              <a:rPr lang="en-US" sz="2000">
                <a:solidFill>
                  <a:schemeClr val="tx1"/>
                </a:solidFill>
                <a:latin typeface="Arial"/>
                <a:cs typeface="Arial"/>
              </a:rPr>
              <a:t>The Form Name column indicates which form a student has been assigned. </a:t>
            </a:r>
          </a:p>
          <a:p>
            <a:pPr>
              <a:buClr>
                <a:srgbClr val="101D35"/>
              </a:buClr>
            </a:pPr>
            <a:r>
              <a:rPr lang="en-US" sz="2000">
                <a:solidFill>
                  <a:schemeClr val="tx1"/>
                </a:solidFill>
                <a:latin typeface="Arial"/>
                <a:cs typeface="Arial"/>
              </a:rPr>
              <a:t>After classes have been scheduled, all accommodations can also be verified on the student summary page that is printed with student logins. </a:t>
            </a:r>
          </a:p>
          <a:p>
            <a:pPr lvl="2">
              <a:buClr>
                <a:srgbClr val="101D35"/>
              </a:buClr>
              <a:buFont typeface="Arial" panose="020B0604020202020204" pitchFamily="34" charset="0"/>
              <a:buChar char="•"/>
            </a:pPr>
            <a:endParaRPr lang="en-US" sz="1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694AF8-7D34-8BC9-47DA-C5D2BB5D673E}"/>
              </a:ext>
            </a:extLst>
          </p:cNvPr>
          <p:cNvSpPr txBox="1"/>
          <p:nvPr/>
        </p:nvSpPr>
        <p:spPr>
          <a:xfrm>
            <a:off x="4322774" y="3429000"/>
            <a:ext cx="4276427" cy="1015663"/>
          </a:xfrm>
          <a:prstGeom prst="rect">
            <a:avLst/>
          </a:prstGeom>
          <a:noFill/>
        </p:spPr>
        <p:txBody>
          <a:bodyPr wrap="none" rtlCol="0">
            <a:spAutoFit/>
          </a:bodyPr>
          <a:lstStyle/>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ASL</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Screen Reader</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Compatible Assistive Technology </a:t>
            </a:r>
          </a:p>
        </p:txBody>
      </p:sp>
      <p:sp>
        <p:nvSpPr>
          <p:cNvPr id="3" name="Slide Number Placeholder 2">
            <a:extLst>
              <a:ext uri="{FF2B5EF4-FFF2-40B4-BE49-F238E27FC236}">
                <a16:creationId xmlns:a16="http://schemas.microsoft.com/office/drawing/2014/main" id="{D2970741-F0E6-1F1C-DF1E-CE243A4B5EBD}"/>
              </a:ext>
            </a:extLst>
          </p:cNvPr>
          <p:cNvSpPr>
            <a:spLocks noGrp="1"/>
          </p:cNvSpPr>
          <p:nvPr>
            <p:ph type="sldNum" sz="quarter" idx="12"/>
          </p:nvPr>
        </p:nvSpPr>
        <p:spPr/>
        <p:txBody>
          <a:bodyPr/>
          <a:lstStyle/>
          <a:p>
            <a:fld id="{68A8D22E-6BC5-9E47-900C-2BB94685D9F5}" type="slidenum">
              <a:rPr lang="en-US" smtClean="0"/>
              <a:t>79</a:t>
            </a:fld>
            <a:endParaRPr lang="en-US"/>
          </a:p>
        </p:txBody>
      </p:sp>
    </p:spTree>
    <p:extLst>
      <p:ext uri="{BB962C8B-B14F-4D97-AF65-F5344CB8AC3E}">
        <p14:creationId xmlns:p14="http://schemas.microsoft.com/office/powerpoint/2010/main" val="4049678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2764972" y="2997994"/>
            <a:ext cx="8741228" cy="862012"/>
          </a:xfrm>
        </p:spPr>
        <p:txBody>
          <a:bodyPr>
            <a:normAutofit fontScale="90000"/>
          </a:bodyPr>
          <a:lstStyle/>
          <a:p>
            <a:r>
              <a:rPr lang="en-US" sz="5300">
                <a:solidFill>
                  <a:schemeClr val="tx1"/>
                </a:solidFill>
                <a:latin typeface="Arial" panose="020B0604020202020204" pitchFamily="34" charset="0"/>
                <a:cs typeface="Arial" panose="020B0604020202020204" pitchFamily="34" charset="0"/>
              </a:rPr>
              <a:t>1. </a:t>
            </a:r>
            <a:r>
              <a:rPr lang="en-US" altLang="zh-CN" sz="5300">
                <a:solidFill>
                  <a:schemeClr val="tx1"/>
                </a:solidFill>
                <a:latin typeface="Arial" panose="020B0604020202020204" pitchFamily="34" charset="0"/>
                <a:cs typeface="Arial" panose="020B0604020202020204" pitchFamily="34" charset="0"/>
              </a:rPr>
              <a:t>Updates for 2025–26 </a:t>
            </a:r>
            <a:br>
              <a:rPr lang="zh-CN" altLang="en-US" sz="6000">
                <a:solidFill>
                  <a:schemeClr val="accent1">
                    <a:lumMod val="50000"/>
                  </a:schemeClr>
                </a:solidFill>
              </a:rPr>
            </a:b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EFA51556-627A-F4B1-BB89-89F2DA2FC201}"/>
              </a:ext>
            </a:extLst>
          </p:cNvPr>
          <p:cNvSpPr>
            <a:spLocks noGrp="1"/>
          </p:cNvSpPr>
          <p:nvPr>
            <p:ph type="sldNum" sz="quarter" idx="12"/>
          </p:nvPr>
        </p:nvSpPr>
        <p:spPr/>
        <p:txBody>
          <a:bodyPr/>
          <a:lstStyle/>
          <a:p>
            <a:fld id="{68A8D22E-6BC5-9E47-900C-2BB94685D9F5}" type="slidenum">
              <a:rPr lang="en-US" smtClean="0"/>
              <a:pPr/>
              <a:t>8</a:t>
            </a:fld>
            <a:endParaRPr lang="en-US"/>
          </a:p>
        </p:txBody>
      </p:sp>
    </p:spTree>
    <p:extLst>
      <p:ext uri="{BB962C8B-B14F-4D97-AF65-F5344CB8AC3E}">
        <p14:creationId xmlns:p14="http://schemas.microsoft.com/office/powerpoint/2010/main" val="15675470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1E69-2C8E-1FB2-3AF8-11214F200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3645B-3E4D-D672-05D6-739BFA4D1DB7}"/>
              </a:ext>
            </a:extLst>
          </p:cNvPr>
          <p:cNvSpPr>
            <a:spLocks noGrp="1"/>
          </p:cNvSpPr>
          <p:nvPr>
            <p:ph type="title"/>
          </p:nvPr>
        </p:nvSpPr>
        <p:spPr/>
        <p:txBody>
          <a:bodyPr>
            <a:normAutofit fontScale="90000"/>
          </a:bodyPr>
          <a:lstStyle/>
          <a:p>
            <a:r>
              <a:rPr lang="en-US" sz="4000" dirty="0">
                <a:solidFill>
                  <a:schemeClr val="bg1"/>
                </a:solidFill>
              </a:rPr>
              <a:t>23.</a:t>
            </a:r>
            <a:r>
              <a:rPr lang="en-US" sz="4000" dirty="0">
                <a:solidFill>
                  <a:schemeClr val="bg1"/>
                </a:solidFill>
                <a:latin typeface="Arial" panose="020B0604020202020204" pitchFamily="34" charset="0"/>
                <a:cs typeface="Arial" panose="020B0604020202020204" pitchFamily="34" charset="0"/>
              </a:rPr>
              <a:t> Verify form-dependent accommodations. (cont’d)</a:t>
            </a:r>
          </a:p>
        </p:txBody>
      </p:sp>
      <p:pic>
        <p:nvPicPr>
          <p:cNvPr id="5" name="Picture 4" descr="A screenshot of a computer&#10;&#10;AI-generated content may be incorrect.">
            <a:extLst>
              <a:ext uri="{FF2B5EF4-FFF2-40B4-BE49-F238E27FC236}">
                <a16:creationId xmlns:a16="http://schemas.microsoft.com/office/drawing/2014/main" id="{B4016B9A-7F2A-CA98-5FB1-01FB12069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266101"/>
            <a:ext cx="7239000" cy="5283200"/>
          </a:xfrm>
          <a:prstGeom prst="rect">
            <a:avLst/>
          </a:prstGeom>
        </p:spPr>
      </p:pic>
      <p:sp>
        <p:nvSpPr>
          <p:cNvPr id="3" name="Slide Number Placeholder 2">
            <a:extLst>
              <a:ext uri="{FF2B5EF4-FFF2-40B4-BE49-F238E27FC236}">
                <a16:creationId xmlns:a16="http://schemas.microsoft.com/office/drawing/2014/main" id="{8530DBC6-FDAD-45E8-77B3-07CEF4929ABE}"/>
              </a:ext>
            </a:extLst>
          </p:cNvPr>
          <p:cNvSpPr>
            <a:spLocks noGrp="1"/>
          </p:cNvSpPr>
          <p:nvPr>
            <p:ph type="sldNum" sz="quarter" idx="12"/>
          </p:nvPr>
        </p:nvSpPr>
        <p:spPr/>
        <p:txBody>
          <a:bodyPr/>
          <a:lstStyle/>
          <a:p>
            <a:fld id="{68A8D22E-6BC5-9E47-900C-2BB94685D9F5}" type="slidenum">
              <a:rPr lang="en-US" smtClean="0"/>
              <a:t>80</a:t>
            </a:fld>
            <a:endParaRPr lang="en-US"/>
          </a:p>
        </p:txBody>
      </p:sp>
    </p:spTree>
    <p:extLst>
      <p:ext uri="{BB962C8B-B14F-4D97-AF65-F5344CB8AC3E}">
        <p14:creationId xmlns:p14="http://schemas.microsoft.com/office/powerpoint/2010/main" val="4065972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66721-615C-FF25-58E9-F41E44093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F9DB2-C8AF-611D-33DF-3ED1946A3C67}"/>
              </a:ext>
            </a:extLst>
          </p:cNvPr>
          <p:cNvSpPr>
            <a:spLocks noGrp="1"/>
          </p:cNvSpPr>
          <p:nvPr>
            <p:ph type="title"/>
          </p:nvPr>
        </p:nvSpPr>
        <p:spPr/>
        <p:txBody>
          <a:bodyPr>
            <a:normAutofit fontScale="90000"/>
          </a:bodyPr>
          <a:lstStyle/>
          <a:p>
            <a:r>
              <a:rPr lang="en-US" sz="4400">
                <a:solidFill>
                  <a:schemeClr val="bg1"/>
                </a:solidFill>
                <a:cs typeface="Segoe UI" pitchFamily="34" charset="0"/>
              </a:rPr>
              <a:t>Resources: Tasks to complete two weeks before testing</a:t>
            </a:r>
          </a:p>
        </p:txBody>
      </p:sp>
      <p:sp>
        <p:nvSpPr>
          <p:cNvPr id="3" name="Slide Number Placeholder 2">
            <a:extLst>
              <a:ext uri="{FF2B5EF4-FFF2-40B4-BE49-F238E27FC236}">
                <a16:creationId xmlns:a16="http://schemas.microsoft.com/office/drawing/2014/main" id="{E5914805-843B-1C5E-997C-1E1BDE53124E}"/>
              </a:ext>
            </a:extLst>
          </p:cNvPr>
          <p:cNvSpPr>
            <a:spLocks noGrp="1"/>
          </p:cNvSpPr>
          <p:nvPr>
            <p:ph type="sldNum" sz="quarter" idx="12"/>
          </p:nvPr>
        </p:nvSpPr>
        <p:spPr/>
        <p:txBody>
          <a:bodyPr/>
          <a:lstStyle/>
          <a:p>
            <a:fld id="{68A8D22E-6BC5-9E47-900C-2BB94685D9F5}" type="slidenum">
              <a:rPr lang="en-US" smtClean="0"/>
              <a:t>81</a:t>
            </a:fld>
            <a:endParaRPr lang="en-US"/>
          </a:p>
        </p:txBody>
      </p:sp>
      <p:graphicFrame>
        <p:nvGraphicFramePr>
          <p:cNvPr id="4" name="Table 3">
            <a:extLst>
              <a:ext uri="{FF2B5EF4-FFF2-40B4-BE49-F238E27FC236}">
                <a16:creationId xmlns:a16="http://schemas.microsoft.com/office/drawing/2014/main" id="{31D96E22-02FF-AC55-2D5F-E1C0F5BCDB75}"/>
              </a:ext>
            </a:extLst>
          </p:cNvPr>
          <p:cNvGraphicFramePr>
            <a:graphicFrameLocks noGrp="1"/>
          </p:cNvGraphicFramePr>
          <p:nvPr>
            <p:extLst>
              <p:ext uri="{D42A27DB-BD31-4B8C-83A1-F6EECF244321}">
                <p14:modId xmlns:p14="http://schemas.microsoft.com/office/powerpoint/2010/main" val="682241534"/>
              </p:ext>
            </p:extLst>
          </p:nvPr>
        </p:nvGraphicFramePr>
        <p:xfrm>
          <a:off x="695960" y="1310305"/>
          <a:ext cx="10800080" cy="5374640"/>
        </p:xfrm>
        <a:graphic>
          <a:graphicData uri="http://schemas.openxmlformats.org/drawingml/2006/table">
            <a:tbl>
              <a:tblPr firstRow="1" firstCol="1" bandRow="1">
                <a:tableStyleId>{5C22544A-7EE6-4342-B048-85BDC9FD1C3A}</a:tableStyleId>
              </a:tblPr>
              <a:tblGrid>
                <a:gridCol w="3560354">
                  <a:extLst>
                    <a:ext uri="{9D8B030D-6E8A-4147-A177-3AD203B41FA5}">
                      <a16:colId xmlns:a16="http://schemas.microsoft.com/office/drawing/2014/main" val="3690977796"/>
                    </a:ext>
                  </a:extLst>
                </a:gridCol>
                <a:gridCol w="7239726">
                  <a:extLst>
                    <a:ext uri="{9D8B030D-6E8A-4147-A177-3AD203B41FA5}">
                      <a16:colId xmlns:a16="http://schemas.microsoft.com/office/drawing/2014/main" val="750914016"/>
                    </a:ext>
                  </a:extLst>
                </a:gridCol>
              </a:tblGrid>
              <a:tr h="477520">
                <a:tc>
                  <a:txBody>
                    <a:bodyPr/>
                    <a:lstStyle/>
                    <a:p>
                      <a:pPr marL="0" marR="0">
                        <a:lnSpc>
                          <a:spcPct val="115000"/>
                        </a:lnSpc>
                        <a:spcAft>
                          <a:spcPts val="800"/>
                        </a:spcAft>
                        <a:buNone/>
                      </a:pPr>
                      <a:r>
                        <a:rPr lang="en-US" sz="2000" kern="100">
                          <a:effectLst/>
                          <a:latin typeface="Arial" panose="020B0604020202020204" pitchFamily="34" charset="0"/>
                          <a:ea typeface="Aptos" panose="020B0004020202020204" pitchFamily="34" charset="0"/>
                          <a:cs typeface="Arial" panose="020B0604020202020204" pitchFamily="34" charset="0"/>
                        </a:rPr>
                        <a:t>Task </a:t>
                      </a:r>
                    </a:p>
                  </a:txBody>
                  <a:tcPr marL="68580" marR="68580" marT="0" marB="0"/>
                </a:tc>
                <a:tc>
                  <a:txBody>
                    <a:bodyPr/>
                    <a:lstStyle/>
                    <a:p>
                      <a:pPr marL="0" marR="0">
                        <a:lnSpc>
                          <a:spcPct val="115000"/>
                        </a:lnSpc>
                        <a:spcAft>
                          <a:spcPts val="800"/>
                        </a:spcAft>
                        <a:buNone/>
                      </a:pPr>
                      <a:r>
                        <a:rPr lang="en-US" sz="2000" kern="100">
                          <a:effectLst/>
                          <a:latin typeface="Arial" panose="020B0604020202020204" pitchFamily="34" charset="0"/>
                          <a:ea typeface="Aptos" panose="020B0004020202020204" pitchFamily="34" charset="0"/>
                          <a:cs typeface="Arial" panose="020B0604020202020204" pitchFamily="34" charset="0"/>
                        </a:rPr>
                        <a:t>Resources</a:t>
                      </a:r>
                    </a:p>
                  </a:txBody>
                  <a:tcPr marL="68580" marR="68580" marT="0" marB="0"/>
                </a:tc>
                <a:extLst>
                  <a:ext uri="{0D108BD9-81ED-4DB2-BD59-A6C34878D82A}">
                    <a16:rowId xmlns:a16="http://schemas.microsoft.com/office/drawing/2014/main" val="2185409756"/>
                  </a:ext>
                </a:extLst>
              </a:tr>
              <a:tr h="701375">
                <a:tc>
                  <a:txBody>
                    <a:bodyPr/>
                    <a:lstStyle/>
                    <a:p>
                      <a:pPr marL="0" marR="0">
                        <a:lnSpc>
                          <a:spcPct val="100000"/>
                        </a:lnSpc>
                        <a:spcAft>
                          <a:spcPts val="800"/>
                        </a:spcAft>
                        <a:buNone/>
                      </a:pPr>
                      <a:r>
                        <a:rPr lang="en-US" sz="1800">
                          <a:solidFill>
                            <a:schemeClr val="bg1"/>
                          </a:solidFill>
                          <a:latin typeface="Arial" panose="020B0604020202020204" pitchFamily="34" charset="0"/>
                          <a:cs typeface="Arial" panose="020B0604020202020204" pitchFamily="34" charset="0"/>
                        </a:rPr>
                        <a:t>Train test administrators in protocols and security requirements. </a:t>
                      </a:r>
                      <a:endParaRPr lang="en-US" sz="18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lvl="0" indent="0">
                        <a:lnSpc>
                          <a:spcPct val="100000"/>
                        </a:lnSpc>
                        <a:spcAft>
                          <a:spcPts val="800"/>
                        </a:spcAft>
                        <a:buFont typeface="Symbol" panose="05050102010706020507" pitchFamily="18" charset="2"/>
                        <a:buNone/>
                      </a:pPr>
                      <a:r>
                        <a:rPr lang="en-US" sz="1800" kern="100">
                          <a:effectLst/>
                          <a:latin typeface="Arial" panose="020B0604020202020204" pitchFamily="34" charset="0"/>
                          <a:ea typeface="Aptos" panose="020B0004020202020204" pitchFamily="34" charset="0"/>
                          <a:cs typeface="Arial" panose="020B0604020202020204" pitchFamily="34" charset="0"/>
                        </a:rPr>
                        <a:t>Principal’s Administration Manual and Test Administrator’s Manual </a:t>
                      </a:r>
                      <a:r>
                        <a:rPr lang="en-US" sz="1800" i="1" kern="100">
                          <a:effectLst/>
                          <a:latin typeface="Arial" panose="020B0604020202020204" pitchFamily="34" charset="0"/>
                          <a:ea typeface="Aptos" panose="020B0004020202020204" pitchFamily="34" charset="0"/>
                          <a:cs typeface="Arial" panose="020B0604020202020204" pitchFamily="34" charset="0"/>
                        </a:rPr>
                        <a:t>(not yet available)</a:t>
                      </a:r>
                    </a:p>
                  </a:txBody>
                  <a:tcPr marL="68580" marR="68580" marT="0" marB="0"/>
                </a:tc>
                <a:extLst>
                  <a:ext uri="{0D108BD9-81ED-4DB2-BD59-A6C34878D82A}">
                    <a16:rowId xmlns:a16="http://schemas.microsoft.com/office/drawing/2014/main" val="798376209"/>
                  </a:ext>
                </a:extLst>
              </a:tr>
              <a:tr h="980512">
                <a:tc>
                  <a:txBody>
                    <a:bodyPr/>
                    <a:lstStyle/>
                    <a:p>
                      <a:pPr marL="0" marR="0">
                        <a:lnSpc>
                          <a:spcPct val="100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Schedule classes in the MCAS Portal. </a:t>
                      </a: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Guide to Scheduling tests and Printing Student Logins</a:t>
                      </a:r>
                      <a:r>
                        <a:rPr lang="en-US" sz="1800" u="sng"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sz="1800" i="1" u="none" kern="100">
                          <a:solidFill>
                            <a:srgbClr val="000000"/>
                          </a:solidFill>
                          <a:effectLst/>
                          <a:latin typeface="Arial" panose="020B0604020202020204" pitchFamily="34" charset="0"/>
                          <a:ea typeface="Aptos" panose="020B0004020202020204" pitchFamily="34" charset="0"/>
                          <a:cs typeface="Arial" panose="020B0604020202020204" pitchFamily="34" charset="0"/>
                        </a:rPr>
                        <a:t>(updated guide to be posted this fall)</a:t>
                      </a:r>
                    </a:p>
                    <a:p>
                      <a:pPr marL="0" marR="0">
                        <a:lnSpc>
                          <a:spcPct val="100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hlinkClick r:id="rId4"/>
                        </a:rPr>
                        <a:t>Modules</a:t>
                      </a:r>
                      <a:r>
                        <a:rPr lang="en-US" sz="1800" kern="100">
                          <a:effectLst/>
                          <a:latin typeface="Arial" panose="020B0604020202020204" pitchFamily="34" charset="0"/>
                          <a:ea typeface="Aptos" panose="020B0004020202020204" pitchFamily="34" charset="0"/>
                          <a:cs typeface="Arial" panose="020B0604020202020204" pitchFamily="34" charset="0"/>
                        </a:rPr>
                        <a:t>: </a:t>
                      </a:r>
                      <a:r>
                        <a:rPr lang="en-US" sz="1800" i="1" kern="100">
                          <a:effectLst/>
                          <a:latin typeface="Arial" panose="020B0604020202020204" pitchFamily="34" charset="0"/>
                          <a:ea typeface="Aptos" panose="020B0004020202020204" pitchFamily="34" charset="0"/>
                          <a:cs typeface="Arial" panose="020B0604020202020204" pitchFamily="34" charset="0"/>
                        </a:rPr>
                        <a:t>(updated modules to be posted this fall)</a:t>
                      </a:r>
                    </a:p>
                    <a:p>
                      <a:pPr marL="342900" marR="0" lvl="0" indent="-342900">
                        <a:lnSpc>
                          <a:spcPct val="100000"/>
                        </a:lnSpc>
                        <a:buFont typeface="Symbol" panose="05050102010706020507" pitchFamily="18" charset="2"/>
                        <a:buChar char=""/>
                      </a:pPr>
                      <a:r>
                        <a:rPr lang="en-US" sz="1800" kern="100">
                          <a:effectLst/>
                          <a:latin typeface="Arial" panose="020B0604020202020204" pitchFamily="34" charset="0"/>
                          <a:ea typeface="Aptos" panose="020B0004020202020204" pitchFamily="34" charset="0"/>
                          <a:cs typeface="Arial" panose="020B0604020202020204" pitchFamily="34" charset="0"/>
                        </a:rPr>
                        <a:t>Scheduling Tests</a:t>
                      </a:r>
                    </a:p>
                    <a:p>
                      <a:pPr marL="342900" marR="0" lvl="0" indent="-342900">
                        <a:lnSpc>
                          <a:spcPct val="100000"/>
                        </a:lnSpc>
                        <a:spcAft>
                          <a:spcPts val="800"/>
                        </a:spcAft>
                        <a:buFont typeface="Symbol" panose="05050102010706020507" pitchFamily="18" charset="2"/>
                        <a:buChar char=""/>
                      </a:pPr>
                      <a:r>
                        <a:rPr lang="en-US" sz="1800" kern="100">
                          <a:effectLst/>
                          <a:latin typeface="Arial" panose="020B0604020202020204" pitchFamily="34" charset="0"/>
                          <a:ea typeface="Aptos" panose="020B0004020202020204" pitchFamily="34" charset="0"/>
                          <a:cs typeface="Arial" panose="020B0604020202020204" pitchFamily="34" charset="0"/>
                        </a:rPr>
                        <a:t>Creating Classes, Scheduling Tests, and Printing Student Logins</a:t>
                      </a:r>
                    </a:p>
                  </a:txBody>
                  <a:tcPr marL="68580" marR="68580" marT="0" marB="0"/>
                </a:tc>
                <a:extLst>
                  <a:ext uri="{0D108BD9-81ED-4DB2-BD59-A6C34878D82A}">
                    <a16:rowId xmlns:a16="http://schemas.microsoft.com/office/drawing/2014/main" val="2736614804"/>
                  </a:ext>
                </a:extLst>
              </a:tr>
              <a:tr h="1087120">
                <a:tc>
                  <a:txBody>
                    <a:bodyPr/>
                    <a:lstStyle/>
                    <a:p>
                      <a:pPr marL="0" marR="0">
                        <a:lnSpc>
                          <a:spcPct val="100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Print student logins, summary sheets, and TA logins, if needed for Human Read-Aloud and Human Signer sessions. </a:t>
                      </a:r>
                    </a:p>
                    <a:p>
                      <a:pPr marL="0" marR="0">
                        <a:lnSpc>
                          <a:spcPct val="100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 </a:t>
                      </a: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Guide to Scheduling tests and Printing Student Logins</a:t>
                      </a:r>
                      <a:r>
                        <a:rPr lang="en-US" sz="1800" u="sng"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sz="1800" i="1" u="none" kern="100">
                          <a:solidFill>
                            <a:srgbClr val="000000"/>
                          </a:solidFill>
                          <a:effectLst/>
                          <a:latin typeface="Arial" panose="020B0604020202020204" pitchFamily="34" charset="0"/>
                          <a:ea typeface="Aptos" panose="020B0004020202020204" pitchFamily="34" charset="0"/>
                          <a:cs typeface="Arial" panose="020B0604020202020204" pitchFamily="34" charset="0"/>
                        </a:rPr>
                        <a:t>(updated guide to be posted this fall)</a:t>
                      </a:r>
                      <a:endParaRPr lang="en-US" sz="1800"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kern="100">
                          <a:effectLst/>
                          <a:latin typeface="Arial" panose="020B0604020202020204" pitchFamily="34" charset="0"/>
                          <a:ea typeface="Aptos" panose="020B0004020202020204" pitchFamily="34" charset="0"/>
                          <a:cs typeface="Arial" panose="020B0604020202020204" pitchFamily="34" charset="0"/>
                          <a:hlinkClick r:id="rId4"/>
                        </a:rPr>
                        <a:t>Modules</a:t>
                      </a:r>
                      <a:r>
                        <a:rPr lang="en-US" sz="1800" kern="100">
                          <a:effectLst/>
                          <a:latin typeface="Arial" panose="020B0604020202020204" pitchFamily="34" charset="0"/>
                          <a:ea typeface="Aptos" panose="020B0004020202020204" pitchFamily="34" charset="0"/>
                          <a:cs typeface="Arial" panose="020B0604020202020204" pitchFamily="34" charset="0"/>
                        </a:rPr>
                        <a:t>: </a:t>
                      </a:r>
                      <a:r>
                        <a:rPr lang="en-US" sz="1800" i="1" kern="100">
                          <a:effectLst/>
                          <a:latin typeface="Arial" panose="020B0604020202020204" pitchFamily="34" charset="0"/>
                          <a:ea typeface="Aptos" panose="020B0004020202020204" pitchFamily="34" charset="0"/>
                          <a:cs typeface="Arial" panose="020B0604020202020204" pitchFamily="34" charset="0"/>
                        </a:rPr>
                        <a:t>(updated modules to be posted this fall)</a:t>
                      </a:r>
                    </a:p>
                    <a:p>
                      <a:pPr marL="342900" marR="0" lvl="0" indent="-342900">
                        <a:lnSpc>
                          <a:spcPct val="100000"/>
                        </a:lnSpc>
                        <a:buFont typeface="Symbol" panose="05050102010706020507" pitchFamily="18" charset="2"/>
                        <a:buChar char=""/>
                      </a:pPr>
                      <a:r>
                        <a:rPr lang="en-US" sz="1800" kern="100">
                          <a:effectLst/>
                          <a:latin typeface="Arial" panose="020B0604020202020204" pitchFamily="34" charset="0"/>
                          <a:ea typeface="Aptos" panose="020B0004020202020204" pitchFamily="34" charset="0"/>
                          <a:cs typeface="Arial" panose="020B0604020202020204" pitchFamily="34" charset="0"/>
                        </a:rPr>
                        <a:t>Exporting and Printing Student Logins</a:t>
                      </a:r>
                    </a:p>
                    <a:p>
                      <a:pPr marL="342900" marR="0" lvl="0" indent="-342900">
                        <a:lnSpc>
                          <a:spcPct val="100000"/>
                        </a:lnSpc>
                        <a:spcAft>
                          <a:spcPts val="800"/>
                        </a:spcAft>
                        <a:buFont typeface="Symbol" panose="05050102010706020507" pitchFamily="18" charset="2"/>
                        <a:buChar char=""/>
                      </a:pPr>
                      <a:r>
                        <a:rPr lang="en-US" sz="1800" kern="100">
                          <a:effectLst/>
                          <a:latin typeface="Arial" panose="020B0604020202020204" pitchFamily="34" charset="0"/>
                          <a:ea typeface="Aptos" panose="020B0004020202020204" pitchFamily="34" charset="0"/>
                          <a:cs typeface="Arial" panose="020B0604020202020204" pitchFamily="34" charset="0"/>
                        </a:rPr>
                        <a:t>Creating Classes, Scheduling Tests, and Printing Student Logins</a:t>
                      </a:r>
                    </a:p>
                  </a:txBody>
                  <a:tcPr marL="68580" marR="68580" marT="0" marB="0"/>
                </a:tc>
                <a:extLst>
                  <a:ext uri="{0D108BD9-81ED-4DB2-BD59-A6C34878D82A}">
                    <a16:rowId xmlns:a16="http://schemas.microsoft.com/office/drawing/2014/main" val="1583465545"/>
                  </a:ext>
                </a:extLst>
              </a:tr>
              <a:tr h="878141">
                <a:tc>
                  <a:txBody>
                    <a:bodyPr/>
                    <a:lstStyle/>
                    <a:p>
                      <a:pPr marL="0" marR="0">
                        <a:lnSpc>
                          <a:spcPct val="100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Verify form-dependent accommodations.  </a:t>
                      </a:r>
                    </a:p>
                    <a:p>
                      <a:pPr marL="0" marR="0">
                        <a:lnSpc>
                          <a:spcPct val="100000"/>
                        </a:lnSpc>
                        <a:spcAft>
                          <a:spcPts val="800"/>
                        </a:spcAft>
                        <a:buNone/>
                      </a:pPr>
                      <a:r>
                        <a:rPr lang="en-US" sz="1800" kern="100">
                          <a:effectLst/>
                          <a:latin typeface="Arial" panose="020B0604020202020204" pitchFamily="34" charset="0"/>
                          <a:ea typeface="Aptos" panose="020B0004020202020204" pitchFamily="34" charset="0"/>
                          <a:cs typeface="Arial" panose="020B0604020202020204" pitchFamily="34" charset="0"/>
                        </a:rPr>
                        <a:t> </a:t>
                      </a: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kern="100">
                          <a:effectLst/>
                          <a:latin typeface="Arial" panose="020B0604020202020204" pitchFamily="34" charset="0"/>
                          <a:ea typeface="Aptos" panose="020B0004020202020204" pitchFamily="34" charset="0"/>
                          <a:cs typeface="Arial" panose="020B0604020202020204" pitchFamily="34" charset="0"/>
                        </a:rPr>
                        <a:t> Principal’s Administration Manual and Test Administrator’s Manual </a:t>
                      </a:r>
                      <a:r>
                        <a:rPr lang="en-US" sz="1800" i="1" kern="100">
                          <a:effectLst/>
                          <a:latin typeface="Arial" panose="020B0604020202020204" pitchFamily="34" charset="0"/>
                          <a:ea typeface="Aptos" panose="020B0004020202020204" pitchFamily="34" charset="0"/>
                          <a:cs typeface="Arial" panose="020B0604020202020204" pitchFamily="34" charset="0"/>
                        </a:rPr>
                        <a:t>(not yet available)</a:t>
                      </a:r>
                    </a:p>
                  </a:txBody>
                  <a:tcPr marL="68580" marR="68580" marT="0" marB="0"/>
                </a:tc>
                <a:extLst>
                  <a:ext uri="{0D108BD9-81ED-4DB2-BD59-A6C34878D82A}">
                    <a16:rowId xmlns:a16="http://schemas.microsoft.com/office/drawing/2014/main" val="3786567322"/>
                  </a:ext>
                </a:extLst>
              </a:tr>
            </a:tbl>
          </a:graphicData>
        </a:graphic>
      </p:graphicFrame>
    </p:spTree>
    <p:extLst>
      <p:ext uri="{BB962C8B-B14F-4D97-AF65-F5344CB8AC3E}">
        <p14:creationId xmlns:p14="http://schemas.microsoft.com/office/powerpoint/2010/main" val="3620797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8AEDB-AEE8-5E51-DEBE-0A3451B28FE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F1AE663-3A24-75D5-ABE2-61ED73B00E3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
                <a:srgbClr val="E38526"/>
              </a:buClr>
              <a:buSzTx/>
              <a:buFont typeface="Arial" panose="020B0604020202020204" pitchFamily="34" charset="0"/>
              <a:buNone/>
              <a:tabLst/>
              <a:defRPr/>
            </a:pPr>
            <a:r>
              <a:rPr kumimoji="0" lang="en-US" sz="5998"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Questions &amp; Answers</a:t>
            </a:r>
          </a:p>
        </p:txBody>
      </p:sp>
      <p:sp>
        <p:nvSpPr>
          <p:cNvPr id="3" name="Content Placeholder 2">
            <a:extLst>
              <a:ext uri="{FF2B5EF4-FFF2-40B4-BE49-F238E27FC236}">
                <a16:creationId xmlns:a16="http://schemas.microsoft.com/office/drawing/2014/main" id="{BE63AA96-BCCF-79D6-C16A-00BA279806E4}"/>
              </a:ext>
            </a:extLst>
          </p:cNvPr>
          <p:cNvSpPr>
            <a:spLocks noGrp="1"/>
          </p:cNvSpPr>
          <p:nvPr>
            <p:ph idx="1"/>
          </p:nvPr>
        </p:nvSpPr>
        <p:spPr>
          <a:xfrm>
            <a:off x="668236" y="1221654"/>
            <a:ext cx="10855529" cy="4414692"/>
          </a:xfrm>
        </p:spPr>
        <p:txBody>
          <a:bodyPr anchor="ctr"/>
          <a:lstStyle/>
          <a:p>
            <a:pPr algn="ctr">
              <a:buNone/>
            </a:pPr>
            <a:r>
              <a:rPr lang="en-US" sz="4000">
                <a:solidFill>
                  <a:schemeClr val="tx1"/>
                </a:solidFill>
                <a:latin typeface="Arial" panose="020B0604020202020204" pitchFamily="34" charset="0"/>
                <a:cs typeface="Arial" panose="020B0604020202020204" pitchFamily="34" charset="0"/>
              </a:rPr>
              <a:t>Use the “Q&amp;A” feature </a:t>
            </a:r>
            <a:br>
              <a:rPr lang="en-US" sz="4000">
                <a:solidFill>
                  <a:schemeClr val="tx1"/>
                </a:solidFill>
                <a:latin typeface="Arial" panose="020B0604020202020204" pitchFamily="34" charset="0"/>
                <a:cs typeface="Arial" panose="020B0604020202020204" pitchFamily="34" charset="0"/>
              </a:rPr>
            </a:br>
            <a:r>
              <a:rPr lang="en-US" sz="4000">
                <a:solidFill>
                  <a:schemeClr val="tx1"/>
                </a:solidFill>
                <a:latin typeface="Arial" panose="020B0604020202020204" pitchFamily="34" charset="0"/>
                <a:cs typeface="Arial" panose="020B0604020202020204" pitchFamily="34" charset="0"/>
              </a:rPr>
              <a:t>to ask questions. </a:t>
            </a:r>
          </a:p>
        </p:txBody>
      </p:sp>
      <p:grpSp>
        <p:nvGrpSpPr>
          <p:cNvPr id="10" name="Group 9" descr="Image displays Q and A icon">
            <a:extLst>
              <a:ext uri="{FF2B5EF4-FFF2-40B4-BE49-F238E27FC236}">
                <a16:creationId xmlns:a16="http://schemas.microsoft.com/office/drawing/2014/main" id="{BDE4E1A3-1249-ECFA-3D2F-281B8EAF1E5B}"/>
              </a:ext>
              <a:ext uri="{C183D7F6-B498-43B3-948B-1728B52AA6E4}">
                <adec:decorative xmlns:adec="http://schemas.microsoft.com/office/drawing/2017/decorative" val="0"/>
              </a:ext>
            </a:extLst>
          </p:cNvPr>
          <p:cNvGrpSpPr/>
          <p:nvPr/>
        </p:nvGrpSpPr>
        <p:grpSpPr>
          <a:xfrm>
            <a:off x="9306464" y="2288214"/>
            <a:ext cx="1351472" cy="958850"/>
            <a:chOff x="10086680" y="2047821"/>
            <a:chExt cx="1351472" cy="958850"/>
          </a:xfrm>
        </p:grpSpPr>
        <p:pic>
          <p:nvPicPr>
            <p:cNvPr id="11" name="Picture 10">
              <a:extLst>
                <a:ext uri="{FF2B5EF4-FFF2-40B4-BE49-F238E27FC236}">
                  <a16:creationId xmlns:a16="http://schemas.microsoft.com/office/drawing/2014/main" id="{DA91DD7D-AC9C-4CDA-AAED-2D1D569431D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998" t="5303" r="69522" b="1165"/>
            <a:stretch/>
          </p:blipFill>
          <p:spPr>
            <a:xfrm>
              <a:off x="10086680" y="2172930"/>
              <a:ext cx="1351472" cy="724061"/>
            </a:xfrm>
            <a:prstGeom prst="rect">
              <a:avLst/>
            </a:prstGeom>
          </p:spPr>
        </p:pic>
        <p:sp>
          <p:nvSpPr>
            <p:cNvPr id="12" name="Oval 11">
              <a:extLst>
                <a:ext uri="{FF2B5EF4-FFF2-40B4-BE49-F238E27FC236}">
                  <a16:creationId xmlns:a16="http://schemas.microsoft.com/office/drawing/2014/main" id="{84E453D5-C267-7770-3336-657B42F6ED38}"/>
                </a:ext>
                <a:ext uri="{C183D7F6-B498-43B3-948B-1728B52AA6E4}">
                  <adec:decorative xmlns:adec="http://schemas.microsoft.com/office/drawing/2017/decorative" val="1"/>
                </a:ext>
              </a:extLst>
            </p:cNvPr>
            <p:cNvSpPr/>
            <p:nvPr/>
          </p:nvSpPr>
          <p:spPr>
            <a:xfrm>
              <a:off x="10228483" y="2047821"/>
              <a:ext cx="1003300" cy="958850"/>
            </a:xfrm>
            <a:prstGeom prst="ellipse">
              <a:avLst/>
            </a:prstGeom>
            <a:noFill/>
            <a:ln w="57150">
              <a:solidFill>
                <a:srgbClr val="E385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912E13F-CD60-A5BF-75B3-082988D3DD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793" y="3965796"/>
            <a:ext cx="3603678" cy="218663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71D0233C-F97B-FD0F-4B97-3D3550B402BC}"/>
              </a:ext>
            </a:extLst>
          </p:cNvPr>
          <p:cNvSpPr>
            <a:spLocks noGrp="1"/>
          </p:cNvSpPr>
          <p:nvPr>
            <p:ph type="sldNum" sz="quarter" idx="12"/>
          </p:nvPr>
        </p:nvSpPr>
        <p:spPr/>
        <p:txBody>
          <a:bodyPr/>
          <a:lstStyle/>
          <a:p>
            <a:fld id="{68A8D22E-6BC5-9E47-900C-2BB94685D9F5}" type="slidenum">
              <a:rPr lang="en-US" smtClean="0"/>
              <a:t>82</a:t>
            </a:fld>
            <a:endParaRPr lang="en-US"/>
          </a:p>
        </p:txBody>
      </p:sp>
    </p:spTree>
    <p:extLst>
      <p:ext uri="{BB962C8B-B14F-4D97-AF65-F5344CB8AC3E}">
        <p14:creationId xmlns:p14="http://schemas.microsoft.com/office/powerpoint/2010/main" val="24417751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052-0EA0-2950-9C7D-EF204FCBC554}"/>
              </a:ext>
            </a:extLst>
          </p:cNvPr>
          <p:cNvSpPr>
            <a:spLocks noGrp="1"/>
          </p:cNvSpPr>
          <p:nvPr>
            <p:ph type="title" idx="4294967295"/>
          </p:nvPr>
        </p:nvSpPr>
        <p:spPr>
          <a:xfrm>
            <a:off x="2799671" y="2336799"/>
            <a:ext cx="8782730" cy="1440543"/>
          </a:xfrm>
        </p:spPr>
        <p:txBody>
          <a:bodyPr>
            <a:normAutofit/>
          </a:bodyPr>
          <a:lstStyle/>
          <a:p>
            <a:r>
              <a:rPr lang="en-US">
                <a:solidFill>
                  <a:schemeClr val="tx1"/>
                </a:solidFill>
              </a:rPr>
              <a:t>10</a:t>
            </a:r>
            <a:r>
              <a:rPr lang="en-US">
                <a:solidFill>
                  <a:schemeClr val="tx1"/>
                </a:solidFill>
                <a:latin typeface="Arial" panose="020B0604020202020204" pitchFamily="34" charset="0"/>
                <a:cs typeface="Arial" panose="020B0604020202020204" pitchFamily="34" charset="0"/>
              </a:rPr>
              <a:t>. Resources, Support, and Next Steps</a:t>
            </a:r>
          </a:p>
        </p:txBody>
      </p:sp>
      <p:sp>
        <p:nvSpPr>
          <p:cNvPr id="5" name="Slide Number Placeholder 4">
            <a:extLst>
              <a:ext uri="{FF2B5EF4-FFF2-40B4-BE49-F238E27FC236}">
                <a16:creationId xmlns:a16="http://schemas.microsoft.com/office/drawing/2014/main" id="{33C8694B-503A-B2DF-58CA-53E25ABC8803}"/>
              </a:ext>
            </a:extLst>
          </p:cNvPr>
          <p:cNvSpPr>
            <a:spLocks noGrp="1"/>
          </p:cNvSpPr>
          <p:nvPr>
            <p:ph type="sldNum" sz="quarter" idx="12"/>
          </p:nvPr>
        </p:nvSpPr>
        <p:spPr/>
        <p:txBody>
          <a:bodyPr/>
          <a:lstStyle/>
          <a:p>
            <a:fld id="{68A8D22E-6BC5-9E47-900C-2BB94685D9F5}" type="slidenum">
              <a:rPr lang="en-US" smtClean="0"/>
              <a:pPr/>
              <a:t>83</a:t>
            </a:fld>
            <a:endParaRPr lang="en-US"/>
          </a:p>
        </p:txBody>
      </p:sp>
    </p:spTree>
    <p:extLst>
      <p:ext uri="{BB962C8B-B14F-4D97-AF65-F5344CB8AC3E}">
        <p14:creationId xmlns:p14="http://schemas.microsoft.com/office/powerpoint/2010/main" val="23956068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66B0-67AC-4CB2-BBC2-A8595DA2C47C}"/>
              </a:ext>
            </a:extLst>
          </p:cNvPr>
          <p:cNvSpPr>
            <a:spLocks noGrp="1"/>
          </p:cNvSpPr>
          <p:nvPr>
            <p:ph type="title"/>
          </p:nvPr>
        </p:nvSpPr>
        <p:spPr/>
        <p:txBody>
          <a:bodyPr>
            <a:normAutofit/>
          </a:bodyPr>
          <a:lstStyle/>
          <a:p>
            <a:r>
              <a:rPr lang="en-US" sz="4400">
                <a:solidFill>
                  <a:schemeClr val="bg1"/>
                </a:solidFill>
                <a:cs typeface="Segoe UI" pitchFamily="34" charset="0"/>
              </a:rPr>
              <a:t>Additional Resources</a:t>
            </a:r>
          </a:p>
        </p:txBody>
      </p:sp>
      <p:graphicFrame>
        <p:nvGraphicFramePr>
          <p:cNvPr id="6" name="Content Placeholder 5">
            <a:extLst>
              <a:ext uri="{FF2B5EF4-FFF2-40B4-BE49-F238E27FC236}">
                <a16:creationId xmlns:a16="http://schemas.microsoft.com/office/drawing/2014/main" id="{542CEC8D-B89A-4DB6-818C-8F3A9CC6214F}"/>
              </a:ext>
            </a:extLst>
          </p:cNvPr>
          <p:cNvGraphicFramePr>
            <a:graphicFrameLocks noGrp="1"/>
          </p:cNvGraphicFramePr>
          <p:nvPr>
            <p:ph idx="1"/>
            <p:extLst>
              <p:ext uri="{D42A27DB-BD31-4B8C-83A1-F6EECF244321}">
                <p14:modId xmlns:p14="http://schemas.microsoft.com/office/powerpoint/2010/main" val="2308482859"/>
              </p:ext>
            </p:extLst>
          </p:nvPr>
        </p:nvGraphicFramePr>
        <p:xfrm>
          <a:off x="173038" y="1590675"/>
          <a:ext cx="11890374" cy="3595451"/>
        </p:xfrm>
        <a:graphic>
          <a:graphicData uri="http://schemas.openxmlformats.org/drawingml/2006/table">
            <a:tbl>
              <a:tblPr firstRow="1" bandRow="1">
                <a:tableStyleId>{5C22544A-7EE6-4342-B048-85BDC9FD1C3A}</a:tableStyleId>
              </a:tblPr>
              <a:tblGrid>
                <a:gridCol w="5709374">
                  <a:extLst>
                    <a:ext uri="{9D8B030D-6E8A-4147-A177-3AD203B41FA5}">
                      <a16:colId xmlns:a16="http://schemas.microsoft.com/office/drawing/2014/main" val="693765042"/>
                    </a:ext>
                  </a:extLst>
                </a:gridCol>
                <a:gridCol w="6181000">
                  <a:extLst>
                    <a:ext uri="{9D8B030D-6E8A-4147-A177-3AD203B41FA5}">
                      <a16:colId xmlns:a16="http://schemas.microsoft.com/office/drawing/2014/main" val="4077489660"/>
                    </a:ext>
                  </a:extLst>
                </a:gridCol>
              </a:tblGrid>
              <a:tr h="385113">
                <a:tc>
                  <a:txBody>
                    <a:bodyPr/>
                    <a:lstStyle/>
                    <a:p>
                      <a:pPr marL="0" algn="l" defTabSz="914126" rtl="0" eaLnBrk="1" latinLnBrk="0" hangingPunct="1"/>
                      <a:r>
                        <a:rPr lang="en-US" sz="2000" b="1" kern="1200">
                          <a:solidFill>
                            <a:schemeClr val="lt1"/>
                          </a:solidFill>
                          <a:latin typeface="Arial" panose="020B0604020202020204" pitchFamily="34" charset="0"/>
                          <a:cs typeface="Arial" panose="020B0604020202020204" pitchFamily="34" charset="0"/>
                        </a:rPr>
                        <a:t>Resource</a:t>
                      </a:r>
                      <a:endParaRPr lang="en-US" sz="2000" b="1" kern="1200">
                        <a:solidFill>
                          <a:schemeClr val="lt1"/>
                        </a:solidFill>
                        <a:latin typeface="Arial" panose="020B0604020202020204" pitchFamily="34" charset="0"/>
                        <a:ea typeface="+mn-ea"/>
                        <a:cs typeface="Arial" panose="020B0604020202020204" pitchFamily="34" charset="0"/>
                      </a:endParaRPr>
                    </a:p>
                  </a:txBody>
                  <a:tcPr/>
                </a:tc>
                <a:tc>
                  <a:txBody>
                    <a:bodyPr/>
                    <a:lstStyle/>
                    <a:p>
                      <a:pPr marL="0" algn="l" defTabSz="914126" rtl="0" eaLnBrk="1" latinLnBrk="0" hangingPunct="1"/>
                      <a:r>
                        <a:rPr lang="en-US" sz="2000" b="1" kern="1200">
                          <a:solidFill>
                            <a:schemeClr val="lt1"/>
                          </a:solidFill>
                          <a:latin typeface="Arial" panose="020B0604020202020204" pitchFamily="34" charset="0"/>
                          <a:cs typeface="Arial" panose="020B0604020202020204" pitchFamily="34" charset="0"/>
                        </a:rPr>
                        <a:t>Location</a:t>
                      </a:r>
                      <a:endParaRPr lang="en-US" sz="2000" b="1" kern="120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87652330"/>
                  </a:ext>
                </a:extLst>
              </a:tr>
              <a:tr h="444361">
                <a:tc>
                  <a:txBody>
                    <a:bodyPr/>
                    <a:lstStyle/>
                    <a:p>
                      <a:pPr marL="0" algn="l" defTabSz="914126" rtl="0" eaLnBrk="1" latinLnBrk="0" hangingPunct="1"/>
                      <a:r>
                        <a:rPr lang="en-US" sz="2400" kern="1200">
                          <a:solidFill>
                            <a:schemeClr val="dk1"/>
                          </a:solidFill>
                          <a:latin typeface="Arial" panose="020B0604020202020204" pitchFamily="34" charset="0"/>
                          <a:cs typeface="Arial" panose="020B0604020202020204" pitchFamily="34" charset="0"/>
                        </a:rPr>
                        <a:t>MCAS Resource Center </a:t>
                      </a:r>
                      <a:endParaRPr lang="en-US" sz="2400" kern="120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400">
                          <a:latin typeface="Arial" panose="020B0604020202020204" pitchFamily="34" charset="0"/>
                          <a:cs typeface="Arial" panose="020B0604020202020204" pitchFamily="34" charset="0"/>
                          <a:hlinkClick r:id="rId3"/>
                        </a:rPr>
                        <a:t>mcas.onlinehelp.cognia.org </a:t>
                      </a:r>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0032679"/>
                  </a:ext>
                </a:extLst>
              </a:tr>
              <a:tr h="444361">
                <a:tc>
                  <a:txBody>
                    <a:bodyPr/>
                    <a:lstStyle/>
                    <a:p>
                      <a:pPr marL="0" algn="l" defTabSz="914126" rtl="0" eaLnBrk="1" latinLnBrk="0" hangingPunct="1"/>
                      <a:r>
                        <a:rPr lang="en-US" sz="2400" kern="1200">
                          <a:solidFill>
                            <a:schemeClr val="dk1"/>
                          </a:solidFill>
                          <a:latin typeface="Arial" panose="020B0604020202020204" pitchFamily="34" charset="0"/>
                          <a:cs typeface="Arial" panose="020B0604020202020204" pitchFamily="34" charset="0"/>
                        </a:rPr>
                        <a:t>MCAS Portal user guides </a:t>
                      </a:r>
                    </a:p>
                    <a:p>
                      <a:pPr marL="342900" indent="-342900" algn="l" defTabSz="914126" rtl="0" eaLnBrk="1" latinLnBrk="0" hangingPunct="1">
                        <a:buFont typeface="Arial" panose="020B0604020202020204" pitchFamily="34" charset="0"/>
                        <a:buChar char="•"/>
                      </a:pPr>
                      <a:r>
                        <a:rPr lang="en-US" sz="2400" kern="1200">
                          <a:solidFill>
                            <a:schemeClr val="dk1"/>
                          </a:solidFill>
                          <a:latin typeface="Arial" panose="020B0604020202020204" pitchFamily="34" charset="0"/>
                          <a:cs typeface="Arial" panose="020B0604020202020204" pitchFamily="34" charset="0"/>
                        </a:rPr>
                        <a:t>Student Registration Guide</a:t>
                      </a:r>
                    </a:p>
                  </a:txBody>
                  <a:tcPr/>
                </a:tc>
                <a:tc>
                  <a:txBody>
                    <a:bodyPr/>
                    <a:lstStyle/>
                    <a:p>
                      <a:r>
                        <a:rPr lang="en-US" sz="2400">
                          <a:latin typeface="Arial" panose="020B0604020202020204" pitchFamily="34" charset="0"/>
                          <a:cs typeface="Arial" panose="020B0604020202020204" pitchFamily="34" charset="0"/>
                          <a:hlinkClick r:id="rId4"/>
                        </a:rPr>
                        <a:t>https://mcas.onlinehelp.cognia.org/portal/</a:t>
                      </a:r>
                      <a:r>
                        <a:rPr lang="en-US" sz="240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05862612"/>
                  </a:ext>
                </a:extLst>
              </a:tr>
              <a:tr h="444361">
                <a:tc>
                  <a:txBody>
                    <a:bodyPr/>
                    <a:lstStyle/>
                    <a:p>
                      <a:pPr marL="0" algn="l" defTabSz="914126" rtl="0" eaLnBrk="1" latinLnBrk="0" hangingPunct="1"/>
                      <a:r>
                        <a:rPr lang="en-US" sz="2400" kern="1200">
                          <a:solidFill>
                            <a:schemeClr val="dk1"/>
                          </a:solidFill>
                          <a:latin typeface="Arial" panose="020B0604020202020204" pitchFamily="34" charset="0"/>
                          <a:cs typeface="Arial" panose="020B0604020202020204" pitchFamily="34" charset="0"/>
                        </a:rPr>
                        <a:t>Technology Information</a:t>
                      </a:r>
                    </a:p>
                    <a:p>
                      <a:pPr marL="342900" indent="-342900" algn="l" defTabSz="914126" rtl="0" eaLnBrk="1" latinLnBrk="0" hangingPunct="1">
                        <a:buFont typeface="Arial" panose="020B0604020202020204" pitchFamily="34" charset="0"/>
                        <a:buChar char="•"/>
                      </a:pPr>
                      <a:r>
                        <a:rPr lang="en-US" sz="2000" kern="1200">
                          <a:solidFill>
                            <a:schemeClr val="dk1"/>
                          </a:solidFill>
                          <a:latin typeface="Arial" panose="020B0604020202020204" pitchFamily="34" charset="0"/>
                          <a:cs typeface="Arial" panose="020B0604020202020204" pitchFamily="34" charset="0"/>
                        </a:rPr>
                        <a:t>MCAS Student Kiosk Technology Guide</a:t>
                      </a:r>
                      <a:endParaRPr lang="en-US" sz="2000" kern="120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400">
                          <a:latin typeface="Arial" panose="020B0604020202020204" pitchFamily="34" charset="0"/>
                          <a:cs typeface="Arial" panose="020B0604020202020204" pitchFamily="34" charset="0"/>
                          <a:hlinkClick r:id="rId5"/>
                        </a:rPr>
                        <a:t>https://mcas.onlinehelp.cognia.org/technology-setup/</a:t>
                      </a:r>
                      <a:r>
                        <a:rPr lang="en-US" sz="240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822600052"/>
                  </a:ext>
                </a:extLst>
              </a:tr>
              <a:tr h="1096091">
                <a:tc>
                  <a:txBody>
                    <a:bodyPr/>
                    <a:lstStyle/>
                    <a:p>
                      <a:pPr marL="0" algn="l" defTabSz="914126" rtl="0" eaLnBrk="1" latinLnBrk="0" hangingPunct="1"/>
                      <a:r>
                        <a:rPr lang="en-US" sz="2400" kern="1200">
                          <a:solidFill>
                            <a:schemeClr val="dk1"/>
                          </a:solidFill>
                          <a:latin typeface="Arial" panose="020B0604020202020204" pitchFamily="34" charset="0"/>
                          <a:cs typeface="Arial" panose="020B0604020202020204" pitchFamily="34" charset="0"/>
                        </a:rPr>
                        <a:t>Student Assessment Updates </a:t>
                      </a:r>
                      <a:br>
                        <a:rPr lang="en-US" sz="2400" kern="1200">
                          <a:solidFill>
                            <a:schemeClr val="dk1"/>
                          </a:solidFill>
                          <a:latin typeface="Arial" panose="020B0604020202020204" pitchFamily="34" charset="0"/>
                          <a:cs typeface="Arial" panose="020B0604020202020204" pitchFamily="34" charset="0"/>
                        </a:rPr>
                      </a:br>
                      <a:r>
                        <a:rPr lang="en-US" sz="2000" kern="1200">
                          <a:solidFill>
                            <a:schemeClr val="dk1"/>
                          </a:solidFill>
                          <a:latin typeface="Arial" panose="020B0604020202020204" pitchFamily="34" charset="0"/>
                          <a:cs typeface="Arial" panose="020B0604020202020204" pitchFamily="34" charset="0"/>
                        </a:rPr>
                        <a:t>(Biweekly email with important updates about the MCAS program)</a:t>
                      </a:r>
                      <a:endParaRPr lang="en-US" sz="2000" kern="120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hlinkClick r:id="rId6"/>
                        </a:rPr>
                        <a:t>www.doe.mass.edu/mcas/updates.html</a:t>
                      </a:r>
                      <a:endParaRPr lang="en-US" sz="24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If you do not already receive this email, subscribe using this link: </a:t>
                      </a:r>
                      <a:r>
                        <a:rPr lang="en-US" sz="2000">
                          <a:latin typeface="Arial" panose="020B0604020202020204" pitchFamily="34" charset="0"/>
                          <a:cs typeface="Arial" panose="020B0604020202020204" pitchFamily="34" charset="0"/>
                          <a:hlinkClick r:id="rId7"/>
                        </a:rPr>
                        <a:t>http://eepurl.com/ghSOhH</a:t>
                      </a:r>
                      <a:r>
                        <a:rPr lang="en-US" sz="200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961812291"/>
                  </a:ext>
                </a:extLst>
              </a:tr>
            </a:tbl>
          </a:graphicData>
        </a:graphic>
      </p:graphicFrame>
      <p:sp>
        <p:nvSpPr>
          <p:cNvPr id="3" name="Slide Number Placeholder 2">
            <a:extLst>
              <a:ext uri="{FF2B5EF4-FFF2-40B4-BE49-F238E27FC236}">
                <a16:creationId xmlns:a16="http://schemas.microsoft.com/office/drawing/2014/main" id="{C4C66CEE-602E-BFE3-3A84-4825A32BE753}"/>
              </a:ext>
            </a:extLst>
          </p:cNvPr>
          <p:cNvSpPr>
            <a:spLocks noGrp="1"/>
          </p:cNvSpPr>
          <p:nvPr>
            <p:ph type="sldNum" sz="quarter" idx="12"/>
          </p:nvPr>
        </p:nvSpPr>
        <p:spPr/>
        <p:txBody>
          <a:bodyPr/>
          <a:lstStyle/>
          <a:p>
            <a:fld id="{68A8D22E-6BC5-9E47-900C-2BB94685D9F5}" type="slidenum">
              <a:rPr lang="en-US" smtClean="0"/>
              <a:t>84</a:t>
            </a:fld>
            <a:endParaRPr lang="en-US"/>
          </a:p>
        </p:txBody>
      </p:sp>
    </p:spTree>
    <p:extLst>
      <p:ext uri="{BB962C8B-B14F-4D97-AF65-F5344CB8AC3E}">
        <p14:creationId xmlns:p14="http://schemas.microsoft.com/office/powerpoint/2010/main" val="2329932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1EAC4-00F7-3938-0AC4-BD43E483F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4EEF6-8974-A3A4-4B2E-9461D2E623F4}"/>
              </a:ext>
            </a:extLst>
          </p:cNvPr>
          <p:cNvSpPr>
            <a:spLocks noGrp="1"/>
          </p:cNvSpPr>
          <p:nvPr>
            <p:ph type="title"/>
          </p:nvPr>
        </p:nvSpPr>
        <p:spPr/>
        <p:txBody>
          <a:bodyPr>
            <a:normAutofit/>
          </a:bodyPr>
          <a:lstStyle/>
          <a:p>
            <a:r>
              <a:rPr lang="en-US" sz="4400">
                <a:solidFill>
                  <a:schemeClr val="bg1"/>
                </a:solidFill>
                <a:cs typeface="Segoe UI" pitchFamily="34" charset="0"/>
              </a:rPr>
              <a:t>Upcoming Training – Fall 2025</a:t>
            </a:r>
          </a:p>
        </p:txBody>
      </p:sp>
      <p:graphicFrame>
        <p:nvGraphicFramePr>
          <p:cNvPr id="6" name="Content Placeholder 5">
            <a:extLst>
              <a:ext uri="{FF2B5EF4-FFF2-40B4-BE49-F238E27FC236}">
                <a16:creationId xmlns:a16="http://schemas.microsoft.com/office/drawing/2014/main" id="{5552DE65-5C77-7CF4-EC4B-B73D2064CC61}"/>
              </a:ext>
            </a:extLst>
          </p:cNvPr>
          <p:cNvGraphicFramePr>
            <a:graphicFrameLocks noGrp="1"/>
          </p:cNvGraphicFramePr>
          <p:nvPr>
            <p:ph idx="1"/>
            <p:extLst>
              <p:ext uri="{D42A27DB-BD31-4B8C-83A1-F6EECF244321}">
                <p14:modId xmlns:p14="http://schemas.microsoft.com/office/powerpoint/2010/main" val="2780564767"/>
              </p:ext>
            </p:extLst>
          </p:nvPr>
        </p:nvGraphicFramePr>
        <p:xfrm>
          <a:off x="173038" y="1590675"/>
          <a:ext cx="11890374" cy="2468880"/>
        </p:xfrm>
        <a:graphic>
          <a:graphicData uri="http://schemas.openxmlformats.org/drawingml/2006/table">
            <a:tbl>
              <a:tblPr firstRow="1" bandRow="1">
                <a:tableStyleId>{5C22544A-7EE6-4342-B048-85BDC9FD1C3A}</a:tableStyleId>
              </a:tblPr>
              <a:tblGrid>
                <a:gridCol w="5709374">
                  <a:extLst>
                    <a:ext uri="{9D8B030D-6E8A-4147-A177-3AD203B41FA5}">
                      <a16:colId xmlns:a16="http://schemas.microsoft.com/office/drawing/2014/main" val="693765042"/>
                    </a:ext>
                  </a:extLst>
                </a:gridCol>
                <a:gridCol w="6181000">
                  <a:extLst>
                    <a:ext uri="{9D8B030D-6E8A-4147-A177-3AD203B41FA5}">
                      <a16:colId xmlns:a16="http://schemas.microsoft.com/office/drawing/2014/main" val="4077489660"/>
                    </a:ext>
                  </a:extLst>
                </a:gridCol>
              </a:tblGrid>
              <a:tr h="385113">
                <a:tc>
                  <a:txBody>
                    <a:bodyPr/>
                    <a:lstStyle/>
                    <a:p>
                      <a:pPr marL="0" algn="l" defTabSz="914126" rtl="0" eaLnBrk="1" latinLnBrk="0" hangingPunct="1"/>
                      <a:r>
                        <a:rPr lang="en-US" sz="3200" b="1" kern="1200">
                          <a:solidFill>
                            <a:schemeClr val="lt1"/>
                          </a:solidFill>
                          <a:latin typeface="Arial" panose="020B0604020202020204" pitchFamily="34" charset="0"/>
                          <a:cs typeface="Arial" panose="020B0604020202020204" pitchFamily="34" charset="0"/>
                        </a:rPr>
                        <a:t>Training</a:t>
                      </a:r>
                      <a:endParaRPr lang="en-US" sz="3200" b="1" kern="1200">
                        <a:solidFill>
                          <a:schemeClr val="lt1"/>
                        </a:solidFill>
                        <a:latin typeface="Arial" panose="020B0604020202020204" pitchFamily="34" charset="0"/>
                        <a:ea typeface="+mn-ea"/>
                        <a:cs typeface="Arial" panose="020B0604020202020204" pitchFamily="34" charset="0"/>
                      </a:endParaRPr>
                    </a:p>
                  </a:txBody>
                  <a:tcPr/>
                </a:tc>
                <a:tc>
                  <a:txBody>
                    <a:bodyPr/>
                    <a:lstStyle/>
                    <a:p>
                      <a:pPr marL="0" algn="l" defTabSz="914126" rtl="0" eaLnBrk="1" latinLnBrk="0" hangingPunct="1"/>
                      <a:r>
                        <a:rPr lang="en-US" sz="3200" b="1" kern="1200">
                          <a:solidFill>
                            <a:schemeClr val="lt1"/>
                          </a:solidFill>
                          <a:latin typeface="Arial" panose="020B0604020202020204" pitchFamily="34" charset="0"/>
                          <a:cs typeface="Arial" panose="020B0604020202020204" pitchFamily="34" charset="0"/>
                        </a:rPr>
                        <a:t>Date</a:t>
                      </a:r>
                      <a:endParaRPr lang="en-US" sz="3200" b="1" kern="120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87652330"/>
                  </a:ext>
                </a:extLst>
              </a:tr>
              <a:tr h="444361">
                <a:tc>
                  <a:txBody>
                    <a:bodyPr/>
                    <a:lstStyle/>
                    <a:p>
                      <a:pPr marL="0" algn="l" defTabSz="914126" rtl="0" eaLnBrk="1" latinLnBrk="0" hangingPunct="1"/>
                      <a:r>
                        <a:rPr lang="en-US" sz="2800" b="0" i="0" kern="1200">
                          <a:solidFill>
                            <a:schemeClr val="dk1"/>
                          </a:solidFill>
                          <a:effectLst/>
                          <a:latin typeface="Arial" panose="020B0604020202020204" pitchFamily="34" charset="0"/>
                          <a:ea typeface="+mn-ea"/>
                          <a:cs typeface="Arial" panose="020B0604020202020204" pitchFamily="34" charset="0"/>
                        </a:rPr>
                        <a:t>Overview of MCAS Administration Tasks for Technology Coordinators</a:t>
                      </a:r>
                      <a:endParaRPr lang="en-US" sz="3600" kern="120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800" b="0" i="0" u="none" strike="noStrike" kern="1200">
                          <a:solidFill>
                            <a:schemeClr val="dk1"/>
                          </a:solidFill>
                          <a:effectLst/>
                          <a:latin typeface="Arial" panose="020B0604020202020204" pitchFamily="34" charset="0"/>
                          <a:ea typeface="+mn-ea"/>
                          <a:cs typeface="Arial" panose="020B0604020202020204" pitchFamily="34" charset="0"/>
                          <a:hlinkClick r:id="rId3" tooltip="External Link, Opens in New Window"/>
                        </a:rPr>
                        <a:t>Tuesday, October 7 at 9:30–11:00a.m. </a:t>
                      </a:r>
                      <a:endParaRPr lang="en-US" sz="3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00032679"/>
                  </a:ext>
                </a:extLst>
              </a:tr>
              <a:tr h="444361">
                <a:tc>
                  <a:txBody>
                    <a:bodyPr/>
                    <a:lstStyle/>
                    <a:p>
                      <a:pPr marL="0" algn="l" defTabSz="914126" rtl="0" eaLnBrk="1" latinLnBrk="0" hangingPunct="1"/>
                      <a:r>
                        <a:rPr lang="en-US" sz="2800" kern="1200">
                          <a:solidFill>
                            <a:schemeClr val="dk1"/>
                          </a:solidFill>
                          <a:latin typeface="Arial" panose="020B0604020202020204" pitchFamily="34" charset="0"/>
                          <a:ea typeface="+mn-ea"/>
                          <a:cs typeface="Arial" panose="020B0604020202020204" pitchFamily="34" charset="0"/>
                        </a:rPr>
                        <a:t>Office Hours for February Science Student Registration</a:t>
                      </a:r>
                    </a:p>
                  </a:txBody>
                  <a:tcPr/>
                </a:tc>
                <a:tc>
                  <a:txBody>
                    <a:bodyPr/>
                    <a:lstStyle/>
                    <a:p>
                      <a:r>
                        <a:rPr lang="en-US" sz="2800">
                          <a:latin typeface="Arial" panose="020B0604020202020204" pitchFamily="34" charset="0"/>
                          <a:cs typeface="Arial" panose="020B0604020202020204" pitchFamily="34" charset="0"/>
                        </a:rPr>
                        <a:t>Thursday, November 20 at 9:30–10:30 a.m.</a:t>
                      </a:r>
                    </a:p>
                  </a:txBody>
                  <a:tcPr/>
                </a:tc>
                <a:extLst>
                  <a:ext uri="{0D108BD9-81ED-4DB2-BD59-A6C34878D82A}">
                    <a16:rowId xmlns:a16="http://schemas.microsoft.com/office/drawing/2014/main" val="4236502024"/>
                  </a:ext>
                </a:extLst>
              </a:tr>
            </a:tbl>
          </a:graphicData>
        </a:graphic>
      </p:graphicFrame>
      <p:sp>
        <p:nvSpPr>
          <p:cNvPr id="3" name="Slide Number Placeholder 2">
            <a:extLst>
              <a:ext uri="{FF2B5EF4-FFF2-40B4-BE49-F238E27FC236}">
                <a16:creationId xmlns:a16="http://schemas.microsoft.com/office/drawing/2014/main" id="{C73E0534-3A10-72BE-DE8A-D92C549FF001}"/>
              </a:ext>
            </a:extLst>
          </p:cNvPr>
          <p:cNvSpPr>
            <a:spLocks noGrp="1"/>
          </p:cNvSpPr>
          <p:nvPr>
            <p:ph type="sldNum" sz="quarter" idx="12"/>
          </p:nvPr>
        </p:nvSpPr>
        <p:spPr/>
        <p:txBody>
          <a:bodyPr/>
          <a:lstStyle/>
          <a:p>
            <a:fld id="{68A8D22E-6BC5-9E47-900C-2BB94685D9F5}" type="slidenum">
              <a:rPr lang="en-US" smtClean="0"/>
              <a:t>85</a:t>
            </a:fld>
            <a:endParaRPr lang="en-US"/>
          </a:p>
        </p:txBody>
      </p:sp>
    </p:spTree>
    <p:extLst>
      <p:ext uri="{BB962C8B-B14F-4D97-AF65-F5344CB8AC3E}">
        <p14:creationId xmlns:p14="http://schemas.microsoft.com/office/powerpoint/2010/main" val="3991753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C6DD5-0CBC-27A2-9CE1-816D1AD3E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0CB85-30CD-7FDB-AE10-4856837C0DE8}"/>
              </a:ext>
            </a:extLst>
          </p:cNvPr>
          <p:cNvSpPr>
            <a:spLocks noGrp="1"/>
          </p:cNvSpPr>
          <p:nvPr>
            <p:ph type="title"/>
          </p:nvPr>
        </p:nvSpPr>
        <p:spPr/>
        <p:txBody>
          <a:bodyPr>
            <a:normAutofit/>
          </a:bodyPr>
          <a:lstStyle/>
          <a:p>
            <a:r>
              <a:rPr lang="en-US" sz="4400">
                <a:solidFill>
                  <a:schemeClr val="bg1"/>
                </a:solidFill>
                <a:cs typeface="Segoe UI" pitchFamily="34" charset="0"/>
              </a:rPr>
              <a:t>Upcoming Trainings – </a:t>
            </a:r>
            <a:r>
              <a:rPr lang="en-US">
                <a:solidFill>
                  <a:schemeClr val="bg1"/>
                </a:solidFill>
                <a:cs typeface="Segoe UI" pitchFamily="34" charset="0"/>
              </a:rPr>
              <a:t>January 2026</a:t>
            </a:r>
            <a:endParaRPr lang="en-US" sz="4400">
              <a:solidFill>
                <a:schemeClr val="bg1"/>
              </a:solidFill>
              <a:cs typeface="Segoe UI" pitchFamily="34" charset="0"/>
            </a:endParaRPr>
          </a:p>
        </p:txBody>
      </p:sp>
      <p:graphicFrame>
        <p:nvGraphicFramePr>
          <p:cNvPr id="6" name="Content Placeholder 5">
            <a:extLst>
              <a:ext uri="{FF2B5EF4-FFF2-40B4-BE49-F238E27FC236}">
                <a16:creationId xmlns:a16="http://schemas.microsoft.com/office/drawing/2014/main" id="{D240A466-C02A-6C08-56C3-2D0F0080B9DD}"/>
              </a:ext>
            </a:extLst>
          </p:cNvPr>
          <p:cNvGraphicFramePr>
            <a:graphicFrameLocks noGrp="1"/>
          </p:cNvGraphicFramePr>
          <p:nvPr>
            <p:ph idx="1"/>
            <p:extLst>
              <p:ext uri="{D42A27DB-BD31-4B8C-83A1-F6EECF244321}">
                <p14:modId xmlns:p14="http://schemas.microsoft.com/office/powerpoint/2010/main" val="3603462788"/>
              </p:ext>
            </p:extLst>
          </p:nvPr>
        </p:nvGraphicFramePr>
        <p:xfrm>
          <a:off x="173038" y="1590676"/>
          <a:ext cx="11890374" cy="4664127"/>
        </p:xfrm>
        <a:graphic>
          <a:graphicData uri="http://schemas.openxmlformats.org/drawingml/2006/table">
            <a:tbl>
              <a:tblPr firstRow="1" bandRow="1">
                <a:tableStyleId>{5C22544A-7EE6-4342-B048-85BDC9FD1C3A}</a:tableStyleId>
              </a:tblPr>
              <a:tblGrid>
                <a:gridCol w="5709374">
                  <a:extLst>
                    <a:ext uri="{9D8B030D-6E8A-4147-A177-3AD203B41FA5}">
                      <a16:colId xmlns:a16="http://schemas.microsoft.com/office/drawing/2014/main" val="693765042"/>
                    </a:ext>
                  </a:extLst>
                </a:gridCol>
                <a:gridCol w="6181000">
                  <a:extLst>
                    <a:ext uri="{9D8B030D-6E8A-4147-A177-3AD203B41FA5}">
                      <a16:colId xmlns:a16="http://schemas.microsoft.com/office/drawing/2014/main" val="4077489660"/>
                    </a:ext>
                  </a:extLst>
                </a:gridCol>
              </a:tblGrid>
              <a:tr h="378166">
                <a:tc>
                  <a:txBody>
                    <a:bodyPr/>
                    <a:lstStyle/>
                    <a:p>
                      <a:pPr marL="0" algn="l" defTabSz="914126" rtl="0" eaLnBrk="1" latinLnBrk="0" hangingPunct="1"/>
                      <a:r>
                        <a:rPr lang="en-US" sz="2200" b="1" kern="1200">
                          <a:solidFill>
                            <a:schemeClr val="lt1"/>
                          </a:solidFill>
                          <a:latin typeface="Arial" panose="020B0604020202020204" pitchFamily="34" charset="0"/>
                          <a:cs typeface="Arial" panose="020B0604020202020204" pitchFamily="34" charset="0"/>
                        </a:rPr>
                        <a:t>Training</a:t>
                      </a:r>
                      <a:endParaRPr lang="en-US" sz="2200" b="1" kern="1200">
                        <a:solidFill>
                          <a:schemeClr val="lt1"/>
                        </a:solidFill>
                        <a:latin typeface="Arial" panose="020B0604020202020204" pitchFamily="34" charset="0"/>
                        <a:ea typeface="+mn-ea"/>
                        <a:cs typeface="Arial" panose="020B0604020202020204" pitchFamily="34" charset="0"/>
                      </a:endParaRPr>
                    </a:p>
                  </a:txBody>
                  <a:tcPr/>
                </a:tc>
                <a:tc>
                  <a:txBody>
                    <a:bodyPr/>
                    <a:lstStyle/>
                    <a:p>
                      <a:pPr marL="0" algn="l" defTabSz="914126" rtl="0" eaLnBrk="1" latinLnBrk="0" hangingPunct="1"/>
                      <a:r>
                        <a:rPr lang="en-US" sz="2200" b="1" kern="1200">
                          <a:solidFill>
                            <a:schemeClr val="lt1"/>
                          </a:solidFill>
                          <a:latin typeface="Arial" panose="020B0604020202020204" pitchFamily="34" charset="0"/>
                          <a:cs typeface="Arial" panose="020B0604020202020204" pitchFamily="34" charset="0"/>
                        </a:rPr>
                        <a:t>Date</a:t>
                      </a:r>
                      <a:endParaRPr lang="en-US" sz="2200" b="1" kern="120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87652330"/>
                  </a:ext>
                </a:extLst>
              </a:tr>
              <a:tr h="436345">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Overview of Student Registration</a:t>
                      </a:r>
                      <a:endParaRPr lang="en-US" sz="2200" kern="120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a:latin typeface="Arial" panose="020B0604020202020204" pitchFamily="34" charset="0"/>
                          <a:cs typeface="Arial" panose="020B0604020202020204" pitchFamily="34" charset="0"/>
                        </a:rPr>
                        <a:t>Thursday, January 15</a:t>
                      </a:r>
                    </a:p>
                  </a:txBody>
                  <a:tcPr/>
                </a:tc>
                <a:extLst>
                  <a:ext uri="{0D108BD9-81ED-4DB2-BD59-A6C34878D82A}">
                    <a16:rowId xmlns:a16="http://schemas.microsoft.com/office/drawing/2014/main" val="2300032679"/>
                  </a:ext>
                </a:extLst>
              </a:tr>
              <a:tr h="436345">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Accessibility and Accommodations</a:t>
                      </a:r>
                    </a:p>
                  </a:txBody>
                  <a:tcPr/>
                </a:tc>
                <a:tc>
                  <a:txBody>
                    <a:bodyPr/>
                    <a:lstStyle/>
                    <a:p>
                      <a:r>
                        <a:rPr lang="en-US" sz="2200">
                          <a:latin typeface="Arial" panose="020B0604020202020204" pitchFamily="34" charset="0"/>
                          <a:cs typeface="Arial" panose="020B0604020202020204" pitchFamily="34" charset="0"/>
                        </a:rPr>
                        <a:t>Wednesday, January 21</a:t>
                      </a:r>
                    </a:p>
                  </a:txBody>
                  <a:tcPr/>
                </a:tc>
                <a:extLst>
                  <a:ext uri="{0D108BD9-81ED-4DB2-BD59-A6C34878D82A}">
                    <a16:rowId xmlns:a16="http://schemas.microsoft.com/office/drawing/2014/main" val="2405862612"/>
                  </a:ext>
                </a:extLst>
              </a:tr>
              <a:tr h="785421">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Office Hours – Accessibility and Accommodations</a:t>
                      </a:r>
                      <a:endParaRPr lang="en-US" sz="2200" kern="120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a:latin typeface="Arial" panose="020B0604020202020204" pitchFamily="34" charset="0"/>
                          <a:cs typeface="Arial" panose="020B0604020202020204" pitchFamily="34" charset="0"/>
                        </a:rPr>
                        <a:t>Thursday, January 22</a:t>
                      </a:r>
                    </a:p>
                  </a:txBody>
                  <a:tcPr/>
                </a:tc>
                <a:extLst>
                  <a:ext uri="{0D108BD9-81ED-4DB2-BD59-A6C34878D82A}">
                    <a16:rowId xmlns:a16="http://schemas.microsoft.com/office/drawing/2014/main" val="822600052"/>
                  </a:ext>
                </a:extLst>
              </a:tr>
              <a:tr h="1046093">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MCAS Test Administration and Security Protocols for Returning Staff</a:t>
                      </a:r>
                      <a:endParaRPr lang="en-US" sz="2200" kern="120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Tuesday, January 27</a:t>
                      </a:r>
                    </a:p>
                  </a:txBody>
                  <a:tcPr/>
                </a:tc>
                <a:extLst>
                  <a:ext uri="{0D108BD9-81ED-4DB2-BD59-A6C34878D82A}">
                    <a16:rowId xmlns:a16="http://schemas.microsoft.com/office/drawing/2014/main" val="2961812291"/>
                  </a:ext>
                </a:extLst>
              </a:tr>
              <a:tr h="487110">
                <a:tc>
                  <a:txBody>
                    <a:bodyPr/>
                    <a:lstStyle/>
                    <a:p>
                      <a:pPr marL="0" algn="l" defTabSz="914126" rtl="0" eaLnBrk="1" latinLnBrk="0" hangingPunct="1"/>
                      <a:r>
                        <a:rPr lang="en-US" sz="2200" kern="1200">
                          <a:solidFill>
                            <a:schemeClr val="dk1"/>
                          </a:solidFill>
                          <a:latin typeface="Arial" panose="020B0604020202020204" pitchFamily="34" charset="0"/>
                          <a:ea typeface="+mn-ea"/>
                          <a:cs typeface="Arial" panose="020B0604020202020204" pitchFamily="34" charset="0"/>
                        </a:rPr>
                        <a:t>Office Hours – Student Registration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Wednesday, January 28</a:t>
                      </a:r>
                    </a:p>
                  </a:txBody>
                  <a:tcPr/>
                </a:tc>
                <a:extLst>
                  <a:ext uri="{0D108BD9-81ED-4DB2-BD59-A6C34878D82A}">
                    <a16:rowId xmlns:a16="http://schemas.microsoft.com/office/drawing/2014/main" val="185645718"/>
                  </a:ext>
                </a:extLst>
              </a:tr>
              <a:tr h="1046093">
                <a:tc>
                  <a:txBody>
                    <a:bodyPr/>
                    <a:lstStyle/>
                    <a:p>
                      <a:pPr marL="0" algn="l" defTabSz="914126" rtl="0" eaLnBrk="1" latinLnBrk="0" hangingPunct="1"/>
                      <a:r>
                        <a:rPr lang="en-US" sz="2200" kern="1200">
                          <a:solidFill>
                            <a:schemeClr val="dk1"/>
                          </a:solidFill>
                          <a:latin typeface="Arial" panose="020B0604020202020204" pitchFamily="34" charset="0"/>
                          <a:ea typeface="+mn-ea"/>
                          <a:cs typeface="Arial" panose="020B0604020202020204" pitchFamily="34" charset="0"/>
                        </a:rPr>
                        <a:t>MCAS Test Administration and Security Protocols for New Staff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Thursday, January 29</a:t>
                      </a:r>
                    </a:p>
                  </a:txBody>
                  <a:tcPr/>
                </a:tc>
                <a:extLst>
                  <a:ext uri="{0D108BD9-81ED-4DB2-BD59-A6C34878D82A}">
                    <a16:rowId xmlns:a16="http://schemas.microsoft.com/office/drawing/2014/main" val="3160641741"/>
                  </a:ext>
                </a:extLst>
              </a:tr>
            </a:tbl>
          </a:graphicData>
        </a:graphic>
      </p:graphicFrame>
      <p:sp>
        <p:nvSpPr>
          <p:cNvPr id="3" name="Slide Number Placeholder 2">
            <a:extLst>
              <a:ext uri="{FF2B5EF4-FFF2-40B4-BE49-F238E27FC236}">
                <a16:creationId xmlns:a16="http://schemas.microsoft.com/office/drawing/2014/main" id="{1D4B67B1-3FD7-B4AC-F57A-95FC2121A0ED}"/>
              </a:ext>
            </a:extLst>
          </p:cNvPr>
          <p:cNvSpPr>
            <a:spLocks noGrp="1"/>
          </p:cNvSpPr>
          <p:nvPr>
            <p:ph type="sldNum" sz="quarter" idx="12"/>
          </p:nvPr>
        </p:nvSpPr>
        <p:spPr/>
        <p:txBody>
          <a:bodyPr/>
          <a:lstStyle/>
          <a:p>
            <a:fld id="{68A8D22E-6BC5-9E47-900C-2BB94685D9F5}" type="slidenum">
              <a:rPr lang="en-US" smtClean="0"/>
              <a:t>86</a:t>
            </a:fld>
            <a:endParaRPr lang="en-US"/>
          </a:p>
        </p:txBody>
      </p:sp>
    </p:spTree>
    <p:extLst>
      <p:ext uri="{BB962C8B-B14F-4D97-AF65-F5344CB8AC3E}">
        <p14:creationId xmlns:p14="http://schemas.microsoft.com/office/powerpoint/2010/main" val="872923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9AC7-679E-C826-F74F-662D84358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06EC8-6A90-A914-D987-8107157AE346}"/>
              </a:ext>
            </a:extLst>
          </p:cNvPr>
          <p:cNvSpPr>
            <a:spLocks noGrp="1"/>
          </p:cNvSpPr>
          <p:nvPr>
            <p:ph type="title"/>
          </p:nvPr>
        </p:nvSpPr>
        <p:spPr/>
        <p:txBody>
          <a:bodyPr>
            <a:normAutofit fontScale="90000"/>
          </a:bodyPr>
          <a:lstStyle/>
          <a:p>
            <a:r>
              <a:rPr lang="en-US" sz="4400">
                <a:solidFill>
                  <a:schemeClr val="bg1"/>
                </a:solidFill>
                <a:cs typeface="Segoe UI" pitchFamily="34" charset="0"/>
              </a:rPr>
              <a:t>Upcoming Trainings – </a:t>
            </a:r>
            <a:r>
              <a:rPr lang="en-US">
                <a:solidFill>
                  <a:schemeClr val="bg1"/>
                </a:solidFill>
                <a:cs typeface="Segoe UI" pitchFamily="34" charset="0"/>
              </a:rPr>
              <a:t>February and March 2026</a:t>
            </a:r>
            <a:endParaRPr lang="en-US" sz="4400">
              <a:solidFill>
                <a:schemeClr val="bg1"/>
              </a:solidFill>
              <a:cs typeface="Segoe UI" pitchFamily="34" charset="0"/>
            </a:endParaRPr>
          </a:p>
        </p:txBody>
      </p:sp>
      <p:graphicFrame>
        <p:nvGraphicFramePr>
          <p:cNvPr id="6" name="Content Placeholder 5">
            <a:extLst>
              <a:ext uri="{FF2B5EF4-FFF2-40B4-BE49-F238E27FC236}">
                <a16:creationId xmlns:a16="http://schemas.microsoft.com/office/drawing/2014/main" id="{18EBD594-917B-460E-C4F4-DECC2ABBDCB5}"/>
              </a:ext>
            </a:extLst>
          </p:cNvPr>
          <p:cNvGraphicFramePr>
            <a:graphicFrameLocks noGrp="1"/>
          </p:cNvGraphicFramePr>
          <p:nvPr>
            <p:ph idx="1"/>
            <p:extLst>
              <p:ext uri="{D42A27DB-BD31-4B8C-83A1-F6EECF244321}">
                <p14:modId xmlns:p14="http://schemas.microsoft.com/office/powerpoint/2010/main" val="2520825148"/>
              </p:ext>
            </p:extLst>
          </p:nvPr>
        </p:nvGraphicFramePr>
        <p:xfrm>
          <a:off x="173038" y="1590677"/>
          <a:ext cx="11890374" cy="2866225"/>
        </p:xfrm>
        <a:graphic>
          <a:graphicData uri="http://schemas.openxmlformats.org/drawingml/2006/table">
            <a:tbl>
              <a:tblPr firstRow="1" bandRow="1">
                <a:tableStyleId>{5C22544A-7EE6-4342-B048-85BDC9FD1C3A}</a:tableStyleId>
              </a:tblPr>
              <a:tblGrid>
                <a:gridCol w="5709374">
                  <a:extLst>
                    <a:ext uri="{9D8B030D-6E8A-4147-A177-3AD203B41FA5}">
                      <a16:colId xmlns:a16="http://schemas.microsoft.com/office/drawing/2014/main" val="693765042"/>
                    </a:ext>
                  </a:extLst>
                </a:gridCol>
                <a:gridCol w="6181000">
                  <a:extLst>
                    <a:ext uri="{9D8B030D-6E8A-4147-A177-3AD203B41FA5}">
                      <a16:colId xmlns:a16="http://schemas.microsoft.com/office/drawing/2014/main" val="4077489660"/>
                    </a:ext>
                  </a:extLst>
                </a:gridCol>
              </a:tblGrid>
              <a:tr h="381661">
                <a:tc>
                  <a:txBody>
                    <a:bodyPr/>
                    <a:lstStyle/>
                    <a:p>
                      <a:pPr marL="0" algn="l" defTabSz="914126" rtl="0" eaLnBrk="1" latinLnBrk="0" hangingPunct="1"/>
                      <a:r>
                        <a:rPr lang="en-US" sz="2200" b="1" kern="1200">
                          <a:solidFill>
                            <a:schemeClr val="lt1"/>
                          </a:solidFill>
                          <a:latin typeface="Arial" panose="020B0604020202020204" pitchFamily="34" charset="0"/>
                          <a:cs typeface="Arial" panose="020B0604020202020204" pitchFamily="34" charset="0"/>
                        </a:rPr>
                        <a:t>Training</a:t>
                      </a:r>
                      <a:endParaRPr lang="en-US" sz="2200" b="1" kern="1200">
                        <a:solidFill>
                          <a:schemeClr val="lt1"/>
                        </a:solidFill>
                        <a:latin typeface="Arial" panose="020B0604020202020204" pitchFamily="34" charset="0"/>
                        <a:ea typeface="+mn-ea"/>
                        <a:cs typeface="Arial" panose="020B0604020202020204" pitchFamily="34" charset="0"/>
                      </a:endParaRPr>
                    </a:p>
                  </a:txBody>
                  <a:tcPr/>
                </a:tc>
                <a:tc>
                  <a:txBody>
                    <a:bodyPr/>
                    <a:lstStyle/>
                    <a:p>
                      <a:pPr marL="0" algn="l" defTabSz="914126" rtl="0" eaLnBrk="1" latinLnBrk="0" hangingPunct="1"/>
                      <a:r>
                        <a:rPr lang="en-US" sz="2200" b="1" kern="1200">
                          <a:solidFill>
                            <a:schemeClr val="lt1"/>
                          </a:solidFill>
                          <a:latin typeface="Arial" panose="020B0604020202020204" pitchFamily="34" charset="0"/>
                          <a:cs typeface="Arial" panose="020B0604020202020204" pitchFamily="34" charset="0"/>
                        </a:rPr>
                        <a:t>Date</a:t>
                      </a:r>
                      <a:endParaRPr lang="en-US" sz="2200" b="1" kern="120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87652330"/>
                  </a:ext>
                </a:extLst>
              </a:tr>
              <a:tr h="381661">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Technology Coordinator Training</a:t>
                      </a:r>
                      <a:endParaRPr lang="en-US" sz="2200" kern="1200">
                        <a:solidFill>
                          <a:schemeClr val="dk1"/>
                        </a:solidFill>
                        <a:latin typeface="Arial" panose="020B0604020202020204" pitchFamily="34" charset="0"/>
                        <a:ea typeface="+mn-ea"/>
                        <a:cs typeface="Arial" panose="020B0604020202020204" pitchFamily="34" charset="0"/>
                      </a:endParaRPr>
                    </a:p>
                  </a:txBody>
                  <a:tcPr/>
                </a:tc>
                <a:tc>
                  <a:txBody>
                    <a:bodyPr/>
                    <a:lstStyle/>
                    <a:p>
                      <a:r>
                        <a:rPr lang="en-US" sz="2200">
                          <a:latin typeface="Arial" panose="020B0604020202020204" pitchFamily="34" charset="0"/>
                          <a:cs typeface="Arial" panose="020B0604020202020204" pitchFamily="34" charset="0"/>
                        </a:rPr>
                        <a:t>Monday, February 2</a:t>
                      </a:r>
                    </a:p>
                  </a:txBody>
                  <a:tcPr/>
                </a:tc>
                <a:extLst>
                  <a:ext uri="{0D108BD9-81ED-4DB2-BD59-A6C34878D82A}">
                    <a16:rowId xmlns:a16="http://schemas.microsoft.com/office/drawing/2014/main" val="2300032679"/>
                  </a:ext>
                </a:extLst>
              </a:tr>
              <a:tr h="381661">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Tasks in the MCAS Portal Before Testing</a:t>
                      </a:r>
                    </a:p>
                  </a:txBody>
                  <a:tcPr/>
                </a:tc>
                <a:tc>
                  <a:txBody>
                    <a:bodyPr/>
                    <a:lstStyle/>
                    <a:p>
                      <a:r>
                        <a:rPr lang="en-US" sz="2200">
                          <a:latin typeface="Arial" panose="020B0604020202020204" pitchFamily="34" charset="0"/>
                          <a:cs typeface="Arial" panose="020B0604020202020204" pitchFamily="34" charset="0"/>
                        </a:rPr>
                        <a:t>Wednesday, March 4</a:t>
                      </a:r>
                    </a:p>
                  </a:txBody>
                  <a:tcPr/>
                </a:tc>
                <a:extLst>
                  <a:ext uri="{0D108BD9-81ED-4DB2-BD59-A6C34878D82A}">
                    <a16:rowId xmlns:a16="http://schemas.microsoft.com/office/drawing/2014/main" val="2405862612"/>
                  </a:ext>
                </a:extLst>
              </a:tr>
              <a:tr h="681537">
                <a:tc>
                  <a:txBody>
                    <a:bodyPr/>
                    <a:lstStyle/>
                    <a:p>
                      <a:pPr marL="0" algn="l" defTabSz="914126" rtl="0" eaLnBrk="1" latinLnBrk="0" hangingPunct="1"/>
                      <a:r>
                        <a:rPr lang="en-US" sz="2200" kern="1200">
                          <a:solidFill>
                            <a:schemeClr val="dk1"/>
                          </a:solidFill>
                          <a:latin typeface="Arial" panose="020B0604020202020204" pitchFamily="34" charset="0"/>
                          <a:ea typeface="+mn-ea"/>
                          <a:cs typeface="Arial" panose="020B0604020202020204" pitchFamily="34" charset="0"/>
                        </a:rPr>
                        <a:t>Tasks in the MCAS Portal During and After Testing</a:t>
                      </a:r>
                    </a:p>
                  </a:txBody>
                  <a:tcPr/>
                </a:tc>
                <a:tc>
                  <a:txBody>
                    <a:bodyPr/>
                    <a:lstStyle/>
                    <a:p>
                      <a:r>
                        <a:rPr lang="en-US" sz="2200">
                          <a:latin typeface="Arial" panose="020B0604020202020204" pitchFamily="34" charset="0"/>
                          <a:cs typeface="Arial" panose="020B0604020202020204" pitchFamily="34" charset="0"/>
                        </a:rPr>
                        <a:t>Thursday, March 12</a:t>
                      </a:r>
                    </a:p>
                  </a:txBody>
                  <a:tcPr/>
                </a:tc>
                <a:extLst>
                  <a:ext uri="{0D108BD9-81ED-4DB2-BD59-A6C34878D82A}">
                    <a16:rowId xmlns:a16="http://schemas.microsoft.com/office/drawing/2014/main" val="822600052"/>
                  </a:ext>
                </a:extLst>
              </a:tr>
              <a:tr h="824065">
                <a:tc>
                  <a:txBody>
                    <a:bodyPr/>
                    <a:lstStyle/>
                    <a:p>
                      <a:pPr marL="0" algn="l" defTabSz="914126" rtl="0" eaLnBrk="1" latinLnBrk="0" hangingPunct="1"/>
                      <a:r>
                        <a:rPr lang="en-US" sz="2200" kern="1200">
                          <a:solidFill>
                            <a:schemeClr val="dk1"/>
                          </a:solidFill>
                          <a:latin typeface="Arial" panose="020B0604020202020204" pitchFamily="34" charset="0"/>
                          <a:cs typeface="Arial" panose="020B0604020202020204" pitchFamily="34" charset="0"/>
                        </a:rPr>
                        <a:t>Office Hours – MCAS Portal Tasks</a:t>
                      </a:r>
                      <a:endParaRPr lang="en-US" sz="2200" kern="120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Thursday, March 19</a:t>
                      </a:r>
                    </a:p>
                  </a:txBody>
                  <a:tcPr/>
                </a:tc>
                <a:extLst>
                  <a:ext uri="{0D108BD9-81ED-4DB2-BD59-A6C34878D82A}">
                    <a16:rowId xmlns:a16="http://schemas.microsoft.com/office/drawing/2014/main" val="2961812291"/>
                  </a:ext>
                </a:extLst>
              </a:tr>
            </a:tbl>
          </a:graphicData>
        </a:graphic>
      </p:graphicFrame>
      <p:sp>
        <p:nvSpPr>
          <p:cNvPr id="3" name="Slide Number Placeholder 2">
            <a:extLst>
              <a:ext uri="{FF2B5EF4-FFF2-40B4-BE49-F238E27FC236}">
                <a16:creationId xmlns:a16="http://schemas.microsoft.com/office/drawing/2014/main" id="{0FC33EC6-1974-1F1B-2CB9-9EDC2468D778}"/>
              </a:ext>
            </a:extLst>
          </p:cNvPr>
          <p:cNvSpPr>
            <a:spLocks noGrp="1"/>
          </p:cNvSpPr>
          <p:nvPr>
            <p:ph type="sldNum" sz="quarter" idx="12"/>
          </p:nvPr>
        </p:nvSpPr>
        <p:spPr/>
        <p:txBody>
          <a:bodyPr/>
          <a:lstStyle/>
          <a:p>
            <a:fld id="{68A8D22E-6BC5-9E47-900C-2BB94685D9F5}" type="slidenum">
              <a:rPr lang="en-US" smtClean="0"/>
              <a:t>87</a:t>
            </a:fld>
            <a:endParaRPr lang="en-US"/>
          </a:p>
        </p:txBody>
      </p:sp>
    </p:spTree>
    <p:extLst>
      <p:ext uri="{BB962C8B-B14F-4D97-AF65-F5344CB8AC3E}">
        <p14:creationId xmlns:p14="http://schemas.microsoft.com/office/powerpoint/2010/main" val="10714906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283EA-ECA5-7074-092B-27E9667CC1F0}"/>
              </a:ext>
            </a:extLst>
          </p:cNvPr>
          <p:cNvSpPr>
            <a:spLocks noGrp="1"/>
          </p:cNvSpPr>
          <p:nvPr>
            <p:ph type="title"/>
          </p:nvPr>
        </p:nvSpPr>
        <p:spPr/>
        <p:txBody>
          <a:bodyPr>
            <a:normAutofit/>
          </a:bodyPr>
          <a:lstStyle/>
          <a:p>
            <a:r>
              <a:rPr lang="en-US" altLang="en-US" sz="3999">
                <a:solidFill>
                  <a:schemeClr val="bg1"/>
                </a:solidFill>
              </a:rPr>
              <a:t>Next Steps</a:t>
            </a:r>
            <a:endParaRPr lang="en-US" sz="3999">
              <a:solidFill>
                <a:schemeClr val="bg1"/>
              </a:solidFill>
            </a:endParaRPr>
          </a:p>
        </p:txBody>
      </p:sp>
      <p:sp>
        <p:nvSpPr>
          <p:cNvPr id="2" name="Content Placeholder 1">
            <a:extLst>
              <a:ext uri="{FF2B5EF4-FFF2-40B4-BE49-F238E27FC236}">
                <a16:creationId xmlns:a16="http://schemas.microsoft.com/office/drawing/2014/main" id="{8BF5F1AD-90A5-FAA2-2AA6-3367618F17F4}"/>
              </a:ext>
            </a:extLst>
          </p:cNvPr>
          <p:cNvSpPr>
            <a:spLocks noGrp="1"/>
          </p:cNvSpPr>
          <p:nvPr>
            <p:ph idx="1"/>
          </p:nvPr>
        </p:nvSpPr>
        <p:spPr/>
        <p:txBody>
          <a:bodyPr/>
          <a:lstStyle/>
          <a:p>
            <a:pPr>
              <a:buClr>
                <a:srgbClr val="010203"/>
              </a:buClr>
            </a:pPr>
            <a:r>
              <a:rPr lang="en-US" altLang="en-US" b="1">
                <a:solidFill>
                  <a:schemeClr val="tx1"/>
                </a:solidFill>
                <a:latin typeface="Arial" panose="020B0604020202020204" pitchFamily="34" charset="0"/>
                <a:cs typeface="Arial" panose="020B0604020202020204" pitchFamily="34" charset="0"/>
              </a:rPr>
              <a:t>Today: </a:t>
            </a:r>
            <a:r>
              <a:rPr lang="en-US" altLang="en-US">
                <a:solidFill>
                  <a:schemeClr val="tx1"/>
                </a:solidFill>
                <a:latin typeface="Arial" panose="020B0604020202020204" pitchFamily="34" charset="0"/>
                <a:cs typeface="Arial" panose="020B0604020202020204" pitchFamily="34" charset="0"/>
              </a:rPr>
              <a:t>Complete the evaluation form.</a:t>
            </a:r>
          </a:p>
          <a:p>
            <a:pPr lvl="1">
              <a:buClr>
                <a:srgbClr val="010203"/>
              </a:buClr>
              <a:buFont typeface="Arial" panose="020B0604020202020204" pitchFamily="34" charset="0"/>
              <a:buChar char="•"/>
            </a:pPr>
            <a:r>
              <a:rPr lang="en-US" altLang="en-US">
                <a:solidFill>
                  <a:schemeClr val="tx1"/>
                </a:solidFill>
                <a:latin typeface="Arial" panose="020B0604020202020204" pitchFamily="34" charset="0"/>
                <a:cs typeface="Arial" panose="020B0604020202020204" pitchFamily="34" charset="0"/>
              </a:rPr>
              <a:t>Responses are associated with the name and email address used to log in.</a:t>
            </a:r>
          </a:p>
          <a:p>
            <a:pPr lvl="1">
              <a:buClr>
                <a:srgbClr val="010203"/>
              </a:buClr>
              <a:buFont typeface="Arial" panose="020B0604020202020204" pitchFamily="34" charset="0"/>
              <a:buChar char="•"/>
            </a:pPr>
            <a:r>
              <a:rPr lang="en-US" altLang="en-US">
                <a:solidFill>
                  <a:schemeClr val="tx1"/>
                </a:solidFill>
                <a:latin typeface="Arial" panose="020B0604020202020204" pitchFamily="34" charset="0"/>
                <a:cs typeface="Arial" panose="020B0604020202020204" pitchFamily="34" charset="0"/>
              </a:rPr>
              <a:t>Email your input to </a:t>
            </a:r>
            <a:r>
              <a:rPr lang="en-US" altLang="en-US">
                <a:hlinkClick r:id="rId3"/>
              </a:rPr>
              <a:t>mcas@mass.gov</a:t>
            </a:r>
            <a:r>
              <a:rPr lang="en-US" altLang="en-US"/>
              <a:t> </a:t>
            </a:r>
            <a:r>
              <a:rPr lang="en-US" altLang="en-US">
                <a:solidFill>
                  <a:schemeClr val="tx1"/>
                </a:solidFill>
                <a:latin typeface="Arial" panose="020B0604020202020204" pitchFamily="34" charset="0"/>
                <a:cs typeface="Arial" panose="020B0604020202020204" pitchFamily="34" charset="0"/>
              </a:rPr>
              <a:t>if you have problems accessing or completing the form.</a:t>
            </a:r>
          </a:p>
          <a:p>
            <a:pPr>
              <a:buClr>
                <a:srgbClr val="010203"/>
              </a:buClr>
            </a:pPr>
            <a:r>
              <a:rPr lang="en-US" altLang="en-US" b="1">
                <a:solidFill>
                  <a:schemeClr val="tx1"/>
                </a:solidFill>
                <a:latin typeface="Arial" panose="020B0604020202020204" pitchFamily="34" charset="0"/>
                <a:cs typeface="Arial" panose="020B0604020202020204" pitchFamily="34" charset="0"/>
              </a:rPr>
              <a:t>Within one week: </a:t>
            </a:r>
          </a:p>
          <a:p>
            <a:pPr lvl="1">
              <a:buClr>
                <a:srgbClr val="010203"/>
              </a:buClr>
              <a:buFont typeface="Arial" panose="020B0604020202020204" pitchFamily="34" charset="0"/>
              <a:buChar char="•"/>
            </a:pPr>
            <a:r>
              <a:rPr lang="en-US" altLang="en-US">
                <a:solidFill>
                  <a:schemeClr val="tx1"/>
                </a:solidFill>
                <a:latin typeface="Arial" panose="020B0604020202020204" pitchFamily="34" charset="0"/>
                <a:cs typeface="Arial" panose="020B0604020202020204" pitchFamily="34" charset="0"/>
              </a:rPr>
              <a:t>Receive an email with the Q&amp;A from this session</a:t>
            </a:r>
          </a:p>
          <a:p>
            <a:pPr lvl="1">
              <a:buClr>
                <a:srgbClr val="010203"/>
              </a:buClr>
              <a:buFont typeface="Arial" panose="020B0604020202020204" pitchFamily="34" charset="0"/>
              <a:buChar char="•"/>
            </a:pPr>
            <a:r>
              <a:rPr lang="en-US" altLang="en-US">
                <a:solidFill>
                  <a:schemeClr val="tx1"/>
                </a:solidFill>
                <a:latin typeface="Arial" panose="020B0604020202020204" pitchFamily="34" charset="0"/>
                <a:cs typeface="Arial" panose="020B0604020202020204" pitchFamily="34" charset="0"/>
              </a:rPr>
              <a:t>Recording will be available </a:t>
            </a:r>
          </a:p>
        </p:txBody>
      </p:sp>
      <p:sp>
        <p:nvSpPr>
          <p:cNvPr id="4" name="Slide Number Placeholder 3">
            <a:extLst>
              <a:ext uri="{FF2B5EF4-FFF2-40B4-BE49-F238E27FC236}">
                <a16:creationId xmlns:a16="http://schemas.microsoft.com/office/drawing/2014/main" id="{A063421F-A436-508C-F14E-E81D71FD3954}"/>
              </a:ext>
            </a:extLst>
          </p:cNvPr>
          <p:cNvSpPr>
            <a:spLocks noGrp="1"/>
          </p:cNvSpPr>
          <p:nvPr>
            <p:ph type="sldNum" sz="quarter" idx="12"/>
          </p:nvPr>
        </p:nvSpPr>
        <p:spPr/>
        <p:txBody>
          <a:bodyPr/>
          <a:lstStyle/>
          <a:p>
            <a:fld id="{68A8D22E-6BC5-9E47-900C-2BB94685D9F5}" type="slidenum">
              <a:rPr lang="en-US" smtClean="0"/>
              <a:t>88</a:t>
            </a:fld>
            <a:endParaRPr lang="en-US"/>
          </a:p>
        </p:txBody>
      </p:sp>
    </p:spTree>
    <p:extLst>
      <p:ext uri="{BB962C8B-B14F-4D97-AF65-F5344CB8AC3E}">
        <p14:creationId xmlns:p14="http://schemas.microsoft.com/office/powerpoint/2010/main" val="948623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972CD-2840-6F6F-1B06-D0E024C1B816}"/>
              </a:ext>
            </a:extLst>
          </p:cNvPr>
          <p:cNvSpPr>
            <a:spLocks noGrp="1"/>
          </p:cNvSpPr>
          <p:nvPr>
            <p:ph type="title"/>
          </p:nvPr>
        </p:nvSpPr>
        <p:spPr/>
        <p:txBody>
          <a:bodyPr/>
          <a:lstStyle/>
          <a:p>
            <a:r>
              <a:rPr lang="en-US" sz="4000">
                <a:solidFill>
                  <a:schemeClr val="bg1"/>
                </a:solidFill>
              </a:rPr>
              <a:t>Email and Phone Support </a:t>
            </a:r>
          </a:p>
        </p:txBody>
      </p:sp>
      <p:sp>
        <p:nvSpPr>
          <p:cNvPr id="3" name="Content Placeholder 2">
            <a:extLst>
              <a:ext uri="{FF2B5EF4-FFF2-40B4-BE49-F238E27FC236}">
                <a16:creationId xmlns:a16="http://schemas.microsoft.com/office/drawing/2014/main" id="{10F3C2F1-C065-1C59-D812-2C29FFD6A6D3}"/>
              </a:ext>
            </a:extLst>
          </p:cNvPr>
          <p:cNvSpPr>
            <a:spLocks noGrp="1"/>
          </p:cNvSpPr>
          <p:nvPr>
            <p:ph idx="1"/>
          </p:nvPr>
        </p:nvSpPr>
        <p:spPr>
          <a:xfrm>
            <a:off x="0" y="2597808"/>
            <a:ext cx="6660470" cy="4414692"/>
          </a:xfrm>
        </p:spPr>
        <p:txBody>
          <a:bodyPr>
            <a:normAutofit/>
          </a:bodyPr>
          <a:lstStyle/>
          <a:p>
            <a:pPr>
              <a:buClr>
                <a:srgbClr val="010203"/>
              </a:buClr>
            </a:pPr>
            <a:r>
              <a:rPr lang="en-US">
                <a:solidFill>
                  <a:schemeClr val="tx1"/>
                </a:solidFill>
                <a:latin typeface="Arial" panose="020B0604020202020204" pitchFamily="34" charset="0"/>
                <a:cs typeface="Arial" panose="020B0604020202020204" pitchFamily="34" charset="0"/>
              </a:rPr>
              <a:t>Questions on logistics and technology</a:t>
            </a:r>
            <a:br>
              <a:rPr lang="en-US">
                <a:latin typeface="Arial" panose="020B0604020202020204" pitchFamily="34" charset="0"/>
                <a:cs typeface="Arial" panose="020B0604020202020204" pitchFamily="34" charset="0"/>
              </a:rPr>
            </a:br>
            <a:endParaRPr lang="en-US" sz="1200"/>
          </a:p>
          <a:p>
            <a:pPr marL="852589" lvl="1" indent="-457200">
              <a:buClr>
                <a:srgbClr val="010203"/>
              </a:buClr>
            </a:pPr>
            <a:r>
              <a:rPr lang="en-US" b="1">
                <a:solidFill>
                  <a:schemeClr val="tx1"/>
                </a:solidFill>
                <a:latin typeface="Arial" panose="020B0604020202020204" pitchFamily="34" charset="0"/>
                <a:cs typeface="Arial" panose="020B0604020202020204" pitchFamily="34" charset="0"/>
              </a:rPr>
              <a:t>Web: </a:t>
            </a:r>
            <a:r>
              <a:rPr lang="en-US">
                <a:latin typeface="Arial" panose="020B0604020202020204" pitchFamily="34" charset="0"/>
                <a:cs typeface="Arial" panose="020B0604020202020204" pitchFamily="34" charset="0"/>
                <a:hlinkClick r:id="rId3"/>
              </a:rPr>
              <a:t>https://mcas.onlinehelp.cognia.org/</a:t>
            </a:r>
            <a:r>
              <a:rPr lang="en-US">
                <a:latin typeface="Arial" panose="020B0604020202020204" pitchFamily="34" charset="0"/>
                <a:cs typeface="Arial" panose="020B0604020202020204" pitchFamily="34" charset="0"/>
              </a:rPr>
              <a:t> </a:t>
            </a:r>
          </a:p>
          <a:p>
            <a:pPr marL="852589" lvl="1" indent="-457200">
              <a:buClr>
                <a:srgbClr val="010203"/>
              </a:buClr>
            </a:pPr>
            <a:r>
              <a:rPr lang="en-US" b="1">
                <a:solidFill>
                  <a:schemeClr val="tx1"/>
                </a:solidFill>
                <a:latin typeface="Arial" panose="020B0604020202020204" pitchFamily="34" charset="0"/>
                <a:cs typeface="Arial" panose="020B0604020202020204" pitchFamily="34" charset="0"/>
              </a:rPr>
              <a:t>Email: </a:t>
            </a:r>
            <a:r>
              <a:rPr lang="en-US" sz="2299">
                <a:hlinkClick r:id="rId4"/>
              </a:rPr>
              <a:t>mcas@cognia.org</a:t>
            </a:r>
            <a:endParaRPr lang="en-US" sz="2299"/>
          </a:p>
          <a:p>
            <a:pPr marL="852589" lvl="1" indent="-457200">
              <a:buClr>
                <a:srgbClr val="010203"/>
              </a:buClr>
            </a:pPr>
            <a:r>
              <a:rPr lang="en-US" b="1">
                <a:solidFill>
                  <a:schemeClr val="tx1"/>
                </a:solidFill>
                <a:latin typeface="Arial" panose="020B0604020202020204" pitchFamily="34" charset="0"/>
                <a:cs typeface="Arial" panose="020B0604020202020204" pitchFamily="34" charset="0"/>
              </a:rPr>
              <a:t>Phone: </a:t>
            </a:r>
            <a:r>
              <a:rPr lang="en-US">
                <a:solidFill>
                  <a:schemeClr val="tx1"/>
                </a:solidFill>
                <a:latin typeface="Arial" panose="020B0604020202020204" pitchFamily="34" charset="0"/>
                <a:cs typeface="Arial" panose="020B0604020202020204" pitchFamily="34" charset="0"/>
              </a:rPr>
              <a:t>800-737-5103</a:t>
            </a:r>
          </a:p>
          <a:p>
            <a:pPr marL="852589" lvl="1" indent="-457200">
              <a:buClr>
                <a:srgbClr val="010203"/>
              </a:buClr>
            </a:pPr>
            <a:r>
              <a:rPr lang="en-US" b="1">
                <a:solidFill>
                  <a:schemeClr val="tx1"/>
                </a:solidFill>
              </a:rPr>
              <a:t>TTY: </a:t>
            </a:r>
            <a:r>
              <a:rPr lang="en-US">
                <a:solidFill>
                  <a:schemeClr val="tx1"/>
                </a:solidFill>
              </a:rPr>
              <a:t>888-222-1671</a:t>
            </a:r>
          </a:p>
          <a:p>
            <a:pPr marL="852589" lvl="1" indent="-457200">
              <a:buClr>
                <a:srgbClr val="010203"/>
              </a:buClr>
            </a:pPr>
            <a:r>
              <a:rPr lang="en-US" b="0" i="0">
                <a:solidFill>
                  <a:srgbClr val="000000"/>
                </a:solidFill>
                <a:effectLst/>
                <a:latin typeface="Helvetica" panose="020B0604020202020204" pitchFamily="34" charset="0"/>
              </a:rPr>
              <a:t>Live chat is available at the link on the bottom of the page at the </a:t>
            </a:r>
            <a:r>
              <a:rPr lang="en-US" b="0" i="0" u="sng">
                <a:solidFill>
                  <a:srgbClr val="337AB7"/>
                </a:solidFill>
                <a:effectLst/>
                <a:latin typeface="Helvetica" panose="020B0604020202020204" pitchFamily="34" charset="0"/>
                <a:hlinkClick r:id="rId3"/>
              </a:rPr>
              <a:t>MCAS Resource Center</a:t>
            </a:r>
            <a:endParaRPr lang="en-US"/>
          </a:p>
          <a:p>
            <a:endParaRPr lang="en-US"/>
          </a:p>
        </p:txBody>
      </p:sp>
      <p:sp>
        <p:nvSpPr>
          <p:cNvPr id="2" name="Text Placeholder 1">
            <a:extLst>
              <a:ext uri="{FF2B5EF4-FFF2-40B4-BE49-F238E27FC236}">
                <a16:creationId xmlns:a16="http://schemas.microsoft.com/office/drawing/2014/main" id="{1C6A7017-17C6-F511-1D48-8093C62BB9FA}"/>
              </a:ext>
            </a:extLst>
          </p:cNvPr>
          <p:cNvSpPr>
            <a:spLocks noGrp="1"/>
          </p:cNvSpPr>
          <p:nvPr>
            <p:ph type="body" idx="4294967295"/>
          </p:nvPr>
        </p:nvSpPr>
        <p:spPr>
          <a:xfrm>
            <a:off x="215928" y="1671204"/>
            <a:ext cx="5157788" cy="676275"/>
          </a:xfrm>
        </p:spPr>
        <p:txBody>
          <a:bodyPr/>
          <a:lstStyle/>
          <a:p>
            <a:pPr marL="0" indent="0">
              <a:buNone/>
            </a:pPr>
            <a:r>
              <a:rPr lang="en-US" b="1">
                <a:solidFill>
                  <a:schemeClr val="tx1"/>
                </a:solidFill>
                <a:latin typeface="Arial" panose="020B0604020202020204" pitchFamily="34" charset="0"/>
                <a:cs typeface="Arial" panose="020B0604020202020204" pitchFamily="34" charset="0"/>
              </a:rPr>
              <a:t>MCAS Service Center </a:t>
            </a:r>
          </a:p>
        </p:txBody>
      </p:sp>
      <p:sp>
        <p:nvSpPr>
          <p:cNvPr id="4" name="Text Placeholder 3">
            <a:extLst>
              <a:ext uri="{FF2B5EF4-FFF2-40B4-BE49-F238E27FC236}">
                <a16:creationId xmlns:a16="http://schemas.microsoft.com/office/drawing/2014/main" id="{4FAEE545-508E-BBC8-B75B-D911AD48B8DB}"/>
              </a:ext>
            </a:extLst>
          </p:cNvPr>
          <p:cNvSpPr>
            <a:spLocks noGrp="1"/>
          </p:cNvSpPr>
          <p:nvPr>
            <p:ph type="body" sz="quarter" idx="4294967295"/>
          </p:nvPr>
        </p:nvSpPr>
        <p:spPr>
          <a:xfrm>
            <a:off x="6660470" y="1668359"/>
            <a:ext cx="5640387" cy="676275"/>
          </a:xfrm>
        </p:spPr>
        <p:txBody>
          <a:bodyPr>
            <a:noAutofit/>
          </a:bodyPr>
          <a:lstStyle/>
          <a:p>
            <a:pPr marL="0" indent="0">
              <a:buNone/>
            </a:pPr>
            <a:r>
              <a:rPr lang="en-US" b="1">
                <a:solidFill>
                  <a:schemeClr val="tx1"/>
                </a:solidFill>
                <a:latin typeface="Arial" panose="020B0604020202020204" pitchFamily="34" charset="0"/>
                <a:cs typeface="Arial" panose="020B0604020202020204" pitchFamily="34" charset="0"/>
              </a:rPr>
              <a:t>DESE Student Assessment Services</a:t>
            </a:r>
          </a:p>
        </p:txBody>
      </p:sp>
      <p:sp>
        <p:nvSpPr>
          <p:cNvPr id="5" name="Content Placeholder 4">
            <a:extLst>
              <a:ext uri="{FF2B5EF4-FFF2-40B4-BE49-F238E27FC236}">
                <a16:creationId xmlns:a16="http://schemas.microsoft.com/office/drawing/2014/main" id="{60287B2E-8978-C144-AD68-11C997FF9006}"/>
              </a:ext>
            </a:extLst>
          </p:cNvPr>
          <p:cNvSpPr>
            <a:spLocks noGrp="1"/>
          </p:cNvSpPr>
          <p:nvPr>
            <p:ph sz="quarter" idx="4294967295"/>
          </p:nvPr>
        </p:nvSpPr>
        <p:spPr>
          <a:xfrm>
            <a:off x="6851763" y="2597808"/>
            <a:ext cx="5257800" cy="3509962"/>
          </a:xfrm>
        </p:spPr>
        <p:txBody>
          <a:bodyPr/>
          <a:lstStyle/>
          <a:p>
            <a:pPr>
              <a:buClr>
                <a:srgbClr val="010203"/>
              </a:buClr>
            </a:pPr>
            <a:r>
              <a:rPr lang="en-US">
                <a:solidFill>
                  <a:schemeClr val="tx1"/>
                </a:solidFill>
                <a:latin typeface="Arial" panose="020B0604020202020204" pitchFamily="34" charset="0"/>
                <a:cs typeface="Arial" panose="020B0604020202020204" pitchFamily="34" charset="0"/>
              </a:rPr>
              <a:t>Policy questions (e.g., student participation, accommodations)</a:t>
            </a:r>
            <a:br>
              <a:rPr lang="en-US">
                <a:solidFill>
                  <a:schemeClr val="tx1"/>
                </a:solidFill>
                <a:latin typeface="Arial" panose="020B0604020202020204" pitchFamily="34" charset="0"/>
                <a:cs typeface="Arial" panose="020B0604020202020204" pitchFamily="34" charset="0"/>
              </a:rPr>
            </a:br>
            <a:endParaRPr lang="en-US" sz="1200">
              <a:solidFill>
                <a:schemeClr val="tx1"/>
              </a:solidFill>
            </a:endParaRPr>
          </a:p>
          <a:p>
            <a:pPr marL="852589" lvl="1" indent="-457200">
              <a:buClr>
                <a:srgbClr val="010203"/>
              </a:buClr>
            </a:pPr>
            <a:r>
              <a:rPr lang="en-US" b="1">
                <a:solidFill>
                  <a:schemeClr val="tx1"/>
                </a:solidFill>
                <a:latin typeface="Arial" panose="020B0604020202020204" pitchFamily="34" charset="0"/>
                <a:cs typeface="Arial" panose="020B0604020202020204" pitchFamily="34" charset="0"/>
              </a:rPr>
              <a:t>Web: </a:t>
            </a:r>
            <a:r>
              <a:rPr lang="en-US">
                <a:latin typeface="Arial" panose="020B0604020202020204" pitchFamily="34" charset="0"/>
                <a:cs typeface="Arial" panose="020B0604020202020204" pitchFamily="34" charset="0"/>
                <a:hlinkClick r:id="rId5"/>
              </a:rPr>
              <a:t>www.doe.mass.edu/mcas</a:t>
            </a:r>
            <a:r>
              <a:rPr lang="en-US">
                <a:latin typeface="Arial" panose="020B0604020202020204" pitchFamily="34" charset="0"/>
                <a:cs typeface="Arial" panose="020B0604020202020204" pitchFamily="34" charset="0"/>
              </a:rPr>
              <a:t> </a:t>
            </a:r>
            <a:endParaRPr lang="en-US" sz="2199"/>
          </a:p>
          <a:p>
            <a:pPr marL="852589" lvl="1" indent="-457200">
              <a:buClr>
                <a:srgbClr val="010203"/>
              </a:buClr>
            </a:pPr>
            <a:r>
              <a:rPr lang="en-US" b="1">
                <a:solidFill>
                  <a:schemeClr val="tx1"/>
                </a:solidFill>
                <a:latin typeface="Arial" panose="020B0604020202020204" pitchFamily="34" charset="0"/>
                <a:cs typeface="Arial" panose="020B0604020202020204" pitchFamily="34" charset="0"/>
              </a:rPr>
              <a:t>Email: </a:t>
            </a:r>
            <a:r>
              <a:rPr lang="en-US">
                <a:latin typeface="Arial" panose="020B0604020202020204" pitchFamily="34" charset="0"/>
                <a:cs typeface="Arial" panose="020B0604020202020204" pitchFamily="34" charset="0"/>
                <a:hlinkClick r:id="rId6"/>
              </a:rPr>
              <a:t>mcas@mass.gov</a:t>
            </a:r>
            <a:r>
              <a:rPr lang="en-US">
                <a:latin typeface="Arial" panose="020B0604020202020204" pitchFamily="34" charset="0"/>
                <a:cs typeface="Arial" panose="020B0604020202020204" pitchFamily="34" charset="0"/>
              </a:rPr>
              <a:t> </a:t>
            </a:r>
          </a:p>
          <a:p>
            <a:pPr marL="852589" lvl="1" indent="-457200">
              <a:buClr>
                <a:srgbClr val="010203"/>
              </a:buClr>
            </a:pPr>
            <a:r>
              <a:rPr lang="en-US" b="1">
                <a:solidFill>
                  <a:schemeClr val="tx1"/>
                </a:solidFill>
                <a:latin typeface="Arial" panose="020B0604020202020204" pitchFamily="34" charset="0"/>
                <a:cs typeface="Arial" panose="020B0604020202020204" pitchFamily="34" charset="0"/>
              </a:rPr>
              <a:t>Phone: </a:t>
            </a:r>
            <a:r>
              <a:rPr lang="en-US">
                <a:solidFill>
                  <a:schemeClr val="tx1"/>
                </a:solidFill>
                <a:latin typeface="Arial" panose="020B0604020202020204" pitchFamily="34" charset="0"/>
                <a:cs typeface="Arial" panose="020B0604020202020204" pitchFamily="34" charset="0"/>
              </a:rPr>
              <a:t>781-338-3625</a:t>
            </a:r>
          </a:p>
          <a:p>
            <a:pPr marL="852589" lvl="1" indent="-457200">
              <a:buClr>
                <a:srgbClr val="010203"/>
              </a:buClr>
            </a:pPr>
            <a:r>
              <a:rPr lang="en-US" b="1">
                <a:solidFill>
                  <a:schemeClr val="tx1"/>
                </a:solidFill>
              </a:rPr>
              <a:t>TTY: </a:t>
            </a:r>
            <a:r>
              <a:rPr lang="en-US">
                <a:solidFill>
                  <a:schemeClr val="tx1"/>
                </a:solidFill>
              </a:rPr>
              <a:t>800-439-2370</a:t>
            </a:r>
            <a:endParaRPr lang="en-US">
              <a:solidFill>
                <a:schemeClr val="tx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50172BA-C592-5576-2329-7F12F85F3969}"/>
              </a:ext>
            </a:extLst>
          </p:cNvPr>
          <p:cNvSpPr>
            <a:spLocks noGrp="1"/>
          </p:cNvSpPr>
          <p:nvPr>
            <p:ph type="sldNum" sz="quarter" idx="12"/>
          </p:nvPr>
        </p:nvSpPr>
        <p:spPr/>
        <p:txBody>
          <a:bodyPr/>
          <a:lstStyle/>
          <a:p>
            <a:fld id="{68A8D22E-6BC5-9E47-900C-2BB94685D9F5}" type="slidenum">
              <a:rPr lang="en-US" smtClean="0"/>
              <a:t>89</a:t>
            </a:fld>
            <a:endParaRPr lang="en-US"/>
          </a:p>
        </p:txBody>
      </p:sp>
    </p:spTree>
    <p:extLst>
      <p:ext uri="{BB962C8B-B14F-4D97-AF65-F5344CB8AC3E}">
        <p14:creationId xmlns:p14="http://schemas.microsoft.com/office/powerpoint/2010/main" val="394471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7F43A-9DB9-7011-F61C-A33986800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1315CF-1184-E59B-6318-935AB22D11ED}"/>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MCAS Policy Updates</a:t>
            </a:r>
          </a:p>
        </p:txBody>
      </p:sp>
      <p:sp>
        <p:nvSpPr>
          <p:cNvPr id="3" name="Text Placeholder 2">
            <a:extLst>
              <a:ext uri="{FF2B5EF4-FFF2-40B4-BE49-F238E27FC236}">
                <a16:creationId xmlns:a16="http://schemas.microsoft.com/office/drawing/2014/main" id="{E93109DA-CBA7-4E18-10A0-590E34BCD3B6}"/>
              </a:ext>
            </a:extLst>
          </p:cNvPr>
          <p:cNvSpPr>
            <a:spLocks noGrp="1"/>
          </p:cNvSpPr>
          <p:nvPr>
            <p:ph idx="1"/>
          </p:nvPr>
        </p:nvSpPr>
        <p:spPr/>
        <p:txBody>
          <a:bodyPr>
            <a:normAutofit/>
          </a:bodyPr>
          <a:lstStyle/>
          <a:p>
            <a:pPr fontAlgn="base"/>
            <a:r>
              <a:rPr lang="en-US">
                <a:solidFill>
                  <a:schemeClr val="tx1"/>
                </a:solidFill>
              </a:rPr>
              <a:t>Prescribed windows with recommended dates for high school tests​</a:t>
            </a:r>
          </a:p>
          <a:p>
            <a:pPr lvl="1" fontAlgn="base"/>
            <a:r>
              <a:rPr lang="en-US">
                <a:solidFill>
                  <a:schemeClr val="tx1"/>
                </a:solidFill>
              </a:rPr>
              <a:t>The November 2025 retests may be administered anytime during the window of November 5–18 for ELA and November 12–18 for Math. Recommended dates are: </a:t>
            </a:r>
          </a:p>
          <a:p>
            <a:pPr lvl="2" fontAlgn="base"/>
            <a:r>
              <a:rPr lang="en-US">
                <a:solidFill>
                  <a:schemeClr val="tx1"/>
                </a:solidFill>
              </a:rPr>
              <a:t>November 5: ELA Session 1</a:t>
            </a:r>
          </a:p>
          <a:p>
            <a:pPr lvl="2" fontAlgn="base"/>
            <a:r>
              <a:rPr lang="en-US">
                <a:solidFill>
                  <a:schemeClr val="tx1"/>
                </a:solidFill>
              </a:rPr>
              <a:t>November 6: ELA Session 2</a:t>
            </a:r>
          </a:p>
          <a:p>
            <a:pPr lvl="2" fontAlgn="base"/>
            <a:r>
              <a:rPr lang="en-US">
                <a:solidFill>
                  <a:schemeClr val="tx1"/>
                </a:solidFill>
              </a:rPr>
              <a:t>November 12: Math Session 1</a:t>
            </a:r>
          </a:p>
          <a:p>
            <a:pPr lvl="2" fontAlgn="base"/>
            <a:r>
              <a:rPr lang="en-US">
                <a:solidFill>
                  <a:schemeClr val="tx1"/>
                </a:solidFill>
              </a:rPr>
              <a:t>November 13: Math Session 2</a:t>
            </a:r>
          </a:p>
          <a:p>
            <a:pPr fontAlgn="base"/>
            <a:r>
              <a:rPr lang="en-US">
                <a:solidFill>
                  <a:schemeClr val="tx1"/>
                </a:solidFill>
              </a:rPr>
              <a:t>Updated </a:t>
            </a:r>
            <a:r>
              <a:rPr lang="en-US">
                <a:solidFill>
                  <a:schemeClr val="tx1"/>
                </a:solidFill>
                <a:hlinkClick r:id="rId3"/>
              </a:rPr>
              <a:t>Competency Determination</a:t>
            </a:r>
            <a:r>
              <a:rPr lang="en-US">
                <a:solidFill>
                  <a:schemeClr val="tx1"/>
                </a:solidFill>
              </a:rPr>
              <a:t> (CD)</a:t>
            </a:r>
          </a:p>
          <a:p>
            <a:pPr lvl="1" fontAlgn="base"/>
            <a:r>
              <a:rPr lang="en-US">
                <a:solidFill>
                  <a:schemeClr val="tx1"/>
                </a:solidFill>
              </a:rPr>
              <a:t>Students may not earn the CD through participation in the MCAS tests. ​</a:t>
            </a:r>
          </a:p>
          <a:p>
            <a:pPr lvl="1" fontAlgn="base"/>
            <a:r>
              <a:rPr lang="en-US">
                <a:solidFill>
                  <a:schemeClr val="tx1"/>
                </a:solidFill>
              </a:rPr>
              <a:t>Please email questions about the CD to </a:t>
            </a:r>
            <a:r>
              <a:rPr lang="en-US" u="sng">
                <a:hlinkClick r:id="rId4"/>
              </a:rPr>
              <a:t>Competency.Determination@mass.gov</a:t>
            </a:r>
            <a:r>
              <a:rPr lang="en-US"/>
              <a:t>. </a:t>
            </a:r>
          </a:p>
        </p:txBody>
      </p:sp>
      <p:sp>
        <p:nvSpPr>
          <p:cNvPr id="4" name="Slide Number Placeholder 3">
            <a:extLst>
              <a:ext uri="{FF2B5EF4-FFF2-40B4-BE49-F238E27FC236}">
                <a16:creationId xmlns:a16="http://schemas.microsoft.com/office/drawing/2014/main" id="{896D8019-38EF-EEB0-A86E-1DFC605A513D}"/>
              </a:ext>
            </a:extLst>
          </p:cNvPr>
          <p:cNvSpPr>
            <a:spLocks noGrp="1"/>
          </p:cNvSpPr>
          <p:nvPr>
            <p:ph type="sldNum" sz="quarter" idx="12"/>
          </p:nvPr>
        </p:nvSpPr>
        <p:spPr/>
        <p:txBody>
          <a:bodyPr/>
          <a:lstStyle/>
          <a:p>
            <a:fld id="{68A8D22E-6BC5-9E47-900C-2BB94685D9F5}" type="slidenum">
              <a:rPr lang="en-US" smtClean="0"/>
              <a:t>9</a:t>
            </a:fld>
            <a:endParaRPr lang="en-US"/>
          </a:p>
        </p:txBody>
      </p:sp>
    </p:spTree>
    <p:extLst>
      <p:ext uri="{BB962C8B-B14F-4D97-AF65-F5344CB8AC3E}">
        <p14:creationId xmlns:p14="http://schemas.microsoft.com/office/powerpoint/2010/main" val="26375929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32492CAC103A49A985C1EA3C99F8E6" ma:contentTypeVersion="16" ma:contentTypeDescription="Create a new document." ma:contentTypeScope="" ma:versionID="4d4eb0bb227d9181a6cf2f709a31bf8f">
  <xsd:schema xmlns:xsd="http://www.w3.org/2001/XMLSchema" xmlns:xs="http://www.w3.org/2001/XMLSchema" xmlns:p="http://schemas.microsoft.com/office/2006/metadata/properties" xmlns:ns2="e77133ba-eec1-4d51-86ef-7b6d23495175" xmlns:ns3="049449a1-970d-4061-91c8-87f7c4621d9d" targetNamespace="http://schemas.microsoft.com/office/2006/metadata/properties" ma:root="true" ma:fieldsID="c9e6c4eb5a398d9c391cbac9e2e244b6" ns2:_="" ns3:_="">
    <xsd:import namespace="e77133ba-eec1-4d51-86ef-7b6d23495175"/>
    <xsd:import namespace="049449a1-970d-4061-91c8-87f7c4621d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7133ba-eec1-4d51-86ef-7b6d23495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9449a1-970d-4061-91c8-87f7c4621d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44dd94a-ad39-4ee4-bc43-d261aca497bd}" ma:internalName="TaxCatchAll" ma:showField="CatchAllData" ma:web="049449a1-970d-4061-91c8-87f7c4621d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7133ba-eec1-4d51-86ef-7b6d23495175">
      <Terms xmlns="http://schemas.microsoft.com/office/infopath/2007/PartnerControls"/>
    </lcf76f155ced4ddcb4097134ff3c332f>
    <TaxCatchAll xmlns="049449a1-970d-4061-91c8-87f7c4621d9d" xsi:nil="true"/>
    <SharedWithUsers xmlns="049449a1-970d-4061-91c8-87f7c4621d9d">
      <UserInfo>
        <DisplayName>Zalk, Jodie (DESE)</DisplayName>
        <AccountId>18</AccountId>
        <AccountType/>
      </UserInfo>
    </SharedWithUsers>
  </documentManagement>
</p:properties>
</file>

<file path=customXml/itemProps1.xml><?xml version="1.0" encoding="utf-8"?>
<ds:datastoreItem xmlns:ds="http://schemas.openxmlformats.org/officeDocument/2006/customXml" ds:itemID="{3B70C1E0-D73F-4393-AF8B-EC030DBF27CE}">
  <ds:schemaRefs>
    <ds:schemaRef ds:uri="http://schemas.microsoft.com/sharepoint/v3/contenttype/forms"/>
  </ds:schemaRefs>
</ds:datastoreItem>
</file>

<file path=customXml/itemProps2.xml><?xml version="1.0" encoding="utf-8"?>
<ds:datastoreItem xmlns:ds="http://schemas.openxmlformats.org/officeDocument/2006/customXml" ds:itemID="{8408B3A9-7E96-4592-BCA0-09AE740CB189}">
  <ds:schemaRefs>
    <ds:schemaRef ds:uri="049449a1-970d-4061-91c8-87f7c4621d9d"/>
    <ds:schemaRef ds:uri="e77133ba-eec1-4d51-86ef-7b6d234951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AF0FD2-44B7-49AE-A44E-FF3F2848CDD7}">
  <ds:schemaRefs>
    <ds:schemaRef ds:uri="049449a1-970d-4061-91c8-87f7c4621d9d"/>
    <ds:schemaRef ds:uri="980911ef-fd19-4ab4-8fbb-de68ea492ab2"/>
    <ds:schemaRef ds:uri="a9af6258-9f15-4b17-a655-a3684fe979a9"/>
    <ds:schemaRef ds:uri="b7aa0d57-5c7b-45ba-a474-97f743a1c1eb"/>
    <ds:schemaRef ds:uri="e77133ba-eec1-4d51-86ef-7b6d234951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ESE PowerPoint Template 2017</Template>
  <TotalTime>112</TotalTime>
  <Words>6864</Words>
  <Application>Microsoft Office PowerPoint</Application>
  <PresentationFormat>Widescreen</PresentationFormat>
  <Paragraphs>865</Paragraphs>
  <Slides>89</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89</vt:i4>
      </vt:variant>
    </vt:vector>
  </HeadingPairs>
  <TitlesOfParts>
    <vt:vector size="98" baseType="lpstr">
      <vt:lpstr>等线</vt:lpstr>
      <vt:lpstr>Arial</vt:lpstr>
      <vt:lpstr>Calibri</vt:lpstr>
      <vt:lpstr>Courier New</vt:lpstr>
      <vt:lpstr>Helvetica</vt:lpstr>
      <vt:lpstr>Segoe UI</vt:lpstr>
      <vt:lpstr>Symbol</vt:lpstr>
      <vt:lpstr>Times New Roman</vt:lpstr>
      <vt:lpstr>1_Office Theme</vt:lpstr>
      <vt:lpstr>Overview of MCAS Administration Tasks for School and District Test Coordinators</vt:lpstr>
      <vt:lpstr>Presenters</vt:lpstr>
      <vt:lpstr>Logistics for This Session </vt:lpstr>
      <vt:lpstr>Slides for This Session </vt:lpstr>
      <vt:lpstr>Today’s Agenda</vt:lpstr>
      <vt:lpstr>Poll Question</vt:lpstr>
      <vt:lpstr>Poll Question</vt:lpstr>
      <vt:lpstr>1. Updates for 2025–26  </vt:lpstr>
      <vt:lpstr>MCAS Policy Updates</vt:lpstr>
      <vt:lpstr>MCAS Student Kiosk Updates</vt:lpstr>
      <vt:lpstr>MCAS Student Kiosk Updates(cont’d)</vt:lpstr>
      <vt:lpstr>MCAS Student Kiosk Updates (cont’d)</vt:lpstr>
      <vt:lpstr>MCAS Portal Updates</vt:lpstr>
      <vt:lpstr>MCAS Portal Updates (cont’d)</vt:lpstr>
      <vt:lpstr>Demonstration</vt:lpstr>
      <vt:lpstr>Future Updates for the Student Kiosk and MCAS Portal</vt:lpstr>
      <vt:lpstr>2. Overview of Computer-Based Testing </vt:lpstr>
      <vt:lpstr>PowerPoint Presentation</vt:lpstr>
      <vt:lpstr>Commonly Used Acronyms</vt:lpstr>
      <vt:lpstr>PowerPoint Presentation</vt:lpstr>
      <vt:lpstr>PowerPoint Presentation</vt:lpstr>
      <vt:lpstr>PowerPoint Presentation</vt:lpstr>
      <vt:lpstr>PowerPoint Presentation</vt:lpstr>
      <vt:lpstr>PowerPoint Presentation</vt:lpstr>
      <vt:lpstr>3. Tasks to Complete Now </vt:lpstr>
      <vt:lpstr>PowerPoint Presentation</vt:lpstr>
      <vt:lpstr>1. Read Student Assessment Updates (ongoing).</vt:lpstr>
      <vt:lpstr>2. Become familiar with CBT components.</vt:lpstr>
      <vt:lpstr>2. Become familiar with CBT components. (cont’d)</vt:lpstr>
      <vt:lpstr>Demonstration</vt:lpstr>
      <vt:lpstr>MCAS Resource Center</vt:lpstr>
      <vt:lpstr>PowerPoint Presentation</vt:lpstr>
      <vt:lpstr> DESE Security Portal</vt:lpstr>
      <vt:lpstr>3. Identify the test administration team and establish a communication plan. </vt:lpstr>
      <vt:lpstr>3. Identify the test administration team and establish a communication plan.  (cont’d)</vt:lpstr>
      <vt:lpstr>4. Update contact information with DESE.</vt:lpstr>
      <vt:lpstr>5. Confirm your access to the MCAS Portal, and update user accounts.</vt:lpstr>
      <vt:lpstr>5. Confirm your access to the MCAS Portal, and update user accounts. (cont’d)</vt:lpstr>
      <vt:lpstr>5. Confirm your access to the MCAS Portal, and update user accounts. (cont’d)</vt:lpstr>
      <vt:lpstr>6. Begin planning for accessibility features (for all students) and accommodations for students with disabilities and English learners.</vt:lpstr>
      <vt:lpstr>Resources: Tasks to Complete in Fall 2025</vt:lpstr>
      <vt:lpstr>Resources: Tasks to Complete in Fall 2025</vt:lpstr>
      <vt:lpstr>Questions &amp; Answers</vt:lpstr>
      <vt:lpstr>4. Tasks to Complete at least Two Months Before Testing</vt:lpstr>
      <vt:lpstr>PowerPoint Presentation</vt:lpstr>
      <vt:lpstr>7. View online training modules and attend training sessions.</vt:lpstr>
      <vt:lpstr>Register for upcoming training sessions at www.doe.mass.edu/mcas/training.html </vt:lpstr>
      <vt:lpstr>8. Technology coordinator downloads and installs the updated MCAS Student Kiosk on student testing devices. </vt:lpstr>
      <vt:lpstr>8. Technology coordinator downloads and installs the updated MCAS Student Kiosk on student testing devices. (cont’d)</vt:lpstr>
      <vt:lpstr>Resources: Tasks to complete at least two months before testing</vt:lpstr>
      <vt:lpstr>5. Tasks to Complete One to Two Months before Testing</vt:lpstr>
      <vt:lpstr>PowerPoint Presentation</vt:lpstr>
      <vt:lpstr> 9. Complete Student Registration</vt:lpstr>
      <vt:lpstr>9. Complete Student Registration (cont’d)</vt:lpstr>
      <vt:lpstr>10 &amp; 11. Meet with the technology coordinator, review technology specifications, and prepare the school’s infrastructure. Confirm that Site Readiness is complete. </vt:lpstr>
      <vt:lpstr>12. Administer the student tutorial and practice tests.</vt:lpstr>
      <vt:lpstr>Resources: Tasks to complete one to two months before testing</vt:lpstr>
      <vt:lpstr>6. Tasks to Complete after Student Registration, through the Testing Window as Needed </vt:lpstr>
      <vt:lpstr>PowerPoint Presentation</vt:lpstr>
      <vt:lpstr>13. Continue to update student information in the MCAS Portal as needed. </vt:lpstr>
      <vt:lpstr>14. Complete Enrollment Transfers as needed. </vt:lpstr>
      <vt:lpstr>Resources: Tasks to complete after Student Registration</vt:lpstr>
      <vt:lpstr>Questions &amp; Answers</vt:lpstr>
      <vt:lpstr>7. Tasks to Complete at least Two Weeks before Testing  </vt:lpstr>
      <vt:lpstr>PowerPoint Presentation</vt:lpstr>
      <vt:lpstr>15. Prepare devices and materials. </vt:lpstr>
      <vt:lpstr>8. Tasks to Complete Two Weeks before Testing  </vt:lpstr>
      <vt:lpstr>PowerPoint Presentation</vt:lpstr>
      <vt:lpstr>16. Create and assign students to classes in the MCAS Portal. </vt:lpstr>
      <vt:lpstr>17. Verify assigned accommodations. </vt:lpstr>
      <vt:lpstr>18. If necessary, create test administrator logins for Human Read-Aloud and Human Signer sessions.</vt:lpstr>
      <vt:lpstr>19. Track delivery of materials through Materials Management. </vt:lpstr>
      <vt:lpstr>Resources: Tasks to complete two weeks before testing</vt:lpstr>
      <vt:lpstr>9. Tasks to Complete up to One Week before Testing</vt:lpstr>
      <vt:lpstr>PowerPoint Presentation</vt:lpstr>
      <vt:lpstr>20. Train test administrators in protocols and security requirements. </vt:lpstr>
      <vt:lpstr>21. Schedule classes to take tests in the MCAS Portal. </vt:lpstr>
      <vt:lpstr>22. Print student logins, summary sheets, and test administrator logins, if necessary. </vt:lpstr>
      <vt:lpstr>23. Verify form-dependent accommodations. </vt:lpstr>
      <vt:lpstr>23. Verify form-dependent accommodations. (cont’d)</vt:lpstr>
      <vt:lpstr>Resources: Tasks to complete two weeks before testing</vt:lpstr>
      <vt:lpstr>Questions &amp; Answers</vt:lpstr>
      <vt:lpstr>10. Resources, Support, and Next Steps</vt:lpstr>
      <vt:lpstr>Additional Resources</vt:lpstr>
      <vt:lpstr>Upcoming Training – Fall 2025</vt:lpstr>
      <vt:lpstr>Upcoming Trainings – January 2026</vt:lpstr>
      <vt:lpstr>Upcoming Trainings – February and March 2026</vt:lpstr>
      <vt:lpstr>Next Steps</vt:lpstr>
      <vt:lpstr>Email and Phone Support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Brittany Hulsey</cp:lastModifiedBy>
  <cp:revision>2</cp:revision>
  <cp:lastPrinted>2020-01-24T16:15:48Z</cp:lastPrinted>
  <dcterms:created xsi:type="dcterms:W3CDTF">2018-01-22T18:15:09Z</dcterms:created>
  <dcterms:modified xsi:type="dcterms:W3CDTF">2025-09-29T20:22:51Z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 Status">
    <vt:lpwstr>Draft</vt:lpwstr>
  </property>
  <property fmtid="{D5CDD505-2E9C-101B-9397-08002B2CF9AE}" pid="3" name="Archive">
    <vt:bool>false</vt:bool>
  </property>
  <property fmtid="{D5CDD505-2E9C-101B-9397-08002B2CF9AE}" pid="4" name="SharedWithUsers">
    <vt:lpwstr>18;#Zalk, Jodie (DESE)</vt:lpwstr>
  </property>
  <property fmtid="{D5CDD505-2E9C-101B-9397-08002B2CF9AE}" pid="5" name="Category0">
    <vt:lpwstr>To be assigned</vt:lpwstr>
  </property>
  <property fmtid="{D5CDD505-2E9C-101B-9397-08002B2CF9AE}" pid="6" name="Approval Record">
    <vt:bool>false</vt:bool>
  </property>
  <property fmtid="{D5CDD505-2E9C-101B-9397-08002B2CF9AE}" pid="7" name="Admin Year">
    <vt:lpwstr>2020</vt:lpwstr>
  </property>
  <property fmtid="{D5CDD505-2E9C-101B-9397-08002B2CF9AE}" pid="8" name="MediaServiceImageTags">
    <vt:lpwstr/>
  </property>
  <property fmtid="{D5CDD505-2E9C-101B-9397-08002B2CF9AE}" pid="9" name="MSIP_Label_09530f54-9721-46db-bbe4-0dd4cd6e1126_Enabled">
    <vt:lpwstr>true</vt:lpwstr>
  </property>
  <property fmtid="{D5CDD505-2E9C-101B-9397-08002B2CF9AE}" pid="10" name="MSIP_Label_09530f54-9721-46db-bbe4-0dd4cd6e1126_SetDate">
    <vt:lpwstr>2024-10-22T16:39:02Z</vt:lpwstr>
  </property>
  <property fmtid="{D5CDD505-2E9C-101B-9397-08002B2CF9AE}" pid="11" name="MSIP_Label_09530f54-9721-46db-bbe4-0dd4cd6e1126_Method">
    <vt:lpwstr>Standard</vt:lpwstr>
  </property>
  <property fmtid="{D5CDD505-2E9C-101B-9397-08002B2CF9AE}" pid="12" name="MSIP_Label_09530f54-9721-46db-bbe4-0dd4cd6e1126_Name">
    <vt:lpwstr>General</vt:lpwstr>
  </property>
  <property fmtid="{D5CDD505-2E9C-101B-9397-08002B2CF9AE}" pid="13" name="MSIP_Label_09530f54-9721-46db-bbe4-0dd4cd6e1126_SiteId">
    <vt:lpwstr>22230e31-3d9d-47b1-8794-50b0e2d7bd02</vt:lpwstr>
  </property>
  <property fmtid="{D5CDD505-2E9C-101B-9397-08002B2CF9AE}" pid="14" name="MSIP_Label_09530f54-9721-46db-bbe4-0dd4cd6e1126_ActionId">
    <vt:lpwstr>29e52121-f53f-4d45-a91e-224cb8ec555d</vt:lpwstr>
  </property>
  <property fmtid="{D5CDD505-2E9C-101B-9397-08002B2CF9AE}" pid="15" name="MSIP_Label_09530f54-9721-46db-bbe4-0dd4cd6e1126_ContentBits">
    <vt:lpwstr>2</vt:lpwstr>
  </property>
  <property fmtid="{D5CDD505-2E9C-101B-9397-08002B2CF9AE}" pid="16" name="ClassificationContentMarkingFooterLocations">
    <vt:lpwstr>ESE PowerPoint Template 2017:8\Office Theme:4</vt:lpwstr>
  </property>
  <property fmtid="{D5CDD505-2E9C-101B-9397-08002B2CF9AE}" pid="17" name="ClassificationContentMarkingFooterText">
    <vt:lpwstr>Copyright - eMetric LLC</vt:lpwstr>
  </property>
  <property fmtid="{D5CDD505-2E9C-101B-9397-08002B2CF9AE}" pid="18" name="ContentTypeId">
    <vt:lpwstr>0x0101001632492CAC103A49A985C1EA3C99F8E6</vt:lpwstr>
  </property>
  <property fmtid="{D5CDD505-2E9C-101B-9397-08002B2CF9AE}" pid="19" name="Order">
    <vt:r8>66800</vt:r8>
  </property>
  <property fmtid="{D5CDD505-2E9C-101B-9397-08002B2CF9AE}" pid="20" name="ComplianceAssetId">
    <vt:lpwstr/>
  </property>
  <property fmtid="{D5CDD505-2E9C-101B-9397-08002B2CF9AE}" pid="21" name="_ExtendedDescription">
    <vt:lpwstr/>
  </property>
  <property fmtid="{D5CDD505-2E9C-101B-9397-08002B2CF9AE}" pid="22" name="TriggerFlowInfo">
    <vt:lpwstr/>
  </property>
</Properties>
</file>