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4"/>
  </p:sldMasterIdLst>
  <p:notesMasterIdLst>
    <p:notesMasterId r:id="rId33"/>
  </p:notesMasterIdLst>
  <p:handoutMasterIdLst>
    <p:handoutMasterId r:id="rId34"/>
  </p:handoutMasterIdLst>
  <p:sldIdLst>
    <p:sldId id="280" r:id="rId5"/>
    <p:sldId id="359" r:id="rId6"/>
    <p:sldId id="1184" r:id="rId7"/>
    <p:sldId id="1274" r:id="rId8"/>
    <p:sldId id="1171" r:id="rId9"/>
    <p:sldId id="1423" r:id="rId10"/>
    <p:sldId id="1438" r:id="rId11"/>
    <p:sldId id="1463" r:id="rId12"/>
    <p:sldId id="1457" r:id="rId13"/>
    <p:sldId id="1461" r:id="rId14"/>
    <p:sldId id="1459" r:id="rId15"/>
    <p:sldId id="1458" r:id="rId16"/>
    <p:sldId id="1447" r:id="rId17"/>
    <p:sldId id="1455" r:id="rId18"/>
    <p:sldId id="1454" r:id="rId19"/>
    <p:sldId id="1462" r:id="rId20"/>
    <p:sldId id="1453" r:id="rId21"/>
    <p:sldId id="1072" r:id="rId22"/>
    <p:sldId id="1460" r:id="rId23"/>
    <p:sldId id="1448" r:id="rId24"/>
    <p:sldId id="1449" r:id="rId25"/>
    <p:sldId id="1456" r:id="rId26"/>
    <p:sldId id="1315" r:id="rId27"/>
    <p:sldId id="1451" r:id="rId28"/>
    <p:sldId id="1452" r:id="rId29"/>
    <p:sldId id="1298" r:id="rId30"/>
    <p:sldId id="1450" r:id="rId31"/>
    <p:sldId id="1264"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F9F9"/>
    <a:srgbClr val="0563C1"/>
    <a:srgbClr val="0000FF"/>
    <a:srgbClr val="101D35"/>
    <a:srgbClr val="3647B6"/>
    <a:srgbClr val="203B6A"/>
    <a:srgbClr val="A18557"/>
    <a:srgbClr val="F9F9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C2970-4545-4E5E-884A-788673620D18}" v="1" dt="2025-09-16T20:35:33.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81975209-5C94-4F14-B8D3-31AC28314CF9}"/>
    <pc:docChg chg="modSld">
      <pc:chgData name="Cullen, Shannon (DESE)" userId="6b1ad6a8-5818-44b3-9274-ccefbf22d13d" providerId="ADAL" clId="{81975209-5C94-4F14-B8D3-31AC28314CF9}" dt="2025-09-16T20:35:55.678" v="10" actId="1076"/>
      <pc:docMkLst>
        <pc:docMk/>
      </pc:docMkLst>
      <pc:sldChg chg="modSp mod">
        <pc:chgData name="Cullen, Shannon (DESE)" userId="6b1ad6a8-5818-44b3-9274-ccefbf22d13d" providerId="ADAL" clId="{81975209-5C94-4F14-B8D3-31AC28314CF9}" dt="2025-09-16T15:50:10.824" v="0" actId="20577"/>
        <pc:sldMkLst>
          <pc:docMk/>
          <pc:sldMk cId="2329932418" sldId="1072"/>
        </pc:sldMkLst>
        <pc:graphicFrameChg chg="modGraphic">
          <ac:chgData name="Cullen, Shannon (DESE)" userId="6b1ad6a8-5818-44b3-9274-ccefbf22d13d" providerId="ADAL" clId="{81975209-5C94-4F14-B8D3-31AC28314CF9}" dt="2025-09-16T15:50:10.824" v="0" actId="20577"/>
          <ac:graphicFrameMkLst>
            <pc:docMk/>
            <pc:sldMk cId="2329932418" sldId="1072"/>
            <ac:graphicFrameMk id="6" creationId="{542CEC8D-B89A-4DB6-818C-8F3A9CC6214F}"/>
          </ac:graphicFrameMkLst>
        </pc:graphicFrameChg>
      </pc:sldChg>
      <pc:sldChg chg="modSp mod">
        <pc:chgData name="Cullen, Shannon (DESE)" userId="6b1ad6a8-5818-44b3-9274-ccefbf22d13d" providerId="ADAL" clId="{81975209-5C94-4F14-B8D3-31AC28314CF9}" dt="2025-09-16T20:35:55.678" v="10" actId="1076"/>
        <pc:sldMkLst>
          <pc:docMk/>
          <pc:sldMk cId="1377039288" sldId="1462"/>
        </pc:sldMkLst>
        <pc:spChg chg="mod">
          <ac:chgData name="Cullen, Shannon (DESE)" userId="6b1ad6a8-5818-44b3-9274-ccefbf22d13d" providerId="ADAL" clId="{81975209-5C94-4F14-B8D3-31AC28314CF9}" dt="2025-09-16T20:35:55.678" v="10" actId="1076"/>
          <ac:spMkLst>
            <pc:docMk/>
            <pc:sldMk cId="1377039288" sldId="1462"/>
            <ac:spMk id="3" creationId="{D1704950-BCFC-6900-2307-7DA8B12357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2025/9/16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2025/9/16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7E49-676D-0301-7245-299BD137B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094D9-5185-EE5A-53E8-6D057F76C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A3BF3-978A-2223-387A-355F5D8058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B47A91-6558-CF63-FA7D-65F6A6280E49}"/>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12003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5166-D825-F332-089D-CD860D6C1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011B7-6126-17CD-59B9-FE266966D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2BF0A-F8B5-AFBB-2652-39785FD18B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44D9F4-F950-3FAE-1B86-CEAF60F53F7F}"/>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46625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AB11-3760-F9DC-8331-16A371FB3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C95D8-ACCD-BFEE-F1B9-1356B7A85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73377-2ED4-E79F-35F0-4D1D6E5547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E2D598-567B-31AC-C6C8-352B8F14030A}"/>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25284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5160-FDED-8223-9BC0-1E7132E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23ED-FF5F-39E7-0E10-255E5774F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66F7B-B49E-17EE-6058-F6A7598D8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389CF0-EB73-1222-81C4-499FEF46A7DD}"/>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65803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E9B1-80A9-9837-9D6A-90C886B48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8FC7D-E076-90EF-6D62-206BA522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B1321-29B9-C44C-5792-D8DDC9924C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D4F67-6D0D-EA9D-D908-3D6C88DAA019}"/>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419832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2714-EF68-A008-9F48-335CCFD76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7AE9A-B622-D88A-DA80-521A72C6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03484-F681-6D8A-3CC6-A8F48BD67D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EB2D1F-FB59-2823-715D-B0E4EB8D085C}"/>
              </a:ext>
            </a:extLst>
          </p:cNvPr>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40219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0565-BED5-EA83-5247-45C770E12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743A4-69F5-DD1A-F1FB-B8F86AEC6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61E69-37D9-DFC7-40CA-8DCDBE417A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2B78A3-0365-570E-DA86-DA6E6927A925}"/>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67585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CEFE-962A-B6C0-BE93-F57EC3CB9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53202-CA41-4A32-7239-61CC88091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C97BA-9ACA-2955-D18E-AD0E8740D6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54BF1F-F0A2-AB3C-E5EF-9EFFDD0072EC}"/>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2758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348C5-C645-A5DD-C05E-6E95B78DA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ED79D-6D34-A46C-E32A-EB39C3D99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70EFC-88A3-A1B4-4D6A-ACE036D4B7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5F5C8F-D64C-FEE2-EEB0-39D09609AD43}"/>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58592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6FDB-C072-1ABC-5365-0681347DE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55907-8144-F924-9C6F-3CD4EB32A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E8334-B21D-0E62-EA1A-1E6520272C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F1858E-9DA6-C474-F248-65F5582C2622}"/>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11858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B6EF-22D2-3316-C352-0BD2C225D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BE0D5-68F1-81E2-0820-43C398721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A935D-EE3F-D744-FC0D-CA12DA6F88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D300DA-7AFA-44FD-F0C5-63A0858B538B}"/>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88453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C1910-A60B-B04B-C42A-91972BF1C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1D6F1-611C-830C-1E60-FB6DA0FE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EF686-BE72-8ADB-95B4-53CB0CCEA1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04484D-3BB8-540A-3180-075363679319}"/>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37967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A7215-9951-D438-BA7D-4E9D6B341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8033C-1C9C-9622-D577-0921451AC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2BB84-89B1-DA08-12F4-B6BE577702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98E76B-49CE-3DF4-5B3B-10455C4D92F8}"/>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82127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FE68C-77AF-2482-4A61-FDA78C1F7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B7EB2-D69D-D3E8-95CE-4BC8C5308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43F6E-F847-7403-3144-96EBD58C9F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74B4D7-0749-ADF6-2E8B-B5722AECD215}"/>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420943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75722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55E14-3E7F-6F0B-7DD8-275FB27F9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6A9F4-5B3A-EB60-37C9-39AD1E9A8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A556C-99EC-5687-CC5D-9A23A684C0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6E60FD-F2BD-E33E-C81D-030B6E1C0F2B}"/>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16713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4BF4-3732-9DB2-9949-3635A1104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4673E-4811-116A-3243-B5953999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A80B8-F028-55B1-AF24-7C725DA708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1C453F-D8E4-7CD1-F553-61859FAE9B7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96849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09445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54438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80928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14023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5799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34078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84936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405325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78897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52090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418047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68707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7014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05233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17505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5855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66362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72034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55300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05732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services.cognia.org/mcasadditionalorder/welcome.aspx?ProgramID=31&amp;ServiceID=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highschool.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commissioner/spec-advisories/2024-1211student-cd-update.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doe.mass.edu/scholarships/biliteracy/" TargetMode="External"/><Relationship Id="rId5" Type="http://schemas.openxmlformats.org/officeDocument/2006/relationships/hyperlink" Target="https://www.doe.mass.edu/scholarships/mastery/" TargetMode="External"/><Relationship Id="rId4" Type="http://schemas.openxmlformats.org/officeDocument/2006/relationships/hyperlink" Target="https://www.doe.mass.edu/scholarships/adams/defaul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mcas.onlinehelp.cognia.org/port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cas.onlinehelp.cognia.org/training-modul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eepurl.com/ghSOhH" TargetMode="External"/><Relationship Id="rId5" Type="http://schemas.openxmlformats.org/officeDocument/2006/relationships/hyperlink" Target="http://www.doe.mass.edu/mcas/updates.html" TargetMode="External"/><Relationship Id="rId4" Type="http://schemas.openxmlformats.org/officeDocument/2006/relationships/hyperlink" Target="https://mcas.onlinehelp.cognia.org/technology-setu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ognia.zoom.us/webinar/register/WN_CjIiM7rLRWuyIbhkcAzKL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urldefense.com/v3/__https:/cognia.zoom.us/webinar/register/WN_TuU8zNTPRr2GcUctgcAZpw__;!!CPANwP4y!Xl20dgSxfomQkwqZanVywrNfNCIELiXdfpJ7p70yIpWkJAx9u5_yCYqKh6SRyeSNqM8itPILWJJeEJFmKrTmxr-7lA$" TargetMode="External"/><Relationship Id="rId4" Type="http://schemas.openxmlformats.org/officeDocument/2006/relationships/hyperlink" Target="https://urldefense.com/v3/__https:/cognia.zoom.us/webinar/register/WN_ecgY5a2eQqWxidfh7_RLyg__;!!CPANwP4y!SVYF1g7_pi5GWJg6gYoEssA1Mpg4FbCk94iiJl18j1_okInX56ZymIk2wtpwm7WvX2wsrJua7Eb4tf50-9E0YodGs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mailto:mcas@mass.gov" TargetMode="External"/><Relationship Id="rId12" Type="http://schemas.openxmlformats.org/officeDocument/2006/relationships/image" Target="../media/image23.sv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hyperlink" Target="http://www.doe.mass.edu/mcas" TargetMode="External"/><Relationship Id="rId4" Type="http://schemas.openxmlformats.org/officeDocument/2006/relationships/image" Target="../media/image17.sv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Competency.Determination@mass.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mcas.onlinehelp.cognia.org/technology-set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a:latin typeface="Arial"/>
                <a:cs typeface="Arial"/>
              </a:rPr>
              <a:t>November Retest</a:t>
            </a:r>
            <a:br>
              <a:rPr lang="en-US" sz="5900">
                <a:latin typeface="Arial"/>
                <a:cs typeface="Arial"/>
              </a:rPr>
            </a:br>
            <a:r>
              <a:rPr lang="en-US" sz="5900">
                <a:latin typeface="Arial"/>
                <a:cs typeface="Arial"/>
              </a:rPr>
              <a:t>Office Hours</a:t>
            </a:r>
            <a:endParaRPr lang="en-US" altLang="en-US" sz="5900">
              <a:latin typeface="Arial"/>
              <a:cs typeface="Arial"/>
            </a:endParaRPr>
          </a:p>
        </p:txBody>
      </p:sp>
      <p:sp>
        <p:nvSpPr>
          <p:cNvPr id="3" name="Subtitle 2"/>
          <p:cNvSpPr>
            <a:spLocks noGrp="1"/>
          </p:cNvSpPr>
          <p:nvPr>
            <p:ph type="subTitle" idx="1"/>
          </p:nvPr>
        </p:nvSpPr>
        <p:spPr/>
        <p:txBody>
          <a:bodyPr/>
          <a:lstStyle/>
          <a:p>
            <a:pPr defTabSz="914126"/>
            <a:r>
              <a:rPr lang="en-US" altLang="zh-CN" sz="2799">
                <a:solidFill>
                  <a:srgbClr val="F9F9F9"/>
                </a:solidFill>
                <a:latin typeface="Arial" panose="020B0604020202020204" pitchFamily="34" charset="0"/>
                <a:cs typeface="Arial" panose="020B0604020202020204" pitchFamily="34" charset="0"/>
              </a:rPr>
              <a:t>The Office of Student Assessment Services</a:t>
            </a:r>
          </a:p>
          <a:p>
            <a:pPr defTabSz="914126"/>
            <a:r>
              <a:rPr lang="en-US" altLang="zh-CN" sz="2799">
                <a:solidFill>
                  <a:srgbClr val="F9F9F9"/>
                </a:solidFill>
                <a:latin typeface="Arial" panose="020B0604020202020204" pitchFamily="34" charset="0"/>
                <a:cs typeface="Arial" panose="020B0604020202020204" pitchFamily="34" charset="0"/>
              </a:rPr>
              <a:t>September 18,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2AE1-B57A-CB3D-302B-4A78C61D0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FFE0C-4CE1-2A0A-FA69-7AAAD543E938}"/>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November Retest Administration Deadlines – Before Testing </a:t>
            </a:r>
          </a:p>
        </p:txBody>
      </p:sp>
      <p:graphicFrame>
        <p:nvGraphicFramePr>
          <p:cNvPr id="6" name="Content Placeholder 5">
            <a:extLst>
              <a:ext uri="{FF2B5EF4-FFF2-40B4-BE49-F238E27FC236}">
                <a16:creationId xmlns:a16="http://schemas.microsoft.com/office/drawing/2014/main" id="{C1ABFCA7-BB0A-F622-B953-3801D8AC5A25}"/>
              </a:ext>
            </a:extLst>
          </p:cNvPr>
          <p:cNvGraphicFramePr>
            <a:graphicFrameLocks noGrp="1"/>
          </p:cNvGraphicFramePr>
          <p:nvPr>
            <p:ph idx="1"/>
          </p:nvPr>
        </p:nvGraphicFramePr>
        <p:xfrm>
          <a:off x="523875" y="1570862"/>
          <a:ext cx="10425112" cy="4483844"/>
        </p:xfrm>
        <a:graphic>
          <a:graphicData uri="http://schemas.openxmlformats.org/drawingml/2006/table">
            <a:tbl>
              <a:tblPr firstRow="1" firstCol="1" bandRow="1">
                <a:tableStyleId>{69012ECD-51FC-41F1-AA8D-1B2483CD663E}</a:tableStyleId>
              </a:tblPr>
              <a:tblGrid>
                <a:gridCol w="6429946">
                  <a:extLst>
                    <a:ext uri="{9D8B030D-6E8A-4147-A177-3AD203B41FA5}">
                      <a16:colId xmlns:a16="http://schemas.microsoft.com/office/drawing/2014/main" val="289540368"/>
                    </a:ext>
                  </a:extLst>
                </a:gridCol>
                <a:gridCol w="3995166">
                  <a:extLst>
                    <a:ext uri="{9D8B030D-6E8A-4147-A177-3AD203B41FA5}">
                      <a16:colId xmlns:a16="http://schemas.microsoft.com/office/drawing/2014/main" val="1246008561"/>
                    </a:ext>
                  </a:extLst>
                </a:gridCol>
              </a:tblGrid>
              <a:tr h="307730">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Tasks</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Dates</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29181406"/>
                  </a:ext>
                </a:extLst>
              </a:tr>
              <a:tr h="307730">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Complete the pre-administration student registration process</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September 15–26</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9865932"/>
                  </a:ext>
                </a:extLst>
              </a:tr>
              <a:tr h="307730">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Extended pre-administration student registration window for CBT</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September 29–November 4</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6724451"/>
                  </a:ext>
                </a:extLst>
              </a:tr>
              <a:tr h="787899">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Create and assign students to “classes” in the MCAS Portal for CBT</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tabLst>
                          <a:tab pos="3691890" algn="l"/>
                        </a:tabLst>
                      </a:pPr>
                      <a:r>
                        <a:rPr lang="en-US" sz="1800" kern="100">
                          <a:effectLst/>
                          <a:latin typeface="Arial" panose="020B0604020202020204" pitchFamily="34" charset="0"/>
                          <a:cs typeface="Arial" panose="020B0604020202020204" pitchFamily="34" charset="0"/>
                        </a:rPr>
                        <a:t>Recommended deadline:</a:t>
                      </a:r>
                    </a:p>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October 22</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58582991"/>
                  </a:ext>
                </a:extLst>
              </a:tr>
              <a:tr h="307730">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Receive manuals and PBT materials (PBT materials are available as an accommodation.)</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October 29</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80777230"/>
                  </a:ext>
                </a:extLst>
              </a:tr>
              <a:tr h="787899">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“Schedule” classes in the MCAS Portal for CBT</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tabLst>
                          <a:tab pos="3691890" algn="l"/>
                        </a:tabLst>
                      </a:pPr>
                      <a:r>
                        <a:rPr lang="en-US" sz="1800" kern="100">
                          <a:effectLst/>
                          <a:latin typeface="Arial" panose="020B0604020202020204" pitchFamily="34" charset="0"/>
                          <a:cs typeface="Arial" panose="020B0604020202020204" pitchFamily="34" charset="0"/>
                        </a:rPr>
                        <a:t>ELA: October 29–November 4</a:t>
                      </a:r>
                    </a:p>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Math: November 5–10</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16191617"/>
                  </a:ext>
                </a:extLst>
              </a:tr>
              <a:tr h="787899">
                <a:tc>
                  <a:txBody>
                    <a:bodyPr/>
                    <a:lstStyle/>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If necessary, order additional manuals and PBT materials, and report packing discrepancies for PBT shipments</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tabLst>
                          <a:tab pos="3691890" algn="l"/>
                        </a:tabLst>
                      </a:pPr>
                      <a:r>
                        <a:rPr lang="en-US" sz="1800" kern="100">
                          <a:effectLst/>
                          <a:latin typeface="Arial" panose="020B0604020202020204" pitchFamily="34" charset="0"/>
                          <a:cs typeface="Arial" panose="020B0604020202020204" pitchFamily="34" charset="0"/>
                        </a:rPr>
                        <a:t>ELA: October 29–November 3</a:t>
                      </a:r>
                    </a:p>
                    <a:p>
                      <a:pPr marL="0" marR="0">
                        <a:lnSpc>
                          <a:spcPct val="115000"/>
                        </a:lnSpc>
                        <a:spcAft>
                          <a:spcPts val="800"/>
                        </a:spcAft>
                        <a:buNone/>
                      </a:pPr>
                      <a:r>
                        <a:rPr lang="en-US" sz="1800" kern="100">
                          <a:effectLst/>
                          <a:latin typeface="Arial" panose="020B0604020202020204" pitchFamily="34" charset="0"/>
                          <a:cs typeface="Arial" panose="020B0604020202020204" pitchFamily="34" charset="0"/>
                        </a:rPr>
                        <a:t>Math: October 29–November 7</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14339184"/>
                  </a:ext>
                </a:extLst>
              </a:tr>
            </a:tbl>
          </a:graphicData>
        </a:graphic>
      </p:graphicFrame>
    </p:spTree>
    <p:extLst>
      <p:ext uri="{BB962C8B-B14F-4D97-AF65-F5344CB8AC3E}">
        <p14:creationId xmlns:p14="http://schemas.microsoft.com/office/powerpoint/2010/main" val="6473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9D798-7037-D2D6-D95A-E1C605369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0C892-3219-9CC7-FA71-DCAF6200F5F7}"/>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November Retest Administration Deadlines – Test Administration</a:t>
            </a:r>
          </a:p>
        </p:txBody>
      </p:sp>
      <p:graphicFrame>
        <p:nvGraphicFramePr>
          <p:cNvPr id="7" name="Table 6">
            <a:extLst>
              <a:ext uri="{FF2B5EF4-FFF2-40B4-BE49-F238E27FC236}">
                <a16:creationId xmlns:a16="http://schemas.microsoft.com/office/drawing/2014/main" id="{D2DC4EE7-502F-782C-E53F-ED86F77CE06D}"/>
              </a:ext>
            </a:extLst>
          </p:cNvPr>
          <p:cNvGraphicFramePr>
            <a:graphicFrameLocks noGrp="1"/>
          </p:cNvGraphicFramePr>
          <p:nvPr>
            <p:extLst>
              <p:ext uri="{D42A27DB-BD31-4B8C-83A1-F6EECF244321}">
                <p14:modId xmlns:p14="http://schemas.microsoft.com/office/powerpoint/2010/main" val="3060817430"/>
              </p:ext>
            </p:extLst>
          </p:nvPr>
        </p:nvGraphicFramePr>
        <p:xfrm>
          <a:off x="969169" y="1924970"/>
          <a:ext cx="10253662" cy="3674937"/>
        </p:xfrm>
        <a:graphic>
          <a:graphicData uri="http://schemas.openxmlformats.org/drawingml/2006/table">
            <a:tbl>
              <a:tblPr firstRow="1" firstCol="1" bandRow="1">
                <a:tableStyleId>{69012ECD-51FC-41F1-AA8D-1B2483CD663E}</a:tableStyleId>
              </a:tblPr>
              <a:tblGrid>
                <a:gridCol w="6328758">
                  <a:extLst>
                    <a:ext uri="{9D8B030D-6E8A-4147-A177-3AD203B41FA5}">
                      <a16:colId xmlns:a16="http://schemas.microsoft.com/office/drawing/2014/main" val="3600895029"/>
                    </a:ext>
                  </a:extLst>
                </a:gridCol>
                <a:gridCol w="3924904">
                  <a:extLst>
                    <a:ext uri="{9D8B030D-6E8A-4147-A177-3AD203B41FA5}">
                      <a16:colId xmlns:a16="http://schemas.microsoft.com/office/drawing/2014/main" val="268482883"/>
                    </a:ext>
                  </a:extLst>
                </a:gridCol>
              </a:tblGrid>
              <a:tr h="0">
                <a:tc>
                  <a:txBody>
                    <a:bodyPr/>
                    <a:lstStyle/>
                    <a:p>
                      <a:pPr marL="0" marR="0" lvl="0" indent="0" algn="just">
                        <a:lnSpc>
                          <a:spcPct val="115000"/>
                        </a:lnSpc>
                        <a:spcAft>
                          <a:spcPts val="800"/>
                        </a:spcAft>
                        <a:buFont typeface="Symbol" panose="05050102010706020507" pitchFamily="18" charset="2"/>
                        <a:buNone/>
                      </a:pPr>
                      <a:r>
                        <a:rPr lang="en-US" sz="2000" kern="100">
                          <a:effectLst/>
                          <a:latin typeface="Arial" panose="020B0604020202020204" pitchFamily="34" charset="0"/>
                          <a:ea typeface="Aptos" panose="020B0004020202020204" pitchFamily="34" charset="0"/>
                          <a:cs typeface="Arial" panose="020B0604020202020204" pitchFamily="34" charset="0"/>
                        </a:rPr>
                        <a:t>Administration</a:t>
                      </a:r>
                    </a:p>
                  </a:txBody>
                  <a:tcPr marL="68580" marR="68580" marT="0" marB="0"/>
                </a:tc>
                <a:tc>
                  <a:txBody>
                    <a:bodyPr/>
                    <a:lstStyle/>
                    <a:p>
                      <a:pPr marL="0" marR="0">
                        <a:lnSpc>
                          <a:spcPct val="115000"/>
                        </a:lnSpc>
                        <a:spcAft>
                          <a:spcPts val="800"/>
                        </a:spcAft>
                        <a:buNone/>
                      </a:pPr>
                      <a:r>
                        <a:rPr lang="en-US" sz="2000" kern="100">
                          <a:effectLst/>
                          <a:latin typeface="Arial" panose="020B0604020202020204" pitchFamily="34" charset="0"/>
                          <a:ea typeface="Aptos" panose="020B0004020202020204" pitchFamily="34" charset="0"/>
                          <a:cs typeface="Arial" panose="020B0604020202020204" pitchFamily="34" charset="0"/>
                        </a:rPr>
                        <a:t>Dates</a:t>
                      </a:r>
                    </a:p>
                  </a:txBody>
                  <a:tcPr marL="68580" marR="68580" marT="0" marB="0"/>
                </a:tc>
                <a:extLst>
                  <a:ext uri="{0D108BD9-81ED-4DB2-BD59-A6C34878D82A}">
                    <a16:rowId xmlns:a16="http://schemas.microsoft.com/office/drawing/2014/main" val="2465881906"/>
                  </a:ext>
                </a:extLst>
              </a:tr>
              <a:tr h="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ELA Testing Window</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Recommended dates: </a:t>
                      </a:r>
                    </a:p>
                    <a:p>
                      <a:pPr marL="342900" marR="0" lvl="0" indent="-342900" algn="just">
                        <a:lnSpc>
                          <a:spcPct val="115000"/>
                        </a:lnSpc>
                        <a:buFont typeface="Symbol" panose="05050102010706020507" pitchFamily="18" charset="2"/>
                        <a:buChar char=""/>
                      </a:pPr>
                      <a:r>
                        <a:rPr lang="en-US" sz="2000" kern="100">
                          <a:effectLst/>
                          <a:latin typeface="Arial" panose="020B0604020202020204" pitchFamily="34" charset="0"/>
                          <a:cs typeface="Arial" panose="020B0604020202020204" pitchFamily="34" charset="0"/>
                        </a:rPr>
                        <a:t>ELA Session 1</a:t>
                      </a:r>
                    </a:p>
                    <a:p>
                      <a:pPr marL="342900" marR="0" lvl="0" indent="-342900" algn="just">
                        <a:lnSpc>
                          <a:spcPct val="115000"/>
                        </a:lnSpc>
                        <a:spcAft>
                          <a:spcPts val="800"/>
                        </a:spcAft>
                        <a:buFont typeface="Symbol" panose="05050102010706020507" pitchFamily="18" charset="2"/>
                        <a:buChar char=""/>
                      </a:pPr>
                      <a:r>
                        <a:rPr lang="en-US" sz="2000" kern="100">
                          <a:effectLst/>
                          <a:latin typeface="Arial" panose="020B0604020202020204" pitchFamily="34" charset="0"/>
                          <a:cs typeface="Arial" panose="020B0604020202020204" pitchFamily="34" charset="0"/>
                        </a:rPr>
                        <a:t>ELA Session 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5–18</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5</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20221824"/>
                  </a:ext>
                </a:extLst>
              </a:tr>
              <a:tr h="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Mathematics Testing Window </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Recommended dates:</a:t>
                      </a:r>
                    </a:p>
                    <a:p>
                      <a:pPr marL="342900" marR="0" lvl="0" indent="-342900">
                        <a:lnSpc>
                          <a:spcPct val="115000"/>
                        </a:lnSpc>
                        <a:buFont typeface="Symbol" panose="05050102010706020507" pitchFamily="18" charset="2"/>
                        <a:buChar char=""/>
                      </a:pPr>
                      <a:r>
                        <a:rPr lang="en-US" sz="2000" kern="100">
                          <a:effectLst/>
                          <a:latin typeface="Arial" panose="020B0604020202020204" pitchFamily="34" charset="0"/>
                          <a:cs typeface="Arial" panose="020B0604020202020204" pitchFamily="34" charset="0"/>
                        </a:rPr>
                        <a:t>Mathematics Session 1</a:t>
                      </a:r>
                    </a:p>
                    <a:p>
                      <a:pPr marL="342900" marR="0" lvl="0" indent="-342900">
                        <a:lnSpc>
                          <a:spcPct val="115000"/>
                        </a:lnSpc>
                        <a:spcAft>
                          <a:spcPts val="800"/>
                        </a:spcAft>
                        <a:buFont typeface="Symbol" panose="05050102010706020507" pitchFamily="18" charset="2"/>
                        <a:buChar char=""/>
                      </a:pPr>
                      <a:r>
                        <a:rPr lang="en-US" sz="2000" kern="100">
                          <a:effectLst/>
                          <a:latin typeface="Arial" panose="020B0604020202020204" pitchFamily="34" charset="0"/>
                          <a:cs typeface="Arial" panose="020B0604020202020204" pitchFamily="34" charset="0"/>
                        </a:rPr>
                        <a:t>Mathematics Session 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12–18 </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12</a:t>
                      </a:r>
                    </a:p>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November 13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93027637"/>
                  </a:ext>
                </a:extLst>
              </a:tr>
            </a:tbl>
          </a:graphicData>
        </a:graphic>
      </p:graphicFrame>
      <p:sp>
        <p:nvSpPr>
          <p:cNvPr id="3" name="TextBox 2">
            <a:extLst>
              <a:ext uri="{FF2B5EF4-FFF2-40B4-BE49-F238E27FC236}">
                <a16:creationId xmlns:a16="http://schemas.microsoft.com/office/drawing/2014/main" id="{00F8CC6F-53E9-1603-0E52-919DB35712C0}"/>
              </a:ext>
            </a:extLst>
          </p:cNvPr>
          <p:cNvSpPr txBox="1"/>
          <p:nvPr/>
        </p:nvSpPr>
        <p:spPr>
          <a:xfrm>
            <a:off x="2678271" y="5902970"/>
            <a:ext cx="8737600"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Note: </a:t>
            </a:r>
            <a:r>
              <a:rPr lang="en-US">
                <a:latin typeface="Arial" panose="020B0604020202020204" pitchFamily="34" charset="0"/>
                <a:cs typeface="Arial" panose="020B0604020202020204" pitchFamily="34" charset="0"/>
              </a:rPr>
              <a:t>New for 2025–26, high school tests will be conducted within allowable windows, and DESE is providing recommended dates instead of prescribed dates.</a:t>
            </a:r>
          </a:p>
        </p:txBody>
      </p:sp>
    </p:spTree>
    <p:extLst>
      <p:ext uri="{BB962C8B-B14F-4D97-AF65-F5344CB8AC3E}">
        <p14:creationId xmlns:p14="http://schemas.microsoft.com/office/powerpoint/2010/main" val="10808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4CC96-F1CC-379F-97A7-13EC3F961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9FAAC-1378-2DE0-5D07-D5C97B199AC8}"/>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November Retest Administration Deadlines – After Testing</a:t>
            </a:r>
          </a:p>
        </p:txBody>
      </p:sp>
      <p:sp>
        <p:nvSpPr>
          <p:cNvPr id="9" name="TextBox 8">
            <a:extLst>
              <a:ext uri="{FF2B5EF4-FFF2-40B4-BE49-F238E27FC236}">
                <a16:creationId xmlns:a16="http://schemas.microsoft.com/office/drawing/2014/main" id="{008338B4-38A4-548A-4D00-DEA576DFCB15}"/>
              </a:ext>
            </a:extLst>
          </p:cNvPr>
          <p:cNvSpPr txBox="1"/>
          <p:nvPr/>
        </p:nvSpPr>
        <p:spPr>
          <a:xfrm>
            <a:off x="173179" y="5309235"/>
            <a:ext cx="11914045" cy="707886"/>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Refer to the </a:t>
            </a:r>
            <a:r>
              <a:rPr lang="en-US" sz="2000">
                <a:latin typeface="Arial" panose="020B0604020202020204" pitchFamily="34" charset="0"/>
                <a:cs typeface="Arial" panose="020B0604020202020204" pitchFamily="34" charset="0"/>
                <a:hlinkClick r:id="rId3"/>
              </a:rPr>
              <a:t>Statewide Testing Schedule</a:t>
            </a:r>
            <a:r>
              <a:rPr lang="en-US" sz="2000">
                <a:latin typeface="Arial" panose="020B0604020202020204" pitchFamily="34" charset="0"/>
                <a:cs typeface="Arial" panose="020B0604020202020204" pitchFamily="34" charset="0"/>
              </a:rPr>
              <a:t> and the MCAS Pre-Administration Guide (to be available soon) for additional information. </a:t>
            </a:r>
          </a:p>
        </p:txBody>
      </p:sp>
      <p:graphicFrame>
        <p:nvGraphicFramePr>
          <p:cNvPr id="3" name="Table 2">
            <a:extLst>
              <a:ext uri="{FF2B5EF4-FFF2-40B4-BE49-F238E27FC236}">
                <a16:creationId xmlns:a16="http://schemas.microsoft.com/office/drawing/2014/main" id="{9CA074B7-56BB-AC25-3802-87C90C337F83}"/>
              </a:ext>
            </a:extLst>
          </p:cNvPr>
          <p:cNvGraphicFramePr>
            <a:graphicFrameLocks noGrp="1"/>
          </p:cNvGraphicFramePr>
          <p:nvPr>
            <p:extLst>
              <p:ext uri="{D42A27DB-BD31-4B8C-83A1-F6EECF244321}">
                <p14:modId xmlns:p14="http://schemas.microsoft.com/office/powerpoint/2010/main" val="546731264"/>
              </p:ext>
            </p:extLst>
          </p:nvPr>
        </p:nvGraphicFramePr>
        <p:xfrm>
          <a:off x="1466532" y="2071591"/>
          <a:ext cx="9110027" cy="1983996"/>
        </p:xfrm>
        <a:graphic>
          <a:graphicData uri="http://schemas.openxmlformats.org/drawingml/2006/table">
            <a:tbl>
              <a:tblPr firstRow="1" firstCol="1" bandRow="1">
                <a:tableStyleId>{69012ECD-51FC-41F1-AA8D-1B2483CD663E}</a:tableStyleId>
              </a:tblPr>
              <a:tblGrid>
                <a:gridCol w="5574167">
                  <a:extLst>
                    <a:ext uri="{9D8B030D-6E8A-4147-A177-3AD203B41FA5}">
                      <a16:colId xmlns:a16="http://schemas.microsoft.com/office/drawing/2014/main" val="654494043"/>
                    </a:ext>
                  </a:extLst>
                </a:gridCol>
                <a:gridCol w="3535860">
                  <a:extLst>
                    <a:ext uri="{9D8B030D-6E8A-4147-A177-3AD203B41FA5}">
                      <a16:colId xmlns:a16="http://schemas.microsoft.com/office/drawing/2014/main" val="3033490239"/>
                    </a:ext>
                  </a:extLst>
                </a:gridCol>
              </a:tblGrid>
              <a:tr h="0">
                <a:tc>
                  <a:txBody>
                    <a:bodyPr/>
                    <a:lstStyle/>
                    <a:p>
                      <a:pPr marL="0" marR="0" lvl="0" indent="0" algn="just">
                        <a:lnSpc>
                          <a:spcPct val="115000"/>
                        </a:lnSpc>
                        <a:spcAft>
                          <a:spcPts val="800"/>
                        </a:spcAft>
                        <a:buFont typeface="Symbol" panose="05050102010706020507" pitchFamily="18" charset="2"/>
                        <a:buNone/>
                      </a:pPr>
                      <a:r>
                        <a:rPr lang="en-US" sz="2000" kern="100">
                          <a:effectLst/>
                          <a:latin typeface="Arial" panose="020B0604020202020204" pitchFamily="34" charset="0"/>
                          <a:cs typeface="Arial" panose="020B0604020202020204" pitchFamily="34" charset="0"/>
                        </a:rPr>
                        <a:t>Tasks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Dates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48932258"/>
                  </a:ext>
                </a:extLst>
              </a:tr>
              <a:tr h="0">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1" kern="100">
                          <a:solidFill>
                            <a:schemeClr val="tx1"/>
                          </a:solidFill>
                          <a:effectLst/>
                          <a:latin typeface="Arial" panose="020B0604020202020204" pitchFamily="34" charset="0"/>
                          <a:cs typeface="Arial" panose="020B0604020202020204" pitchFamily="34" charset="0"/>
                        </a:rPr>
                        <a:t>Deadline to update student registration information, if necessary</a:t>
                      </a:r>
                      <a:endParaRPr lang="en-US" sz="2000" b="1" kern="10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0" kern="100">
                          <a:solidFill>
                            <a:schemeClr val="tx1"/>
                          </a:solidFill>
                          <a:effectLst/>
                          <a:latin typeface="Arial" panose="020B0604020202020204" pitchFamily="34" charset="0"/>
                          <a:cs typeface="Arial" panose="020B0604020202020204" pitchFamily="34" charset="0"/>
                        </a:rPr>
                        <a:t>November 18 </a:t>
                      </a:r>
                      <a:endParaRPr lang="en-US"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3165112850"/>
                  </a:ext>
                </a:extLst>
              </a:tr>
              <a:tr h="0">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1" kern="100">
                          <a:solidFill>
                            <a:schemeClr val="tx1"/>
                          </a:solidFill>
                          <a:effectLst/>
                          <a:latin typeface="Arial" panose="020B0604020202020204" pitchFamily="34" charset="0"/>
                          <a:cs typeface="Arial" panose="020B0604020202020204" pitchFamily="34" charset="0"/>
                        </a:rPr>
                        <a:t>Deadline to complete the PCPA (one PCPA for both subject areas)</a:t>
                      </a:r>
                      <a:endParaRPr lang="en-US" sz="2000" b="1" kern="10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0" kern="100">
                          <a:solidFill>
                            <a:schemeClr val="tx1"/>
                          </a:solidFill>
                          <a:effectLst/>
                          <a:latin typeface="Arial" panose="020B0604020202020204" pitchFamily="34" charset="0"/>
                          <a:cs typeface="Arial" panose="020B0604020202020204" pitchFamily="34" charset="0"/>
                        </a:rPr>
                        <a:t>November 18</a:t>
                      </a:r>
                      <a:endParaRPr lang="en-US"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3488733677"/>
                  </a:ext>
                </a:extLst>
              </a:tr>
              <a:tr h="0">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1" kern="100">
                          <a:solidFill>
                            <a:schemeClr val="tx1"/>
                          </a:solidFill>
                          <a:effectLst/>
                          <a:latin typeface="Arial" panose="020B0604020202020204" pitchFamily="34" charset="0"/>
                          <a:cs typeface="Arial" panose="020B0604020202020204" pitchFamily="34" charset="0"/>
                        </a:rPr>
                        <a:t>(PBT only) Pre-scheduled UPS pickup</a:t>
                      </a:r>
                      <a:endParaRPr lang="en-US" sz="2000" b="1" kern="10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l" defTabSz="914400" rtl="0" eaLnBrk="1" latinLnBrk="0" hangingPunct="1">
                        <a:lnSpc>
                          <a:spcPct val="115000"/>
                        </a:lnSpc>
                        <a:spcAft>
                          <a:spcPts val="800"/>
                        </a:spcAft>
                        <a:buFont typeface="Symbol" panose="05050102010706020507" pitchFamily="18" charset="2"/>
                        <a:buNone/>
                      </a:pPr>
                      <a:r>
                        <a:rPr lang="en-US" sz="2000" b="0" kern="100">
                          <a:solidFill>
                            <a:schemeClr val="tx1"/>
                          </a:solidFill>
                          <a:effectLst/>
                          <a:latin typeface="Arial" panose="020B0604020202020204" pitchFamily="34" charset="0"/>
                          <a:cs typeface="Arial" panose="020B0604020202020204" pitchFamily="34" charset="0"/>
                        </a:rPr>
                        <a:t>November 19</a:t>
                      </a:r>
                      <a:endParaRPr lang="en-US"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535916696"/>
                  </a:ext>
                </a:extLst>
              </a:tr>
            </a:tbl>
          </a:graphicData>
        </a:graphic>
      </p:graphicFrame>
    </p:spTree>
    <p:extLst>
      <p:ext uri="{BB962C8B-B14F-4D97-AF65-F5344CB8AC3E}">
        <p14:creationId xmlns:p14="http://schemas.microsoft.com/office/powerpoint/2010/main" val="143821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2B35-EC3F-0688-7E05-F644E7E08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31D2-83B2-5B2C-61C7-89663A107219}"/>
              </a:ext>
            </a:extLst>
          </p:cNvPr>
          <p:cNvSpPr>
            <a:spLocks noGrp="1"/>
          </p:cNvSpPr>
          <p:nvPr>
            <p:ph type="title" idx="4294967295"/>
          </p:nvPr>
        </p:nvSpPr>
        <p:spPr>
          <a:xfrm>
            <a:off x="2952750" y="2559050"/>
            <a:ext cx="6496050" cy="1092200"/>
          </a:xfrm>
        </p:spPr>
        <p:txBody>
          <a:bodyPr>
            <a:normAutofit/>
          </a:bodyPr>
          <a:lstStyle/>
          <a:p>
            <a:r>
              <a:rPr lang="en-US">
                <a:solidFill>
                  <a:schemeClr val="tx1"/>
                </a:solidFill>
                <a:latin typeface="Arial" panose="020B0604020202020204" pitchFamily="34" charset="0"/>
                <a:cs typeface="Arial" panose="020B0604020202020204" pitchFamily="34" charset="0"/>
              </a:rPr>
              <a:t>2. </a:t>
            </a:r>
            <a:r>
              <a:rPr lang="en-US">
                <a:solidFill>
                  <a:schemeClr val="tx1"/>
                </a:solidFill>
              </a:rPr>
              <a:t>Student Registration</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25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F685-FD3A-AE39-B110-E2AB34FBD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884C1-5C71-2480-E3EA-A384A200F7E0}"/>
              </a:ext>
            </a:extLst>
          </p:cNvPr>
          <p:cNvSpPr>
            <a:spLocks noGrp="1"/>
          </p:cNvSpPr>
          <p:nvPr>
            <p:ph type="title"/>
          </p:nvPr>
        </p:nvSpPr>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November Retest Student Registration Deadlines</a:t>
            </a:r>
          </a:p>
        </p:txBody>
      </p:sp>
      <p:sp>
        <p:nvSpPr>
          <p:cNvPr id="3" name="Content Placeholder 2">
            <a:extLst>
              <a:ext uri="{FF2B5EF4-FFF2-40B4-BE49-F238E27FC236}">
                <a16:creationId xmlns:a16="http://schemas.microsoft.com/office/drawing/2014/main" id="{7E0100A0-5D78-5CD2-2B8E-7D6D3C4DC649}"/>
              </a:ext>
            </a:extLst>
          </p:cNvPr>
          <p:cNvSpPr>
            <a:spLocks noGrp="1"/>
          </p:cNvSpPr>
          <p:nvPr>
            <p:ph idx="1"/>
          </p:nvPr>
        </p:nvSpPr>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rPr>
              <a:t>Initial Student Registration Window: </a:t>
            </a:r>
            <a:r>
              <a:rPr lang="en-US" b="1">
                <a:solidFill>
                  <a:srgbClr val="000000"/>
                </a:solidFill>
              </a:rPr>
              <a:t>September 15–26</a:t>
            </a:r>
          </a:p>
          <a:p>
            <a:pPr lvl="1" fontAlgn="base">
              <a:buClr>
                <a:srgbClr val="000000"/>
              </a:buClr>
            </a:pPr>
            <a:r>
              <a:rPr lang="en-US">
                <a:solidFill>
                  <a:srgbClr val="000000"/>
                </a:solidFill>
              </a:rPr>
              <a:t>Important in order to receive manuals for CBT and PBT, and PBT materials and student labels</a:t>
            </a:r>
          </a:p>
          <a:p>
            <a:pPr fontAlgn="base">
              <a:buClr>
                <a:srgbClr val="000000"/>
              </a:buClr>
            </a:pPr>
            <a:r>
              <a:rPr lang="en-US">
                <a:solidFill>
                  <a:srgbClr val="000000"/>
                </a:solidFill>
              </a:rPr>
              <a:t>Extended pre-administration student registration window for CBT: </a:t>
            </a:r>
            <a:r>
              <a:rPr lang="en-US" b="1">
                <a:solidFill>
                  <a:srgbClr val="000000"/>
                </a:solidFill>
              </a:rPr>
              <a:t>September 29–November 4</a:t>
            </a:r>
          </a:p>
          <a:p>
            <a:pPr lvl="1" fontAlgn="base">
              <a:buClr>
                <a:srgbClr val="000000"/>
              </a:buClr>
            </a:pPr>
            <a:r>
              <a:rPr lang="en-US">
                <a:solidFill>
                  <a:srgbClr val="000000"/>
                </a:solidFill>
              </a:rPr>
              <a:t>Schools will not receive an automatic shipment of PBT materials or manuals for students registered after September 26; schools will need to manually place an additional materials order through the </a:t>
            </a:r>
            <a:r>
              <a:rPr lang="en-US">
                <a:solidFill>
                  <a:srgbClr val="000000"/>
                </a:solidFill>
                <a:hlinkClick r:id="rId3"/>
              </a:rPr>
              <a:t>MCAS Service Center website</a:t>
            </a:r>
            <a:r>
              <a:rPr lang="en-US">
                <a:solidFill>
                  <a:srgbClr val="000000"/>
                </a:solidFill>
              </a:rPr>
              <a:t>. </a:t>
            </a:r>
            <a:endParaRPr lang="en-US" i="0">
              <a:solidFill>
                <a:srgbClr val="000000"/>
              </a:solidFill>
              <a:effectLst/>
              <a:latin typeface="Arial" panose="020B0604020202020204" pitchFamily="34" charset="0"/>
              <a:cs typeface="Arial" panose="020B0604020202020204" pitchFamily="34" charset="0"/>
            </a:endParaRP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66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5E90-A11E-A86A-8D26-763B12404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2237E-4E30-F983-32F4-919B4F7405A2}"/>
              </a:ext>
            </a:extLst>
          </p:cNvPr>
          <p:cNvSpPr>
            <a:spLocks noGrp="1"/>
          </p:cNvSpPr>
          <p:nvPr>
            <p:ph type="title"/>
          </p:nvPr>
        </p:nvSpPr>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November Retest Student Registration Resources</a:t>
            </a:r>
          </a:p>
        </p:txBody>
      </p:sp>
      <p:sp>
        <p:nvSpPr>
          <p:cNvPr id="3" name="Content Placeholder 2">
            <a:extLst>
              <a:ext uri="{FF2B5EF4-FFF2-40B4-BE49-F238E27FC236}">
                <a16:creationId xmlns:a16="http://schemas.microsoft.com/office/drawing/2014/main" id="{D4C999AC-B590-D62B-E987-F51F630ACCB5}"/>
              </a:ext>
            </a:extLst>
          </p:cNvPr>
          <p:cNvSpPr>
            <a:spLocks noGrp="1"/>
          </p:cNvSpPr>
          <p:nvPr>
            <p:ph idx="1"/>
          </p:nvPr>
        </p:nvSpPr>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hlinkClick r:id="rId3"/>
              </a:rPr>
              <a:t>MCAS Resource Center</a:t>
            </a:r>
            <a:endParaRPr lang="en-US">
              <a:solidFill>
                <a:srgbClr val="000000"/>
              </a:solidFill>
            </a:endParaRPr>
          </a:p>
          <a:p>
            <a:pPr lvl="1" fontAlgn="base">
              <a:buClr>
                <a:srgbClr val="000000"/>
              </a:buClr>
            </a:pPr>
            <a:r>
              <a:rPr lang="en-US">
                <a:solidFill>
                  <a:srgbClr val="000000"/>
                </a:solidFill>
              </a:rPr>
              <a:t>MCAS Student Registration Guide</a:t>
            </a:r>
          </a:p>
          <a:p>
            <a:pPr lvl="1" fontAlgn="base">
              <a:buClr>
                <a:srgbClr val="000000"/>
              </a:buClr>
            </a:pPr>
            <a:r>
              <a:rPr lang="en-US">
                <a:solidFill>
                  <a:srgbClr val="000000"/>
                </a:solidFill>
              </a:rPr>
              <a:t>Student Registration Data Definitions</a:t>
            </a:r>
          </a:p>
          <a:p>
            <a:pPr lvl="2" fontAlgn="base">
              <a:buClr>
                <a:srgbClr val="000000"/>
              </a:buClr>
            </a:pPr>
            <a:r>
              <a:rPr lang="en-US" b="1">
                <a:solidFill>
                  <a:srgbClr val="000000"/>
                </a:solidFill>
              </a:rPr>
              <a:t>New for 2025–26</a:t>
            </a:r>
            <a:r>
              <a:rPr lang="en-US">
                <a:solidFill>
                  <a:srgbClr val="000000"/>
                </a:solidFill>
              </a:rPr>
              <a:t>: “SP” is no longer accepted as a grade level for MCAS administrations. </a:t>
            </a:r>
          </a:p>
          <a:p>
            <a:pPr lvl="1" fontAlgn="base">
              <a:buClr>
                <a:srgbClr val="000000"/>
              </a:buClr>
            </a:pPr>
            <a:r>
              <a:rPr lang="en-US">
                <a:solidFill>
                  <a:srgbClr val="000000"/>
                </a:solidFill>
              </a:rPr>
              <a:t>Student Registration Template </a:t>
            </a:r>
          </a:p>
          <a:p>
            <a:pPr algn="l" rtl="0" fontAlgn="base">
              <a:buClr>
                <a:srgbClr val="000000"/>
              </a:buClr>
              <a:buFont typeface="Arial" panose="020B0604020202020204" pitchFamily="34" charset="0"/>
              <a:buChar char="•"/>
            </a:pPr>
            <a:r>
              <a:rPr lang="en-US">
                <a:solidFill>
                  <a:srgbClr val="000000"/>
                </a:solidFill>
                <a:hlinkClick r:id="rId4"/>
              </a:rPr>
              <a:t>November Retest Participation Guidelines</a:t>
            </a:r>
            <a:endParaRPr lang="en-US">
              <a:solidFill>
                <a:srgbClr val="000000"/>
              </a:solidFill>
            </a:endParaRPr>
          </a:p>
          <a:p>
            <a:pPr algn="l" rtl="0" fontAlgn="base">
              <a:buClr>
                <a:srgbClr val="000000"/>
              </a:buClr>
              <a:buFont typeface="Arial" panose="020B0604020202020204" pitchFamily="34" charset="0"/>
              <a:buChar char="•"/>
            </a:pPr>
            <a:r>
              <a:rPr lang="en-US">
                <a:solidFill>
                  <a:srgbClr val="000000"/>
                </a:solidFill>
              </a:rPr>
              <a:t>Accessibility and Accommodations</a:t>
            </a:r>
            <a:endParaRPr lang="en-US" sz="2400">
              <a:solidFill>
                <a:srgbClr val="000000"/>
              </a:solidFill>
            </a:endParaRPr>
          </a:p>
          <a:p>
            <a:pPr lvl="1" fontAlgn="base">
              <a:buClr>
                <a:srgbClr val="000000"/>
              </a:buClr>
            </a:pPr>
            <a:r>
              <a:rPr lang="en-US" b="0" i="0">
                <a:solidFill>
                  <a:srgbClr val="000000"/>
                </a:solidFill>
                <a:effectLst/>
                <a:latin typeface="Arial" panose="020B0604020202020204" pitchFamily="34" charset="0"/>
                <a:cs typeface="Arial" panose="020B0604020202020204" pitchFamily="34" charset="0"/>
                <a:hlinkClick r:id="rId5"/>
              </a:rPr>
              <a:t>Accessibility and Accommodations Manual</a:t>
            </a:r>
            <a:r>
              <a:rPr lang="en-US" b="0" i="0">
                <a:solidFill>
                  <a:srgbClr val="000000"/>
                </a:solidFill>
                <a:effectLst/>
                <a:latin typeface="Arial" panose="020B0604020202020204" pitchFamily="34" charset="0"/>
                <a:cs typeface="Arial" panose="020B0604020202020204" pitchFamily="34" charset="0"/>
              </a:rPr>
              <a:t> (updated manual will be posted soon)</a:t>
            </a:r>
          </a:p>
          <a:p>
            <a:pPr lvl="2" fontAlgn="base">
              <a:buClr>
                <a:srgbClr val="000000"/>
              </a:buClr>
            </a:pPr>
            <a:r>
              <a:rPr lang="en-US">
                <a:solidFill>
                  <a:srgbClr val="000000"/>
                </a:solidFill>
              </a:rPr>
              <a:t>See Appendix A for a crosswalk of accessibility features and accommodations and their corresponding columns in the Student Registration file. </a:t>
            </a:r>
            <a:endParaRPr lang="en-US" b="0" i="0">
              <a:solidFill>
                <a:srgbClr val="000000"/>
              </a:solidFill>
              <a:effectLst/>
              <a:latin typeface="Arial" panose="020B0604020202020204" pitchFamily="34" charset="0"/>
              <a:cs typeface="Arial" panose="020B0604020202020204" pitchFamily="34" charset="0"/>
            </a:endParaRPr>
          </a:p>
          <a:p>
            <a:pPr lvl="1" fontAlgn="base">
              <a:buClr>
                <a:srgbClr val="000000"/>
              </a:buClr>
            </a:pPr>
            <a:endParaRPr lang="en-US" sz="20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67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ED2B-0B4D-9FEB-3931-D4E2DD3A0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56D2D-873F-EF94-C885-AA82CE6293FE}"/>
              </a:ext>
            </a:extLst>
          </p:cNvPr>
          <p:cNvSpPr>
            <a:spLocks noGrp="1"/>
          </p:cNvSpPr>
          <p:nvPr>
            <p:ph type="title"/>
          </p:nvPr>
        </p:nvSpPr>
        <p:spPr/>
        <p:txBody>
          <a:bodyPr>
            <a:normAutofit/>
          </a:bodyPr>
          <a:lstStyle/>
          <a:p>
            <a:r>
              <a:rPr lang="en-US" sz="4000">
                <a:solidFill>
                  <a:schemeClr val="bg1"/>
                </a:solidFill>
                <a:latin typeface="Arial" panose="020B0604020202020204" pitchFamily="34" charset="0"/>
                <a:cs typeface="Arial" panose="020B0604020202020204" pitchFamily="34" charset="0"/>
              </a:rPr>
              <a:t>Novembe</a:t>
            </a:r>
            <a:r>
              <a:rPr lang="en-US" sz="4000">
                <a:solidFill>
                  <a:schemeClr val="bg1"/>
                </a:solidFill>
              </a:rPr>
              <a:t>r Retest </a:t>
            </a:r>
            <a:r>
              <a:rPr lang="en-US" sz="4000">
                <a:solidFill>
                  <a:schemeClr val="bg1"/>
                </a:solidFill>
                <a:latin typeface="Arial" panose="020B0604020202020204" pitchFamily="34" charset="0"/>
                <a:cs typeface="Arial" panose="020B0604020202020204" pitchFamily="34" charset="0"/>
              </a:rPr>
              <a:t>Participation FAQ</a:t>
            </a:r>
          </a:p>
        </p:txBody>
      </p:sp>
      <p:sp>
        <p:nvSpPr>
          <p:cNvPr id="3" name="Content Placeholder 2">
            <a:extLst>
              <a:ext uri="{FF2B5EF4-FFF2-40B4-BE49-F238E27FC236}">
                <a16:creationId xmlns:a16="http://schemas.microsoft.com/office/drawing/2014/main" id="{D1704950-BCFC-6900-2307-7DA8B12357FC}"/>
              </a:ext>
            </a:extLst>
          </p:cNvPr>
          <p:cNvSpPr>
            <a:spLocks noGrp="1"/>
          </p:cNvSpPr>
          <p:nvPr>
            <p:ph idx="1"/>
          </p:nvPr>
        </p:nvSpPr>
        <p:spPr>
          <a:xfrm>
            <a:off x="173179" y="1455451"/>
            <a:ext cx="11850208" cy="4780363"/>
          </a:xfrm>
        </p:spPr>
        <p:txBody>
          <a:bodyPr vert="horz" lIns="91440" tIns="45720" rIns="91440" bIns="45720" rtlCol="0" anchor="t">
            <a:noAutofit/>
          </a:bodyPr>
          <a:lstStyle/>
          <a:p>
            <a:pPr marL="0" indent="0">
              <a:buNone/>
            </a:pPr>
            <a:r>
              <a:rPr lang="en-US" sz="2000" b="1" dirty="0">
                <a:solidFill>
                  <a:schemeClr val="tx1"/>
                </a:solidFill>
              </a:rPr>
              <a:t>Q: Are grade 11 and 12 students required to participate in the November 2025 retests if they have not yet participated in ELA and/or Mathematics MCAS testing?</a:t>
            </a:r>
            <a:endParaRPr lang="en-US" sz="2000" dirty="0">
              <a:solidFill>
                <a:schemeClr val="tx1"/>
              </a:solidFill>
            </a:endParaRPr>
          </a:p>
          <a:p>
            <a:pPr marL="0" indent="0">
              <a:buNone/>
            </a:pPr>
            <a:r>
              <a:rPr lang="en-US" sz="1800" b="1" dirty="0">
                <a:solidFill>
                  <a:schemeClr val="tx1"/>
                </a:solidFill>
              </a:rPr>
              <a:t>A:</a:t>
            </a:r>
            <a:r>
              <a:rPr lang="en-US" sz="1800" dirty="0">
                <a:solidFill>
                  <a:schemeClr val="tx1"/>
                </a:solidFill>
              </a:rPr>
              <a:t> No. Students are not required to participate, and students may not earn the </a:t>
            </a:r>
            <a:r>
              <a:rPr lang="en-US" sz="1800" u="sng" dirty="0">
                <a:hlinkClick r:id="rId3"/>
              </a:rPr>
              <a:t>Competency Determination</a:t>
            </a:r>
            <a:r>
              <a:rPr lang="en-US" sz="1800" dirty="0"/>
              <a:t> t</a:t>
            </a:r>
            <a:r>
              <a:rPr lang="en-US" sz="1800" dirty="0">
                <a:solidFill>
                  <a:schemeClr val="tx1"/>
                </a:solidFill>
              </a:rPr>
              <a:t>hrough participation in the retests. </a:t>
            </a:r>
          </a:p>
          <a:p>
            <a:r>
              <a:rPr lang="en-US" sz="1800" dirty="0">
                <a:solidFill>
                  <a:schemeClr val="tx1"/>
                </a:solidFill>
              </a:rPr>
              <a:t>Students in grades 11 and 12 are eligible to participate if they would like to qualify for the </a:t>
            </a:r>
            <a:r>
              <a:rPr lang="en-US" sz="1800" u="sng" dirty="0">
                <a:hlinkClick r:id="rId4"/>
              </a:rPr>
              <a:t>Adams Scholarship</a:t>
            </a:r>
            <a:r>
              <a:rPr lang="en-US" sz="1800" dirty="0">
                <a:solidFill>
                  <a:schemeClr val="tx1"/>
                </a:solidFill>
              </a:rPr>
              <a:t>, the </a:t>
            </a:r>
            <a:r>
              <a:rPr lang="en-US" sz="1800" u="sng" dirty="0">
                <a:hlinkClick r:id="rId5"/>
              </a:rPr>
              <a:t>Koplik Certificate of Mastery</a:t>
            </a:r>
            <a:r>
              <a:rPr lang="en-US" sz="1800" u="sng" dirty="0"/>
              <a:t>,</a:t>
            </a:r>
            <a:r>
              <a:rPr lang="en-US" sz="1800" dirty="0"/>
              <a:t> </a:t>
            </a:r>
            <a:r>
              <a:rPr lang="en-US" sz="1800" dirty="0">
                <a:solidFill>
                  <a:schemeClr val="tx1"/>
                </a:solidFill>
              </a:rPr>
              <a:t>and the </a:t>
            </a:r>
            <a:r>
              <a:rPr lang="en-US" sz="1800" u="sng" dirty="0">
                <a:hlinkClick r:id="rId6"/>
              </a:rPr>
              <a:t>Seal of Biliteracy</a:t>
            </a:r>
            <a:r>
              <a:rPr lang="en-US" sz="1800" dirty="0"/>
              <a:t> </a:t>
            </a:r>
            <a:r>
              <a:rPr lang="en-US" sz="1800" dirty="0">
                <a:solidFill>
                  <a:schemeClr val="tx1"/>
                </a:solidFill>
              </a:rPr>
              <a:t>(these are the </a:t>
            </a:r>
            <a:r>
              <a:rPr lang="en-US" sz="1800" b="1" i="1" dirty="0">
                <a:solidFill>
                  <a:schemeClr val="tx1"/>
                </a:solidFill>
              </a:rPr>
              <a:t>only purposes for participation</a:t>
            </a:r>
            <a:r>
              <a:rPr lang="en-US" sz="1800" dirty="0">
                <a:solidFill>
                  <a:schemeClr val="tx1"/>
                </a:solidFill>
              </a:rPr>
              <a:t>). </a:t>
            </a:r>
          </a:p>
          <a:p>
            <a:pPr marL="0" indent="0">
              <a:buNone/>
            </a:pPr>
            <a:r>
              <a:rPr lang="en-US" sz="2000" b="1" dirty="0">
                <a:solidFill>
                  <a:schemeClr val="tx1"/>
                </a:solidFill>
              </a:rPr>
              <a:t>Q: Can grade 11 and 12 students participate in the spring 2026 grade 10 ELA and Math tests </a:t>
            </a:r>
            <a:r>
              <a:rPr lang="en-US" sz="2000" b="1" i="1" dirty="0">
                <a:solidFill>
                  <a:schemeClr val="tx1"/>
                </a:solidFill>
              </a:rPr>
              <a:t>instead of</a:t>
            </a:r>
            <a:r>
              <a:rPr lang="en-US" sz="2000" b="1" dirty="0">
                <a:solidFill>
                  <a:schemeClr val="tx1"/>
                </a:solidFill>
              </a:rPr>
              <a:t> November Retest?</a:t>
            </a:r>
            <a:endParaRPr lang="en-US" sz="2000" dirty="0">
              <a:solidFill>
                <a:schemeClr val="tx1"/>
              </a:solidFill>
            </a:endParaRPr>
          </a:p>
          <a:p>
            <a:pPr marL="0" indent="0">
              <a:buNone/>
            </a:pPr>
            <a:r>
              <a:rPr lang="en-US" sz="1800" b="1" dirty="0">
                <a:solidFill>
                  <a:schemeClr val="tx1"/>
                </a:solidFill>
              </a:rPr>
              <a:t>A:</a:t>
            </a:r>
            <a:r>
              <a:rPr lang="en-US" sz="1800" dirty="0">
                <a:solidFill>
                  <a:schemeClr val="tx1"/>
                </a:solidFill>
              </a:rPr>
              <a:t>  Students in grade 11 or 12 who were reported as grade 9 students in the prior school year </a:t>
            </a:r>
            <a:r>
              <a:rPr lang="en-US" sz="1800" b="1" dirty="0">
                <a:solidFill>
                  <a:schemeClr val="tx1"/>
                </a:solidFill>
              </a:rPr>
              <a:t>are required to participate</a:t>
            </a:r>
            <a:r>
              <a:rPr lang="en-US" sz="1800" dirty="0">
                <a:solidFill>
                  <a:schemeClr val="tx1"/>
                </a:solidFill>
              </a:rPr>
              <a:t> in spring 2026 grade 10 ELA and Mathematics testing for accountability purposes. All other grades 11 and 12 students are not required to participate in spring 2026.</a:t>
            </a:r>
          </a:p>
          <a:p>
            <a:r>
              <a:rPr lang="en-US" sz="1800" dirty="0">
                <a:solidFill>
                  <a:schemeClr val="tx1"/>
                </a:solidFill>
              </a:rPr>
              <a:t>Students in grade 11 are </a:t>
            </a:r>
            <a:r>
              <a:rPr lang="en-US" sz="1800" b="1" dirty="0">
                <a:solidFill>
                  <a:schemeClr val="tx1"/>
                </a:solidFill>
              </a:rPr>
              <a:t>eligible</a:t>
            </a:r>
            <a:r>
              <a:rPr lang="en-US" sz="1800" dirty="0">
                <a:solidFill>
                  <a:schemeClr val="tx1"/>
                </a:solidFill>
              </a:rPr>
              <a:t> to participate in the spring grade 10 ELA and Mathematics tests if they are attempting to qualify for scholarship purposes. Students in grades 11 and 12 are </a:t>
            </a:r>
            <a:r>
              <a:rPr lang="en-US" sz="1800" b="1" dirty="0">
                <a:solidFill>
                  <a:schemeClr val="tx1"/>
                </a:solidFill>
              </a:rPr>
              <a:t>eligible</a:t>
            </a:r>
            <a:r>
              <a:rPr lang="en-US" sz="1800" dirty="0">
                <a:solidFill>
                  <a:schemeClr val="tx1"/>
                </a:solidFill>
              </a:rPr>
              <a:t> to participate in the spring grade 10 ELA test for the Seal of Biliteracy.</a:t>
            </a:r>
          </a:p>
          <a:p>
            <a:r>
              <a:rPr lang="en-US" sz="1800" dirty="0">
                <a:solidFill>
                  <a:schemeClr val="tx1"/>
                </a:solidFill>
              </a:rPr>
              <a:t>Students in grade 12 are </a:t>
            </a:r>
            <a:r>
              <a:rPr lang="en-US" sz="1800" b="1" dirty="0">
                <a:solidFill>
                  <a:schemeClr val="tx1"/>
                </a:solidFill>
              </a:rPr>
              <a:t>not eligible to participate</a:t>
            </a:r>
            <a:r>
              <a:rPr lang="en-US" sz="1800" dirty="0">
                <a:solidFill>
                  <a:schemeClr val="tx1"/>
                </a:solidFill>
              </a:rPr>
              <a:t> in spring grade 10 tests for scholarship purposes.</a:t>
            </a:r>
          </a:p>
          <a:p>
            <a:r>
              <a:rPr lang="en-US" sz="1800" dirty="0">
                <a:solidFill>
                  <a:schemeClr val="tx1"/>
                </a:solidFill>
              </a:rPr>
              <a:t>Additional details will be provided in spring grade 10 MCAS participation guidelines which will be posted soon. </a:t>
            </a:r>
          </a:p>
        </p:txBody>
      </p:sp>
    </p:spTree>
    <p:extLst>
      <p:ext uri="{BB962C8B-B14F-4D97-AF65-F5344CB8AC3E}">
        <p14:creationId xmlns:p14="http://schemas.microsoft.com/office/powerpoint/2010/main" val="137703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3A2F-DB5C-B54F-8020-D91356551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E5BB3-B757-6AD9-8EA9-0B35DD650E62}"/>
              </a:ext>
            </a:extLst>
          </p:cNvPr>
          <p:cNvSpPr>
            <a:spLocks noGrp="1"/>
          </p:cNvSpPr>
          <p:nvPr>
            <p:ph type="title" idx="4294967295"/>
          </p:nvPr>
        </p:nvSpPr>
        <p:spPr>
          <a:xfrm>
            <a:off x="2952750" y="2559050"/>
            <a:ext cx="6496050" cy="1092200"/>
          </a:xfrm>
        </p:spPr>
        <p:txBody>
          <a:bodyPr>
            <a:normAutofit/>
          </a:bodyPr>
          <a:lstStyle/>
          <a:p>
            <a:r>
              <a:rPr lang="en-US">
                <a:solidFill>
                  <a:schemeClr val="tx1"/>
                </a:solidFill>
              </a:rPr>
              <a:t>3.</a:t>
            </a:r>
            <a:r>
              <a:rPr lang="en-US">
                <a:solidFill>
                  <a:schemeClr val="tx1"/>
                </a:solidFill>
                <a:latin typeface="Arial" panose="020B0604020202020204" pitchFamily="34" charset="0"/>
                <a:cs typeface="Arial" panose="020B0604020202020204" pitchFamily="34" charset="0"/>
              </a:rPr>
              <a:t> Resources</a:t>
            </a:r>
          </a:p>
        </p:txBody>
      </p:sp>
    </p:spTree>
    <p:extLst>
      <p:ext uri="{BB962C8B-B14F-4D97-AF65-F5344CB8AC3E}">
        <p14:creationId xmlns:p14="http://schemas.microsoft.com/office/powerpoint/2010/main" val="200577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a:solidFill>
                  <a:schemeClr val="bg1"/>
                </a:solidFill>
                <a:cs typeface="Segoe UI" pitchFamily="34" charset="0"/>
              </a:rPr>
              <a:t>Resources to Use Before Testing</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2122485291"/>
              </p:ext>
            </p:extLst>
          </p:nvPr>
        </p:nvGraphicFramePr>
        <p:xfrm>
          <a:off x="150813" y="1639213"/>
          <a:ext cx="11890374" cy="3936722"/>
        </p:xfrm>
        <a:graphic>
          <a:graphicData uri="http://schemas.openxmlformats.org/drawingml/2006/table">
            <a:tbl>
              <a:tblPr firstRow="1" bandRow="1">
                <a:tableStyleId>{5C22544A-7EE6-4342-B048-85BDC9FD1C3A}</a:tableStyleId>
              </a:tblPr>
              <a:tblGrid>
                <a:gridCol w="7173912">
                  <a:extLst>
                    <a:ext uri="{9D8B030D-6E8A-4147-A177-3AD203B41FA5}">
                      <a16:colId xmlns:a16="http://schemas.microsoft.com/office/drawing/2014/main" val="693765042"/>
                    </a:ext>
                  </a:extLst>
                </a:gridCol>
                <a:gridCol w="4716462">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0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1800">
                          <a:latin typeface="Arial" panose="020B0604020202020204" pitchFamily="34" charset="0"/>
                          <a:cs typeface="Arial" panose="020B0604020202020204" pitchFamily="34" charset="0"/>
                          <a:hlinkClick r:id="rId3"/>
                        </a:rPr>
                        <a:t>mcas.onlinehelp.cognia.org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dk1"/>
                          </a:solidFill>
                          <a:latin typeface="Arial" panose="020B0604020202020204" pitchFamily="34" charset="0"/>
                          <a:ea typeface="+mn-ea"/>
                          <a:cs typeface="Arial" panose="020B0604020202020204" pitchFamily="34" charset="0"/>
                        </a:rPr>
                        <a:t>Student Registration Guide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4"/>
                        </a:rPr>
                        <a:t>https://mcas.onlinehelp.cognia.org/portal/</a:t>
                      </a:r>
                      <a:r>
                        <a:rPr lang="en-US" sz="1800">
                          <a:latin typeface="Arial" panose="020B0604020202020204" pitchFamily="34" charset="0"/>
                          <a:cs typeface="Arial" panose="020B0604020202020204" pitchFamily="34" charset="0"/>
                        </a:rPr>
                        <a:t> </a:t>
                      </a:r>
                      <a:endParaRPr lang="en-US" sz="18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9749008"/>
                  </a:ext>
                </a:extLst>
              </a:tr>
              <a:tr h="444361">
                <a:tc>
                  <a:txBody>
                    <a:bodyPr/>
                    <a:lstStyle/>
                    <a:p>
                      <a:pPr marL="342900" marR="0" lvl="0" indent="-3429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a:t>
                      </a:r>
                    </a:p>
                    <a:p>
                      <a:pPr marL="342900" marR="0" lvl="0" indent="-3429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Arial" panose="020B0604020202020204" pitchFamily="34" charset="0"/>
                          <a:ea typeface="+mn-ea"/>
                          <a:cs typeface="Arial" panose="020B0604020202020204" pitchFamily="34" charset="0"/>
                        </a:rPr>
                        <a:t>Enrollment Transfer Guide</a:t>
                      </a:r>
                    </a:p>
                    <a:p>
                      <a:pPr marL="342900" marR="0" lvl="0" indent="-3429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4"/>
                        </a:rPr>
                        <a:t>https://mcas.onlinehelp.cognia.org/portal/</a:t>
                      </a:r>
                      <a:r>
                        <a:rPr lang="en-US" sz="1800">
                          <a:latin typeface="Arial" panose="020B0604020202020204" pitchFamily="34" charset="0"/>
                          <a:cs typeface="Arial" panose="020B0604020202020204" pitchFamily="34" charset="0"/>
                        </a:rPr>
                        <a:t> </a:t>
                      </a:r>
                      <a:endParaRPr lang="en-US" sz="1800" i="1">
                        <a:latin typeface="Arial" panose="020B0604020202020204" pitchFamily="34" charset="0"/>
                        <a:cs typeface="Arial" panose="020B0604020202020204" pitchFamily="34" charset="0"/>
                      </a:endParaRPr>
                    </a:p>
                    <a:p>
                      <a:r>
                        <a:rPr lang="en-US" sz="1800" i="1">
                          <a:latin typeface="Arial" panose="020B0604020202020204" pitchFamily="34" charset="0"/>
                          <a:cs typeface="Arial" panose="020B0604020202020204" pitchFamily="34" charset="0"/>
                        </a:rPr>
                        <a:t>Updated guides expected within approximately the next week </a:t>
                      </a:r>
                    </a:p>
                  </a:txBody>
                  <a:tcPr/>
                </a:tc>
                <a:extLst>
                  <a:ext uri="{0D108BD9-81ED-4DB2-BD59-A6C34878D82A}">
                    <a16:rowId xmlns:a16="http://schemas.microsoft.com/office/drawing/2014/main" val="2298750346"/>
                  </a:ext>
                </a:extLst>
              </a:tr>
              <a:tr h="444361">
                <a:tc>
                  <a:txBody>
                    <a:bodyPr/>
                    <a:lstStyle/>
                    <a:p>
                      <a:pPr marL="0" indent="0" algn="l" defTabSz="914126" rtl="0" eaLnBrk="1" latinLnBrk="0" hangingPunct="1">
                        <a:buFont typeface="Arial" panose="020B0604020202020204" pitchFamily="34" charset="0"/>
                        <a:buNone/>
                      </a:pPr>
                      <a:r>
                        <a:rPr lang="en-US" sz="1800" kern="1200">
                          <a:solidFill>
                            <a:schemeClr val="dk1"/>
                          </a:solidFill>
                          <a:latin typeface="Arial" panose="020B0604020202020204" pitchFamily="34" charset="0"/>
                          <a:ea typeface="+mn-ea"/>
                          <a:cs typeface="Arial" panose="020B0604020202020204" pitchFamily="34" charset="0"/>
                        </a:rPr>
                        <a:t>MCAS Training Site Guides</a:t>
                      </a:r>
                    </a:p>
                    <a:p>
                      <a:pPr marL="285750" indent="-28575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to Conducting a Practice Test through the MCAS Training Site</a:t>
                      </a:r>
                    </a:p>
                    <a:p>
                      <a:pPr marL="285750" indent="-28575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for Reviewing Reports of Results for Practice Tests Conducted in the MCAS Training Site </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https://mcas.onlinehelp.cognia.org/portal/</a:t>
                      </a:r>
                      <a:r>
                        <a:rPr lang="en-US" sz="1800" dirty="0">
                          <a:latin typeface="Arial" panose="020B0604020202020204" pitchFamily="34" charset="0"/>
                          <a:cs typeface="Arial" panose="020B0604020202020204" pitchFamily="34" charset="0"/>
                        </a:rPr>
                        <a:t> </a:t>
                      </a:r>
                    </a:p>
                    <a:p>
                      <a:r>
                        <a:rPr lang="en-US" sz="1800" i="1" dirty="0">
                          <a:latin typeface="Arial" panose="020B0604020202020204" pitchFamily="34" charset="0"/>
                          <a:cs typeface="Arial" panose="020B0604020202020204" pitchFamily="34" charset="0"/>
                        </a:rPr>
                        <a:t>Updated guides expected in early October</a:t>
                      </a:r>
                    </a:p>
                  </a:txBody>
                  <a:tcPr/>
                </a:tc>
                <a:extLst>
                  <a:ext uri="{0D108BD9-81ED-4DB2-BD59-A6C34878D82A}">
                    <a16:rowId xmlns:a16="http://schemas.microsoft.com/office/drawing/2014/main" val="1627698855"/>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266C-25F7-BD72-C283-5612933B6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E0448-0DB5-607B-88E4-A03DF5F06617}"/>
              </a:ext>
            </a:extLst>
          </p:cNvPr>
          <p:cNvSpPr>
            <a:spLocks noGrp="1"/>
          </p:cNvSpPr>
          <p:nvPr>
            <p:ph type="title"/>
          </p:nvPr>
        </p:nvSpPr>
        <p:spPr/>
        <p:txBody>
          <a:bodyPr>
            <a:normAutofit fontScale="90000"/>
          </a:bodyPr>
          <a:lstStyle/>
          <a:p>
            <a:r>
              <a:rPr lang="en-US" sz="4400">
                <a:solidFill>
                  <a:schemeClr val="bg1"/>
                </a:solidFill>
                <a:cs typeface="Segoe UI" pitchFamily="34" charset="0"/>
              </a:rPr>
              <a:t>Resources</a:t>
            </a:r>
            <a:r>
              <a:rPr lang="en-US">
                <a:solidFill>
                  <a:schemeClr val="bg1"/>
                </a:solidFill>
                <a:cs typeface="Segoe UI" pitchFamily="34" charset="0"/>
              </a:rPr>
              <a:t> to Use During and After Testing</a:t>
            </a:r>
            <a:endParaRPr lang="en-US" sz="4400">
              <a:solidFill>
                <a:schemeClr val="bg1"/>
              </a:solidFill>
              <a:cs typeface="Segoe UI" pitchFamily="34" charset="0"/>
            </a:endParaRPr>
          </a:p>
        </p:txBody>
      </p:sp>
      <p:graphicFrame>
        <p:nvGraphicFramePr>
          <p:cNvPr id="6" name="Content Placeholder 5">
            <a:extLst>
              <a:ext uri="{FF2B5EF4-FFF2-40B4-BE49-F238E27FC236}">
                <a16:creationId xmlns:a16="http://schemas.microsoft.com/office/drawing/2014/main" id="{3D667F8E-89D1-9170-37EA-AE7D73DB1E74}"/>
              </a:ext>
            </a:extLst>
          </p:cNvPr>
          <p:cNvGraphicFramePr>
            <a:graphicFrameLocks noGrp="1"/>
          </p:cNvGraphicFramePr>
          <p:nvPr>
            <p:ph idx="1"/>
            <p:extLst>
              <p:ext uri="{D42A27DB-BD31-4B8C-83A1-F6EECF244321}">
                <p14:modId xmlns:p14="http://schemas.microsoft.com/office/powerpoint/2010/main" val="1030291210"/>
              </p:ext>
            </p:extLst>
          </p:nvPr>
        </p:nvGraphicFramePr>
        <p:xfrm>
          <a:off x="150813" y="1905000"/>
          <a:ext cx="11890374" cy="1584960"/>
        </p:xfrm>
        <a:graphic>
          <a:graphicData uri="http://schemas.openxmlformats.org/drawingml/2006/table">
            <a:tbl>
              <a:tblPr firstRow="1" bandRow="1">
                <a:tableStyleId>{5C22544A-7EE6-4342-B048-85BDC9FD1C3A}</a:tableStyleId>
              </a:tblPr>
              <a:tblGrid>
                <a:gridCol w="7173912">
                  <a:extLst>
                    <a:ext uri="{9D8B030D-6E8A-4147-A177-3AD203B41FA5}">
                      <a16:colId xmlns:a16="http://schemas.microsoft.com/office/drawing/2014/main" val="693765042"/>
                    </a:ext>
                  </a:extLst>
                </a:gridCol>
                <a:gridCol w="4716462">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to Additional Tasks on the Test Scheduling Page</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to Unlocking Test Questions</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Materials Management Guide</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MCAS Portal Dashboards Guide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3"/>
                        </a:rPr>
                        <a:t>https://mcas.onlinehelp.cognia.org/portal/</a:t>
                      </a:r>
                      <a:r>
                        <a:rPr lang="en-US" sz="1800">
                          <a:latin typeface="Arial" panose="020B0604020202020204" pitchFamily="34" charset="0"/>
                          <a:cs typeface="Arial" panose="020B0604020202020204" pitchFamily="34" charset="0"/>
                        </a:rPr>
                        <a:t> </a:t>
                      </a:r>
                      <a:endParaRPr lang="en-US" sz="1800" i="1">
                        <a:latin typeface="Arial" panose="020B0604020202020204" pitchFamily="34" charset="0"/>
                        <a:cs typeface="Arial" panose="020B0604020202020204" pitchFamily="34" charset="0"/>
                      </a:endParaRPr>
                    </a:p>
                    <a:p>
                      <a:r>
                        <a:rPr lang="en-US" sz="1800" i="1">
                          <a:latin typeface="Arial" panose="020B0604020202020204" pitchFamily="34" charset="0"/>
                          <a:cs typeface="Arial" panose="020B0604020202020204" pitchFamily="34" charset="0"/>
                        </a:rPr>
                        <a:t>Updated guides expected in early October </a:t>
                      </a:r>
                    </a:p>
                  </a:txBody>
                  <a:tcPr/>
                </a:tc>
                <a:extLst>
                  <a:ext uri="{0D108BD9-81ED-4DB2-BD59-A6C34878D82A}">
                    <a16:rowId xmlns:a16="http://schemas.microsoft.com/office/drawing/2014/main" val="957068843"/>
                  </a:ext>
                </a:extLst>
              </a:tr>
            </a:tbl>
          </a:graphicData>
        </a:graphic>
      </p:graphicFrame>
    </p:spTree>
    <p:extLst>
      <p:ext uri="{BB962C8B-B14F-4D97-AF65-F5344CB8AC3E}">
        <p14:creationId xmlns:p14="http://schemas.microsoft.com/office/powerpoint/2010/main" val="39408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a:t>
            </a:r>
            <a:r>
              <a:rPr lang="en-US" sz="2800" err="1">
                <a:solidFill>
                  <a:srgbClr val="101D35"/>
                </a:solidFill>
                <a:latin typeface="Arial"/>
                <a:cs typeface="Arial"/>
              </a:rPr>
              <a:t>eMetric</a:t>
            </a:r>
            <a:r>
              <a:rPr lang="en-US" sz="280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E85A1-D48A-0402-64A8-E3859E1AE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D056A-78F7-FB7E-56D3-564035C0B494}"/>
              </a:ext>
            </a:extLst>
          </p:cNvPr>
          <p:cNvSpPr>
            <a:spLocks noGrp="1"/>
          </p:cNvSpPr>
          <p:nvPr>
            <p:ph type="title"/>
          </p:nvPr>
        </p:nvSpPr>
        <p:spPr/>
        <p:txBody>
          <a:bodyPr>
            <a:normAutofit/>
          </a:bodyPr>
          <a:lstStyle/>
          <a:p>
            <a:r>
              <a:rPr lang="en-US" sz="4400">
                <a:solidFill>
                  <a:schemeClr val="bg1"/>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0569EC16-B3A7-1117-1690-AD97028D8E14}"/>
              </a:ext>
            </a:extLst>
          </p:cNvPr>
          <p:cNvGraphicFramePr>
            <a:graphicFrameLocks noGrp="1"/>
          </p:cNvGraphicFramePr>
          <p:nvPr>
            <p:ph idx="1"/>
            <p:extLst>
              <p:ext uri="{D42A27DB-BD31-4B8C-83A1-F6EECF244321}">
                <p14:modId xmlns:p14="http://schemas.microsoft.com/office/powerpoint/2010/main" val="478412489"/>
              </p:ext>
            </p:extLst>
          </p:nvPr>
        </p:nvGraphicFramePr>
        <p:xfrm>
          <a:off x="173038" y="1590675"/>
          <a:ext cx="11890374" cy="3625931"/>
        </p:xfrm>
        <a:graphic>
          <a:graphicData uri="http://schemas.openxmlformats.org/drawingml/2006/table">
            <a:tbl>
              <a:tblPr firstRow="1" bandRow="1">
                <a:tableStyleId>{5C22544A-7EE6-4342-B048-85BDC9FD1C3A}</a:tableStyleId>
              </a:tblPr>
              <a:tblGrid>
                <a:gridCol w="7173912">
                  <a:extLst>
                    <a:ext uri="{9D8B030D-6E8A-4147-A177-3AD203B41FA5}">
                      <a16:colId xmlns:a16="http://schemas.microsoft.com/office/drawing/2014/main" val="693765042"/>
                    </a:ext>
                  </a:extLst>
                </a:gridCol>
                <a:gridCol w="4716462">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indent="0" algn="l" defTabSz="914126" rtl="0" eaLnBrk="1" latinLnBrk="0" hangingPunct="1">
                        <a:buFont typeface="Arial" panose="020B0604020202020204" pitchFamily="34" charset="0"/>
                        <a:buNone/>
                      </a:pPr>
                      <a:r>
                        <a:rPr lang="en-US" sz="2000" kern="1200">
                          <a:solidFill>
                            <a:schemeClr val="dk1"/>
                          </a:solidFill>
                          <a:latin typeface="Arial" panose="020B0604020202020204" pitchFamily="34" charset="0"/>
                          <a:ea typeface="+mn-ea"/>
                          <a:cs typeface="Arial" panose="020B0604020202020204" pitchFamily="34" charset="0"/>
                        </a:rPr>
                        <a:t>MCAS Portal Modules and Video Demonstrations</a:t>
                      </a:r>
                    </a:p>
                  </a:txBody>
                  <a:tcPr/>
                </a:tc>
                <a:tc>
                  <a:txBody>
                    <a:bodyPr/>
                    <a:lstStyle/>
                    <a:p>
                      <a:r>
                        <a:rPr lang="en-US" sz="1800">
                          <a:latin typeface="Arial" panose="020B0604020202020204" pitchFamily="34" charset="0"/>
                          <a:cs typeface="Arial" panose="020B0604020202020204" pitchFamily="34" charset="0"/>
                          <a:hlinkClick r:id="rId3"/>
                        </a:rPr>
                        <a:t>https://mcas.onlinehelp.cognia.org/training-modules/</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6443996"/>
                  </a:ext>
                </a:extLst>
              </a:tr>
              <a:tr h="444361">
                <a:tc>
                  <a:txBody>
                    <a:bodyPr/>
                    <a:lstStyle/>
                    <a:p>
                      <a:pPr marL="0" algn="l" defTabSz="914126" rtl="0" eaLnBrk="1" latinLnBrk="0" hangingPunct="1"/>
                      <a:r>
                        <a:rPr lang="en-US" sz="2000" kern="1200">
                          <a:solidFill>
                            <a:schemeClr val="dk1"/>
                          </a:solidFill>
                          <a:latin typeface="Arial" panose="020B0604020202020204" pitchFamily="34" charset="0"/>
                          <a:ea typeface="+mn-ea"/>
                          <a:cs typeface="Arial" panose="020B0604020202020204" pitchFamily="34" charset="0"/>
                        </a:rPr>
                        <a:t>MCAS Student Kiosk Technology Guide</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Installing the MCAS Student Kiosk and Conducting Site Readiness</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Error Messages </a:t>
                      </a:r>
                    </a:p>
                  </a:txBody>
                  <a:tcPr/>
                </a:tc>
                <a:tc>
                  <a:txBody>
                    <a:bodyPr/>
                    <a:lstStyle/>
                    <a:p>
                      <a:r>
                        <a:rPr lang="en-US" sz="1800">
                          <a:latin typeface="Arial" panose="020B0604020202020204" pitchFamily="34" charset="0"/>
                          <a:cs typeface="Arial" panose="020B0604020202020204" pitchFamily="34" charset="0"/>
                          <a:hlinkClick r:id="rId4"/>
                        </a:rPr>
                        <a:t>https://mcas.onlinehelp.cognia.org/</a:t>
                      </a:r>
                      <a:br>
                        <a:rPr lang="en-US" sz="1800">
                          <a:latin typeface="Arial" panose="020B0604020202020204" pitchFamily="34" charset="0"/>
                          <a:cs typeface="Arial" panose="020B0604020202020204" pitchFamily="34" charset="0"/>
                          <a:hlinkClick r:id="rId4"/>
                        </a:rPr>
                      </a:br>
                      <a:r>
                        <a:rPr lang="en-US" sz="1800">
                          <a:latin typeface="Arial" panose="020B0604020202020204" pitchFamily="34" charset="0"/>
                          <a:cs typeface="Arial" panose="020B0604020202020204" pitchFamily="34" charset="0"/>
                          <a:hlinkClick r:id="rId4"/>
                        </a:rPr>
                        <a:t>technology-setup/</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000" kern="1200">
                          <a:solidFill>
                            <a:schemeClr val="dk1"/>
                          </a:solidFill>
                          <a:latin typeface="Arial" panose="020B0604020202020204" pitchFamily="34" charset="0"/>
                          <a:ea typeface="+mn-ea"/>
                          <a:cs typeface="Arial" panose="020B0604020202020204" pitchFamily="34" charset="0"/>
                        </a:rPr>
                        <a:t>Student Assessment Updates </a:t>
                      </a:r>
                      <a:br>
                        <a:rPr lang="en-US" sz="2000" kern="1200">
                          <a:solidFill>
                            <a:schemeClr val="dk1"/>
                          </a:solidFill>
                          <a:latin typeface="Arial" panose="020B0604020202020204" pitchFamily="34" charset="0"/>
                          <a:ea typeface="+mn-ea"/>
                          <a:cs typeface="Arial" panose="020B0604020202020204" pitchFamily="34" charset="0"/>
                        </a:rPr>
                      </a:br>
                      <a:r>
                        <a:rPr lang="en-US" sz="18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5"/>
                        </a:rPr>
                        <a:t>www.doe.mass.edu/mcas/updates.html</a:t>
                      </a:r>
                      <a:endParaRPr lang="en-US" sz="1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If you do not already receive this email, subscribe using this link: </a:t>
                      </a:r>
                      <a:r>
                        <a:rPr lang="en-US" sz="1600">
                          <a:latin typeface="Arial" panose="020B0604020202020204" pitchFamily="34" charset="0"/>
                          <a:cs typeface="Arial" panose="020B0604020202020204" pitchFamily="34" charset="0"/>
                          <a:hlinkClick r:id="rId6"/>
                        </a:rPr>
                        <a:t>http://eepurl.com/ghSOhH</a:t>
                      </a:r>
                      <a:r>
                        <a:rPr lang="en-US" sz="16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456989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C4FA-6970-1766-EB75-7C78A6E7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7F52B-1B3F-FF75-0447-D3825738A3F6}"/>
              </a:ext>
            </a:extLst>
          </p:cNvPr>
          <p:cNvSpPr>
            <a:spLocks noGrp="1"/>
          </p:cNvSpPr>
          <p:nvPr>
            <p:ph type="title" idx="4294967295"/>
          </p:nvPr>
        </p:nvSpPr>
        <p:spPr>
          <a:xfrm>
            <a:off x="2952749" y="2559050"/>
            <a:ext cx="7077075" cy="1092200"/>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4. Q&amp;A and Demonstrations</a:t>
            </a:r>
          </a:p>
        </p:txBody>
      </p:sp>
    </p:spTree>
    <p:extLst>
      <p:ext uri="{BB962C8B-B14F-4D97-AF65-F5344CB8AC3E}">
        <p14:creationId xmlns:p14="http://schemas.microsoft.com/office/powerpoint/2010/main" val="366388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4D5E5-88B1-17F0-4230-FAB77BC74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9F255-622F-4A6A-1DEB-CE53E20FEC5E}"/>
              </a:ext>
            </a:extLst>
          </p:cNvPr>
          <p:cNvSpPr>
            <a:spLocks noGrp="1"/>
          </p:cNvSpPr>
          <p:nvPr>
            <p:ph type="title"/>
          </p:nvPr>
        </p:nvSpPr>
        <p:spPr/>
        <p:txBody>
          <a:bodyPr>
            <a:normAutofit/>
          </a:bodyPr>
          <a:lstStyle/>
          <a:p>
            <a:r>
              <a:rPr lang="en-US" sz="4000">
                <a:solidFill>
                  <a:schemeClr val="bg1"/>
                </a:solidFill>
              </a:rPr>
              <a:t>Examples of Demonstration Requests</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C86F9C-349A-374C-2E14-9EA1EFA20EA0}"/>
              </a:ext>
            </a:extLst>
          </p:cNvPr>
          <p:cNvSpPr>
            <a:spLocks noGrp="1"/>
          </p:cNvSpPr>
          <p:nvPr>
            <p:ph idx="1"/>
          </p:nvPr>
        </p:nvSpPr>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rPr>
              <a:t>Can you demonstrate how to update and import the Student Registration file?</a:t>
            </a:r>
          </a:p>
          <a:p>
            <a:pPr algn="l" rtl="0" fontAlgn="base">
              <a:buClr>
                <a:srgbClr val="000000"/>
              </a:buClr>
              <a:buFont typeface="Arial" panose="020B0604020202020204" pitchFamily="34" charset="0"/>
              <a:buChar char="•"/>
            </a:pPr>
            <a:r>
              <a:rPr lang="en-US">
                <a:solidFill>
                  <a:srgbClr val="000000"/>
                </a:solidFill>
              </a:rPr>
              <a:t>Can you demonstrate how to manually update or add a student to the MCAS Portal?</a:t>
            </a:r>
          </a:p>
          <a:p>
            <a:pPr algn="l" rtl="0" fontAlgn="base">
              <a:buClr>
                <a:srgbClr val="000000"/>
              </a:buClr>
              <a:buFont typeface="Arial" panose="020B0604020202020204" pitchFamily="34" charset="0"/>
              <a:buChar char="•"/>
            </a:pPr>
            <a:r>
              <a:rPr lang="en-US">
                <a:solidFill>
                  <a:srgbClr val="000000"/>
                </a:solidFill>
              </a:rPr>
              <a:t>I have new staff members who will be administering the November retests – can you demonstrate how to add a new user to the MCAS Portal?</a:t>
            </a:r>
          </a:p>
          <a:p>
            <a:pPr lvl="1" fontAlgn="base">
              <a:buClr>
                <a:srgbClr val="000000"/>
              </a:buClr>
            </a:pPr>
            <a:endParaRPr lang="en-US" i="0">
              <a:solidFill>
                <a:srgbClr val="000000"/>
              </a:solidFill>
              <a:effectLst/>
              <a:latin typeface="Arial" panose="020B0604020202020204" pitchFamily="34" charset="0"/>
              <a:cs typeface="Arial" panose="020B0604020202020204" pitchFamily="34" charset="0"/>
            </a:endParaRP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71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1963014" y="2015224"/>
            <a:ext cx="8265971" cy="3388807"/>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553249" y="2869983"/>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146" y="4432175"/>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A0AD-7916-87B7-D061-2565A9881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3B8F2-9A88-5A11-0E35-C23019C26A7C}"/>
              </a:ext>
            </a:extLst>
          </p:cNvPr>
          <p:cNvSpPr>
            <a:spLocks noGrp="1"/>
          </p:cNvSpPr>
          <p:nvPr>
            <p:ph type="title" idx="4294967295"/>
          </p:nvPr>
        </p:nvSpPr>
        <p:spPr>
          <a:xfrm>
            <a:off x="2952749" y="2559050"/>
            <a:ext cx="7077075" cy="1092200"/>
          </a:xfrm>
        </p:spPr>
        <p:txBody>
          <a:bodyPr>
            <a:normAutofit fontScale="90000"/>
          </a:bodyPr>
          <a:lstStyle/>
          <a:p>
            <a:r>
              <a:rPr lang="en-US">
                <a:solidFill>
                  <a:schemeClr val="tx1"/>
                </a:solidFill>
              </a:rPr>
              <a:t>5.</a:t>
            </a:r>
            <a:r>
              <a:rPr lang="en-US">
                <a:solidFill>
                  <a:schemeClr val="tx1"/>
                </a:solidFill>
                <a:latin typeface="Arial" panose="020B0604020202020204" pitchFamily="34" charset="0"/>
                <a:cs typeface="Arial" panose="020B0604020202020204" pitchFamily="34" charset="0"/>
              </a:rPr>
              <a:t> Additional Resources and Next Steps</a:t>
            </a:r>
          </a:p>
        </p:txBody>
      </p:sp>
    </p:spTree>
    <p:extLst>
      <p:ext uri="{BB962C8B-B14F-4D97-AF65-F5344CB8AC3E}">
        <p14:creationId xmlns:p14="http://schemas.microsoft.com/office/powerpoint/2010/main" val="401358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5085B-D355-B7E8-2421-49E813F02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0D544-1B41-3720-50C8-75260C50F9AC}"/>
              </a:ext>
            </a:extLst>
          </p:cNvPr>
          <p:cNvSpPr>
            <a:spLocks noGrp="1"/>
          </p:cNvSpPr>
          <p:nvPr>
            <p:ph type="title"/>
          </p:nvPr>
        </p:nvSpPr>
        <p:spPr/>
        <p:txBody>
          <a:bodyPr>
            <a:normAutofit/>
          </a:bodyPr>
          <a:lstStyle/>
          <a:p>
            <a:r>
              <a:rPr lang="en-US" sz="4400">
                <a:solidFill>
                  <a:schemeClr val="bg1"/>
                </a:solidFill>
                <a:cs typeface="Segoe UI" pitchFamily="34" charset="0"/>
              </a:rPr>
              <a:t>Upcoming Trainings</a:t>
            </a:r>
          </a:p>
        </p:txBody>
      </p:sp>
      <p:graphicFrame>
        <p:nvGraphicFramePr>
          <p:cNvPr id="6" name="Content Placeholder 5">
            <a:extLst>
              <a:ext uri="{FF2B5EF4-FFF2-40B4-BE49-F238E27FC236}">
                <a16:creationId xmlns:a16="http://schemas.microsoft.com/office/drawing/2014/main" id="{325B0A59-D9C4-95FD-931A-2B79F75DC60D}"/>
              </a:ext>
            </a:extLst>
          </p:cNvPr>
          <p:cNvGraphicFramePr>
            <a:graphicFrameLocks noGrp="1"/>
          </p:cNvGraphicFramePr>
          <p:nvPr>
            <p:ph idx="1"/>
            <p:extLst>
              <p:ext uri="{D42A27DB-BD31-4B8C-83A1-F6EECF244321}">
                <p14:modId xmlns:p14="http://schemas.microsoft.com/office/powerpoint/2010/main" val="1869592968"/>
              </p:ext>
            </p:extLst>
          </p:nvPr>
        </p:nvGraphicFramePr>
        <p:xfrm>
          <a:off x="345758" y="2118994"/>
          <a:ext cx="11704002" cy="3301410"/>
        </p:xfrm>
        <a:graphic>
          <a:graphicData uri="http://schemas.openxmlformats.org/drawingml/2006/table">
            <a:tbl>
              <a:tblPr firstRow="1" bandRow="1">
                <a:tableStyleId>{5C22544A-7EE6-4342-B048-85BDC9FD1C3A}</a:tableStyleId>
              </a:tblPr>
              <a:tblGrid>
                <a:gridCol w="7061467">
                  <a:extLst>
                    <a:ext uri="{9D8B030D-6E8A-4147-A177-3AD203B41FA5}">
                      <a16:colId xmlns:a16="http://schemas.microsoft.com/office/drawing/2014/main" val="693765042"/>
                    </a:ext>
                  </a:extLst>
                </a:gridCol>
                <a:gridCol w="4642535">
                  <a:extLst>
                    <a:ext uri="{9D8B030D-6E8A-4147-A177-3AD203B41FA5}">
                      <a16:colId xmlns:a16="http://schemas.microsoft.com/office/drawing/2014/main" val="4077489660"/>
                    </a:ext>
                  </a:extLst>
                </a:gridCol>
              </a:tblGrid>
              <a:tr h="466770">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Training</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Date/Time</a:t>
                      </a:r>
                    </a:p>
                  </a:txBody>
                  <a:tcPr/>
                </a:tc>
                <a:extLst>
                  <a:ext uri="{0D108BD9-81ED-4DB2-BD59-A6C34878D82A}">
                    <a16:rowId xmlns:a16="http://schemas.microsoft.com/office/drawing/2014/main" val="2087652330"/>
                  </a:ext>
                </a:extLst>
              </a:tr>
              <a:tr h="754012">
                <a:tc>
                  <a:txBody>
                    <a:bodyPr/>
                    <a:lstStyle/>
                    <a:p>
                      <a:pPr marL="0" indent="0" algn="l" defTabSz="914126" rtl="0" eaLnBrk="1" latinLnBrk="0" hangingPunct="1">
                        <a:buFont typeface="Arial" panose="020B0604020202020204" pitchFamily="34" charset="0"/>
                        <a:buNone/>
                      </a:pPr>
                      <a:r>
                        <a:rPr lang="en-US" sz="2800" kern="1200" dirty="0">
                          <a:solidFill>
                            <a:schemeClr val="dk1"/>
                          </a:solidFill>
                          <a:latin typeface="Arial" panose="020B0604020202020204" pitchFamily="34" charset="0"/>
                          <a:ea typeface="+mn-ea"/>
                          <a:cs typeface="Arial" panose="020B0604020202020204" pitchFamily="34" charset="0"/>
                          <a:hlinkClick r:id="rId3"/>
                        </a:rPr>
                        <a:t>Overview of the MCAS Family Portal</a:t>
                      </a:r>
                      <a:endParaRPr lang="en-US"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Monday, September 22 9:30–10:30 a.m. </a:t>
                      </a:r>
                    </a:p>
                  </a:txBody>
                  <a:tcPr/>
                </a:tc>
                <a:extLst>
                  <a:ext uri="{0D108BD9-81ED-4DB2-BD59-A6C34878D82A}">
                    <a16:rowId xmlns:a16="http://schemas.microsoft.com/office/drawing/2014/main" val="3177787000"/>
                  </a:ext>
                </a:extLst>
              </a:tr>
              <a:tr h="754012">
                <a:tc>
                  <a:txBody>
                    <a:bodyPr/>
                    <a:lstStyle/>
                    <a:p>
                      <a:pPr marL="0" indent="0" algn="l" defTabSz="914126" rtl="0" eaLnBrk="1" latinLnBrk="0" hangingPunct="1">
                        <a:buFont typeface="Arial" panose="020B0604020202020204" pitchFamily="34" charset="0"/>
                        <a:buNone/>
                      </a:pPr>
                      <a:r>
                        <a:rPr lang="en-US" sz="2800" kern="1200">
                          <a:solidFill>
                            <a:schemeClr val="dk1"/>
                          </a:solidFill>
                          <a:latin typeface="Arial" panose="020B0604020202020204" pitchFamily="34" charset="0"/>
                          <a:ea typeface="+mn-ea"/>
                          <a:cs typeface="Arial" panose="020B0604020202020204" pitchFamily="34" charset="0"/>
                          <a:hlinkClick r:id="rId4"/>
                        </a:rPr>
                        <a:t>Overview of MCAS Administration Tasks for School and District Test Coordinators</a:t>
                      </a:r>
                      <a:endParaRPr lang="en-US" sz="28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Tuesday, September 30 9:30–11:00 a.m.</a:t>
                      </a:r>
                    </a:p>
                  </a:txBody>
                  <a:tcPr/>
                </a:tc>
                <a:extLst>
                  <a:ext uri="{0D108BD9-81ED-4DB2-BD59-A6C34878D82A}">
                    <a16:rowId xmlns:a16="http://schemas.microsoft.com/office/drawing/2014/main" val="76443996"/>
                  </a:ext>
                </a:extLst>
              </a:tr>
              <a:tr h="825823">
                <a:tc>
                  <a:txBody>
                    <a:bodyPr/>
                    <a:lstStyle/>
                    <a:p>
                      <a:pPr marL="0" algn="l" defTabSz="914126" rtl="0" eaLnBrk="1" latinLnBrk="0" hangingPunct="1"/>
                      <a:r>
                        <a:rPr lang="en-US" sz="2800" kern="1200">
                          <a:solidFill>
                            <a:schemeClr val="dk1"/>
                          </a:solidFill>
                          <a:latin typeface="Arial" panose="020B0604020202020204" pitchFamily="34" charset="0"/>
                          <a:ea typeface="+mn-ea"/>
                          <a:cs typeface="Arial" panose="020B0604020202020204" pitchFamily="34" charset="0"/>
                          <a:hlinkClick r:id="rId5"/>
                        </a:rPr>
                        <a:t>Overview of MCAS Administration Tasks for Technology Coordinators</a:t>
                      </a:r>
                      <a:endParaRPr lang="en-US" sz="24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Tuesday, October 7</a:t>
                      </a:r>
                    </a:p>
                    <a:p>
                      <a:r>
                        <a:rPr lang="en-US" sz="2800" dirty="0">
                          <a:latin typeface="Arial" panose="020B0604020202020204" pitchFamily="34" charset="0"/>
                          <a:cs typeface="Arial" panose="020B0604020202020204" pitchFamily="34" charset="0"/>
                        </a:rPr>
                        <a:t>9:30–11:00 a.m.</a:t>
                      </a:r>
                    </a:p>
                  </a:txBody>
                  <a:tcPr/>
                </a:tc>
                <a:extLst>
                  <a:ext uri="{0D108BD9-81ED-4DB2-BD59-A6C34878D82A}">
                    <a16:rowId xmlns:a16="http://schemas.microsoft.com/office/drawing/2014/main" val="822600052"/>
                  </a:ext>
                </a:extLst>
              </a:tr>
            </a:tbl>
          </a:graphicData>
        </a:graphic>
      </p:graphicFrame>
    </p:spTree>
    <p:extLst>
      <p:ext uri="{BB962C8B-B14F-4D97-AF65-F5344CB8AC3E}">
        <p14:creationId xmlns:p14="http://schemas.microsoft.com/office/powerpoint/2010/main" val="177775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a:solidFill>
                  <a:schemeClr val="bg1"/>
                </a:solidFill>
              </a:rPr>
              <a:t>Next Steps</a:t>
            </a:r>
            <a:endParaRPr lang="en-US" sz="3999">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chemeClr val="tx1"/>
                </a:solidFill>
                <a:latin typeface="Arial" panose="020B0604020202020204" pitchFamily="34" charset="0"/>
                <a:cs typeface="Arial" panose="020B0604020202020204" pitchFamily="34" charset="0"/>
              </a:rPr>
              <a:t>Today: </a:t>
            </a:r>
            <a:r>
              <a:rPr lang="en-US" altLang="en-US">
                <a:solidFill>
                  <a:schemeClr val="tx1"/>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solidFill>
                  <a:schemeClr val="tx1"/>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chemeClr val="tx1"/>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0" y="2597808"/>
            <a:ext cx="6660470" cy="4414692"/>
          </a:xfrm>
        </p:spPr>
        <p:txBody>
          <a:bodyPr>
            <a:normAutofit/>
          </a:bodyPr>
          <a:lstStyle/>
          <a:p>
            <a:pPr>
              <a:buClr>
                <a:srgbClr val="010203"/>
              </a:buClr>
            </a:pPr>
            <a:r>
              <a:rPr lang="en-US">
                <a:solidFill>
                  <a:schemeClr val="tx1"/>
                </a:solidFill>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800-737-5103</a:t>
            </a:r>
          </a:p>
          <a:p>
            <a:pPr marL="852589" lvl="1" indent="-457200">
              <a:buClr>
                <a:srgbClr val="010203"/>
              </a:buClr>
            </a:pPr>
            <a:r>
              <a:rPr lang="en-US" b="1">
                <a:solidFill>
                  <a:schemeClr val="tx1"/>
                </a:solidFill>
              </a:rPr>
              <a:t>TTY: </a:t>
            </a:r>
            <a:r>
              <a:rPr lang="en-US">
                <a:solidFill>
                  <a:schemeClr val="tx1"/>
                </a:solidFill>
              </a:rPr>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15928" y="1671204"/>
            <a:ext cx="5157788" cy="676275"/>
          </a:xfrm>
        </p:spPr>
        <p:txBody>
          <a:bodyPr/>
          <a:lstStyle/>
          <a:p>
            <a:pPr marL="0" indent="0">
              <a:buNone/>
            </a:pPr>
            <a:r>
              <a:rPr lang="en-US" b="1">
                <a:solidFill>
                  <a:schemeClr val="tx1"/>
                </a:solidFill>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660470" y="1668359"/>
            <a:ext cx="5640387" cy="676275"/>
          </a:xfrm>
        </p:spPr>
        <p:txBody>
          <a:bodyPr>
            <a:noAutofit/>
          </a:bodyPr>
          <a:lstStyle/>
          <a:p>
            <a:pPr marL="0" indent="0">
              <a:buNone/>
            </a:pPr>
            <a:r>
              <a:rPr lang="en-US" b="1">
                <a:solidFill>
                  <a:schemeClr val="tx1"/>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851763" y="2597808"/>
            <a:ext cx="5257800" cy="3509962"/>
          </a:xfrm>
        </p:spPr>
        <p:txBody>
          <a:bodyPr/>
          <a:lstStyle/>
          <a:p>
            <a:pPr>
              <a:buClr>
                <a:srgbClr val="010203"/>
              </a:buClr>
            </a:pPr>
            <a:r>
              <a:rPr lang="en-US">
                <a:solidFill>
                  <a:schemeClr val="tx1"/>
                </a:solidFill>
                <a:latin typeface="Arial" panose="020B0604020202020204" pitchFamily="34" charset="0"/>
                <a:cs typeface="Arial" panose="020B0604020202020204" pitchFamily="34" charset="0"/>
              </a:rPr>
              <a:t>Policy questions (e.g., student participation, accommodations)</a:t>
            </a:r>
            <a:br>
              <a:rPr lang="en-US">
                <a:solidFill>
                  <a:schemeClr val="tx1"/>
                </a:solidFill>
                <a:latin typeface="Arial" panose="020B0604020202020204" pitchFamily="34" charset="0"/>
                <a:cs typeface="Arial" panose="020B0604020202020204" pitchFamily="34" charset="0"/>
              </a:rPr>
            </a:br>
            <a:endParaRPr lang="en-US" sz="1200">
              <a:solidFill>
                <a:schemeClr val="tx1"/>
              </a:solidFill>
            </a:endParaRP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781-338-3625</a:t>
            </a:r>
          </a:p>
          <a:p>
            <a:pPr marL="852589" lvl="1" indent="-457200">
              <a:buClr>
                <a:srgbClr val="010203"/>
              </a:buClr>
            </a:pPr>
            <a:r>
              <a:rPr lang="en-US" b="1">
                <a:solidFill>
                  <a:schemeClr val="tx1"/>
                </a:solidFill>
              </a:rPr>
              <a:t>TTY: </a:t>
            </a:r>
            <a:r>
              <a:rPr lang="en-US">
                <a:solidFill>
                  <a:schemeClr val="tx1"/>
                </a:solidFill>
              </a:rPr>
              <a:t>800-439-2370</a:t>
            </a:r>
            <a:endParaRPr lang="en-US">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050172BA-C592-5576-2329-7F12F85F3969}"/>
              </a:ext>
            </a:extLst>
          </p:cNvPr>
          <p:cNvSpPr>
            <a:spLocks noGrp="1"/>
          </p:cNvSpPr>
          <p:nvPr>
            <p:ph type="sldNum" sz="quarter" idx="12"/>
          </p:nvPr>
        </p:nvSpPr>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310861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77500" lnSpcReduction="20000"/>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Email student-specific questions to </a:t>
            </a:r>
            <a:r>
              <a:rPr lang="en-US" sz="2400">
                <a:latin typeface="Arial" panose="020B0604020202020204" pitchFamily="34" charset="0"/>
                <a:cs typeface="Arial" panose="020B0604020202020204" pitchFamily="34" charset="0"/>
                <a:hlinkClick r:id="rId3"/>
              </a:rPr>
              <a:t>mcas@mass.gov</a:t>
            </a:r>
            <a:r>
              <a:rPr lang="en-US" sz="2400">
                <a:latin typeface="Arial" panose="020B0604020202020204" pitchFamily="34" charset="0"/>
                <a:cs typeface="Arial" panose="020B0604020202020204" pitchFamily="34" charset="0"/>
              </a:rPr>
              <a:t> </a:t>
            </a:r>
            <a:r>
              <a:rPr lang="en-US" sz="240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4"/>
              </a:rPr>
              <a:t>MCAS Resource Center</a:t>
            </a:r>
            <a:r>
              <a:rPr lang="en-US">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r>
              <a:rPr lang="en-US">
                <a:solidFill>
                  <a:schemeClr val="tx1"/>
                </a:solidFill>
              </a:rPr>
              <a:t>This session is being interpreted into ASL. Our interpreting team will be onscreen with the presenters. </a:t>
            </a:r>
            <a:endParaRPr lang="en-US">
              <a:solidFill>
                <a:schemeClr val="tx1"/>
              </a:solidFill>
              <a:latin typeface="Arial" panose="020B0604020202020204" pitchFamily="34" charset="0"/>
              <a:cs typeface="Arial" panose="020B0604020202020204" pitchFamily="34" charset="0"/>
            </a:endParaRPr>
          </a:p>
          <a:p>
            <a:pPr marL="457200" indent="-457200"/>
            <a:r>
              <a:rPr lang="en-US">
                <a:solidFill>
                  <a:srgbClr val="101D35"/>
                </a:solidFill>
              </a:rPr>
              <a:t>Please be advised that DESE does not authorize attendees to record or to use AI transcription tools during the meeting and DESE does not endorse any unauthorized transcripts created by third parties of its meetings. </a:t>
            </a:r>
          </a:p>
          <a:p>
            <a:pPr marL="457200" indent="-457200"/>
            <a:endParaRPr lang="en-US">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a:solidFill>
                  <a:srgbClr val="000000"/>
                </a:solidFill>
                <a:latin typeface="Arial"/>
                <a:cs typeface="Arial"/>
              </a:rPr>
              <a:t>General Information for November 2025 Retests</a:t>
            </a:r>
          </a:p>
          <a:p>
            <a:pPr marL="514350" indent="-514350">
              <a:buClrTx/>
              <a:buFont typeface="+mj-lt"/>
              <a:buAutoNum type="arabicPeriod"/>
            </a:pPr>
            <a:r>
              <a:rPr lang="en-US">
                <a:solidFill>
                  <a:srgbClr val="000000"/>
                </a:solidFill>
                <a:latin typeface="Arial"/>
                <a:cs typeface="Arial"/>
              </a:rPr>
              <a:t>Student Registration</a:t>
            </a:r>
          </a:p>
          <a:p>
            <a:pPr marL="514350" indent="-514350">
              <a:buClrTx/>
              <a:buFont typeface="+mj-lt"/>
              <a:buAutoNum type="arabicPeriod"/>
            </a:pPr>
            <a:r>
              <a:rPr lang="en-US">
                <a:solidFill>
                  <a:srgbClr val="000000"/>
                </a:solidFill>
                <a:latin typeface="Arial"/>
                <a:cs typeface="Arial"/>
              </a:rPr>
              <a:t>Resources</a:t>
            </a:r>
          </a:p>
          <a:p>
            <a:pPr marL="514350" indent="-514350">
              <a:buClrTx/>
              <a:buFont typeface="+mj-lt"/>
              <a:buAutoNum type="arabicPeriod"/>
            </a:pPr>
            <a:r>
              <a:rPr lang="en-US">
                <a:solidFill>
                  <a:srgbClr val="101D35"/>
                </a:solidFill>
                <a:latin typeface="Arial"/>
                <a:cs typeface="Arial"/>
              </a:rPr>
              <a:t>Q&amp;A and Demonstrations</a:t>
            </a:r>
          </a:p>
          <a:p>
            <a:pPr marL="514350" indent="-514350">
              <a:buClrTx/>
              <a:buFont typeface="+mj-lt"/>
              <a:buAutoNum type="arabicPeriod"/>
            </a:pPr>
            <a:r>
              <a:rPr lang="en-US">
                <a:solidFill>
                  <a:srgbClr val="101D35"/>
                </a:solidFill>
                <a:latin typeface="Arial"/>
                <a:cs typeface="Arial"/>
              </a:rPr>
              <a:t>Additional Resources and Next Steps</a:t>
            </a:r>
          </a:p>
          <a:p>
            <a:pPr marL="514350" indent="-514350">
              <a:buClrTx/>
              <a:buFont typeface="+mj-lt"/>
              <a:buAutoNum type="arabicPeriod"/>
            </a:pPr>
            <a:endParaRPr lang="en-US">
              <a:solidFill>
                <a:srgbClr val="101D35"/>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842383" y="2425700"/>
            <a:ext cx="8342961" cy="1092200"/>
          </a:xfrm>
        </p:spPr>
        <p:txBody>
          <a:bodyPr>
            <a:normAutofit fontScale="90000"/>
          </a:bodyPr>
          <a:lstStyle/>
          <a:p>
            <a:r>
              <a:rPr lang="en-US">
                <a:solidFill>
                  <a:srgbClr val="000000"/>
                </a:solidFill>
                <a:latin typeface="Arial" panose="020B0604020202020204" pitchFamily="34" charset="0"/>
                <a:cs typeface="Arial" panose="020B0604020202020204" pitchFamily="34" charset="0"/>
              </a:rPr>
              <a:t>1. General Information for November 2025 Retests</a:t>
            </a:r>
          </a:p>
        </p:txBody>
      </p:sp>
    </p:spTree>
    <p:extLst>
      <p:ext uri="{BB962C8B-B14F-4D97-AF65-F5344CB8AC3E}">
        <p14:creationId xmlns:p14="http://schemas.microsoft.com/office/powerpoint/2010/main" val="9220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p:nvPr>
        </p:nvSpPr>
        <p:spPr>
          <a:xfrm>
            <a:off x="173178" y="308699"/>
            <a:ext cx="11890665" cy="861002"/>
          </a:xfrm>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Fall 2025 Updates: MCAS Portal and Student Kiosk</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1"/>
          </p:nvPr>
        </p:nvSpPr>
        <p:spPr>
          <a:xfrm>
            <a:off x="173179" y="1591254"/>
            <a:ext cx="11890665" cy="479629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latin typeface="Arial"/>
                <a:cs typeface="Arial"/>
              </a:rPr>
              <a:t>MCAS Portal Updates</a:t>
            </a:r>
          </a:p>
          <a:p>
            <a:pPr lvl="1" fontAlgn="base">
              <a:buClr>
                <a:srgbClr val="000000"/>
              </a:buClr>
            </a:pPr>
            <a:r>
              <a:rPr lang="en-US">
                <a:solidFill>
                  <a:srgbClr val="000000"/>
                </a:solidFill>
                <a:latin typeface="Arial"/>
                <a:cs typeface="Arial"/>
              </a:rPr>
              <a:t>Batch printing testing tickets</a:t>
            </a:r>
          </a:p>
          <a:p>
            <a:pPr lvl="1" fontAlgn="base">
              <a:buClr>
                <a:srgbClr val="000000"/>
              </a:buClr>
            </a:pPr>
            <a:r>
              <a:rPr lang="en-US">
                <a:solidFill>
                  <a:srgbClr val="000000"/>
                </a:solidFill>
                <a:latin typeface="Arial"/>
                <a:cs typeface="Arial"/>
              </a:rPr>
              <a:t>Student progress view</a:t>
            </a:r>
          </a:p>
          <a:p>
            <a:pPr lvl="1"/>
            <a:r>
              <a:rPr lang="en-US">
                <a:solidFill>
                  <a:srgbClr val="000000"/>
                </a:solidFill>
                <a:latin typeface="Arial"/>
                <a:cs typeface="Arial"/>
              </a:rPr>
              <a:t>New users will only receive one email with their</a:t>
            </a:r>
            <a:r>
              <a:rPr lang="en-US" sz="2800">
                <a:solidFill>
                  <a:srgbClr val="000000"/>
                </a:solidFill>
                <a:latin typeface="Arial"/>
                <a:cs typeface="Arial"/>
              </a:rPr>
              <a:t> </a:t>
            </a:r>
            <a:r>
              <a:rPr lang="en-US" sz="2400">
                <a:solidFill>
                  <a:srgbClr val="000000"/>
                </a:solidFill>
                <a:latin typeface="Arial"/>
                <a:cs typeface="Arial"/>
              </a:rPr>
              <a:t>username and a link to set their password.</a:t>
            </a:r>
            <a:endParaRPr lang="en-US">
              <a:solidFill>
                <a:srgbClr val="000000"/>
              </a:solidFill>
              <a:latin typeface="Arial"/>
              <a:cs typeface="Arial"/>
            </a:endParaRPr>
          </a:p>
          <a:p>
            <a:pPr algn="l" rtl="0" fontAlgn="base">
              <a:buClr>
                <a:srgbClr val="000000"/>
              </a:buClr>
              <a:buFont typeface="Arial" panose="020B0604020202020204" pitchFamily="34" charset="0"/>
              <a:buChar char="•"/>
            </a:pPr>
            <a:r>
              <a:rPr lang="en-US" i="0">
                <a:solidFill>
                  <a:srgbClr val="000000"/>
                </a:solidFill>
                <a:effectLst/>
                <a:latin typeface="Arial"/>
                <a:cs typeface="Arial"/>
              </a:rPr>
              <a:t>MCAS Student Kiosk Updates</a:t>
            </a:r>
          </a:p>
          <a:p>
            <a:pPr lvl="1" fontAlgn="base">
              <a:buClr>
                <a:srgbClr val="000000"/>
              </a:buClr>
            </a:pPr>
            <a:r>
              <a:rPr lang="en-US" i="0">
                <a:solidFill>
                  <a:srgbClr val="000000"/>
                </a:solidFill>
                <a:effectLst/>
                <a:latin typeface="Arial"/>
                <a:cs typeface="Arial"/>
              </a:rPr>
              <a:t>Answer eliminator is no longer availa</a:t>
            </a:r>
            <a:r>
              <a:rPr lang="en-US">
                <a:solidFill>
                  <a:srgbClr val="000000"/>
                </a:solidFill>
                <a:latin typeface="Arial"/>
                <a:cs typeface="Arial"/>
              </a:rPr>
              <a:t>ble</a:t>
            </a:r>
          </a:p>
          <a:p>
            <a:pPr algn="l" rtl="0" fontAlgn="base">
              <a:buClr>
                <a:srgbClr val="000000"/>
              </a:buClr>
              <a:buFont typeface="Arial" panose="020B0604020202020204" pitchFamily="34" charset="0"/>
              <a:buChar char="•"/>
            </a:pPr>
            <a:r>
              <a:rPr lang="en-US" i="0">
                <a:solidFill>
                  <a:srgbClr val="000000"/>
                </a:solidFill>
                <a:effectLst/>
                <a:latin typeface="Arial"/>
                <a:cs typeface="Arial"/>
              </a:rPr>
              <a:t>Updated MCAS Student Kiosk now available for download</a:t>
            </a:r>
          </a:p>
          <a:p>
            <a:pPr marL="0" indent="0" algn="l" rtl="0" fontAlgn="base">
              <a:buClr>
                <a:srgbClr val="000000"/>
              </a:buClr>
              <a:buNone/>
            </a:pPr>
            <a:endParaRPr lang="en-US">
              <a:solidFill>
                <a:srgbClr val="000000"/>
              </a:solidFill>
            </a:endParaRPr>
          </a:p>
          <a:p>
            <a:pPr fontAlgn="base">
              <a:buClr>
                <a:srgbClr val="000000"/>
              </a:buClr>
            </a:pPr>
            <a:r>
              <a:rPr lang="en-US" i="0">
                <a:solidFill>
                  <a:srgbClr val="000000"/>
                </a:solidFill>
                <a:effectLst/>
                <a:latin typeface="Arial"/>
                <a:cs typeface="Arial"/>
              </a:rPr>
              <a:t>More information will be shared during the upcoming </a:t>
            </a:r>
            <a:r>
              <a:rPr lang="en-US">
                <a:solidFill>
                  <a:srgbClr val="000000"/>
                </a:solidFill>
                <a:latin typeface="Arial"/>
                <a:cs typeface="Arial"/>
                <a:hlinkClick r:id="rId3"/>
              </a:rPr>
              <a:t>Overview of MCAS Administration Tasks webinars</a:t>
            </a:r>
            <a:r>
              <a:rPr lang="en-US">
                <a:solidFill>
                  <a:srgbClr val="000000"/>
                </a:solidFill>
                <a:latin typeface="Arial"/>
                <a:cs typeface="Arial"/>
              </a:rPr>
              <a:t>.</a:t>
            </a:r>
            <a:endParaRPr lang="en-US" i="0">
              <a:solidFill>
                <a:srgbClr val="000000"/>
              </a:solidFill>
              <a:effectLst/>
              <a:latin typeface="Arial" panose="020B0604020202020204" pitchFamily="34" charset="0"/>
              <a:cs typeface="Arial" panose="020B0604020202020204" pitchFamily="34" charset="0"/>
            </a:endParaRP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68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4034F-8232-92F6-1493-896ADA2F9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9703B-102C-BF6E-F2C6-1125D1755943}"/>
              </a:ext>
            </a:extLst>
          </p:cNvPr>
          <p:cNvSpPr>
            <a:spLocks noGrp="1"/>
          </p:cNvSpPr>
          <p:nvPr>
            <p:ph type="title"/>
          </p:nvPr>
        </p:nvSpPr>
        <p:spPr/>
        <p:txBody>
          <a:bodyPr>
            <a:normAutofit fontScale="90000"/>
          </a:bodyPr>
          <a:lstStyle/>
          <a:p>
            <a:r>
              <a:rPr lang="en-US" sz="4000">
                <a:solidFill>
                  <a:schemeClr val="bg1"/>
                </a:solidFill>
              </a:rPr>
              <a:t>Fall 2025 Updates: November Retest Policies </a:t>
            </a:r>
            <a:endParaRPr lang="en-US" sz="4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7F26CC3-BE02-E2A2-EE1E-AA8E0943BBA1}"/>
              </a:ext>
            </a:extLst>
          </p:cNvPr>
          <p:cNvSpPr>
            <a:spLocks noGrp="1"/>
          </p:cNvSpPr>
          <p:nvPr>
            <p:ph idx="1"/>
          </p:nvPr>
        </p:nvSpPr>
        <p:spPr>
          <a:xfrm>
            <a:off x="173179" y="1591254"/>
            <a:ext cx="11890665" cy="479629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latin typeface="Arial"/>
                <a:cs typeface="Arial"/>
              </a:rPr>
              <a:t>Prescribed windows with recommended dates for high school tests</a:t>
            </a:r>
          </a:p>
          <a:p>
            <a:pPr algn="l" rtl="0" fontAlgn="base">
              <a:buClr>
                <a:srgbClr val="000000"/>
              </a:buClr>
              <a:buFont typeface="Arial" panose="020B0604020202020204" pitchFamily="34" charset="0"/>
              <a:buChar char="•"/>
            </a:pPr>
            <a:r>
              <a:rPr lang="en-US" i="0">
                <a:solidFill>
                  <a:srgbClr val="000000"/>
                </a:solidFill>
                <a:effectLst/>
                <a:latin typeface="Arial"/>
                <a:cs typeface="Arial"/>
              </a:rPr>
              <a:t>Students may not earn the Competency Determination (CD) through participation in the November 2025 retests. </a:t>
            </a:r>
          </a:p>
          <a:p>
            <a:pPr lvl="1" fontAlgn="base">
              <a:buClr>
                <a:srgbClr val="000000"/>
              </a:buClr>
            </a:pPr>
            <a:r>
              <a:rPr lang="en-US" i="0">
                <a:solidFill>
                  <a:srgbClr val="000000"/>
                </a:solidFill>
                <a:effectLst/>
                <a:latin typeface="Arial"/>
                <a:cs typeface="Arial"/>
              </a:rPr>
              <a:t>DESE is continuing to offer the November retests to students attempting to qualify for scholarships and/or the Seal of Biliteracy.</a:t>
            </a:r>
          </a:p>
          <a:p>
            <a:pPr lvl="1" fontAlgn="base">
              <a:buClr>
                <a:srgbClr val="000000"/>
              </a:buClr>
            </a:pPr>
            <a:r>
              <a:rPr lang="en-US" i="0">
                <a:solidFill>
                  <a:srgbClr val="000000"/>
                </a:solidFill>
                <a:effectLst/>
                <a:latin typeface="Arial"/>
                <a:cs typeface="Arial"/>
              </a:rPr>
              <a:t>Please email questions about the CD to </a:t>
            </a:r>
            <a:r>
              <a:rPr lang="en-US" i="0">
                <a:solidFill>
                  <a:srgbClr val="000000"/>
                </a:solidFill>
                <a:effectLst/>
                <a:latin typeface="Arial"/>
                <a:cs typeface="Arial"/>
                <a:hlinkClick r:id="rId3"/>
              </a:rPr>
              <a:t>Competency.Determination@mass.gov</a:t>
            </a:r>
            <a:r>
              <a:rPr lang="en-US" i="0">
                <a:solidFill>
                  <a:srgbClr val="000000"/>
                </a:solidFill>
                <a:effectLst/>
                <a:latin typeface="Arial"/>
                <a:cs typeface="Arial"/>
              </a:rPr>
              <a:t>.  </a:t>
            </a: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39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1F32-E113-1FEE-E4D1-8710366D5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82B85-B6D4-4CE5-E282-0ED5837D06EA}"/>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Tasks to Complete Onc</a:t>
            </a:r>
            <a:r>
              <a:rPr lang="en-US" sz="4000"/>
              <a:t>e Annually for MCAS Testing</a:t>
            </a:r>
            <a:endParaRPr lang="en-US" sz="400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86EC3972-BC96-16EA-D9A0-775A757D0063}"/>
              </a:ext>
            </a:extLst>
          </p:cNvPr>
          <p:cNvGraphicFramePr>
            <a:graphicFrameLocks noGrp="1"/>
          </p:cNvGraphicFramePr>
          <p:nvPr>
            <p:ph idx="1"/>
            <p:extLst>
              <p:ext uri="{D42A27DB-BD31-4B8C-83A1-F6EECF244321}">
                <p14:modId xmlns:p14="http://schemas.microsoft.com/office/powerpoint/2010/main" val="808789800"/>
              </p:ext>
            </p:extLst>
          </p:nvPr>
        </p:nvGraphicFramePr>
        <p:xfrm>
          <a:off x="447675" y="1447037"/>
          <a:ext cx="11449051" cy="4453010"/>
        </p:xfrm>
        <a:graphic>
          <a:graphicData uri="http://schemas.openxmlformats.org/drawingml/2006/table">
            <a:tbl>
              <a:tblPr firstRow="1" firstCol="1" bandRow="1">
                <a:tableStyleId>{B301B821-A1FF-4177-AEE7-76D212191A09}</a:tableStyleId>
              </a:tblPr>
              <a:tblGrid>
                <a:gridCol w="2124075">
                  <a:extLst>
                    <a:ext uri="{9D8B030D-6E8A-4147-A177-3AD203B41FA5}">
                      <a16:colId xmlns:a16="http://schemas.microsoft.com/office/drawing/2014/main" val="289540368"/>
                    </a:ext>
                  </a:extLst>
                </a:gridCol>
                <a:gridCol w="4648200">
                  <a:extLst>
                    <a:ext uri="{9D8B030D-6E8A-4147-A177-3AD203B41FA5}">
                      <a16:colId xmlns:a16="http://schemas.microsoft.com/office/drawing/2014/main" val="1246008561"/>
                    </a:ext>
                  </a:extLst>
                </a:gridCol>
                <a:gridCol w="4676776">
                  <a:extLst>
                    <a:ext uri="{9D8B030D-6E8A-4147-A177-3AD203B41FA5}">
                      <a16:colId xmlns:a16="http://schemas.microsoft.com/office/drawing/2014/main" val="1535324573"/>
                    </a:ext>
                  </a:extLst>
                </a:gridCol>
              </a:tblGrid>
              <a:tr h="307730">
                <a:tc>
                  <a:txBody>
                    <a:bodyPr/>
                    <a:lstStyle/>
                    <a:p>
                      <a:pPr marL="0" marR="0">
                        <a:lnSpc>
                          <a:spcPct val="115000"/>
                        </a:lnSpc>
                        <a:spcAft>
                          <a:spcPts val="800"/>
                        </a:spcAft>
                        <a:buNone/>
                      </a:pPr>
                      <a:r>
                        <a:rPr lang="en-US" sz="1800" kern="100">
                          <a:effectLst/>
                        </a:rPr>
                        <a:t>Staff Responsible</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rPr>
                        <a:t>Task</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800" kern="100">
                          <a:effectLst/>
                          <a:latin typeface="Arial" panose="020B0604020202020204" pitchFamily="34" charset="0"/>
                          <a:ea typeface="Aptos" panose="020B0004020202020204" pitchFamily="34" charset="0"/>
                          <a:cs typeface="Arial" panose="020B0604020202020204" pitchFamily="34" charset="0"/>
                        </a:rPr>
                        <a:t>Timeframe</a:t>
                      </a:r>
                    </a:p>
                  </a:txBody>
                  <a:tcPr marL="68580" marR="68580" marT="0" marB="0"/>
                </a:tc>
                <a:extLst>
                  <a:ext uri="{0D108BD9-81ED-4DB2-BD59-A6C34878D82A}">
                    <a16:rowId xmlns:a16="http://schemas.microsoft.com/office/drawing/2014/main" val="1029181406"/>
                  </a:ext>
                </a:extLst>
              </a:tr>
              <a:tr h="402346">
                <a:tc>
                  <a:txBody>
                    <a:bodyPr/>
                    <a:lstStyle/>
                    <a:p>
                      <a:pPr marL="0" marR="0">
                        <a:lnSpc>
                          <a:spcPct val="115000"/>
                        </a:lnSpc>
                        <a:spcAft>
                          <a:spcPts val="800"/>
                        </a:spcAft>
                        <a:buNone/>
                      </a:pPr>
                      <a:r>
                        <a:rPr lang="en-US" sz="1600" kern="100">
                          <a:effectLst/>
                          <a:latin typeface="Arial" panose="020B0604020202020204" pitchFamily="34" charset="0"/>
                          <a:ea typeface="Aptos" panose="020B0004020202020204" pitchFamily="34" charset="0"/>
                          <a:cs typeface="Arial" panose="020B0604020202020204" pitchFamily="34" charset="0"/>
                        </a:rPr>
                        <a:t>District and school test coordinators</a:t>
                      </a:r>
                    </a:p>
                  </a:txBody>
                  <a:tcPr marL="68580" marR="68580" marT="0" marB="0"/>
                </a:tc>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Update and edit MCAS Portal and MCAS Training Site user accounts  </a:t>
                      </a:r>
                    </a:p>
                    <a:p>
                      <a:r>
                        <a:rPr lang="en-US" sz="1600" kern="1200">
                          <a:solidFill>
                            <a:schemeClr val="dk1"/>
                          </a:solidFill>
                          <a:effectLst/>
                          <a:latin typeface="Arial" panose="020B0604020202020204" pitchFamily="34" charset="0"/>
                          <a:ea typeface="+mn-ea"/>
                          <a:cs typeface="Arial" panose="020B0604020202020204" pitchFamily="34" charset="0"/>
                        </a:rPr>
                        <a:t> </a:t>
                      </a:r>
                    </a:p>
                    <a:p>
                      <a:r>
                        <a:rPr lang="en-US" sz="1600" kern="1200">
                          <a:solidFill>
                            <a:schemeClr val="dk1"/>
                          </a:solidFill>
                          <a:effectLst/>
                          <a:latin typeface="Arial" panose="020B0604020202020204" pitchFamily="34" charset="0"/>
                          <a:ea typeface="+mn-ea"/>
                          <a:cs typeface="Arial" panose="020B0604020202020204" pitchFamily="34" charset="0"/>
                        </a:rPr>
                        <a:t>For detailed steps, refer to the</a:t>
                      </a:r>
                      <a:r>
                        <a:rPr lang="en-US" sz="1600" i="1" kern="1200">
                          <a:solidFill>
                            <a:schemeClr val="dk1"/>
                          </a:solidFill>
                          <a:effectLst/>
                          <a:latin typeface="Arial" panose="020B0604020202020204" pitchFamily="34" charset="0"/>
                          <a:ea typeface="+mn-ea"/>
                          <a:cs typeface="Arial" panose="020B0604020202020204" pitchFamily="34" charset="0"/>
                        </a:rPr>
                        <a:t> </a:t>
                      </a:r>
                      <a:r>
                        <a:rPr lang="en-US" sz="1600" i="1" u="sng" kern="1200">
                          <a:solidFill>
                            <a:schemeClr val="dk1"/>
                          </a:solidFill>
                          <a:effectLst/>
                          <a:latin typeface="Arial" panose="020B0604020202020204" pitchFamily="34" charset="0"/>
                          <a:ea typeface="+mn-ea"/>
                          <a:cs typeface="Arial" panose="020B0604020202020204" pitchFamily="34" charset="0"/>
                          <a:hlinkClick r:id="rId3"/>
                        </a:rPr>
                        <a:t>MCAS Portal User Management Guide</a:t>
                      </a:r>
                      <a:r>
                        <a:rPr lang="en-US" sz="1600" i="1" kern="1200">
                          <a:solidFill>
                            <a:schemeClr val="dk1"/>
                          </a:solidFill>
                          <a:effectLst/>
                          <a:latin typeface="Arial" panose="020B0604020202020204" pitchFamily="34" charset="0"/>
                          <a:ea typeface="+mn-ea"/>
                          <a:cs typeface="Arial" panose="020B0604020202020204" pitchFamily="34" charset="0"/>
                        </a:rPr>
                        <a:t>. </a:t>
                      </a:r>
                      <a:r>
                        <a:rPr lang="en-US" sz="1600" kern="1200">
                          <a:solidFill>
                            <a:schemeClr val="dk1"/>
                          </a:solidFill>
                          <a:effectLst/>
                          <a:latin typeface="Arial" panose="020B0604020202020204" pitchFamily="34" charset="0"/>
                          <a:ea typeface="+mn-ea"/>
                          <a:cs typeface="Arial" panose="020B0604020202020204" pitchFamily="34" charset="0"/>
                        </a:rPr>
                        <a:t> </a:t>
                      </a:r>
                      <a:endParaRPr lang="en-US" sz="16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600" i="1" kern="1200">
                          <a:solidFill>
                            <a:schemeClr val="dk1"/>
                          </a:solidFill>
                          <a:effectLst/>
                          <a:latin typeface="Arial" panose="020B0604020202020204" pitchFamily="34" charset="0"/>
                          <a:ea typeface="+mn-ea"/>
                          <a:cs typeface="Arial" panose="020B0604020202020204" pitchFamily="34" charset="0"/>
                        </a:rPr>
                        <a:t>Recommended deadlines: </a:t>
                      </a:r>
                      <a:r>
                        <a:rPr lang="en-US" sz="1600" kern="1200">
                          <a:solidFill>
                            <a:schemeClr val="dk1"/>
                          </a:solidFill>
                          <a:effectLst/>
                          <a:latin typeface="Arial" panose="020B0604020202020204" pitchFamily="34" charset="0"/>
                          <a:ea typeface="+mn-ea"/>
                          <a:cs typeface="Arial" panose="020B0604020202020204" pitchFamily="34" charset="0"/>
                        </a:rPr>
                        <a:t> </a:t>
                      </a:r>
                    </a:p>
                    <a:p>
                      <a:pPr marL="285750" lvl="0" indent="-285750">
                        <a:buFont typeface="Arial" panose="020B0604020202020204" pitchFamily="34" charset="0"/>
                        <a:buChar char="•"/>
                      </a:pPr>
                      <a:r>
                        <a:rPr lang="en-US" sz="1600" kern="1200">
                          <a:solidFill>
                            <a:schemeClr val="dk1"/>
                          </a:solidFill>
                          <a:effectLst/>
                          <a:latin typeface="Arial" panose="020B0604020202020204" pitchFamily="34" charset="0"/>
                          <a:ea typeface="+mn-ea"/>
                          <a:cs typeface="Arial" panose="020B0604020202020204" pitchFamily="34" charset="0"/>
                        </a:rPr>
                        <a:t>September 2025 to deactivate accounts of all staff who will not participate in MCAS testing in 2025–26.  </a:t>
                      </a:r>
                    </a:p>
                    <a:p>
                      <a:pPr marL="285750" lvl="0" indent="-285750">
                        <a:buFont typeface="Arial" panose="020B0604020202020204" pitchFamily="34" charset="0"/>
                        <a:buChar char="•"/>
                      </a:pPr>
                      <a:r>
                        <a:rPr lang="en-US" sz="1600" kern="1200">
                          <a:solidFill>
                            <a:schemeClr val="dk1"/>
                          </a:solidFill>
                          <a:effectLst/>
                          <a:latin typeface="Arial" panose="020B0604020202020204" pitchFamily="34" charset="0"/>
                          <a:ea typeface="+mn-ea"/>
                          <a:cs typeface="Arial" panose="020B0604020202020204" pitchFamily="34" charset="0"/>
                        </a:rPr>
                        <a:t>September 2025 (to update/edit test coordinator, principal, and technology coordinator accounts)</a:t>
                      </a:r>
                    </a:p>
                    <a:p>
                      <a:pPr marL="285750" indent="-285750">
                        <a:buFont typeface="Arial" panose="020B0604020202020204" pitchFamily="34" charset="0"/>
                        <a:buChar char="•"/>
                      </a:pPr>
                      <a:r>
                        <a:rPr lang="en-US" sz="1600" kern="1200">
                          <a:solidFill>
                            <a:schemeClr val="dk1"/>
                          </a:solidFill>
                          <a:effectLst/>
                          <a:latin typeface="Arial" panose="020B0604020202020204" pitchFamily="34" charset="0"/>
                          <a:ea typeface="+mn-ea"/>
                          <a:cs typeface="Arial" panose="020B0604020202020204" pitchFamily="34" charset="0"/>
                        </a:rPr>
                        <a:t>At least three weeks prior to test administration (to update/edit test administrator accounts)</a:t>
                      </a:r>
                      <a:endParaRPr lang="en-US" sz="16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9865932"/>
                  </a:ext>
                </a:extLst>
              </a:tr>
              <a:tr h="307730">
                <a:tc>
                  <a:txBody>
                    <a:bodyPr/>
                    <a:lstStyle/>
                    <a:p>
                      <a:pPr marL="0" marR="0">
                        <a:lnSpc>
                          <a:spcPct val="115000"/>
                        </a:lnSpc>
                        <a:spcAft>
                          <a:spcPts val="800"/>
                        </a:spcAft>
                        <a:buNone/>
                      </a:pPr>
                      <a:r>
                        <a:rPr lang="en-US" sz="1600" b="1" kern="1200">
                          <a:solidFill>
                            <a:schemeClr val="dk1"/>
                          </a:solidFill>
                          <a:effectLst/>
                          <a:latin typeface="Arial" panose="020B0604020202020204" pitchFamily="34" charset="0"/>
                          <a:ea typeface="+mn-ea"/>
                          <a:cs typeface="Arial" panose="020B0604020202020204" pitchFamily="34" charset="0"/>
                        </a:rPr>
                        <a:t>Technology coordinators </a:t>
                      </a:r>
                      <a:endParaRPr lang="en-US" sz="16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Download and install the updated MCAS Student Kiosk on student testing devices. </a:t>
                      </a:r>
                    </a:p>
                    <a:p>
                      <a:r>
                        <a:rPr lang="en-US" sz="1600" kern="1200">
                          <a:solidFill>
                            <a:schemeClr val="dk1"/>
                          </a:solidFill>
                          <a:effectLst/>
                          <a:latin typeface="Arial" panose="020B0604020202020204" pitchFamily="34" charset="0"/>
                          <a:ea typeface="+mn-ea"/>
                          <a:cs typeface="Arial" panose="020B0604020202020204" pitchFamily="34" charset="0"/>
                        </a:rPr>
                        <a:t> </a:t>
                      </a:r>
                    </a:p>
                    <a:p>
                      <a:r>
                        <a:rPr lang="en-US" sz="1600" kern="1200">
                          <a:solidFill>
                            <a:schemeClr val="dk1"/>
                          </a:solidFill>
                          <a:effectLst/>
                          <a:latin typeface="Arial" panose="020B0604020202020204" pitchFamily="34" charset="0"/>
                          <a:ea typeface="+mn-ea"/>
                          <a:cs typeface="Arial" panose="020B0604020202020204" pitchFamily="34" charset="0"/>
                        </a:rPr>
                        <a:t>Conduct Site Readiness to ensure devices and network are configured for testing </a:t>
                      </a:r>
                    </a:p>
                    <a:p>
                      <a:r>
                        <a:rPr lang="en-US" sz="1600" kern="1200">
                          <a:solidFill>
                            <a:schemeClr val="dk1"/>
                          </a:solidFill>
                          <a:effectLst/>
                          <a:latin typeface="Arial" panose="020B0604020202020204" pitchFamily="34" charset="0"/>
                          <a:ea typeface="+mn-ea"/>
                          <a:cs typeface="Arial" panose="020B0604020202020204" pitchFamily="34" charset="0"/>
                        </a:rPr>
                        <a:t> </a:t>
                      </a:r>
                    </a:p>
                    <a:p>
                      <a:r>
                        <a:rPr lang="en-US" sz="1600" kern="1200">
                          <a:solidFill>
                            <a:schemeClr val="dk1"/>
                          </a:solidFill>
                          <a:effectLst/>
                          <a:latin typeface="Arial" panose="020B0604020202020204" pitchFamily="34" charset="0"/>
                          <a:ea typeface="+mn-ea"/>
                          <a:cs typeface="Arial" panose="020B0604020202020204" pitchFamily="34" charset="0"/>
                        </a:rPr>
                        <a:t>For detailed steps, refer to the </a:t>
                      </a:r>
                      <a:r>
                        <a:rPr lang="en-US" sz="1600" i="1" u="sng" kern="1200">
                          <a:solidFill>
                            <a:schemeClr val="dk1"/>
                          </a:solidFill>
                          <a:effectLst/>
                          <a:latin typeface="Arial" panose="020B0604020202020204" pitchFamily="34" charset="0"/>
                          <a:ea typeface="+mn-ea"/>
                          <a:cs typeface="Arial" panose="020B0604020202020204" pitchFamily="34" charset="0"/>
                          <a:hlinkClick r:id="rId4"/>
                        </a:rPr>
                        <a:t>MCAS Student Kiosk Technology Guide</a:t>
                      </a:r>
                      <a:r>
                        <a:rPr lang="en-US" sz="1600" i="1" kern="1200">
                          <a:solidFill>
                            <a:schemeClr val="dk1"/>
                          </a:solidFill>
                          <a:effectLst/>
                          <a:latin typeface="Arial" panose="020B0604020202020204" pitchFamily="34" charset="0"/>
                          <a:ea typeface="+mn-ea"/>
                          <a:cs typeface="Arial" panose="020B0604020202020204" pitchFamily="34" charset="0"/>
                        </a:rPr>
                        <a:t>.</a:t>
                      </a:r>
                      <a:r>
                        <a:rPr lang="en-US" sz="1600" kern="1200">
                          <a:solidFill>
                            <a:schemeClr val="dk1"/>
                          </a:solidFill>
                          <a:effectLst/>
                          <a:latin typeface="Arial" panose="020B0604020202020204" pitchFamily="34" charset="0"/>
                          <a:ea typeface="+mn-ea"/>
                          <a:cs typeface="Arial" panose="020B0604020202020204" pitchFamily="34" charset="0"/>
                        </a:rPr>
                        <a:t> </a:t>
                      </a:r>
                      <a:endParaRPr lang="en-US" sz="16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600" i="1" kern="1200">
                          <a:solidFill>
                            <a:schemeClr val="dk1"/>
                          </a:solidFill>
                          <a:effectLst/>
                          <a:latin typeface="Arial" panose="020B0604020202020204" pitchFamily="34" charset="0"/>
                          <a:ea typeface="+mn-ea"/>
                          <a:cs typeface="Arial" panose="020B0604020202020204" pitchFamily="34" charset="0"/>
                        </a:rPr>
                        <a:t>Available:</a:t>
                      </a:r>
                      <a:r>
                        <a:rPr lang="en-US" sz="1600" kern="1200">
                          <a:solidFill>
                            <a:schemeClr val="dk1"/>
                          </a:solidFill>
                          <a:effectLst/>
                          <a:latin typeface="Arial" panose="020B0604020202020204" pitchFamily="34" charset="0"/>
                          <a:ea typeface="+mn-ea"/>
                          <a:cs typeface="Arial" panose="020B0604020202020204" pitchFamily="34" charset="0"/>
                        </a:rPr>
                        <a:t> September 15</a:t>
                      </a:r>
                    </a:p>
                    <a:p>
                      <a:r>
                        <a:rPr lang="en-US" sz="1600" i="1" kern="1200">
                          <a:solidFill>
                            <a:schemeClr val="dk1"/>
                          </a:solidFill>
                          <a:effectLst/>
                          <a:latin typeface="Arial" panose="020B0604020202020204" pitchFamily="34" charset="0"/>
                          <a:ea typeface="+mn-ea"/>
                          <a:cs typeface="Arial" panose="020B0604020202020204" pitchFamily="34" charset="0"/>
                        </a:rPr>
                        <a:t>Recommended deadline:</a:t>
                      </a:r>
                      <a:endParaRPr lang="en-US" sz="1600" kern="120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1600" kern="1200">
                          <a:solidFill>
                            <a:schemeClr val="dk1"/>
                          </a:solidFill>
                          <a:effectLst/>
                          <a:latin typeface="Arial" panose="020B0604020202020204" pitchFamily="34" charset="0"/>
                          <a:ea typeface="+mn-ea"/>
                          <a:cs typeface="Arial" panose="020B0604020202020204" pitchFamily="34" charset="0"/>
                        </a:rPr>
                        <a:t>At least two months prior to testing</a:t>
                      </a:r>
                    </a:p>
                    <a:p>
                      <a:pPr marL="0" marR="0">
                        <a:lnSpc>
                          <a:spcPct val="115000"/>
                        </a:lnSpc>
                        <a:spcAft>
                          <a:spcPts val="800"/>
                        </a:spcAft>
                        <a:buNone/>
                      </a:pPr>
                      <a:endParaRPr lang="en-US" sz="16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6724451"/>
                  </a:ext>
                </a:extLst>
              </a:tr>
            </a:tbl>
          </a:graphicData>
        </a:graphic>
      </p:graphicFrame>
    </p:spTree>
    <p:extLst>
      <p:ext uri="{BB962C8B-B14F-4D97-AF65-F5344CB8AC3E}">
        <p14:creationId xmlns:p14="http://schemas.microsoft.com/office/powerpoint/2010/main" val="21570054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4d4eb0bb227d9181a6cf2f709a31bf8f">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c9e6c4eb5a398d9c391cbac9e2e244b6"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7133ba-eec1-4d51-86ef-7b6d23495175">
      <Terms xmlns="http://schemas.microsoft.com/office/infopath/2007/PartnerControls"/>
    </lcf76f155ced4ddcb4097134ff3c332f>
    <TaxCatchAll xmlns="049449a1-970d-4061-91c8-87f7c4621d9d" xsi:nil="true"/>
    <SharedWithUsers xmlns="049449a1-970d-4061-91c8-87f7c4621d9d">
      <UserInfo>
        <DisplayName>Zalk, Jodie (DESE)</DisplayName>
        <AccountId>18</AccountId>
        <AccountType/>
      </UserInfo>
    </SharedWithUsers>
  </documentManagement>
</p:properties>
</file>

<file path=customXml/itemProps1.xml><?xml version="1.0" encoding="utf-8"?>
<ds:datastoreItem xmlns:ds="http://schemas.openxmlformats.org/officeDocument/2006/customXml" ds:itemID="{1B1D6739-AB22-4054-875F-8B4901D53DC4}">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980911ef-fd19-4ab4-8fbb-de68ea492ab2"/>
    <ds:schemaRef ds:uri="a9af6258-9f15-4b17-a655-a3684fe979a9"/>
    <ds:schemaRef ds:uri="b7aa0d57-5c7b-45ba-a474-97f743a1c1eb"/>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288</TotalTime>
  <Words>1953</Words>
  <Application>Microsoft Office PowerPoint</Application>
  <PresentationFormat>Widescreen</PresentationFormat>
  <Paragraphs>256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等线</vt:lpstr>
      <vt:lpstr>Arial</vt:lpstr>
      <vt:lpstr>Helvetica</vt:lpstr>
      <vt:lpstr>Segoe UI</vt:lpstr>
      <vt:lpstr>Symbol</vt:lpstr>
      <vt:lpstr>1_Office Theme</vt:lpstr>
      <vt:lpstr>November Retest Office Hours</vt:lpstr>
      <vt:lpstr>Presenters</vt:lpstr>
      <vt:lpstr>Logistics for This Session </vt:lpstr>
      <vt:lpstr>Slides for This Session </vt:lpstr>
      <vt:lpstr>Today’s Agenda</vt:lpstr>
      <vt:lpstr>1. General Information for November 2025 Retests</vt:lpstr>
      <vt:lpstr>Fall 2025 Updates: MCAS Portal and Student Kiosk</vt:lpstr>
      <vt:lpstr>Fall 2025 Updates: November Retest Policies </vt:lpstr>
      <vt:lpstr>Tasks to Complete Once Annually for MCAS Testing</vt:lpstr>
      <vt:lpstr>November Retest Administration Deadlines – Before Testing </vt:lpstr>
      <vt:lpstr>November Retest Administration Deadlines – Test Administration</vt:lpstr>
      <vt:lpstr>November Retest Administration Deadlines – After Testing</vt:lpstr>
      <vt:lpstr>2. Student Registration</vt:lpstr>
      <vt:lpstr>November Retest Student Registration Deadlines</vt:lpstr>
      <vt:lpstr>November Retest Student Registration Resources</vt:lpstr>
      <vt:lpstr>November Retest Participation FAQ</vt:lpstr>
      <vt:lpstr>3. Resources</vt:lpstr>
      <vt:lpstr>Resources to Use Before Testing</vt:lpstr>
      <vt:lpstr>Resources to Use During and After Testing</vt:lpstr>
      <vt:lpstr>Additional Resources</vt:lpstr>
      <vt:lpstr>4. Q&amp;A and Demonstrations</vt:lpstr>
      <vt:lpstr>Examples of Demonstration Requests</vt:lpstr>
      <vt:lpstr>Questions &amp; Answers</vt:lpstr>
      <vt:lpstr>5. Additional Resources and Next Steps</vt:lpstr>
      <vt:lpstr>Upcoming Trainings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cp:lastPrinted>2020-01-24T16:15:48Z</cp:lastPrinted>
  <dcterms:created xsi:type="dcterms:W3CDTF">2018-01-22T18:15:09Z</dcterms:created>
  <dcterms:modified xsi:type="dcterms:W3CDTF">2025-09-16T20:36:03Z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