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1" r:id="rId5"/>
  </p:sldMasterIdLst>
  <p:notesMasterIdLst>
    <p:notesMasterId r:id="rId34"/>
  </p:notesMasterIdLst>
  <p:handoutMasterIdLst>
    <p:handoutMasterId r:id="rId35"/>
  </p:handoutMasterIdLst>
  <p:sldIdLst>
    <p:sldId id="1133" r:id="rId6"/>
    <p:sldId id="1214" r:id="rId7"/>
    <p:sldId id="1215" r:id="rId8"/>
    <p:sldId id="1264" r:id="rId9"/>
    <p:sldId id="1265" r:id="rId10"/>
    <p:sldId id="1263" r:id="rId11"/>
    <p:sldId id="357" r:id="rId12"/>
    <p:sldId id="1267" r:id="rId13"/>
    <p:sldId id="1272" r:id="rId14"/>
    <p:sldId id="1276" r:id="rId15"/>
    <p:sldId id="1147" r:id="rId16"/>
    <p:sldId id="1255" r:id="rId17"/>
    <p:sldId id="1216" r:id="rId18"/>
    <p:sldId id="1183" r:id="rId19"/>
    <p:sldId id="1268" r:id="rId20"/>
    <p:sldId id="1258" r:id="rId21"/>
    <p:sldId id="358" r:id="rId22"/>
    <p:sldId id="340" r:id="rId23"/>
    <p:sldId id="1201" r:id="rId24"/>
    <p:sldId id="325" r:id="rId25"/>
    <p:sldId id="1218" r:id="rId26"/>
    <p:sldId id="331" r:id="rId27"/>
    <p:sldId id="362" r:id="rId28"/>
    <p:sldId id="1274" r:id="rId29"/>
    <p:sldId id="1220" r:id="rId30"/>
    <p:sldId id="1269" r:id="rId31"/>
    <p:sldId id="1275" r:id="rId32"/>
    <p:sldId id="1148" r:id="rId3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EA00D-AAFE-7B0A-DC61-D79C7A84FF17}" name="Stapel, Michol (DESE)" initials="SM(" userId="S::michol.stapel@mass.gov::d1044f1d-e774-462e-aad2-87ada66cdb3f" providerId="AD"/>
  <p188:author id="{AD1A463E-1C95-5A4C-E972-2706113614B4}" name="Scott Kelley" initials="sk" userId="Scott Kelley" providerId="None"/>
  <p188:author id="{BF065B60-68B2-033C-0531-4C24429BD042}" name="Cullen, Shannon (DESE)" initials="SC" userId="S::Shannon.Cullen@mass.gov::6b1ad6a8-5818-44b3-9274-ccefbf22d13d" providerId="AD"/>
  <p188:author id="{2DDAB86A-D521-A4F8-DC3C-FF0AD3E217C3}" name="Zalk, Jodie (DESE)" initials="JZ" userId="S::Jodie.L.Zalk@mass.gov::e1452584-4588-4fe8-8e76-c634323654f0" providerId="AD"/>
  <p188:author id="{164D356F-3419-126E-2777-2B80147FF98B}" name="Robert Lee" initials="RL" userId="S::Robert.E.Lee@mass.gov::74acedb8-4e73-46e9-9afe-f900269fe789" providerId="AD"/>
  <p188:author id="{C15E8787-113A-6165-2C4A-3C003F66CA1E}" name="Kelley, R. Scott (DESE)" initials="KRS(" userId="S::R.Scott.Kelley@mass.gov::94781df7-8020-4319-920c-b88462c06ab3" providerId="AD"/>
  <p188:author id="{3FE5FEA0-AD3F-09C5-651D-4785B1E13D80}" name="Gerrior, Alison (DESE)" initials="AG" userId="S::Alison.Gerrior@mass.gov::f50ac775-0b5e-4e07-8d71-5beedb9c27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elley" initials="sk" lastIdx="12" clrIdx="0">
    <p:extLst>
      <p:ext uri="{19B8F6BF-5375-455C-9EA6-DF929625EA0E}">
        <p15:presenceInfo xmlns:p15="http://schemas.microsoft.com/office/powerpoint/2012/main" userId="Scott Kelley" providerId="None"/>
      </p:ext>
    </p:extLst>
  </p:cmAuthor>
  <p:cmAuthor id="2" name="Zalk, Jodie (DESE)" initials="ZJ(" lastIdx="26" clrIdx="1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3" name="Stapel, Michol (DESE)" initials="SM(" lastIdx="25" clrIdx="2">
    <p:extLst>
      <p:ext uri="{19B8F6BF-5375-455C-9EA6-DF929625EA0E}">
        <p15:presenceInfo xmlns:p15="http://schemas.microsoft.com/office/powerpoint/2012/main" userId="S::michol.stapel@mass.gov::d1044f1d-e774-462e-aad2-87ada66cdb3f" providerId="AD"/>
      </p:ext>
    </p:extLst>
  </p:cmAuthor>
  <p:cmAuthor id="4" name="Kelley, R. Scott (DESE)" initials="KRS(" lastIdx="6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5"/>
    <a:srgbClr val="000000"/>
    <a:srgbClr val="FFFF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7935" autoAdjust="0"/>
  </p:normalViewPr>
  <p:slideViewPr>
    <p:cSldViewPr snapToGrid="0">
      <p:cViewPr varScale="1">
        <p:scale>
          <a:sx n="65" d="100"/>
          <a:sy n="65" d="100"/>
        </p:scale>
        <p:origin x="123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llen, Shannon (DESE)" userId="6b1ad6a8-5818-44b3-9274-ccefbf22d13d" providerId="ADAL" clId="{C627C3D8-9131-477D-BEF9-52D9B77727F8}"/>
    <pc:docChg chg="modSld">
      <pc:chgData name="Cullen, Shannon (DESE)" userId="6b1ad6a8-5818-44b3-9274-ccefbf22d13d" providerId="ADAL" clId="{C627C3D8-9131-477D-BEF9-52D9B77727F8}" dt="2025-06-25T13:16:12.849" v="1" actId="20577"/>
      <pc:docMkLst>
        <pc:docMk/>
      </pc:docMkLst>
      <pc:sldChg chg="modNotesTx">
        <pc:chgData name="Cullen, Shannon (DESE)" userId="6b1ad6a8-5818-44b3-9274-ccefbf22d13d" providerId="ADAL" clId="{C627C3D8-9131-477D-BEF9-52D9B77727F8}" dt="2025-06-25T13:16:09.207" v="0" actId="20577"/>
        <pc:sldMkLst>
          <pc:docMk/>
          <pc:sldMk cId="4032638881" sldId="1272"/>
        </pc:sldMkLst>
      </pc:sldChg>
      <pc:sldChg chg="modNotesTx">
        <pc:chgData name="Cullen, Shannon (DESE)" userId="6b1ad6a8-5818-44b3-9274-ccefbf22d13d" providerId="ADAL" clId="{C627C3D8-9131-477D-BEF9-52D9B77727F8}" dt="2025-06-25T13:16:12.849" v="1" actId="20577"/>
        <pc:sldMkLst>
          <pc:docMk/>
          <pc:sldMk cId="2935788526" sldId="1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2025/6/25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2025/6/25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6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99D8-6716-A4EB-C203-CBC373F86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02DBF-770F-E7F6-D09A-602DFE7AA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18D4A-1B01-DF7E-8C1B-95F206BBF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11BD4-642B-0C39-128A-5A3942332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3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AF9A-DA1C-FF9C-BEA4-88D777294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8308D-5B54-3F52-ED31-3546344B2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8B568-6478-5BC7-7662-F8733D166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CE988-E5F4-BD59-1FCD-D841289F0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8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888A6-75CD-3467-74C5-C5731947F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0ACE4-DB87-38B7-4ED2-E1026FC50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CE985-FAB9-C334-34E1-B2D4C9D69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5E2D-0CAD-23D8-06DF-C71E04753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87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71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7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8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362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5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7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92C407B-7C3F-491C-B908-D3784E04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9D7B8B8A-3072-419C-9E35-C218B9E70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2043DEAC-7FFC-4327-B0E2-94D44E58265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4A067CAC-6997-4EED-9F2D-305E953DB7CE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B026C7A4-195A-405A-9AAC-3987DDF209C2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C4CAEDA6-A583-4DC1-8D24-182D73FFA26A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矩形 6" descr="Colored background box.">
            <a:extLst>
              <a:ext uri="{FF2B5EF4-FFF2-40B4-BE49-F238E27FC236}">
                <a16:creationId xmlns:a16="http://schemas.microsoft.com/office/drawing/2014/main" id="{7D4B1FE0-BD45-4D2A-8507-883BE972528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 descr="Colored background box.">
            <a:extLst>
              <a:ext uri="{FF2B5EF4-FFF2-40B4-BE49-F238E27FC236}">
                <a16:creationId xmlns:a16="http://schemas.microsoft.com/office/drawing/2014/main" id="{7456914F-33AE-4A84-9A1D-102C8DC2F8D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902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684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D2D51570-5F11-4244-B15F-CAA9DFCD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372D8493-F5C3-428F-ADD2-41539D3E1FDE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76F45F2B-9520-4A15-AF5B-539C31A7A272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A7976B9C-8F2B-44CF-B38D-D350CA522701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3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矩形 6" descr="Colored background box.">
            <a:extLst>
              <a:ext uri="{FF2B5EF4-FFF2-40B4-BE49-F238E27FC236}">
                <a16:creationId xmlns:a16="http://schemas.microsoft.com/office/drawing/2014/main" id="{BA7CF7A0-85C8-442D-A509-F2E00514EBE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2353C64A-518A-42D4-936C-34531EFB7A1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8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233313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4448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774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2016723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4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Ghosh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1331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6345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293420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44751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50791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32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5750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6113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734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932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0094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167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78176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Ghosh Very Ghosh Very Ghosh Very Ghosh Very Ghosh Very Ghosh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Ghosh Very Ghosh Very Ghosh Very Ghosh Very Ghosh Very Ghosh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86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8222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104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3964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21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6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70119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01899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4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386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5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7714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9355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0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665" r:id="rId23"/>
    <p:sldLayoutId id="2147483652" r:id="rId24"/>
    <p:sldLayoutId id="2147483657" r:id="rId25"/>
    <p:sldLayoutId id="2147483654" r:id="rId26"/>
    <p:sldLayoutId id="2147483663" r:id="rId27"/>
    <p:sldLayoutId id="2147483662" r:id="rId28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cas.onlinehelp.cognia.org/portal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stardust/login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stardust/login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portal/" TargetMode="External"/><Relationship Id="rId7" Type="http://schemas.openxmlformats.org/officeDocument/2006/relationships/hyperlink" Target="http://eepurl.com/ghSOhH" TargetMode="External"/><Relationship Id="rId2" Type="http://schemas.openxmlformats.org/officeDocument/2006/relationships/hyperlink" Target="https://mcas.onlinehelp.cognia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oe.mass.edu/mcas/updates.html" TargetMode="External"/><Relationship Id="rId5" Type="http://schemas.openxmlformats.org/officeDocument/2006/relationships/hyperlink" Target="https://mcas.onlinehelp.cognia.org/released-items/" TargetMode="External"/><Relationship Id="rId4" Type="http://schemas.openxmlformats.org/officeDocument/2006/relationships/hyperlink" Target="https://mcas.onlinehelp.cognia.org/trainin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cognia.or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11" Type="http://schemas.openxmlformats.org/officeDocument/2006/relationships/hyperlink" Target="mailto:mcas@mass.gov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mmissioner/spec-advisories/2024-1211student-cd-update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cas.onlinehelp.cognia.org/portal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port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91" y="1505882"/>
            <a:ext cx="10133364" cy="2979854"/>
          </a:xfrm>
        </p:spPr>
        <p:txBody>
          <a:bodyPr>
            <a:noAutofit/>
          </a:bodyPr>
          <a:lstStyle/>
          <a:p>
            <a:br>
              <a:rPr lang="en-US" altLang="zh-CN" sz="3600"/>
            </a:br>
            <a:r>
              <a:rPr lang="en-US" altLang="zh-CN" sz="3600"/>
              <a:t>ELA Grades 3–8 &amp; 10 </a:t>
            </a:r>
            <a:br>
              <a:rPr lang="en-US" altLang="zh-CN" sz="3600"/>
            </a:br>
            <a:r>
              <a:rPr lang="en-US" altLang="zh-CN" sz="3600"/>
              <a:t>Math Grades 3–8 &amp; 10</a:t>
            </a:r>
            <a:br>
              <a:rPr lang="en-US" altLang="zh-CN" sz="3600"/>
            </a:br>
            <a:r>
              <a:rPr lang="en-US" altLang="zh-CN" sz="3600"/>
              <a:t>STE Grades 5 &amp; 8</a:t>
            </a:r>
            <a:br>
              <a:rPr lang="en-US" altLang="zh-CN" sz="3600"/>
            </a:br>
            <a:r>
              <a:rPr lang="en-US" altLang="zh-CN" sz="3600"/>
              <a:t>Civics Grade 8</a:t>
            </a:r>
            <a:br>
              <a:rPr lang="en-US" altLang="zh-CN" sz="3600"/>
            </a:br>
            <a:r>
              <a:rPr lang="en-US" altLang="zh-CN" sz="3600"/>
              <a:t>High School Science–Biology &amp; Introductory Physics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216C8-D428-48ED-A263-668B6848BA0F}"/>
              </a:ext>
            </a:extLst>
          </p:cNvPr>
          <p:cNvSpPr txBox="1">
            <a:spLocks/>
          </p:cNvSpPr>
          <p:nvPr/>
        </p:nvSpPr>
        <p:spPr>
          <a:xfrm>
            <a:off x="719363" y="5999511"/>
            <a:ext cx="6656124" cy="82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99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750" dirty="0">
                <a:solidFill>
                  <a:schemeClr val="tx1">
                    <a:lumMod val="50000"/>
                  </a:schemeClr>
                </a:solidFill>
                <a:latin typeface="Arial"/>
                <a:ea typeface="等线"/>
                <a:cs typeface="Arial"/>
              </a:rPr>
              <a:t>The Office of Student Assessment Services</a:t>
            </a:r>
            <a:br>
              <a:rPr lang="en-US" altLang="zh-CN" sz="2750" dirty="0"/>
            </a:br>
            <a:r>
              <a:rPr lang="en-US" altLang="zh-CN" sz="2750" dirty="0">
                <a:solidFill>
                  <a:schemeClr val="tx1"/>
                </a:solidFill>
              </a:rPr>
              <a:t>Recorded on </a:t>
            </a:r>
            <a:r>
              <a:rPr lang="en-US" altLang="zh-CN" sz="2750" dirty="0">
                <a:solidFill>
                  <a:schemeClr val="tx1">
                    <a:lumMod val="50000"/>
                  </a:schemeClr>
                </a:solidFill>
                <a:latin typeface="Arial"/>
                <a:ea typeface="等线"/>
                <a:cs typeface="Arial"/>
              </a:rPr>
              <a:t>June 23, 2025</a:t>
            </a:r>
            <a:endParaRPr lang="zh-CN" altLang="en-US" sz="2750" dirty="0">
              <a:solidFill>
                <a:schemeClr val="tx1">
                  <a:lumMod val="50000"/>
                </a:schemeClr>
              </a:solidFill>
              <a:latin typeface="Arial"/>
              <a:ea typeface="等线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286F2-1041-373E-CF1C-CBFFBC9BCA4F}"/>
              </a:ext>
            </a:extLst>
          </p:cNvPr>
          <p:cNvSpPr txBox="1"/>
          <p:nvPr/>
        </p:nvSpPr>
        <p:spPr>
          <a:xfrm>
            <a:off x="1453051" y="425829"/>
            <a:ext cx="9011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>
                <a:latin typeface="Arial" panose="020B0604020202020204" pitchFamily="34" charset="0"/>
                <a:cs typeface="Arial" panose="020B0604020202020204" pitchFamily="34" charset="0"/>
              </a:rPr>
              <a:t>Using MCAS Early Release Data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1516-8373-64F4-9BD9-6B16B36A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59E1-458A-CDCF-7F6F-461FA473C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270" y="374591"/>
            <a:ext cx="11821730" cy="679450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3647B6"/>
                </a:solidFill>
                <a:cs typeface="Segoe UI" pitchFamily="34" charset="0"/>
              </a:rPr>
              <a:t>Comparison Between Machine-Scored &amp; Hand-Scored Items (cont’d)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1A3AB9-9EFC-7CA6-05F0-303BD3DEB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81174"/>
              </p:ext>
            </p:extLst>
          </p:nvPr>
        </p:nvGraphicFramePr>
        <p:xfrm>
          <a:off x="563563" y="1570038"/>
          <a:ext cx="11041062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35954" imgH="3139777" progId="Excel.Sheet.12">
                  <p:embed/>
                </p:oleObj>
              </mc:Choice>
              <mc:Fallback>
                <p:oleObj name="Worksheet" r:id="rId3" imgW="10135954" imgH="313977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F1A3AB9-9EFC-7CA6-05F0-303BD3DEB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1570038"/>
                        <a:ext cx="11041062" cy="342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78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471" y="199017"/>
            <a:ext cx="12041529" cy="679450"/>
          </a:xfrm>
        </p:spPr>
        <p:txBody>
          <a:bodyPr>
            <a:noAutofit/>
          </a:bodyPr>
          <a:lstStyle/>
          <a:p>
            <a:r>
              <a:rPr lang="en-US" sz="3400">
                <a:solidFill>
                  <a:srgbClr val="3647B6"/>
                </a:solidFill>
                <a:cs typeface="Segoe UI" pitchFamily="34" charset="0"/>
              </a:rPr>
              <a:t>Using Early MCAS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0562" y="1251328"/>
            <a:ext cx="11210875" cy="38310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01D35"/>
                </a:solidFill>
              </a:rPr>
              <a:t>During Data Embargo</a:t>
            </a:r>
          </a:p>
          <a:p>
            <a:pPr marL="0" indent="0">
              <a:lnSpc>
                <a:spcPct val="80000"/>
              </a:lnSpc>
              <a:buNone/>
            </a:pPr>
            <a:endParaRPr lang="en-US" sz="3000" b="1" dirty="0">
              <a:solidFill>
                <a:srgbClr val="101D35"/>
              </a:solidFill>
            </a:endParaRPr>
          </a:p>
          <a:p>
            <a:pPr marL="685594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rgbClr val="101D35"/>
                </a:solidFill>
              </a:rPr>
              <a:t>Use results for educational planning purposes </a:t>
            </a:r>
            <a:r>
              <a:rPr lang="en-US" sz="2800" b="1" dirty="0">
                <a:solidFill>
                  <a:srgbClr val="101D35"/>
                </a:solidFill>
              </a:rPr>
              <a:t>within the school and district</a:t>
            </a:r>
            <a:r>
              <a:rPr lang="en-US" sz="2800" dirty="0">
                <a:solidFill>
                  <a:srgbClr val="101D35"/>
                </a:solidFill>
              </a:rPr>
              <a:t>.</a:t>
            </a:r>
          </a:p>
          <a:p>
            <a:pPr marL="914126" lvl="4" inden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101D35"/>
              </a:solidFill>
            </a:endParaRPr>
          </a:p>
          <a:p>
            <a:pPr marL="685594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rgbClr val="101D35"/>
                </a:solidFill>
              </a:rPr>
              <a:t>Do </a:t>
            </a:r>
            <a:r>
              <a:rPr lang="en-US" sz="2800" b="1" dirty="0">
                <a:solidFill>
                  <a:srgbClr val="101D35"/>
                </a:solidFill>
              </a:rPr>
              <a:t>not</a:t>
            </a:r>
            <a:r>
              <a:rPr lang="en-US" sz="2800" dirty="0">
                <a:solidFill>
                  <a:srgbClr val="101D35"/>
                </a:solidFill>
              </a:rPr>
              <a:t> share results outside your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86583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235" y="270867"/>
            <a:ext cx="12041529" cy="679450"/>
          </a:xfrm>
        </p:spPr>
        <p:txBody>
          <a:bodyPr>
            <a:noAutofit/>
          </a:bodyPr>
          <a:lstStyle/>
          <a:p>
            <a:r>
              <a:rPr lang="en-US" sz="3400">
                <a:solidFill>
                  <a:srgbClr val="3647B6"/>
                </a:solidFill>
                <a:cs typeface="Segoe UI" pitchFamily="34" charset="0"/>
              </a:rPr>
              <a:t>Using Early MCAS Results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0561" y="950317"/>
            <a:ext cx="11210875" cy="52337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01D35"/>
                </a:solidFill>
              </a:rPr>
              <a:t>Identify potential discrepancies.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01D35"/>
                </a:solidFill>
              </a:rPr>
              <a:t>Report missing tests to the MCAS Service Center.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01D35"/>
                </a:solidFill>
              </a:rPr>
              <a:t>Retain potential discrepancies (incorrect SASID, accommodations, medically documented absence, first-year EL, transfer) until discrepancy reporting period (</a:t>
            </a:r>
            <a:r>
              <a:rPr lang="en-US" sz="2800" b="1" dirty="0">
                <a:solidFill>
                  <a:srgbClr val="101D35"/>
                </a:solidFill>
              </a:rPr>
              <a:t>August 6–11</a:t>
            </a:r>
            <a:r>
              <a:rPr lang="en-US" sz="2800" dirty="0">
                <a:solidFill>
                  <a:srgbClr val="101D35"/>
                </a:solidFill>
              </a:rPr>
              <a:t>).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endParaRPr lang="en-US" sz="600" dirty="0">
              <a:solidFill>
                <a:srgbClr val="101D35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3000" b="1" dirty="0">
                <a:solidFill>
                  <a:srgbClr val="101D35"/>
                </a:solidFill>
              </a:rPr>
              <a:t>Identify demographic mismatches.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01D35"/>
                </a:solidFill>
              </a:rPr>
              <a:t>Report any student name changes or discrepancies to your District SIMS Contact for resolution prior to end-of-year (June) SIMS.</a:t>
            </a:r>
          </a:p>
          <a:p>
            <a:pPr marL="1142657" lvl="3">
              <a:lnSpc>
                <a:spcPct val="8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01D35"/>
                </a:solidFill>
              </a:rPr>
              <a:t>Use People Search to locate your District SIMS Contact on </a:t>
            </a:r>
            <a:r>
              <a:rPr lang="en-US" sz="2800" dirty="0">
                <a:solidFill>
                  <a:srgbClr val="101D35"/>
                </a:solidFill>
                <a:hlinkClick r:id="rId2"/>
              </a:rPr>
              <a:t>School and District Profiles</a:t>
            </a:r>
            <a:r>
              <a:rPr lang="en-US" sz="2800" dirty="0">
                <a:solidFill>
                  <a:srgbClr val="101D35"/>
                </a:solidFill>
              </a:rPr>
              <a:t>.</a:t>
            </a:r>
          </a:p>
          <a:p>
            <a:pPr marL="1142657" lvl="3">
              <a:lnSpc>
                <a:spcPct val="80000"/>
              </a:lnSpc>
              <a:spcBef>
                <a:spcPts val="1000"/>
              </a:spcBef>
            </a:pPr>
            <a:endParaRPr lang="en-US" sz="600" dirty="0">
              <a:solidFill>
                <a:srgbClr val="101D35"/>
              </a:solidFill>
            </a:endParaRPr>
          </a:p>
          <a:p>
            <a:pPr marL="228531" lvl="1">
              <a:lnSpc>
                <a:spcPct val="80000"/>
              </a:lnSpc>
              <a:spcBef>
                <a:spcPts val="600"/>
              </a:spcBef>
            </a:pPr>
            <a:r>
              <a:rPr lang="en-US" sz="3000" b="1" dirty="0">
                <a:solidFill>
                  <a:srgbClr val="101D35"/>
                </a:solidFill>
              </a:rPr>
              <a:t>Note that records in the MCAS Portal cannot be updated.</a:t>
            </a:r>
            <a:r>
              <a:rPr lang="en-US" sz="2500" b="1" dirty="0">
                <a:solidFill>
                  <a:srgbClr val="101D35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051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Demonstration: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Opening Your Data &amp; Using the Item Analysis Templates</a:t>
            </a:r>
          </a:p>
        </p:txBody>
      </p:sp>
    </p:spTree>
    <p:extLst>
      <p:ext uri="{BB962C8B-B14F-4D97-AF65-F5344CB8AC3E}">
        <p14:creationId xmlns:p14="http://schemas.microsoft.com/office/powerpoint/2010/main" val="362531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Secure Website for this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4" y="1138009"/>
            <a:ext cx="10990385" cy="4621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MCAS Portal</a:t>
            </a:r>
            <a:endParaRPr lang="en-US" sz="9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7FB2A-36CC-F675-903E-3D50E8FD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6" y="2090172"/>
            <a:ext cx="6278963" cy="3002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A0BCC-CA91-67F6-4879-E8F127D40477}"/>
              </a:ext>
            </a:extLst>
          </p:cNvPr>
          <p:cNvSpPr txBox="1"/>
          <p:nvPr/>
        </p:nvSpPr>
        <p:spPr>
          <a:xfrm>
            <a:off x="6868651" y="2090172"/>
            <a:ext cx="5099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a Portal account, contact your school or district test coordinator.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MCAS Service Center </a:t>
            </a: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(800-737-5103) if you still </a:t>
            </a: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access the Portal.</a:t>
            </a:r>
          </a:p>
        </p:txBody>
      </p:sp>
    </p:spTree>
    <p:extLst>
      <p:ext uri="{BB962C8B-B14F-4D97-AF65-F5344CB8AC3E}">
        <p14:creationId xmlns:p14="http://schemas.microsoft.com/office/powerpoint/2010/main" val="71018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DB182-5E74-4A9A-2F37-2536C3765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A873-E935-1C77-3D57-FC64A1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Secure Website for this Process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E0E7F-F6E1-3D65-62F6-61120A76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037" y="1129541"/>
            <a:ext cx="6245933" cy="5468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/>
              <a:t>Report Selection in the Download Center</a:t>
            </a:r>
          </a:p>
          <a:p>
            <a:pPr>
              <a:spcAft>
                <a:spcPts val="600"/>
              </a:spcAft>
            </a:pPr>
            <a:endParaRPr lang="en-US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3EB26-F8CB-62CA-A9FA-D36B2FED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8" y="1676400"/>
            <a:ext cx="6245932" cy="4588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BC032-93E5-8655-0179-E36B8AFDC65B}"/>
              </a:ext>
            </a:extLst>
          </p:cNvPr>
          <p:cNvSpPr txBox="1"/>
          <p:nvPr/>
        </p:nvSpPr>
        <p:spPr>
          <a:xfrm>
            <a:off x="6846739" y="1379429"/>
            <a:ext cx="522349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101D35"/>
                </a:solidFill>
                <a:latin typeface="Arial"/>
                <a:cs typeface="Arial"/>
              </a:rPr>
              <a:t>Select the Report drop-down for .CSV data files and PDF student rosters</a:t>
            </a:r>
          </a:p>
          <a:p>
            <a:endParaRPr lang="en-US" sz="10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drop-down has a list of schools.</a:t>
            </a:r>
          </a:p>
          <a:p>
            <a:endParaRPr lang="en-US" sz="10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files available at the school and district levels; rosters available only at the school level.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7768B3-7F79-56FF-AC95-298D845ABF6B}"/>
              </a:ext>
            </a:extLst>
          </p:cNvPr>
          <p:cNvSpPr txBox="1">
            <a:spLocks/>
          </p:cNvSpPr>
          <p:nvPr/>
        </p:nvSpPr>
        <p:spPr>
          <a:xfrm>
            <a:off x="6846739" y="3970866"/>
            <a:ext cx="5031223" cy="2474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101D35"/>
                </a:solidFill>
              </a:rPr>
              <a:t>Available to users with the following roles:</a:t>
            </a:r>
          </a:p>
          <a:p>
            <a:pPr marL="685165" lvl="1" indent="-227965"/>
            <a:r>
              <a:rPr lang="en-US" sz="2000" dirty="0">
                <a:solidFill>
                  <a:srgbClr val="101D35"/>
                </a:solidFill>
                <a:latin typeface="Arial"/>
                <a:cs typeface="Arial"/>
              </a:rPr>
              <a:t>School or district test coordinator</a:t>
            </a:r>
          </a:p>
          <a:p>
            <a:pPr marL="685165" lvl="1" indent="-227965"/>
            <a:r>
              <a:rPr lang="en-US" sz="2000" dirty="0">
                <a:solidFill>
                  <a:srgbClr val="101D35"/>
                </a:solidFill>
                <a:latin typeface="Arial"/>
                <a:cs typeface="Arial"/>
              </a:rPr>
              <a:t>Report Access Only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01D35"/>
                </a:solidFill>
                <a:latin typeface="Arial"/>
                <a:cs typeface="Arial"/>
              </a:rPr>
              <a:t>Test coordinators can assign the appropriate role to other users in their organization. Call the MCAS Service Center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357255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4826A-BE39-859E-60CB-7D706FFB0A87}"/>
              </a:ext>
            </a:extLst>
          </p:cNvPr>
          <p:cNvSpPr txBox="1">
            <a:spLocks/>
          </p:cNvSpPr>
          <p:nvPr/>
        </p:nvSpPr>
        <p:spPr>
          <a:xfrm>
            <a:off x="365552" y="858720"/>
            <a:ext cx="11336605" cy="134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101D35"/>
                </a:solidFill>
              </a:rPr>
              <a:t>MCAS Portal Resources Tab</a:t>
            </a:r>
          </a:p>
          <a:p>
            <a:pPr lvl="1"/>
            <a:r>
              <a:rPr lang="en-US" sz="2400">
                <a:solidFill>
                  <a:srgbClr val="101D35"/>
                </a:solidFill>
              </a:rPr>
              <a:t>Item analysis templates are pre-populated with state item results.</a:t>
            </a:r>
          </a:p>
          <a:p>
            <a:pPr lvl="1"/>
            <a:r>
              <a:rPr lang="en-US" sz="2400">
                <a:solidFill>
                  <a:srgbClr val="101D35"/>
                </a:solidFill>
              </a:rPr>
              <a:t>Step-by-step Instructions for Using the Item Analysis Templates</a:t>
            </a:r>
            <a:endParaRPr lang="en-US" sz="2400" b="1" i="1">
              <a:solidFill>
                <a:srgbClr val="101D35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01DB4E-C043-7ADA-FE16-BD2DD1B73235}"/>
              </a:ext>
            </a:extLst>
          </p:cNvPr>
          <p:cNvSpPr txBox="1">
            <a:spLocks/>
          </p:cNvSpPr>
          <p:nvPr/>
        </p:nvSpPr>
        <p:spPr>
          <a:xfrm>
            <a:off x="75235" y="89660"/>
            <a:ext cx="12041529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>
                <a:solidFill>
                  <a:srgbClr val="3647B6"/>
                </a:solidFill>
                <a:cs typeface="Segoe UI" pitchFamily="34" charset="0"/>
              </a:rPr>
              <a:t>Item Analysis Template and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DFF317-03B9-5B8A-C938-8325E750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92" y="2294196"/>
            <a:ext cx="6518805" cy="44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13" y="288925"/>
            <a:ext cx="11749087" cy="67945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>
                <a:solidFill>
                  <a:srgbClr val="3647B6"/>
                </a:solidFill>
                <a:cs typeface="Segoe UI" pitchFamily="34" charset="0"/>
              </a:rPr>
              <a:t>(Replicates Edwin Analytics Report IT301)</a:t>
            </a:r>
            <a:endParaRPr lang="en-US" sz="4000">
              <a:solidFill>
                <a:srgbClr val="3647B6"/>
              </a:solidFill>
              <a:cs typeface="Segoe UI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64774D-8B6A-8F57-1056-D444A3462A34}"/>
              </a:ext>
            </a:extLst>
          </p:cNvPr>
          <p:cNvSpPr txBox="1">
            <a:spLocks/>
          </p:cNvSpPr>
          <p:nvPr/>
        </p:nvSpPr>
        <p:spPr>
          <a:xfrm>
            <a:off x="-321733" y="5001409"/>
            <a:ext cx="12350335" cy="106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400"/>
              <a:t>Copy average item school/district scores from the .CSV file to the template.</a:t>
            </a:r>
          </a:p>
          <a:p>
            <a:pPr lvl="1"/>
            <a:r>
              <a:rPr lang="en-US" sz="2400"/>
              <a:t>Use Reporting Category, Framework, Item Type filters to generate different line-graphs of the data.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0E037-2749-9EC8-8FD1-56DFA8E5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733"/>
            <a:ext cx="1219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206" y="288925"/>
            <a:ext cx="9306046" cy="67945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>
                <a:solidFill>
                  <a:srgbClr val="3647B6"/>
                </a:solidFill>
                <a:cs typeface="Segoe UI" pitchFamily="34" charset="0"/>
              </a:rPr>
              <a:t>(Replicates Edwin Analytics Report IT302)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A7FA6-3943-5FA0-87B8-5590FF47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6" y="1417143"/>
            <a:ext cx="11045285" cy="4428851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3B1AF98-926C-59E4-D7DE-3E21AF49004B}"/>
              </a:ext>
            </a:extLst>
          </p:cNvPr>
          <p:cNvSpPr/>
          <p:nvPr/>
        </p:nvSpPr>
        <p:spPr>
          <a:xfrm rot="1646076">
            <a:off x="7356297" y="4371628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A62B0C8-BE69-31F0-B502-0856138312CC}"/>
              </a:ext>
            </a:extLst>
          </p:cNvPr>
          <p:cNvSpPr/>
          <p:nvPr/>
        </p:nvSpPr>
        <p:spPr>
          <a:xfrm rot="1646076">
            <a:off x="8484742" y="4127469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9D88E93-47D7-C567-6C4A-7403D1FC897F}"/>
              </a:ext>
            </a:extLst>
          </p:cNvPr>
          <p:cNvSpPr/>
          <p:nvPr/>
        </p:nvSpPr>
        <p:spPr>
          <a:xfrm rot="1646076">
            <a:off x="2998342" y="4615788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0BEB111-5D5B-442A-F3ED-7D69CA427263}"/>
              </a:ext>
            </a:extLst>
          </p:cNvPr>
          <p:cNvSpPr/>
          <p:nvPr/>
        </p:nvSpPr>
        <p:spPr>
          <a:xfrm rot="1646076">
            <a:off x="9406817" y="3969224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Student PDF Roster in Download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5ED90-CA21-C69F-B8DC-BCFDA062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99" y="4986392"/>
            <a:ext cx="9076267" cy="12620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C5C129-764E-4396-9B8E-8DDA192345A2}"/>
              </a:ext>
            </a:extLst>
          </p:cNvPr>
          <p:cNvSpPr txBox="1">
            <a:spLocks/>
          </p:cNvSpPr>
          <p:nvPr/>
        </p:nvSpPr>
        <p:spPr>
          <a:xfrm>
            <a:off x="2887133" y="3927757"/>
            <a:ext cx="6400800" cy="106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/>
              <a:t>Records sorted alphabetically within grade</a:t>
            </a:r>
          </a:p>
          <a:p>
            <a:r>
              <a:rPr lang="en-US" sz="2400"/>
              <a:t>Student counts within grade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49B98-95A5-DF80-D9AF-9F198B85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" y="1097492"/>
            <a:ext cx="12020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50" dirty="0">
                <a:solidFill>
                  <a:srgbClr val="010203"/>
                </a:solidFill>
                <a:latin typeface="Arial"/>
                <a:cs typeface="Arial"/>
              </a:rPr>
              <a:t>Shannon Cullen, MCAS Test Administration Coordinator</a:t>
            </a:r>
          </a:p>
          <a:p>
            <a:r>
              <a:rPr lang="en-US" sz="2750" dirty="0">
                <a:solidFill>
                  <a:srgbClr val="010203"/>
                </a:solidFill>
                <a:latin typeface="Arial"/>
                <a:cs typeface="Arial"/>
              </a:rPr>
              <a:t>Scott Kelley, Reporting Specialist</a:t>
            </a:r>
          </a:p>
          <a:p>
            <a:endParaRPr lang="en-US" dirty="0"/>
          </a:p>
          <a:p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Recap of Steps for Loading Data into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083733"/>
            <a:ext cx="10983852" cy="5350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>
                <a:solidFill>
                  <a:srgbClr val="101D35"/>
                </a:solidFill>
                <a:latin typeface="Arial"/>
                <a:cs typeface="Arial"/>
              </a:rPr>
              <a:t>Download your .CSV file from MCAS Portal</a:t>
            </a:r>
          </a:p>
          <a:p>
            <a:pPr lvl="1"/>
            <a:r>
              <a:rPr lang="en-US" sz="2500">
                <a:solidFill>
                  <a:srgbClr val="101D35"/>
                </a:solidFill>
              </a:rPr>
              <a:t>Insert blank rows at the top; note the last row of data in the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>
                <a:solidFill>
                  <a:srgbClr val="101D35"/>
                </a:solidFill>
                <a:latin typeface="Arial"/>
                <a:cs typeface="Arial"/>
              </a:rPr>
              <a:t>Enter the subtotal formula in .CSV file: </a:t>
            </a:r>
            <a:r>
              <a:rPr lang="en-US" sz="2500" b="1">
                <a:solidFill>
                  <a:srgbClr val="101D35"/>
                </a:solidFill>
                <a:latin typeface="Arial"/>
                <a:cs typeface="Arial"/>
              </a:rPr>
              <a:t>=Subtotal(1, </a:t>
            </a:r>
            <a:r>
              <a:rPr lang="en-US" sz="2500" b="1" i="1">
                <a:solidFill>
                  <a:srgbClr val="101D35"/>
                </a:solidFill>
                <a:latin typeface="Arial"/>
                <a:cs typeface="Arial"/>
              </a:rPr>
              <a:t>cell range*</a:t>
            </a:r>
            <a:r>
              <a:rPr lang="en-US" sz="2500" b="1">
                <a:solidFill>
                  <a:srgbClr val="101D35"/>
                </a:solidFill>
                <a:latin typeface="Arial"/>
                <a:cs typeface="Arial"/>
              </a:rPr>
              <a:t>) </a:t>
            </a:r>
            <a:r>
              <a:rPr lang="en-US" sz="2500">
                <a:solidFill>
                  <a:srgbClr val="101D35"/>
                </a:solidFill>
                <a:latin typeface="Arial"/>
                <a:cs typeface="Arial"/>
              </a:rPr>
              <a:t>in a blank cell above the Item number.</a:t>
            </a:r>
          </a:p>
          <a:p>
            <a:pPr lvl="1"/>
            <a:r>
              <a:rPr lang="en-US" sz="2500">
                <a:solidFill>
                  <a:srgbClr val="101D35"/>
                </a:solidFill>
              </a:rPr>
              <a:t>Copy the subtotal formula to the row above the remaining items.</a:t>
            </a:r>
          </a:p>
          <a:p>
            <a:pPr lvl="1"/>
            <a:r>
              <a:rPr lang="en-US" sz="2500">
                <a:solidFill>
                  <a:srgbClr val="101D35"/>
                </a:solidFill>
              </a:rPr>
              <a:t>For V2, also copy the subtotal formula to the </a:t>
            </a:r>
            <a:r>
              <a:rPr lang="en-US" sz="2500" err="1">
                <a:solidFill>
                  <a:srgbClr val="101D35"/>
                </a:solidFill>
              </a:rPr>
              <a:t>RepCat</a:t>
            </a:r>
            <a:r>
              <a:rPr lang="en-US" sz="2500" b="1" baseline="6600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2500">
                <a:solidFill>
                  <a:srgbClr val="101D35"/>
                </a:solidFill>
              </a:rPr>
              <a:t>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>
                <a:solidFill>
                  <a:srgbClr val="101D35"/>
                </a:solidFill>
              </a:rPr>
              <a:t>Set filters to remove void and not tested records; use the school filter if you are a district user; set test code filter (e.g., MAT05).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>
                <a:solidFill>
                  <a:srgbClr val="101D35"/>
                </a:solidFill>
                <a:latin typeface="Arial"/>
                <a:cs typeface="Arial"/>
              </a:rPr>
              <a:t>Copy item subtotals from the .CSV file to the template using “Paste Special” </a:t>
            </a:r>
            <a:r>
              <a:rPr lang="en-US" sz="2500">
                <a:solidFill>
                  <a:srgbClr val="101D35"/>
                </a:solidFill>
                <a:latin typeface="Arial"/>
                <a:cs typeface="Arial"/>
                <a:sym typeface="Wingdings" panose="05000000000000000000" pitchFamily="2" charset="2"/>
              </a:rPr>
              <a:t>with </a:t>
            </a:r>
            <a:r>
              <a:rPr lang="en-US" sz="2500">
                <a:solidFill>
                  <a:srgbClr val="101D35"/>
                </a:solidFill>
                <a:latin typeface="Arial"/>
                <a:cs typeface="Arial"/>
              </a:rPr>
              <a:t>“values” and “transpose” selected.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>
                <a:solidFill>
                  <a:srgbClr val="101D35"/>
                </a:solidFill>
              </a:rPr>
              <a:t>Save the file as a spreadsheet (XLSX format) to preserve formulas.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BAB02-BECB-4061-B34E-69EBA3597115}"/>
              </a:ext>
            </a:extLst>
          </p:cNvPr>
          <p:cNvSpPr txBox="1"/>
          <p:nvPr/>
        </p:nvSpPr>
        <p:spPr>
          <a:xfrm>
            <a:off x="1555423" y="5774267"/>
            <a:ext cx="956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Range is all records; </a:t>
            </a:r>
            <a:r>
              <a:rPr lang="en-US" sz="2000" b="1" baseline="66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 Reporting Categories tab in templates for details</a:t>
            </a:r>
          </a:p>
        </p:txBody>
      </p:sp>
    </p:spTree>
    <p:extLst>
      <p:ext uri="{BB962C8B-B14F-4D97-AF65-F5344CB8AC3E}">
        <p14:creationId xmlns:p14="http://schemas.microsoft.com/office/powerpoint/2010/main" val="297610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Early Release, Preliminary Results, &amp; Discrepancy Reporting</a:t>
            </a:r>
          </a:p>
        </p:txBody>
      </p:sp>
    </p:spTree>
    <p:extLst>
      <p:ext uri="{BB962C8B-B14F-4D97-AF65-F5344CB8AC3E}">
        <p14:creationId xmlns:p14="http://schemas.microsoft.com/office/powerpoint/2010/main" val="404829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Early Release Data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471907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Results have not been filtered; all students who attempted at least one item are included.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following data are included in early release files, but results will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be aggregated with school/district for official reporting: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First-year ELs (validation file in DropBoxes in mid/late August)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Void/medical absence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Partially tested (didn’t attempt at least one item in each session)</a:t>
            </a:r>
          </a:p>
          <a:p>
            <a:r>
              <a:rPr lang="en-US" dirty="0">
                <a:solidFill>
                  <a:srgbClr val="000000"/>
                </a:solidFill>
              </a:rPr>
              <a:t>Test status codes (absent, medical, security breach, transfer) and typed response accommodation (PBT only) will appear in the preliminary file in August (MCAS 2025 DropBoxes).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								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7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F0F-DD20-4D93-ADA1-504CD40FB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98" y="254252"/>
            <a:ext cx="11369675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Preliminary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48EE33-0BD7-65B3-639A-9732D9CF7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38579"/>
              </p:ext>
            </p:extLst>
          </p:nvPr>
        </p:nvGraphicFramePr>
        <p:xfrm>
          <a:off x="637598" y="1105786"/>
          <a:ext cx="11023359" cy="5000457"/>
        </p:xfrm>
        <a:graphic>
          <a:graphicData uri="http://schemas.openxmlformats.org/drawingml/2006/table">
            <a:tbl>
              <a:tblPr firstRow="1" bandRow="1"/>
              <a:tblGrid>
                <a:gridCol w="2061555">
                  <a:extLst>
                    <a:ext uri="{9D8B030D-6E8A-4147-A177-3AD203B41FA5}">
                      <a16:colId xmlns:a16="http://schemas.microsoft.com/office/drawing/2014/main" val="1084728971"/>
                    </a:ext>
                  </a:extLst>
                </a:gridCol>
                <a:gridCol w="5635203">
                  <a:extLst>
                    <a:ext uri="{9D8B030D-6E8A-4147-A177-3AD203B41FA5}">
                      <a16:colId xmlns:a16="http://schemas.microsoft.com/office/drawing/2014/main" val="1685624246"/>
                    </a:ext>
                  </a:extLst>
                </a:gridCol>
                <a:gridCol w="3326601">
                  <a:extLst>
                    <a:ext uri="{9D8B030D-6E8A-4147-A177-3AD203B41FA5}">
                      <a16:colId xmlns:a16="http://schemas.microsoft.com/office/drawing/2014/main" val="1618414536"/>
                    </a:ext>
                  </a:extLst>
                </a:gridCol>
              </a:tblGrid>
              <a:tr h="445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52" marR="172352" marT="1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Preliminary Results 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47398"/>
                  </a:ext>
                </a:extLst>
              </a:tr>
              <a:tr h="81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Early August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52" marR="172352" marT="1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Grades 3–8, 10 ELA/Math; Grades 5 &amp; 8 STE; Civics; high school science (scaled scores and achievement levels for all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except Civics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MCAS 2025 DropBoxes in the DESE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Security Portal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25718"/>
                  </a:ext>
                </a:extLst>
              </a:tr>
              <a:tr h="81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Mid-August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52" marR="172352" marT="1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Grades 3–8 10 ELA/Math; Grades 5 &amp; 8 STE; Civics; high school science (scaled scores and achievement levels for all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except Civics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Edwin Analytics in the DESE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Security Portal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79043"/>
                  </a:ext>
                </a:extLst>
              </a:tr>
              <a:tr h="540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Mid-September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52" marR="172352" marT="1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SGP &amp; official embargoed results (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includes Civics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MCAS 2025 DropBoxes in the DESE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Security Portal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4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59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348D3-6A89-949B-9F67-6CF773BF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D791-C71B-CC0E-0594-314535076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98" y="254252"/>
            <a:ext cx="11369675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Discrepancy Reporting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327FE-AE5D-ADC5-F40B-8DB6B936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63891"/>
              </p:ext>
            </p:extLst>
          </p:nvPr>
        </p:nvGraphicFramePr>
        <p:xfrm>
          <a:off x="754558" y="1565163"/>
          <a:ext cx="10944106" cy="2546263"/>
        </p:xfrm>
        <a:graphic>
          <a:graphicData uri="http://schemas.openxmlformats.org/drawingml/2006/table">
            <a:tbl>
              <a:tblPr firstRow="1" bandRow="1"/>
              <a:tblGrid>
                <a:gridCol w="2046734">
                  <a:extLst>
                    <a:ext uri="{9D8B030D-6E8A-4147-A177-3AD203B41FA5}">
                      <a16:colId xmlns:a16="http://schemas.microsoft.com/office/drawing/2014/main" val="3846063977"/>
                    </a:ext>
                  </a:extLst>
                </a:gridCol>
                <a:gridCol w="5594688">
                  <a:extLst>
                    <a:ext uri="{9D8B030D-6E8A-4147-A177-3AD203B41FA5}">
                      <a16:colId xmlns:a16="http://schemas.microsoft.com/office/drawing/2014/main" val="4148692900"/>
                    </a:ext>
                  </a:extLst>
                </a:gridCol>
                <a:gridCol w="3302684">
                  <a:extLst>
                    <a:ext uri="{9D8B030D-6E8A-4147-A177-3AD203B41FA5}">
                      <a16:colId xmlns:a16="http://schemas.microsoft.com/office/drawing/2014/main" val="3563925525"/>
                    </a:ext>
                  </a:extLst>
                </a:gridCol>
              </a:tblGrid>
              <a:tr h="467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810" marR="13081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Discrepancy Reporting Period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49520"/>
                  </a:ext>
                </a:extLst>
              </a:tr>
              <a:tr h="1078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Early August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810" marR="13081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Examine student rosters and data files for potential discrepancies (missing results; incorrect SASID; incorrect participation status). Details forthcoming in Student Assessment Update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MCAS Service Center (passwords in MCAS 2025 DropBoxes in the DESE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Security Portal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5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2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882157"/>
            <a:ext cx="11395587" cy="109990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Resources</a:t>
            </a:r>
            <a:r>
              <a:rPr lang="en-US" dirty="0"/>
              <a:t>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2996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325E-6709-6BE5-2365-8BD0DB78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C76D-0D13-957E-D7A1-9570C0524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647B6"/>
                </a:solidFill>
                <a:cs typeface="Segoe UI" pitchFamily="34" charset="0"/>
              </a:rPr>
              <a:t>Resources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24787D-59D0-42FC-95C7-073770874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4594"/>
              </p:ext>
            </p:extLst>
          </p:nvPr>
        </p:nvGraphicFramePr>
        <p:xfrm>
          <a:off x="195102" y="1134535"/>
          <a:ext cx="11666341" cy="4694354"/>
        </p:xfrm>
        <a:graphic>
          <a:graphicData uri="http://schemas.openxmlformats.org/drawingml/2006/table">
            <a:tbl>
              <a:tblPr firstRow="1" bandRow="1"/>
              <a:tblGrid>
                <a:gridCol w="5850098">
                  <a:extLst>
                    <a:ext uri="{9D8B030D-6E8A-4147-A177-3AD203B41FA5}">
                      <a16:colId xmlns:a16="http://schemas.microsoft.com/office/drawing/2014/main" val="387473996"/>
                    </a:ext>
                  </a:extLst>
                </a:gridCol>
                <a:gridCol w="5816243">
                  <a:extLst>
                    <a:ext uri="{9D8B030D-6E8A-4147-A177-3AD203B41FA5}">
                      <a16:colId xmlns:a16="http://schemas.microsoft.com/office/drawing/2014/main" val="3560958069"/>
                    </a:ext>
                  </a:extLst>
                </a:gridCol>
              </a:tblGrid>
              <a:tr h="445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Resource</a:t>
                      </a:r>
                      <a:endParaRPr lang="en-US" sz="2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65244"/>
                  </a:ext>
                </a:extLst>
              </a:tr>
              <a:tr h="445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MCAS Resource Center 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u="sng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mcas.onlinehelp.cognia.org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07421"/>
                  </a:ext>
                </a:extLst>
              </a:tr>
              <a:tr h="445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MCAS Portal, Portal Guide, User Guide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u="sng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mcas.onlinehelp.cognia.org/portal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82881"/>
                  </a:ext>
                </a:extLst>
              </a:tr>
              <a:tr h="838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Modules and recordings of previous trainings 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u="sng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mcas.onlinehelp.cognia.org/training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85778"/>
                  </a:ext>
                </a:extLst>
              </a:tr>
              <a:tr h="886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Released item information and student work (posted as available)</a:t>
                      </a:r>
                    </a:p>
                  </a:txBody>
                  <a:tcPr marL="80844" marR="80844" marT="40423" marB="4042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mcas.onlinehelp.cognia.org/released-items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4667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Student Assessment Updates 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(Biweekly email with important updates about the MCAS program)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u="sng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6"/>
                        </a:rPr>
                        <a:t>www.doe.mass.edu/mcas/updates.html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Subscribe using this link: 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http://eepurl.com/ghSOhH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44" marR="80844" marT="40423" marB="404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1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17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775875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https://mcas.onlinehelp.cognia.org/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hlinkClick r:id="rId4"/>
              </a:rPr>
              <a:t>mcas@cognia.org</a:t>
            </a:r>
            <a:endParaRPr lang="en-US" sz="22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/>
              <a:t>TTY: </a:t>
            </a:r>
            <a:r>
              <a:rPr lang="en-US"/>
              <a:t>888-222-1671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Live chat is available at the link on the bottom of the page at the </a:t>
            </a:r>
            <a:r>
              <a:rPr lang="en-US" b="0" i="0" u="sng">
                <a:solidFill>
                  <a:srgbClr val="337AB7"/>
                </a:solidFill>
                <a:effectLst/>
                <a:latin typeface="Helvetica" panose="020B0604020202020204" pitchFamily="34" charset="0"/>
                <a:hlinkClick r:id="rId3"/>
              </a:rPr>
              <a:t>MCAS Resource Center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/>
              <a:t>TTY: </a:t>
            </a:r>
            <a:r>
              <a:rPr lang="en-US"/>
              <a:t>800-439-2370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2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4859453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135 Santilli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636532"/>
            <a:ext cx="10987523" cy="3786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10203"/>
                </a:solidFill>
                <a:latin typeface="Arial"/>
                <a:cs typeface="Arial"/>
              </a:rPr>
              <a:t>What is (and is not) included in the MCAS Early Release?</a:t>
            </a:r>
          </a:p>
          <a:p>
            <a:pPr marL="513715" indent="-513715">
              <a:buAutoNum type="arabicPeriod"/>
            </a:pPr>
            <a:r>
              <a:rPr lang="en-US" sz="2800" b="1" dirty="0">
                <a:latin typeface="Arial"/>
                <a:cs typeface="Arial"/>
              </a:rPr>
              <a:t>Demonstration: Opening Your Data &amp; Using the Item Analysis Templates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latin typeface="Arial"/>
                <a:cs typeface="Arial"/>
              </a:rPr>
              <a:t>Early Release, Preliminary Results, &amp; Discrepancy Reporting</a:t>
            </a:r>
          </a:p>
          <a:p>
            <a:pPr marL="513715" indent="-513715">
              <a:buFont typeface="Arial" panose="020B0604020202020204" pitchFamily="34" charset="0"/>
              <a:buAutoNum type="arabicPeriod" startAt="3"/>
            </a:pPr>
            <a:r>
              <a:rPr lang="en-US" sz="2800" b="1" dirty="0">
                <a:latin typeface="Arial"/>
                <a:cs typeface="Arial"/>
              </a:rPr>
              <a:t>Resources &amp; Support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53E6-C56D-E7FB-A472-FD28C849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D386-54BC-F045-7A35-E061F6A3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56" y="193683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What’s New for 2025?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70127-B500-30E7-D873-4EB97F285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037" y="1101824"/>
            <a:ext cx="11114022" cy="5080586"/>
          </a:xfrm>
        </p:spPr>
        <p:txBody>
          <a:bodyPr>
            <a:normAutofit lnSpcReduction="10000"/>
          </a:bodyPr>
          <a:lstStyle/>
          <a:p>
            <a:pPr marL="137">
              <a:spcAft>
                <a:spcPts val="1200"/>
              </a:spcAft>
            </a:pPr>
            <a:r>
              <a:rPr lang="en-US" sz="3000">
                <a:solidFill>
                  <a:srgbClr val="000000"/>
                </a:solidFill>
              </a:rPr>
              <a:t>Scaled Scores and </a:t>
            </a:r>
            <a:r>
              <a:rPr lang="en-US" sz="3000" b="1">
                <a:solidFill>
                  <a:srgbClr val="000000"/>
                </a:solidFill>
              </a:rPr>
              <a:t>Provisional Achievement Levels</a:t>
            </a:r>
            <a:r>
              <a:rPr lang="en-US" sz="3000">
                <a:solidFill>
                  <a:srgbClr val="000000"/>
                </a:solidFill>
              </a:rPr>
              <a:t> in V2 for Certain Grades and Subjects:</a:t>
            </a:r>
          </a:p>
          <a:p>
            <a:pPr marL="9145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</a:rPr>
              <a:t>ELA </a:t>
            </a: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0" i="0">
                <a:solidFill>
                  <a:srgbClr val="000000"/>
                </a:solidFill>
                <a:effectLst/>
              </a:rPr>
              <a:t>Math (all grades; </a:t>
            </a:r>
            <a:r>
              <a:rPr lang="en-US" sz="2800">
                <a:solidFill>
                  <a:srgbClr val="000000"/>
                </a:solidFill>
              </a:rPr>
              <a:t>SGP available early September</a:t>
            </a:r>
            <a:r>
              <a:rPr lang="en-US" sz="2800" b="0" i="0">
                <a:solidFill>
                  <a:srgbClr val="000000"/>
                </a:solidFill>
                <a:effectLst/>
              </a:rPr>
              <a:t>)</a:t>
            </a:r>
          </a:p>
          <a:p>
            <a:pPr marL="9145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STE grades 5 &amp; 8</a:t>
            </a:r>
          </a:p>
          <a:p>
            <a:pPr marL="274">
              <a:spcAft>
                <a:spcPts val="1200"/>
              </a:spcAft>
            </a:pPr>
            <a:r>
              <a:rPr lang="en-US" sz="3000">
                <a:solidFill>
                  <a:srgbClr val="000000"/>
                </a:solidFill>
              </a:rPr>
              <a:t>Civics grade 8 V1 (first operational year; reporting and practice categories included)</a:t>
            </a:r>
          </a:p>
          <a:p>
            <a:pPr marL="274">
              <a:spcAft>
                <a:spcPts val="1200"/>
              </a:spcAft>
            </a:pPr>
            <a:r>
              <a:rPr lang="en-US" sz="3000" b="0" i="0">
                <a:solidFill>
                  <a:srgbClr val="000000"/>
                </a:solidFill>
                <a:effectLst/>
              </a:rPr>
              <a:t>Competency Determination (CD) </a:t>
            </a:r>
            <a:r>
              <a:rPr lang="en-US" sz="3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status not updated after </a:t>
            </a:r>
            <a:br>
              <a:rPr lang="en-US" sz="3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3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Jan. 31, 2025. </a:t>
            </a:r>
          </a:p>
          <a:p>
            <a:pPr marL="9145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</a:rPr>
              <a:t>Students no longer participate in high school tests/retests for CD purposes. Details in the </a:t>
            </a:r>
            <a:r>
              <a:rPr lang="en-US" sz="2800" b="0" i="0">
                <a:solidFill>
                  <a:srgbClr val="000000"/>
                </a:solidFill>
                <a:effectLst/>
                <a:hlinkClick r:id="rId2"/>
              </a:rPr>
              <a:t>CD Update FAQ</a:t>
            </a:r>
            <a:r>
              <a:rPr lang="en-US" sz="2800" b="0" i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36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782D-2424-CAF9-1400-5F24B79E7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416C-631A-AAE6-D018-3ABA6264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251486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What’s New for 2025?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EF95D-FAE6-1145-2288-38182847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07" y="1423748"/>
            <a:ext cx="10990385" cy="5080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Arial"/>
                <a:cs typeface="Arial"/>
              </a:rPr>
              <a:t>MCAS Resource Center</a:t>
            </a:r>
          </a:p>
          <a:p>
            <a:pPr marL="913765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Early data in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MCAS Portal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(replaces PearsonAccess Next)</a:t>
            </a:r>
          </a:p>
          <a:p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Outplaced students are included in the district .CSV file.</a:t>
            </a:r>
          </a:p>
          <a:p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Reporting Category Updates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Reporting categories (RepCat1, RepCat2, etc.) in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CSV files now in alphabetical order </a:t>
            </a:r>
          </a:p>
          <a:p>
            <a:pPr marL="457200" lvl="1"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457200" lvl="1"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See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Item Analysis Template for all reporting categories.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C2413-83CD-AB3B-97C6-C1DAB6EF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91" y="4432708"/>
            <a:ext cx="5961982" cy="12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0139-4575-7B24-68B1-4451293D1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96D9-8140-66E7-C12E-9A9AC0CF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What is (and is not) included in the MCAS Early Release?</a:t>
            </a:r>
          </a:p>
        </p:txBody>
      </p:sp>
    </p:spTree>
    <p:extLst>
      <p:ext uri="{BB962C8B-B14F-4D97-AF65-F5344CB8AC3E}">
        <p14:creationId xmlns:p14="http://schemas.microsoft.com/office/powerpoint/2010/main" val="328106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984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Early Release Data in the </a:t>
            </a:r>
            <a:r>
              <a:rPr lang="en-US" sz="4000">
                <a:solidFill>
                  <a:srgbClr val="3647B6"/>
                </a:solidFill>
                <a:cs typeface="Segoe UI" pitchFamily="34" charset="0"/>
                <a:hlinkClick r:id="rId3"/>
              </a:rPr>
              <a:t>MCAS Portal</a:t>
            </a:r>
            <a:endParaRPr lang="en-US" sz="4000">
              <a:solidFill>
                <a:srgbClr val="3647B6"/>
              </a:solidFill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020979"/>
            <a:ext cx="10845209" cy="54364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dirty="0">
                <a:solidFill>
                  <a:srgbClr val="101D35"/>
                </a:solidFill>
                <a:latin typeface="Arial"/>
                <a:cs typeface="Arial"/>
              </a:rPr>
              <a:t>.CSV data file versions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101D35"/>
                </a:solidFill>
              </a:rPr>
              <a:t>V1 Computer-Based Test (CBT) machine-scored items, short answer Math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101D35"/>
                </a:solidFill>
              </a:rPr>
              <a:t>V2 CBT and Paper-Based Test (PBT) all items</a:t>
            </a:r>
            <a:endParaRPr lang="en-US" sz="2000" dirty="0">
              <a:solidFill>
                <a:srgbClr val="101D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800" dirty="0"/>
              <a:t>Item score; total score; total possible; percent possible points blank = no response; “</a:t>
            </a:r>
            <a:r>
              <a:rPr lang="en-US" sz="2800" dirty="0">
                <a:solidFill>
                  <a:srgbClr val="101D35"/>
                </a:solidFill>
              </a:rPr>
              <a:t>–” = item not yet scored (V1)</a:t>
            </a:r>
            <a:endParaRPr lang="en-US" sz="2800" dirty="0"/>
          </a:p>
          <a:p>
            <a:pPr lvl="1">
              <a:spcBef>
                <a:spcPts val="600"/>
              </a:spcBef>
            </a:pPr>
            <a:r>
              <a:rPr lang="en-US" sz="2800" dirty="0"/>
              <a:t>Reporting Category results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101D35"/>
                </a:solidFill>
              </a:rPr>
              <a:t>Accommodations and accessibility features</a:t>
            </a:r>
          </a:p>
          <a:p>
            <a:pPr lvl="1">
              <a:spcBef>
                <a:spcPts val="600"/>
              </a:spcBef>
            </a:pPr>
            <a:endParaRPr lang="en-US" sz="1000" dirty="0">
              <a:solidFill>
                <a:srgbClr val="101D35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Participation status not yet available</a:t>
            </a:r>
          </a:p>
          <a:p>
            <a:pPr lvl="1"/>
            <a:r>
              <a:rPr lang="en-US" sz="2800" dirty="0"/>
              <a:t>Tested (T), Absent (ABS), Medically documented absent (MED), Transfer (TRN), not tested first-year EL (NTL) and others updated in August preliminary file in DropBoxes</a:t>
            </a:r>
          </a:p>
          <a:p>
            <a:pPr marL="457063" lvl="1" indent="0">
              <a:buNone/>
            </a:pPr>
            <a:endParaRPr lang="en-US" sz="2800" dirty="0">
              <a:solidFill>
                <a:srgbClr val="101D35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8E326-431E-144C-DC3C-2E9D0CDA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831C-E7B5-1AA7-57B2-D4E55EF69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984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Early Release Data in the </a:t>
            </a:r>
            <a:r>
              <a:rPr lang="en-US" sz="4000">
                <a:solidFill>
                  <a:srgbClr val="3647B6"/>
                </a:solidFill>
                <a:cs typeface="Segoe UI" pitchFamily="34" charset="0"/>
                <a:hlinkClick r:id="rId3"/>
              </a:rPr>
              <a:t>MCAS Portal</a:t>
            </a:r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3DEB-4823-E44A-CEEE-754D158268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143" y="1090944"/>
            <a:ext cx="11075508" cy="3906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dirty="0">
                <a:solidFill>
                  <a:srgbClr val="101D35"/>
                </a:solidFill>
                <a:latin typeface="Arial"/>
                <a:cs typeface="Arial"/>
              </a:rPr>
              <a:t>PDF Student Roster (school level only):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Item score, total points, void, not tested medical, scaled score, and provisional achievement level (certain V2 results)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Duplicate records will be resolved in August preliminary file. </a:t>
            </a:r>
          </a:p>
          <a:p>
            <a:pPr marL="457063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dirty="0">
                <a:solidFill>
                  <a:srgbClr val="101D35"/>
                </a:solidFill>
              </a:rPr>
              <a:t>ELA Released Essays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Grades </a:t>
            </a:r>
            <a:r>
              <a:rPr lang="en-US" sz="2800" dirty="0">
                <a:solidFill>
                  <a:srgbClr val="000000"/>
                </a:solidFill>
              </a:rPr>
              <a:t>3–8 a</a:t>
            </a:r>
            <a:r>
              <a:rPr lang="en-US" sz="2800" dirty="0">
                <a:solidFill>
                  <a:srgbClr val="101D35"/>
                </a:solidFill>
              </a:rPr>
              <a:t>pproximately 50%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High school </a:t>
            </a:r>
            <a:r>
              <a:rPr lang="en-US" sz="2800" dirty="0">
                <a:solidFill>
                  <a:srgbClr val="000000"/>
                </a:solidFill>
              </a:rPr>
              <a:t>100%</a:t>
            </a:r>
            <a:endParaRPr lang="en-US" sz="2800" dirty="0">
              <a:solidFill>
                <a:srgbClr val="101D35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1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3B7A-C1BA-D747-5EE7-0277313D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002E-C454-1F5F-04D7-FD55AE2357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270" y="374591"/>
            <a:ext cx="11821730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647B6"/>
                </a:solidFill>
                <a:cs typeface="Segoe UI" pitchFamily="34" charset="0"/>
              </a:rPr>
              <a:t>Comparison Between Machine-Scored &amp; Hand-Scored Items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87BB8B-1986-B95D-E3E8-6DAAFD294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08374"/>
              </p:ext>
            </p:extLst>
          </p:nvPr>
        </p:nvGraphicFramePr>
        <p:xfrm>
          <a:off x="370270" y="1621410"/>
          <a:ext cx="11422659" cy="3714160"/>
        </p:xfrm>
        <a:graphic>
          <a:graphicData uri="http://schemas.openxmlformats.org/drawingml/2006/table">
            <a:tbl>
              <a:tblPr/>
              <a:tblGrid>
                <a:gridCol w="1214275">
                  <a:extLst>
                    <a:ext uri="{9D8B030D-6E8A-4147-A177-3AD203B41FA5}">
                      <a16:colId xmlns:a16="http://schemas.microsoft.com/office/drawing/2014/main" val="3121408620"/>
                    </a:ext>
                  </a:extLst>
                </a:gridCol>
                <a:gridCol w="1256634">
                  <a:extLst>
                    <a:ext uri="{9D8B030D-6E8A-4147-A177-3AD203B41FA5}">
                      <a16:colId xmlns:a16="http://schemas.microsoft.com/office/drawing/2014/main" val="4286181562"/>
                    </a:ext>
                  </a:extLst>
                </a:gridCol>
                <a:gridCol w="1033237">
                  <a:extLst>
                    <a:ext uri="{9D8B030D-6E8A-4147-A177-3AD203B41FA5}">
                      <a16:colId xmlns:a16="http://schemas.microsoft.com/office/drawing/2014/main" val="3790342708"/>
                    </a:ext>
                  </a:extLst>
                </a:gridCol>
                <a:gridCol w="1127043">
                  <a:extLst>
                    <a:ext uri="{9D8B030D-6E8A-4147-A177-3AD203B41FA5}">
                      <a16:colId xmlns:a16="http://schemas.microsoft.com/office/drawing/2014/main" val="49929504"/>
                    </a:ext>
                  </a:extLst>
                </a:gridCol>
                <a:gridCol w="1129558">
                  <a:extLst>
                    <a:ext uri="{9D8B030D-6E8A-4147-A177-3AD203B41FA5}">
                      <a16:colId xmlns:a16="http://schemas.microsoft.com/office/drawing/2014/main" val="1074913750"/>
                    </a:ext>
                  </a:extLst>
                </a:gridCol>
                <a:gridCol w="1426067">
                  <a:extLst>
                    <a:ext uri="{9D8B030D-6E8A-4147-A177-3AD203B41FA5}">
                      <a16:colId xmlns:a16="http://schemas.microsoft.com/office/drawing/2014/main" val="3315361953"/>
                    </a:ext>
                  </a:extLst>
                </a:gridCol>
                <a:gridCol w="1073081">
                  <a:extLst>
                    <a:ext uri="{9D8B030D-6E8A-4147-A177-3AD203B41FA5}">
                      <a16:colId xmlns:a16="http://schemas.microsoft.com/office/drawing/2014/main" val="2713070157"/>
                    </a:ext>
                  </a:extLst>
                </a:gridCol>
                <a:gridCol w="1101320">
                  <a:extLst>
                    <a:ext uri="{9D8B030D-6E8A-4147-A177-3AD203B41FA5}">
                      <a16:colId xmlns:a16="http://schemas.microsoft.com/office/drawing/2014/main" val="3132343891"/>
                    </a:ext>
                  </a:extLst>
                </a:gridCol>
                <a:gridCol w="1030722">
                  <a:extLst>
                    <a:ext uri="{9D8B030D-6E8A-4147-A177-3AD203B41FA5}">
                      <a16:colId xmlns:a16="http://schemas.microsoft.com/office/drawing/2014/main" val="2512857904"/>
                    </a:ext>
                  </a:extLst>
                </a:gridCol>
                <a:gridCol w="1030722">
                  <a:extLst>
                    <a:ext uri="{9D8B030D-6E8A-4147-A177-3AD203B41FA5}">
                      <a16:colId xmlns:a16="http://schemas.microsoft.com/office/drawing/2014/main" val="3799862848"/>
                    </a:ext>
                  </a:extLst>
                </a:gridCol>
              </a:tblGrid>
              <a:tr h="4010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Subject/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Machine-Scored Items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Hand-Scored Items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Raw 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3603"/>
                  </a:ext>
                </a:extLst>
              </a:tr>
              <a:tr h="401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CBT V1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CBT/PBT V2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20105"/>
                  </a:ext>
                </a:extLst>
              </a:tr>
              <a:tr h="1465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ELA Grades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One-Point  Selected Response (SR)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Two-point SR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Machine- Scored Points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Percent Machine- Scored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Constructed Response (CR)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Essays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Hand-Scored Points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Percent Hand- Scored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Total Points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872757"/>
                  </a:ext>
                </a:extLst>
              </a:tr>
              <a:tr h="361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 (3 pts.)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 (7 pts.)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09723"/>
                  </a:ext>
                </a:extLst>
              </a:tr>
              <a:tr h="361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 (7 pts.)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04489"/>
                  </a:ext>
                </a:extLst>
              </a:tr>
              <a:tr h="361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 (8 pts.)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15742"/>
                  </a:ext>
                </a:extLst>
              </a:tr>
              <a:tr h="361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 (8 pts.)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2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38881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5" ma:contentTypeDescription="Create a new document." ma:contentTypeScope="" ma:versionID="47d92a8ba1e004f81e01cf4de4a1479d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64b1a23a7dbee6a2619b965a1693f6d9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Props1.xml><?xml version="1.0" encoding="utf-8"?>
<ds:datastoreItem xmlns:ds="http://schemas.openxmlformats.org/officeDocument/2006/customXml" ds:itemID="{C2EE8091-8E4E-4FC4-B18F-F0C2D0D9111E}"/>
</file>

<file path=customXml/itemProps2.xml><?xml version="1.0" encoding="utf-8"?>
<ds:datastoreItem xmlns:ds="http://schemas.openxmlformats.org/officeDocument/2006/customXml" ds:itemID="{ED16212F-9117-4012-9E92-3D1A7A703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BD4F9-8776-42B2-B5E2-0640CA65B87C}">
  <ds:schemaRefs>
    <ds:schemaRef ds:uri="049449a1-970d-4061-91c8-87f7c4621d9d"/>
    <ds:schemaRef ds:uri="e77133ba-eec1-4d51-86ef-7b6d23495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273</TotalTime>
  <Words>1646</Words>
  <Application>Microsoft Office PowerPoint</Application>
  <PresentationFormat>Widescreen</PresentationFormat>
  <Paragraphs>237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等线</vt:lpstr>
      <vt:lpstr>Aptos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DESE_Theme2</vt:lpstr>
      <vt:lpstr>DESE_PlainTheme1</vt:lpstr>
      <vt:lpstr>Worksheet</vt:lpstr>
      <vt:lpstr> ELA Grades 3–8 &amp; 10  Math Grades 3–8 &amp; 10 STE Grades 5 &amp; 8 Civics Grade 8 High School Science–Biology &amp; Introductory Physics</vt:lpstr>
      <vt:lpstr>Presenters</vt:lpstr>
      <vt:lpstr>Today’s Agenda</vt:lpstr>
      <vt:lpstr>What’s New for 2025?</vt:lpstr>
      <vt:lpstr>What’s New for 2025? (cont’d)</vt:lpstr>
      <vt:lpstr>1. What is (and is not) included in the MCAS Early Release?</vt:lpstr>
      <vt:lpstr>Early Release Data in the MCAS Portal</vt:lpstr>
      <vt:lpstr>Early Release Data in the MCAS Portal (cont’d)</vt:lpstr>
      <vt:lpstr>Comparison Between Machine-Scored &amp; Hand-Scored Items</vt:lpstr>
      <vt:lpstr>Comparison Between Machine-Scored &amp; Hand-Scored Items (cont’d)</vt:lpstr>
      <vt:lpstr>Using Early MCAS Results</vt:lpstr>
      <vt:lpstr>Using Early MCAS Results (cont’d)</vt:lpstr>
      <vt:lpstr>2. Demonstration:  Opening Your Data &amp; Using the Item Analysis Templates</vt:lpstr>
      <vt:lpstr>Secure Website for this Process</vt:lpstr>
      <vt:lpstr>Secure Website for this Process (cont’d)</vt:lpstr>
      <vt:lpstr>PowerPoint Presentation</vt:lpstr>
      <vt:lpstr>Using the Item Analysis Template  (Replicates Edwin Analytics Report IT301)</vt:lpstr>
      <vt:lpstr>Using the Item Analysis Template  (Replicates Edwin Analytics Report IT302)</vt:lpstr>
      <vt:lpstr>Student PDF Roster in Download Center</vt:lpstr>
      <vt:lpstr>Recap of Steps for Loading Data into Templates</vt:lpstr>
      <vt:lpstr>3. Early Release, Preliminary Results, &amp; Discrepancy Reporting</vt:lpstr>
      <vt:lpstr>Early Release Data Considerations</vt:lpstr>
      <vt:lpstr>Preliminary Results</vt:lpstr>
      <vt:lpstr>Discrepancy Reporting</vt:lpstr>
      <vt:lpstr>4. Resources &amp; Support</vt:lpstr>
      <vt:lpstr>Resources</vt:lpstr>
      <vt:lpstr>Email and Phone Support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41</cp:revision>
  <cp:lastPrinted>2018-04-19T17:32:17Z</cp:lastPrinted>
  <dcterms:created xsi:type="dcterms:W3CDTF">2018-04-05T15:34:05Z</dcterms:created>
  <dcterms:modified xsi:type="dcterms:W3CDTF">2025-06-25T13:16:18Z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0x0101001632492CAC103A49A985C1EA3C99F8E6</vt:lpwstr>
  </property>
  <property fmtid="{D5CDD505-2E9C-101B-9397-08002B2CF9AE}" pid="3" name="MediaServiceImageTags">
    <vt:lpwstr/>
  </property>
</Properties>
</file>