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28"/>
  </p:notesMasterIdLst>
  <p:handoutMasterIdLst>
    <p:handoutMasterId r:id="rId29"/>
  </p:handoutMasterIdLst>
  <p:sldIdLst>
    <p:sldId id="280" r:id="rId6"/>
    <p:sldId id="359" r:id="rId7"/>
    <p:sldId id="1184" r:id="rId8"/>
    <p:sldId id="1274" r:id="rId9"/>
    <p:sldId id="1171" r:id="rId10"/>
    <p:sldId id="1451" r:id="rId11"/>
    <p:sldId id="1072" r:id="rId12"/>
    <p:sldId id="1316" r:id="rId13"/>
    <p:sldId id="1318" r:id="rId14"/>
    <p:sldId id="1317" r:id="rId15"/>
    <p:sldId id="1454" r:id="rId16"/>
    <p:sldId id="1455" r:id="rId17"/>
    <p:sldId id="1459" r:id="rId18"/>
    <p:sldId id="1456" r:id="rId19"/>
    <p:sldId id="1457" r:id="rId20"/>
    <p:sldId id="1458" r:id="rId21"/>
    <p:sldId id="1452" r:id="rId22"/>
    <p:sldId id="1315" r:id="rId23"/>
    <p:sldId id="1453" r:id="rId24"/>
    <p:sldId id="1298" r:id="rId25"/>
    <p:sldId id="311" r:id="rId26"/>
    <p:sldId id="1264" r:id="rId27"/>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294D2170-BAF0-D4D5-5388-F00BBE691710}" name="acurrier@emetric.net" initials="ac" userId="S::urn:spo:guest#acurrier@emetric.net::"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0563C1"/>
    <a:srgbClr val="0000FF"/>
    <a:srgbClr val="101D35"/>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B6A5B-2628-4317-92B1-DF4684506FA0}" v="3" dt="2025-03-27T20:30:39.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0528" autoAdjust="0"/>
  </p:normalViewPr>
  <p:slideViewPr>
    <p:cSldViewPr snapToGrid="0">
      <p:cViewPr varScale="1">
        <p:scale>
          <a:sx n="101" d="100"/>
          <a:sy n="101" d="100"/>
        </p:scale>
        <p:origin x="942"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5A8B6A5B-2628-4317-92B1-DF4684506FA0}"/>
    <pc:docChg chg="custSel addSld modSld">
      <pc:chgData name="Cullen, Shannon (DESE)" userId="6b1ad6a8-5818-44b3-9274-ccefbf22d13d" providerId="ADAL" clId="{5A8B6A5B-2628-4317-92B1-DF4684506FA0}" dt="2025-03-28T19:41:31.759" v="374" actId="20577"/>
      <pc:docMkLst>
        <pc:docMk/>
      </pc:docMkLst>
      <pc:sldChg chg="modSp mod">
        <pc:chgData name="Cullen, Shannon (DESE)" userId="6b1ad6a8-5818-44b3-9274-ccefbf22d13d" providerId="ADAL" clId="{5A8B6A5B-2628-4317-92B1-DF4684506FA0}" dt="2025-03-28T19:41:22.325" v="373"/>
        <pc:sldMkLst>
          <pc:docMk/>
          <pc:sldMk cId="0" sldId="280"/>
        </pc:sldMkLst>
        <pc:spChg chg="mod">
          <ac:chgData name="Cullen, Shannon (DESE)" userId="6b1ad6a8-5818-44b3-9274-ccefbf22d13d" providerId="ADAL" clId="{5A8B6A5B-2628-4317-92B1-DF4684506FA0}" dt="2025-03-28T19:41:22.325" v="373"/>
          <ac:spMkLst>
            <pc:docMk/>
            <pc:sldMk cId="0" sldId="280"/>
            <ac:spMk id="2" creationId="{00000000-0000-0000-0000-000000000000}"/>
          </ac:spMkLst>
        </pc:spChg>
      </pc:sldChg>
      <pc:sldChg chg="modSp mod">
        <pc:chgData name="Cullen, Shannon (DESE)" userId="6b1ad6a8-5818-44b3-9274-ccefbf22d13d" providerId="ADAL" clId="{5A8B6A5B-2628-4317-92B1-DF4684506FA0}" dt="2025-03-27T19:19:45.404" v="55" actId="20577"/>
        <pc:sldMkLst>
          <pc:docMk/>
          <pc:sldMk cId="2938697752" sldId="1171"/>
        </pc:sldMkLst>
        <pc:spChg chg="mod">
          <ac:chgData name="Cullen, Shannon (DESE)" userId="6b1ad6a8-5818-44b3-9274-ccefbf22d13d" providerId="ADAL" clId="{5A8B6A5B-2628-4317-92B1-DF4684506FA0}" dt="2025-03-27T19:19:45.404" v="55" actId="20577"/>
          <ac:spMkLst>
            <pc:docMk/>
            <pc:sldMk cId="2938697752" sldId="1171"/>
            <ac:spMk id="3" creationId="{016D24D2-B23A-7E18-05C3-1A77A0F61E79}"/>
          </ac:spMkLst>
        </pc:spChg>
      </pc:sldChg>
      <pc:sldChg chg="modSp mod">
        <pc:chgData name="Cullen, Shannon (DESE)" userId="6b1ad6a8-5818-44b3-9274-ccefbf22d13d" providerId="ADAL" clId="{5A8B6A5B-2628-4317-92B1-DF4684506FA0}" dt="2025-03-27T19:17:55.412" v="47" actId="20577"/>
        <pc:sldMkLst>
          <pc:docMk/>
          <pc:sldMk cId="2046307947" sldId="1317"/>
        </pc:sldMkLst>
        <pc:graphicFrameChg chg="modGraphic">
          <ac:chgData name="Cullen, Shannon (DESE)" userId="6b1ad6a8-5818-44b3-9274-ccefbf22d13d" providerId="ADAL" clId="{5A8B6A5B-2628-4317-92B1-DF4684506FA0}" dt="2025-03-27T19:17:55.412" v="47" actId="20577"/>
          <ac:graphicFrameMkLst>
            <pc:docMk/>
            <pc:sldMk cId="2046307947" sldId="1317"/>
            <ac:graphicFrameMk id="6" creationId="{3CA6AF7D-00E6-4FB0-AA35-F13BD7F68B13}"/>
          </ac:graphicFrameMkLst>
        </pc:graphicFrameChg>
      </pc:sldChg>
      <pc:sldChg chg="modSp mod">
        <pc:chgData name="Cullen, Shannon (DESE)" userId="6b1ad6a8-5818-44b3-9274-ccefbf22d13d" providerId="ADAL" clId="{5A8B6A5B-2628-4317-92B1-DF4684506FA0}" dt="2025-03-27T19:19:02.540" v="49" actId="20577"/>
        <pc:sldMkLst>
          <pc:docMk/>
          <pc:sldMk cId="1818395997" sldId="1452"/>
        </pc:sldMkLst>
        <pc:spChg chg="mod">
          <ac:chgData name="Cullen, Shannon (DESE)" userId="6b1ad6a8-5818-44b3-9274-ccefbf22d13d" providerId="ADAL" clId="{5A8B6A5B-2628-4317-92B1-DF4684506FA0}" dt="2025-03-27T19:19:02.540" v="49" actId="20577"/>
          <ac:spMkLst>
            <pc:docMk/>
            <pc:sldMk cId="1818395997" sldId="1452"/>
            <ac:spMk id="2" creationId="{115EBD18-67AD-76E8-44F2-29A247A48861}"/>
          </ac:spMkLst>
        </pc:spChg>
      </pc:sldChg>
      <pc:sldChg chg="modSp mod">
        <pc:chgData name="Cullen, Shannon (DESE)" userId="6b1ad6a8-5818-44b3-9274-ccefbf22d13d" providerId="ADAL" clId="{5A8B6A5B-2628-4317-92B1-DF4684506FA0}" dt="2025-03-27T19:19:04.240" v="50" actId="20577"/>
        <pc:sldMkLst>
          <pc:docMk/>
          <pc:sldMk cId="1610664908" sldId="1453"/>
        </pc:sldMkLst>
        <pc:spChg chg="mod">
          <ac:chgData name="Cullen, Shannon (DESE)" userId="6b1ad6a8-5818-44b3-9274-ccefbf22d13d" providerId="ADAL" clId="{5A8B6A5B-2628-4317-92B1-DF4684506FA0}" dt="2025-03-27T19:19:04.240" v="50" actId="20577"/>
          <ac:spMkLst>
            <pc:docMk/>
            <pc:sldMk cId="1610664908" sldId="1453"/>
            <ac:spMk id="2" creationId="{115EBD18-67AD-76E8-44F2-29A247A48861}"/>
          </ac:spMkLst>
        </pc:spChg>
      </pc:sldChg>
      <pc:sldChg chg="modSp mod">
        <pc:chgData name="Cullen, Shannon (DESE)" userId="6b1ad6a8-5818-44b3-9274-ccefbf22d13d" providerId="ADAL" clId="{5A8B6A5B-2628-4317-92B1-DF4684506FA0}" dt="2025-03-27T19:18:59.240" v="48" actId="20577"/>
        <pc:sldMkLst>
          <pc:docMk/>
          <pc:sldMk cId="3095615586" sldId="1454"/>
        </pc:sldMkLst>
        <pc:spChg chg="mod">
          <ac:chgData name="Cullen, Shannon (DESE)" userId="6b1ad6a8-5818-44b3-9274-ccefbf22d13d" providerId="ADAL" clId="{5A8B6A5B-2628-4317-92B1-DF4684506FA0}" dt="2025-03-27T19:18:59.240" v="48" actId="20577"/>
          <ac:spMkLst>
            <pc:docMk/>
            <pc:sldMk cId="3095615586" sldId="1454"/>
            <ac:spMk id="2" creationId="{E62C85F7-483C-3886-F17A-B666939BFBC6}"/>
          </ac:spMkLst>
        </pc:spChg>
      </pc:sldChg>
      <pc:sldChg chg="modSp add mod">
        <pc:chgData name="Cullen, Shannon (DESE)" userId="6b1ad6a8-5818-44b3-9274-ccefbf22d13d" providerId="ADAL" clId="{5A8B6A5B-2628-4317-92B1-DF4684506FA0}" dt="2025-03-28T19:41:31.759" v="374" actId="20577"/>
        <pc:sldMkLst>
          <pc:docMk/>
          <pc:sldMk cId="1074236288" sldId="1459"/>
        </pc:sldMkLst>
        <pc:spChg chg="mod">
          <ac:chgData name="Cullen, Shannon (DESE)" userId="6b1ad6a8-5818-44b3-9274-ccefbf22d13d" providerId="ADAL" clId="{5A8B6A5B-2628-4317-92B1-DF4684506FA0}" dt="2025-03-27T20:26:07.904" v="80" actId="20577"/>
          <ac:spMkLst>
            <pc:docMk/>
            <pc:sldMk cId="1074236288" sldId="1459"/>
            <ac:spMk id="2" creationId="{AD2F7C02-E362-74D4-F79D-BCF2494A5E1D}"/>
          </ac:spMkLst>
        </pc:spChg>
        <pc:spChg chg="mod">
          <ac:chgData name="Cullen, Shannon (DESE)" userId="6b1ad6a8-5818-44b3-9274-ccefbf22d13d" providerId="ADAL" clId="{5A8B6A5B-2628-4317-92B1-DF4684506FA0}" dt="2025-03-28T19:41:31.759" v="374" actId="20577"/>
          <ac:spMkLst>
            <pc:docMk/>
            <pc:sldMk cId="1074236288" sldId="1459"/>
            <ac:spMk id="3" creationId="{8CD0A5C2-DF48-243F-675A-BC704CADB9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2025/3/27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2025/3/27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dirty="0"/>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76DB-8846-7E3A-A5A1-0283C720E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73968-5928-FB64-DA0F-C404BFBE6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2938B-15EA-B2F4-C559-445F9E769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C96F5-4429-B375-097D-AAC39CB23963}"/>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32286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50A5A-4D42-E547-42BE-41570008F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60AD6-F787-C53B-FCAE-E32B9E9E9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3F0E4-F472-CB68-2CE6-34102F7C77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FC0A69-C62B-8F24-12AC-FD9F97C3B1FF}"/>
              </a:ext>
            </a:extLst>
          </p:cNvPr>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16313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9C22C-55D9-9B91-C36F-53D87D778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7C5FE-2DED-CC6D-792B-41F6B1431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73705-AF7D-1470-2D11-A6E7F213C1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641E58-FFC3-C6F1-DD5B-B2752FBF0EA7}"/>
              </a:ext>
            </a:extLst>
          </p:cNvPr>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403641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5BBA4-6373-098C-B0FC-50801B942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33B0A-CCC3-B6A5-EA34-070F3689F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4CB2B-A513-43FD-92A5-6FB687939E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5CF696-5750-0031-E072-3767E238C1AA}"/>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147086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DE7F3-6100-DA5D-5D9D-C00789F36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73648-3498-5A26-BF9A-1B02609E1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ACDDA-1AB9-C9DF-2CE9-FBAF81E693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92BF49-030A-E2F4-4FFB-8922B69D96FA}"/>
              </a:ext>
            </a:extLst>
          </p:cNvPr>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025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F30D9-EC96-DF91-FD78-7B366C32A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12E63-1366-D29C-2E7F-B37D5ECD8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50DA5-8235-6DA0-74AE-DB8C4666B1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F7CB1-C4B5-9D64-29B8-83F2DFE36A26}"/>
              </a:ext>
            </a:extLst>
          </p:cNvPr>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35307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0D58-4BA3-265E-1F30-F50A64CB3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EFFCB-85B6-86D8-A47F-32460590B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7B562-0A7D-EAAF-7E87-5B931324B2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487325-27AA-0994-D5DA-405BD9667EEB}"/>
              </a:ext>
            </a:extLst>
          </p:cNvPr>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20136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dirty="0"/>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dirty="0"/>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8357-AFB4-18F2-184A-CF62FC589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47D4F-99D4-30C1-A403-5967FB3C9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C24E8-0A58-DFA0-2E46-B17606129B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F7D801-BE0C-AB9A-DC96-644AD39B71C7}"/>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17471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BAE6-F153-6D62-C598-B5210CD75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A719E-DED6-FDDC-278E-BA0F343CD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C3DA9-EFDB-E786-CFF7-C2B8649A1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7376A-6E07-5EF3-2E19-DB0AFB2B3B0D}"/>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23890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Pearson Access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3/27/2025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us14.campaign-archive.com/?u=d8f37d1a90dacd97f207f0b4a&amp;id=9686e08a61" TargetMode="External"/><Relationship Id="rId3" Type="http://schemas.openxmlformats.org/officeDocument/2006/relationships/hyperlink" Target="https://www.doe.mass.edu/mcas/testadmin/" TargetMode="External"/><Relationship Id="rId7" Type="http://schemas.openxmlformats.org/officeDocument/2006/relationships/hyperlink" Target="http://eepurl.com/ghSOhH"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www.doe.mass.edu/mcas/updates.html" TargetMode="External"/><Relationship Id="rId5" Type="http://schemas.openxmlformats.org/officeDocument/2006/relationships/hyperlink" Target="https://www.doe.mass.edu/mcas/accessibility/default.html" TargetMode="External"/><Relationship Id="rId4" Type="http://schemas.openxmlformats.org/officeDocument/2006/relationships/hyperlink" Target="https://www.doe.mass.edu/mcas/cal.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mcas.onlinehelp.cognia.org/wp-content/uploads/sites/30/2025/01/Instructions-for-Unlocking-Test-Questions-in-the-MCAS-Student-Kiosk-.pdf"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mailto:mcas@mass.gov" TargetMode="External"/><Relationship Id="rId12" Type="http://schemas.openxmlformats.org/officeDocument/2006/relationships/image" Target="../media/image22.sv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hyperlink" Target="http://www.doe.mass.edu/mcas" TargetMode="External"/><Relationship Id="rId4" Type="http://schemas.openxmlformats.org/officeDocument/2006/relationships/image" Target="../media/image16.sv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cas.onlinehelp.cognia.org/training-modules/" TargetMode="External"/><Relationship Id="rId7" Type="http://schemas.openxmlformats.org/officeDocument/2006/relationships/hyperlink" Target="https://mcas.onlinehelp.cognia.org/wp-content/uploads/sites/30/2025/02/Test-Admin-Security-Protocols-RETURNING-Staff-on-1.30.25-FINAL2a.pptx"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s://mcas.onlinehelp.cognia.org/training-webinars-test-admin-security-protocols-returning-staff/" TargetMode="External"/><Relationship Id="rId5" Type="http://schemas.openxmlformats.org/officeDocument/2006/relationships/hyperlink" Target="https://www.doe.mass.edu/mcas/testadmin/training/slides.pptx" TargetMode="External"/><Relationship Id="rId4" Type="http://schemas.openxmlformats.org/officeDocument/2006/relationships/hyperlink" Target="https://mcas.onlinehelp.cognia.org/training-webina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s://mcas.onlinehelp.cognia.org/training-webin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dirty="0">
                <a:latin typeface="Arial"/>
                <a:cs typeface="Arial"/>
              </a:rPr>
              <a:t>Office Hours: </a:t>
            </a:r>
            <a:br>
              <a:rPr lang="en-US" sz="5900" dirty="0">
                <a:latin typeface="Arial"/>
                <a:cs typeface="Arial"/>
              </a:rPr>
            </a:br>
            <a:r>
              <a:rPr lang="en-US" sz="5900" dirty="0">
                <a:latin typeface="Arial"/>
                <a:cs typeface="Arial"/>
              </a:rPr>
              <a:t>MCAS Portal Tasks During and After Testing</a:t>
            </a:r>
            <a:endParaRPr lang="en-US" altLang="en-US" sz="5900" dirty="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dirty="0">
                <a:solidFill>
                  <a:srgbClr val="000000"/>
                </a:solidFill>
                <a:latin typeface="Arial" panose="020B0604020202020204" pitchFamily="34" charset="0"/>
                <a:cs typeface="Arial" panose="020B0604020202020204" pitchFamily="34" charset="0"/>
              </a:rPr>
              <a:t>The Office of Student Assessment Services</a:t>
            </a:r>
          </a:p>
          <a:p>
            <a:pPr defTabSz="914126"/>
            <a:r>
              <a:rPr lang="en-US" altLang="zh-CN" sz="2799" dirty="0">
                <a:solidFill>
                  <a:srgbClr val="000000"/>
                </a:solidFill>
                <a:latin typeface="Arial" panose="020B0604020202020204" pitchFamily="34" charset="0"/>
                <a:cs typeface="Arial" panose="020B0604020202020204" pitchFamily="34" charset="0"/>
              </a:rPr>
              <a:t>March 28,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A7A1-AE08-07FD-52A3-61125DF2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22898-DAD1-3F32-2A3E-67663239028E}"/>
              </a:ext>
            </a:extLst>
          </p:cNvPr>
          <p:cNvSpPr>
            <a:spLocks noGrp="1"/>
          </p:cNvSpPr>
          <p:nvPr>
            <p:ph type="title" idx="4294967295"/>
          </p:nvPr>
        </p:nvSpPr>
        <p:spPr>
          <a:xfrm>
            <a:off x="496445" y="19984"/>
            <a:ext cx="11369675" cy="679450"/>
          </a:xfrm>
        </p:spPr>
        <p:txBody>
          <a:bodyPr>
            <a:normAutofit fontScale="90000"/>
          </a:bodyPr>
          <a:lstStyle/>
          <a:p>
            <a:r>
              <a:rPr lang="en-US" sz="4400" dirty="0">
                <a:solidFill>
                  <a:srgbClr val="3647B6"/>
                </a:solidFill>
                <a:cs typeface="Segoe UI" pitchFamily="34" charset="0"/>
              </a:rPr>
              <a:t>Resources on the DESE Website</a:t>
            </a:r>
          </a:p>
        </p:txBody>
      </p:sp>
      <p:graphicFrame>
        <p:nvGraphicFramePr>
          <p:cNvPr id="6" name="Content Placeholder 5">
            <a:extLst>
              <a:ext uri="{FF2B5EF4-FFF2-40B4-BE49-F238E27FC236}">
                <a16:creationId xmlns:a16="http://schemas.microsoft.com/office/drawing/2014/main" id="{3CA6AF7D-00E6-4FB0-AA35-F13BD7F68B13}"/>
              </a:ext>
            </a:extLst>
          </p:cNvPr>
          <p:cNvGraphicFramePr>
            <a:graphicFrameLocks noGrp="1"/>
          </p:cNvGraphicFramePr>
          <p:nvPr>
            <p:ph idx="4294967295"/>
            <p:extLst>
              <p:ext uri="{D42A27DB-BD31-4B8C-83A1-F6EECF244321}">
                <p14:modId xmlns:p14="http://schemas.microsoft.com/office/powerpoint/2010/main" val="1261826182"/>
              </p:ext>
            </p:extLst>
          </p:nvPr>
        </p:nvGraphicFramePr>
        <p:xfrm>
          <a:off x="224852" y="699433"/>
          <a:ext cx="11805223" cy="5676330"/>
        </p:xfrm>
        <a:graphic>
          <a:graphicData uri="http://schemas.openxmlformats.org/drawingml/2006/table">
            <a:tbl>
              <a:tblPr firstRow="1" bandRow="1">
                <a:tableStyleId>{5C22544A-7EE6-4342-B048-85BDC9FD1C3A}</a:tableStyleId>
              </a:tblPr>
              <a:tblGrid>
                <a:gridCol w="6864206">
                  <a:extLst>
                    <a:ext uri="{9D8B030D-6E8A-4147-A177-3AD203B41FA5}">
                      <a16:colId xmlns:a16="http://schemas.microsoft.com/office/drawing/2014/main" val="693765042"/>
                    </a:ext>
                  </a:extLst>
                </a:gridCol>
                <a:gridCol w="4941017">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616650">
                <a:tc>
                  <a:txBody>
                    <a:bodyPr/>
                    <a:lstStyle/>
                    <a:p>
                      <a:pPr marL="0" indent="0" algn="l" defTabSz="914126" rtl="0" eaLnBrk="1" latinLnBrk="0" hangingPunct="1">
                        <a:buFont typeface="Arial" panose="020B0604020202020204" pitchFamily="34" charset="0"/>
                        <a:buNone/>
                      </a:pPr>
                      <a:r>
                        <a:rPr lang="en-US" sz="2800" kern="1200">
                          <a:solidFill>
                            <a:schemeClr val="dk1"/>
                          </a:solidFill>
                          <a:latin typeface="Arial" panose="020B0604020202020204" pitchFamily="34" charset="0"/>
                          <a:ea typeface="+mn-ea"/>
                          <a:cs typeface="Arial" panose="020B0604020202020204" pitchFamily="34" charset="0"/>
                        </a:rPr>
                        <a:t>Test Administration Resources</a:t>
                      </a:r>
                    </a:p>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ea typeface="+mn-ea"/>
                          <a:cs typeface="Arial" panose="020B0604020202020204" pitchFamily="34" charset="0"/>
                        </a:rPr>
                        <a:t>Manuals</a:t>
                      </a:r>
                    </a:p>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ea typeface="+mn-ea"/>
                          <a:cs typeface="Arial" panose="020B0604020202020204" pitchFamily="34" charset="0"/>
                        </a:rPr>
                        <a:t>Sample materials</a:t>
                      </a:r>
                    </a:p>
                  </a:txBody>
                  <a:tcPr/>
                </a:tc>
                <a:tc>
                  <a:txBody>
                    <a:bodyPr/>
                    <a:lstStyle/>
                    <a:p>
                      <a:r>
                        <a:rPr lang="en-US" sz="2400">
                          <a:latin typeface="Arial" panose="020B0604020202020204" pitchFamily="34" charset="0"/>
                          <a:cs typeface="Arial" panose="020B0604020202020204" pitchFamily="34" charset="0"/>
                          <a:hlinkClick r:id="rId3"/>
                        </a:rPr>
                        <a:t>www.doe.mass.edu/mcas/testadmin/</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616650">
                <a:tc>
                  <a:txBody>
                    <a:bodyPr/>
                    <a:lstStyle/>
                    <a:p>
                      <a:pPr marL="0" indent="0" algn="l" defTabSz="914126" rtl="0" eaLnBrk="1" latinLnBrk="0" hangingPunct="1">
                        <a:buFont typeface="Arial" panose="020B0604020202020204" pitchFamily="34" charset="0"/>
                        <a:buNone/>
                      </a:pPr>
                      <a:r>
                        <a:rPr lang="en-US" sz="2800" kern="1200">
                          <a:solidFill>
                            <a:schemeClr val="dk1"/>
                          </a:solidFill>
                          <a:latin typeface="Arial" panose="020B0604020202020204" pitchFamily="34" charset="0"/>
                          <a:ea typeface="+mn-ea"/>
                          <a:cs typeface="Arial" panose="020B0604020202020204" pitchFamily="34" charset="0"/>
                        </a:rPr>
                        <a:t>Statewide Testing Schedule</a:t>
                      </a:r>
                    </a:p>
                  </a:txBody>
                  <a:tcPr/>
                </a:tc>
                <a:tc>
                  <a:txBody>
                    <a:bodyPr/>
                    <a:lstStyle/>
                    <a:p>
                      <a:r>
                        <a:rPr lang="en-US" sz="2400">
                          <a:latin typeface="Arial" panose="020B0604020202020204" pitchFamily="34" charset="0"/>
                          <a:cs typeface="Arial" panose="020B0604020202020204" pitchFamily="34" charset="0"/>
                          <a:hlinkClick r:id="rId4"/>
                        </a:rPr>
                        <a:t>www.doe.mass.edu/mcas/cal.html</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49645531"/>
                  </a:ext>
                </a:extLst>
              </a:tr>
              <a:tr h="616650">
                <a:tc>
                  <a:txBody>
                    <a:bodyPr/>
                    <a:lstStyle/>
                    <a:p>
                      <a:pPr marL="0" indent="0" algn="l" defTabSz="914126" rtl="0" eaLnBrk="1" latinLnBrk="0" hangingPunct="1">
                        <a:buFont typeface="Arial" panose="020B0604020202020204" pitchFamily="34" charset="0"/>
                        <a:buNone/>
                      </a:pPr>
                      <a:r>
                        <a:rPr lang="en-US" sz="2800" kern="1200">
                          <a:solidFill>
                            <a:schemeClr val="dk1"/>
                          </a:solidFill>
                          <a:latin typeface="Arial" panose="020B0604020202020204" pitchFamily="34" charset="0"/>
                          <a:ea typeface="+mn-ea"/>
                          <a:cs typeface="Arial" panose="020B0604020202020204" pitchFamily="34" charset="0"/>
                        </a:rPr>
                        <a:t>Accessibility and Accommodations Manual</a:t>
                      </a:r>
                    </a:p>
                    <a:p>
                      <a:pPr marL="0" indent="0" algn="l" defTabSz="914126" rtl="0" eaLnBrk="1" latinLnBrk="0" hangingPunct="1">
                        <a:buFont typeface="Arial" panose="020B0604020202020204" pitchFamily="34" charset="0"/>
                        <a:buNone/>
                      </a:pPr>
                      <a:endParaRPr lang="en-US" sz="28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400">
                          <a:latin typeface="Arial" panose="020B0604020202020204" pitchFamily="34" charset="0"/>
                          <a:cs typeface="Arial" panose="020B0604020202020204" pitchFamily="34" charset="0"/>
                          <a:hlinkClick r:id="rId5"/>
                        </a:rPr>
                        <a:t>www.doe.mass.edu/mcas/</a:t>
                      </a:r>
                      <a:br>
                        <a:rPr lang="en-US" sz="2400">
                          <a:latin typeface="Arial" panose="020B0604020202020204" pitchFamily="34" charset="0"/>
                          <a:cs typeface="Arial" panose="020B0604020202020204" pitchFamily="34" charset="0"/>
                          <a:hlinkClick r:id="rId5"/>
                        </a:rPr>
                      </a:br>
                      <a:r>
                        <a:rPr lang="en-US" sz="2400">
                          <a:latin typeface="Arial" panose="020B0604020202020204" pitchFamily="34" charset="0"/>
                          <a:cs typeface="Arial" panose="020B0604020202020204" pitchFamily="34" charset="0"/>
                          <a:hlinkClick r:id="rId5"/>
                        </a:rPr>
                        <a:t>accessibility/default.html</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2634065"/>
                  </a:ext>
                </a:extLst>
              </a:tr>
              <a:tr h="1055968">
                <a:tc>
                  <a:txBody>
                    <a:bodyPr/>
                    <a:lstStyle/>
                    <a:p>
                      <a:pPr marL="0" algn="l" defTabSz="914126" rtl="0" eaLnBrk="1" latinLnBrk="0" hangingPunct="1"/>
                      <a:r>
                        <a:rPr lang="en-US" sz="2800" kern="1200" dirty="0">
                          <a:solidFill>
                            <a:schemeClr val="dk1"/>
                          </a:solidFill>
                          <a:latin typeface="Arial" panose="020B0604020202020204" pitchFamily="34" charset="0"/>
                          <a:ea typeface="+mn-ea"/>
                          <a:cs typeface="Arial" panose="020B0604020202020204" pitchFamily="34" charset="0"/>
                        </a:rPr>
                        <a:t>Student Assessment Updates </a:t>
                      </a:r>
                      <a:br>
                        <a:rPr lang="en-US" sz="2800" kern="1200" dirty="0">
                          <a:solidFill>
                            <a:schemeClr val="dk1"/>
                          </a:solidFill>
                          <a:latin typeface="Arial" panose="020B0604020202020204" pitchFamily="34" charset="0"/>
                          <a:ea typeface="+mn-ea"/>
                          <a:cs typeface="Arial" panose="020B0604020202020204" pitchFamily="34" charset="0"/>
                        </a:rPr>
                      </a:br>
                      <a:r>
                        <a:rPr lang="en-US" sz="2000" kern="1200" dirty="0">
                          <a:solidFill>
                            <a:schemeClr val="dk1"/>
                          </a:solidFill>
                          <a:latin typeface="Arial" panose="020B0604020202020204" pitchFamily="34" charset="0"/>
                          <a:ea typeface="+mn-ea"/>
                          <a:cs typeface="Arial" panose="020B0604020202020204" pitchFamily="34" charset="0"/>
                        </a:rPr>
                        <a:t>(Biweekly email with important updates about the MCAS program)</a:t>
                      </a:r>
                    </a:p>
                    <a:p>
                      <a:pPr marL="0" indent="0" algn="l" defTabSz="914126" rtl="0" eaLnBrk="1" latinLnBrk="0" hangingPunct="1">
                        <a:buFont typeface="Arial" panose="020B0604020202020204" pitchFamily="34" charset="0"/>
                        <a:buNone/>
                      </a:pP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hlinkClick r:id="rId6"/>
                        </a:rPr>
                        <a:t>www.doe.mass.edu/mcas/updates.html</a:t>
                      </a:r>
                      <a:endParaRPr lang="en-US" sz="2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If you do not already receive this email, subscribe using this link: </a:t>
                      </a:r>
                      <a:r>
                        <a:rPr lang="en-US" sz="2000" dirty="0">
                          <a:latin typeface="Arial" panose="020B0604020202020204" pitchFamily="34" charset="0"/>
                          <a:cs typeface="Arial" panose="020B0604020202020204" pitchFamily="34" charset="0"/>
                          <a:hlinkClick r:id="rId7"/>
                        </a:rPr>
                        <a:t>http://eepurl.com/ghSOhH</a:t>
                      </a:r>
                      <a:r>
                        <a:rPr lang="en-US" sz="2000" dirty="0">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hlinkClick r:id="rId8"/>
                        </a:rPr>
                        <a:t>March 27 Special Edition Update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04630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F168-ABCF-DD6E-0560-61EE7244D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C85F7-483C-3886-F17A-B666939BFBC6}"/>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2. FAQs</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61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A403C-30A9-85AD-9B28-2D994101A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119BB-0BB8-B725-2E85-3F3D13435F81}"/>
              </a:ext>
            </a:extLst>
          </p:cNvPr>
          <p:cNvSpPr>
            <a:spLocks noGrp="1"/>
          </p:cNvSpPr>
          <p:nvPr>
            <p:ph type="title"/>
          </p:nvPr>
        </p:nvSpPr>
        <p:spPr>
          <a:xfrm>
            <a:off x="465991" y="219057"/>
            <a:ext cx="10990385" cy="800851"/>
          </a:xfrm>
        </p:spPr>
        <p:txBody>
          <a:bodyPr>
            <a:normAutofit fontScale="90000"/>
          </a:bodyPr>
          <a:lstStyle/>
          <a:p>
            <a:r>
              <a:rPr lang="en-US" sz="4000" dirty="0"/>
              <a:t>Do Not Check the “Use Digital Proctoring” Checkbox</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E1CE3FA-7EDF-E2AD-3E5F-4E6BE3F06F5E}"/>
              </a:ext>
            </a:extLst>
          </p:cNvPr>
          <p:cNvSpPr>
            <a:spLocks noGrp="1"/>
          </p:cNvSpPr>
          <p:nvPr>
            <p:ph type="body" idx="1"/>
          </p:nvPr>
        </p:nvSpPr>
        <p:spPr>
          <a:xfrm>
            <a:off x="465991" y="1189738"/>
            <a:ext cx="11192609" cy="4873132"/>
          </a:xfrm>
        </p:spPr>
        <p:txBody>
          <a:bodyPr>
            <a:normAutofit fontScale="92500" lnSpcReduction="10000"/>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When scheduling a test on the Test Scheduling page, </a:t>
            </a:r>
            <a:r>
              <a:rPr lang="en-US" b="1" dirty="0">
                <a:solidFill>
                  <a:srgbClr val="101D35"/>
                </a:solidFill>
                <a:latin typeface="Arial" panose="020B0604020202020204" pitchFamily="34" charset="0"/>
                <a:cs typeface="Arial" panose="020B0604020202020204" pitchFamily="34" charset="0"/>
              </a:rPr>
              <a:t>do not select </a:t>
            </a:r>
            <a:r>
              <a:rPr lang="en-US" dirty="0">
                <a:solidFill>
                  <a:srgbClr val="101D35"/>
                </a:solidFill>
                <a:latin typeface="Arial" panose="020B0604020202020204" pitchFamily="34" charset="0"/>
                <a:cs typeface="Arial" panose="020B0604020202020204" pitchFamily="34" charset="0"/>
              </a:rPr>
              <a:t>the Use Digital Proctoring checkbox. </a:t>
            </a:r>
          </a:p>
          <a:p>
            <a:pPr marL="457200" indent="-457200">
              <a:buClrTx/>
              <a:buFont typeface="Arial" panose="020B0604020202020204" pitchFamily="34" charset="0"/>
              <a:buChar char="•"/>
            </a:pPr>
            <a:r>
              <a:rPr lang="en-US" dirty="0">
                <a:solidFill>
                  <a:srgbClr val="101D35"/>
                </a:solidFill>
              </a:rPr>
              <a:t>Selecting this checkbox can result in technology issues and delays during testing. </a:t>
            </a:r>
          </a:p>
          <a:p>
            <a:pPr marL="457200" indent="-457200">
              <a:buClrTx/>
              <a:buFont typeface="Arial" panose="020B0604020202020204" pitchFamily="34" charset="0"/>
              <a:buChar char="•"/>
            </a:pPr>
            <a:r>
              <a:rPr lang="en-US" dirty="0">
                <a:solidFill>
                  <a:srgbClr val="101D35"/>
                </a:solidFill>
              </a:rPr>
              <a:t>To check to see if this has been selected:</a:t>
            </a:r>
          </a:p>
          <a:p>
            <a:pPr marL="971550" lvl="1" indent="-514350">
              <a:buFont typeface="+mj-lt"/>
              <a:buAutoNum type="arabicPeriod"/>
            </a:pPr>
            <a:r>
              <a:rPr lang="en-US" sz="2600" dirty="0">
                <a:solidFill>
                  <a:srgbClr val="101D35"/>
                </a:solidFill>
                <a:latin typeface="Arial" panose="020B0604020202020204" pitchFamily="34" charset="0"/>
                <a:cs typeface="Arial" panose="020B0604020202020204" pitchFamily="34" charset="0"/>
              </a:rPr>
              <a:t>Navigate to the </a:t>
            </a:r>
            <a:r>
              <a:rPr lang="en-US" sz="2600" b="1" dirty="0">
                <a:solidFill>
                  <a:srgbClr val="101D35"/>
                </a:solidFill>
                <a:latin typeface="Arial" panose="020B0604020202020204" pitchFamily="34" charset="0"/>
                <a:cs typeface="Arial" panose="020B0604020202020204" pitchFamily="34" charset="0"/>
              </a:rPr>
              <a:t>MCAS Portal &gt; Administration &gt; Test Scheduling &gt; find the class &gt; View Details/Student Logins</a:t>
            </a:r>
            <a:r>
              <a:rPr lang="en-US" sz="2600" dirty="0">
                <a:solidFill>
                  <a:srgbClr val="101D35"/>
                </a:solidFill>
                <a:latin typeface="Arial" panose="020B0604020202020204" pitchFamily="34" charset="0"/>
                <a:cs typeface="Arial" panose="020B0604020202020204" pitchFamily="34" charset="0"/>
              </a:rPr>
              <a:t>. </a:t>
            </a:r>
          </a:p>
          <a:p>
            <a:pPr marL="971550" lvl="1" indent="-514350">
              <a:buFont typeface="+mj-lt"/>
              <a:buAutoNum type="arabicPeriod"/>
            </a:pPr>
            <a:r>
              <a:rPr lang="en-US" sz="2600" dirty="0">
                <a:solidFill>
                  <a:srgbClr val="101D35"/>
                </a:solidFill>
              </a:rPr>
              <a:t>Select </a:t>
            </a:r>
            <a:r>
              <a:rPr lang="en-US" sz="2600" b="1" dirty="0">
                <a:solidFill>
                  <a:srgbClr val="101D35"/>
                </a:solidFill>
              </a:rPr>
              <a:t>Edit Scheduled Test </a:t>
            </a:r>
            <a:r>
              <a:rPr lang="en-US" sz="2600" dirty="0">
                <a:solidFill>
                  <a:srgbClr val="101D35"/>
                </a:solidFill>
              </a:rPr>
              <a:t>in the top left. </a:t>
            </a:r>
          </a:p>
          <a:p>
            <a:pPr marL="971550" lvl="1" indent="-514350">
              <a:buFont typeface="+mj-lt"/>
              <a:buAutoNum type="arabicPeriod"/>
            </a:pPr>
            <a:r>
              <a:rPr lang="en-US" sz="2600" dirty="0">
                <a:solidFill>
                  <a:srgbClr val="101D35"/>
                </a:solidFill>
                <a:latin typeface="Arial" panose="020B0604020202020204" pitchFamily="34" charset="0"/>
                <a:cs typeface="Arial" panose="020B0604020202020204" pitchFamily="34" charset="0"/>
              </a:rPr>
              <a:t>Verify that </a:t>
            </a:r>
            <a:r>
              <a:rPr lang="en-US" sz="2600" b="1" dirty="0">
                <a:solidFill>
                  <a:srgbClr val="101D35"/>
                </a:solidFill>
                <a:latin typeface="Arial" panose="020B0604020202020204" pitchFamily="34" charset="0"/>
                <a:cs typeface="Arial" panose="020B0604020202020204" pitchFamily="34" charset="0"/>
              </a:rPr>
              <a:t>Use digital proctoring </a:t>
            </a:r>
            <a:r>
              <a:rPr lang="en-US" sz="2600" dirty="0">
                <a:solidFill>
                  <a:srgbClr val="101D35"/>
                </a:solidFill>
                <a:latin typeface="Arial" panose="020B0604020202020204" pitchFamily="34" charset="0"/>
                <a:cs typeface="Arial" panose="020B0604020202020204" pitchFamily="34" charset="0"/>
              </a:rPr>
              <a:t>is not checked. </a:t>
            </a:r>
          </a:p>
          <a:p>
            <a:pPr marL="971550" lvl="1" indent="-514350">
              <a:buFont typeface="+mj-lt"/>
              <a:buAutoNum type="arabicPeriod"/>
            </a:pPr>
            <a:r>
              <a:rPr lang="en-US" sz="2600" dirty="0">
                <a:solidFill>
                  <a:srgbClr val="101D35"/>
                </a:solidFill>
                <a:latin typeface="Arial" panose="020B0604020202020204" pitchFamily="34" charset="0"/>
                <a:cs typeface="Arial" panose="020B0604020202020204" pitchFamily="34" charset="0"/>
              </a:rPr>
              <a:t>If needed, uncheck Use digital proctoring and click </a:t>
            </a:r>
            <a:r>
              <a:rPr lang="en-US" sz="2600" b="1" dirty="0">
                <a:solidFill>
                  <a:srgbClr val="101D35"/>
                </a:solidFill>
                <a:latin typeface="Arial" panose="020B0604020202020204" pitchFamily="34" charset="0"/>
                <a:cs typeface="Arial" panose="020B0604020202020204" pitchFamily="34" charset="0"/>
              </a:rPr>
              <a:t>Save</a:t>
            </a:r>
            <a:r>
              <a:rPr lang="en-US" sz="2600" dirty="0">
                <a:solidFill>
                  <a:srgbClr val="101D35"/>
                </a:solidFill>
                <a:latin typeface="Arial" panose="020B0604020202020204" pitchFamily="34" charset="0"/>
                <a:cs typeface="Arial" panose="020B0604020202020204" pitchFamily="34" charset="0"/>
              </a:rPr>
              <a:t>. </a:t>
            </a:r>
            <a:endParaRPr lang="en-US" sz="2600" dirty="0">
              <a:solidFill>
                <a:srgbClr val="101D35"/>
              </a:solidFill>
            </a:endParaRPr>
          </a:p>
          <a:p>
            <a:pPr marL="457200" indent="-457200">
              <a:buClrTx/>
              <a:buFont typeface="Arial" panose="020B0604020202020204" pitchFamily="34" charset="0"/>
              <a:buChar char="•"/>
            </a:pPr>
            <a:r>
              <a:rPr lang="en-US" dirty="0">
                <a:solidFill>
                  <a:srgbClr val="101D35"/>
                </a:solidFill>
              </a:rPr>
              <a:t>If students are actively testing and this checkbox needs to be deselected, </a:t>
            </a:r>
            <a:r>
              <a:rPr lang="en-US" b="1" dirty="0">
                <a:solidFill>
                  <a:srgbClr val="101D35"/>
                </a:solidFill>
              </a:rPr>
              <a:t>first instruct all students to pause and exit the kiosk</a:t>
            </a:r>
            <a:r>
              <a:rPr lang="en-US" dirty="0">
                <a:solidFill>
                  <a:srgbClr val="101D35"/>
                </a:solidFill>
              </a:rPr>
              <a:t>. </a:t>
            </a:r>
          </a:p>
          <a:p>
            <a:pPr marL="914400" lvl="1" indent="-457200">
              <a:buFont typeface="Arial" panose="020B0604020202020204" pitchFamily="34" charset="0"/>
              <a:buChar char="•"/>
            </a:pPr>
            <a:r>
              <a:rPr lang="en-US" sz="2600" dirty="0">
                <a:solidFill>
                  <a:srgbClr val="101D35"/>
                </a:solidFill>
              </a:rPr>
              <a:t>Then, follow the steps outlined above. </a:t>
            </a:r>
          </a:p>
        </p:txBody>
      </p:sp>
    </p:spTree>
    <p:extLst>
      <p:ext uri="{BB962C8B-B14F-4D97-AF65-F5344CB8AC3E}">
        <p14:creationId xmlns:p14="http://schemas.microsoft.com/office/powerpoint/2010/main" val="242517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A7606-C9A3-4288-F010-F24A40F23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F7C02-E362-74D4-F79D-BCF2494A5E1D}"/>
              </a:ext>
            </a:extLst>
          </p:cNvPr>
          <p:cNvSpPr>
            <a:spLocks noGrp="1"/>
          </p:cNvSpPr>
          <p:nvPr>
            <p:ph type="title"/>
          </p:nvPr>
        </p:nvSpPr>
        <p:spPr>
          <a:xfrm>
            <a:off x="465991" y="219057"/>
            <a:ext cx="10990385" cy="800851"/>
          </a:xfrm>
        </p:spPr>
        <p:txBody>
          <a:bodyPr>
            <a:normAutofit/>
          </a:bodyPr>
          <a:lstStyle/>
          <a:p>
            <a:r>
              <a:rPr lang="en-US" sz="4000" dirty="0"/>
              <a:t>Drag-and-Drop Questions</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CD0A5C2-DF48-243F-675A-BC704CADB90B}"/>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b="0" i="0" dirty="0">
                <a:solidFill>
                  <a:srgbClr val="000000"/>
                </a:solidFill>
                <a:effectLst/>
              </a:rPr>
              <a:t>A small number of schools have reported issues with students viewing drag-and-drop questions. Cognia is actively working on a solution.</a:t>
            </a:r>
          </a:p>
          <a:p>
            <a:pPr marL="457200" indent="-457200">
              <a:buClrTx/>
              <a:buFont typeface="Arial" panose="020B0604020202020204" pitchFamily="34" charset="0"/>
              <a:buChar char="•"/>
            </a:pPr>
            <a:r>
              <a:rPr lang="en-US" b="0" i="0" dirty="0">
                <a:solidFill>
                  <a:srgbClr val="000000"/>
                </a:solidFill>
                <a:effectLst/>
              </a:rPr>
              <a:t>If students experience an issue viewing drag-and-drop items, please ask students to:</a:t>
            </a:r>
          </a:p>
          <a:p>
            <a:pPr marL="914400" lvl="1" indent="-457200">
              <a:buFont typeface="+mj-lt"/>
              <a:buAutoNum type="arabicPeriod"/>
            </a:pPr>
            <a:r>
              <a:rPr lang="en-US" sz="2400" dirty="0">
                <a:solidFill>
                  <a:srgbClr val="000000"/>
                </a:solidFill>
              </a:rPr>
              <a:t>P</a:t>
            </a:r>
            <a:r>
              <a:rPr lang="en-US" sz="2400" b="0" i="0" dirty="0">
                <a:solidFill>
                  <a:srgbClr val="000000"/>
                </a:solidFill>
                <a:effectLst/>
              </a:rPr>
              <a:t>ause and exit the test. </a:t>
            </a:r>
          </a:p>
          <a:p>
            <a:pPr marL="914400" lvl="1" indent="-457200">
              <a:buFont typeface="+mj-lt"/>
              <a:buAutoNum type="arabicPeriod"/>
            </a:pPr>
            <a:r>
              <a:rPr lang="en-US" sz="2400">
                <a:solidFill>
                  <a:srgbClr val="000000"/>
                </a:solidFill>
              </a:rPr>
              <a:t>L</a:t>
            </a:r>
            <a:r>
              <a:rPr lang="en-US" sz="2400" b="0" i="0">
                <a:solidFill>
                  <a:srgbClr val="000000"/>
                </a:solidFill>
                <a:effectLst/>
              </a:rPr>
              <a:t>og </a:t>
            </a:r>
            <a:r>
              <a:rPr lang="en-US" sz="2400" b="0" i="0" dirty="0">
                <a:solidFill>
                  <a:srgbClr val="000000"/>
                </a:solidFill>
                <a:effectLst/>
              </a:rPr>
              <a:t>back in to the test. </a:t>
            </a:r>
          </a:p>
          <a:p>
            <a:pPr marL="457200" indent="-457200">
              <a:buFont typeface="Arial" panose="020B0604020202020204" pitchFamily="34" charset="0"/>
              <a:buChar char="•"/>
            </a:pPr>
            <a:r>
              <a:rPr lang="en-US" dirty="0">
                <a:solidFill>
                  <a:srgbClr val="000000"/>
                </a:solidFill>
              </a:rPr>
              <a:t>If this does not solve the issue, please contact the MCAS Service Center. </a:t>
            </a:r>
            <a:endParaRPr lang="en-US" dirty="0">
              <a:solidFill>
                <a:srgbClr val="101D35"/>
              </a:solidFill>
            </a:endParaRPr>
          </a:p>
          <a:p>
            <a:pPr marL="457200" indent="-457200">
              <a:buClrTx/>
              <a:buFont typeface="Arial" panose="020B0604020202020204" pitchFamily="34" charset="0"/>
              <a:buChar char="•"/>
            </a:pPr>
            <a:endParaRPr lang="en-US" sz="2400" b="0" i="0" dirty="0">
              <a:solidFill>
                <a:srgbClr val="000000"/>
              </a:solidFill>
              <a:effectLst/>
            </a:endParaRPr>
          </a:p>
        </p:txBody>
      </p:sp>
    </p:spTree>
    <p:extLst>
      <p:ext uri="{BB962C8B-B14F-4D97-AF65-F5344CB8AC3E}">
        <p14:creationId xmlns:p14="http://schemas.microsoft.com/office/powerpoint/2010/main" val="107423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C137-DD4E-7A78-26C7-E77313688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81C36-7601-DDFE-16F3-0879F9A1A6A8}"/>
              </a:ext>
            </a:extLst>
          </p:cNvPr>
          <p:cNvSpPr>
            <a:spLocks noGrp="1"/>
          </p:cNvSpPr>
          <p:nvPr>
            <p:ph type="title"/>
          </p:nvPr>
        </p:nvSpPr>
        <p:spPr>
          <a:xfrm>
            <a:off x="465991" y="219057"/>
            <a:ext cx="10990385" cy="800851"/>
          </a:xfrm>
        </p:spPr>
        <p:txBody>
          <a:bodyPr>
            <a:normAutofit/>
          </a:bodyPr>
          <a:lstStyle/>
          <a:p>
            <a:r>
              <a:rPr lang="en-US" sz="4000" dirty="0"/>
              <a:t>Unlocking Test Questions</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377EF1F-8C2C-7735-2527-5ADB7B0D1C18}"/>
              </a:ext>
            </a:extLst>
          </p:cNvPr>
          <p:cNvSpPr>
            <a:spLocks noGrp="1"/>
          </p:cNvSpPr>
          <p:nvPr>
            <p:ph type="body" idx="1"/>
          </p:nvPr>
        </p:nvSpPr>
        <p:spPr>
          <a:xfrm>
            <a:off x="465991" y="1189738"/>
            <a:ext cx="11192609" cy="4873132"/>
          </a:xfrm>
        </p:spPr>
        <p:txBody>
          <a:bodyPr>
            <a:noAutofit/>
          </a:bodyPr>
          <a:lstStyle/>
          <a:p>
            <a:pPr marL="0" marR="0">
              <a:lnSpc>
                <a:spcPct val="100000"/>
              </a:lnSpc>
              <a:spcBef>
                <a:spcPts val="0"/>
              </a:spcBef>
              <a:buNone/>
            </a:pPr>
            <a:r>
              <a:rPr lang="en-US" sz="2400" dirty="0">
                <a:effectLst/>
                <a:ea typeface="Calibri" panose="020F0502020204030204" pitchFamily="34" charset="0"/>
              </a:rPr>
              <a:t>In the following situations, test questions that students have already answered will be automatically “locked” if a student signs back in to the test:</a:t>
            </a:r>
          </a:p>
          <a:p>
            <a:pPr marL="342900" marR="0" lvl="0" indent="-342900">
              <a:lnSpc>
                <a:spcPct val="100000"/>
              </a:lnSpc>
              <a:spcBef>
                <a:spcPts val="0"/>
              </a:spcBef>
              <a:buFont typeface="Symbol" panose="05050102010706020507" pitchFamily="18" charset="2"/>
              <a:buChar char=""/>
            </a:pPr>
            <a:r>
              <a:rPr lang="en-US" sz="2400" dirty="0">
                <a:effectLst/>
                <a:ea typeface="Calibri" panose="020F0502020204030204" pitchFamily="34" charset="0"/>
              </a:rPr>
              <a:t>Student pauses the test for more than 60 minutes</a:t>
            </a:r>
          </a:p>
          <a:p>
            <a:pPr marL="342900" marR="0" lvl="0" indent="-342900">
              <a:lnSpc>
                <a:spcPct val="100000"/>
              </a:lnSpc>
              <a:spcBef>
                <a:spcPts val="0"/>
              </a:spcBef>
              <a:buFont typeface="Symbol" panose="05050102010706020507" pitchFamily="18" charset="2"/>
              <a:buChar char=""/>
            </a:pPr>
            <a:r>
              <a:rPr lang="en-US" sz="2400" dirty="0">
                <a:effectLst/>
                <a:ea typeface="Calibri" panose="020F0502020204030204" pitchFamily="34" charset="0"/>
              </a:rPr>
              <a:t>Student exits a test and more than 60 minutes pass</a:t>
            </a:r>
          </a:p>
          <a:p>
            <a:pPr marL="342900" marR="0" lvl="0" indent="-342900">
              <a:lnSpc>
                <a:spcPct val="100000"/>
              </a:lnSpc>
              <a:spcBef>
                <a:spcPts val="0"/>
              </a:spcBef>
              <a:buFont typeface="Symbol" panose="05050102010706020507" pitchFamily="18" charset="2"/>
              <a:buChar char=""/>
            </a:pPr>
            <a:r>
              <a:rPr lang="en-US" sz="2400" dirty="0">
                <a:effectLst/>
                <a:ea typeface="Calibri" panose="020F0502020204030204" pitchFamily="34" charset="0"/>
              </a:rPr>
              <a:t>Student does not interact with the test for 60 minutes or more (inactivity timeout)</a:t>
            </a:r>
          </a:p>
          <a:p>
            <a:pPr marL="342900" marR="0" lvl="0" indent="-342900">
              <a:lnSpc>
                <a:spcPct val="100000"/>
              </a:lnSpc>
              <a:spcBef>
                <a:spcPts val="0"/>
              </a:spcBef>
              <a:buFont typeface="Symbol" panose="05050102010706020507" pitchFamily="18" charset="2"/>
              <a:buChar char=""/>
            </a:pPr>
            <a:r>
              <a:rPr lang="en-US" sz="2400" dirty="0">
                <a:effectLst/>
                <a:ea typeface="Calibri" panose="020F0502020204030204" pitchFamily="34" charset="0"/>
              </a:rPr>
              <a:t>Abrupt closure (such as loss of power, the device is turned off while testing, or the kiosk is forced closed)</a:t>
            </a:r>
          </a:p>
        </p:txBody>
      </p:sp>
    </p:spTree>
    <p:extLst>
      <p:ext uri="{BB962C8B-B14F-4D97-AF65-F5344CB8AC3E}">
        <p14:creationId xmlns:p14="http://schemas.microsoft.com/office/powerpoint/2010/main" val="247840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97073-58CA-1D55-FC7D-6938DB96F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8B33B-1E67-4C59-0A3C-BAF41E6D5EB6}"/>
              </a:ext>
            </a:extLst>
          </p:cNvPr>
          <p:cNvSpPr>
            <a:spLocks noGrp="1"/>
          </p:cNvSpPr>
          <p:nvPr>
            <p:ph type="title"/>
          </p:nvPr>
        </p:nvSpPr>
        <p:spPr>
          <a:xfrm>
            <a:off x="465991" y="219057"/>
            <a:ext cx="10990385" cy="800851"/>
          </a:xfrm>
        </p:spPr>
        <p:txBody>
          <a:bodyPr>
            <a:normAutofit/>
          </a:bodyPr>
          <a:lstStyle/>
          <a:p>
            <a:r>
              <a:rPr lang="en-US" sz="4000" dirty="0"/>
              <a:t>Unlocking Test Questions (cont’d)</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C03E688-467A-B3C9-4B34-605D2B394F6B}"/>
              </a:ext>
            </a:extLst>
          </p:cNvPr>
          <p:cNvSpPr>
            <a:spLocks noGrp="1"/>
          </p:cNvSpPr>
          <p:nvPr>
            <p:ph type="body" idx="1"/>
          </p:nvPr>
        </p:nvSpPr>
        <p:spPr>
          <a:xfrm>
            <a:off x="465991" y="1189738"/>
            <a:ext cx="11192609" cy="4873132"/>
          </a:xfrm>
        </p:spPr>
        <p:txBody>
          <a:bodyPr>
            <a:noAutofit/>
          </a:bodyPr>
          <a:lstStyle/>
          <a:p>
            <a:pPr marL="0" marR="0">
              <a:lnSpc>
                <a:spcPct val="100000"/>
              </a:lnSpc>
              <a:spcBef>
                <a:spcPts val="0"/>
              </a:spcBef>
              <a:buNone/>
            </a:pPr>
            <a:r>
              <a:rPr lang="en-US" sz="2400" dirty="0">
                <a:effectLst/>
                <a:ea typeface="Calibri" panose="020F0502020204030204" pitchFamily="34" charset="0"/>
              </a:rPr>
              <a:t>Test coordinators may unlock a student’s test questions by taking the following steps:</a:t>
            </a:r>
          </a:p>
          <a:p>
            <a:pPr marL="342900" marR="0" lvl="0" indent="-342900">
              <a:lnSpc>
                <a:spcPct val="100000"/>
              </a:lnSpc>
              <a:spcBef>
                <a:spcPts val="0"/>
              </a:spcBef>
              <a:buFont typeface="+mj-lt"/>
              <a:buAutoNum type="arabicPeriod"/>
            </a:pPr>
            <a:r>
              <a:rPr lang="en-US" sz="2400" dirty="0">
                <a:effectLst/>
                <a:ea typeface="Calibri" panose="020F0502020204030204" pitchFamily="34" charset="0"/>
              </a:rPr>
              <a:t>Student logs out of the test. </a:t>
            </a:r>
          </a:p>
          <a:p>
            <a:pPr marL="342900" marR="0" lvl="0" indent="-342900">
              <a:lnSpc>
                <a:spcPct val="100000"/>
              </a:lnSpc>
              <a:spcBef>
                <a:spcPts val="0"/>
              </a:spcBef>
              <a:buFont typeface="+mj-lt"/>
              <a:buAutoNum type="arabicPeriod"/>
            </a:pPr>
            <a:r>
              <a:rPr lang="en-US" sz="2400" dirty="0">
                <a:effectLst/>
                <a:ea typeface="Calibri" panose="020F0502020204030204" pitchFamily="34" charset="0"/>
              </a:rPr>
              <a:t>Test coordinator navigates to </a:t>
            </a:r>
            <a:r>
              <a:rPr lang="en-US" sz="2400" b="1" dirty="0">
                <a:effectLst/>
                <a:ea typeface="Calibri" panose="020F0502020204030204" pitchFamily="34" charset="0"/>
              </a:rPr>
              <a:t>Administration &gt; Test Scheduling &gt; View Details/Student Logins. </a:t>
            </a:r>
            <a:endParaRPr lang="en-US" sz="2400" dirty="0">
              <a:effectLst/>
              <a:ea typeface="Calibri" panose="020F0502020204030204" pitchFamily="34" charset="0"/>
            </a:endParaRPr>
          </a:p>
          <a:p>
            <a:pPr marL="342900" marR="0" lvl="0" indent="-342900">
              <a:lnSpc>
                <a:spcPct val="100000"/>
              </a:lnSpc>
              <a:spcBef>
                <a:spcPts val="0"/>
              </a:spcBef>
              <a:buFont typeface="+mj-lt"/>
              <a:buAutoNum type="arabicPeriod"/>
            </a:pPr>
            <a:r>
              <a:rPr lang="en-US" sz="2400" dirty="0">
                <a:effectLst/>
                <a:ea typeface="Calibri" panose="020F0502020204030204" pitchFamily="34" charset="0"/>
              </a:rPr>
              <a:t>Find the student on the </a:t>
            </a:r>
            <a:r>
              <a:rPr lang="en-US" sz="2400" b="1" dirty="0">
                <a:effectLst/>
                <a:ea typeface="Calibri" panose="020F0502020204030204" pitchFamily="34" charset="0"/>
              </a:rPr>
              <a:t>View Details/Student Logins</a:t>
            </a:r>
            <a:r>
              <a:rPr lang="en-US" sz="2400" dirty="0">
                <a:effectLst/>
                <a:ea typeface="Calibri" panose="020F0502020204030204" pitchFamily="34" charset="0"/>
              </a:rPr>
              <a:t> page. </a:t>
            </a:r>
          </a:p>
          <a:p>
            <a:pPr marL="342900" marR="0" lvl="0" indent="-342900">
              <a:lnSpc>
                <a:spcPct val="100000"/>
              </a:lnSpc>
              <a:spcBef>
                <a:spcPts val="0"/>
              </a:spcBef>
              <a:buFont typeface="+mj-lt"/>
              <a:buAutoNum type="arabicPeriod"/>
            </a:pPr>
            <a:r>
              <a:rPr lang="en-US" sz="2400" dirty="0">
                <a:effectLst/>
                <a:ea typeface="Calibri" panose="020F0502020204030204" pitchFamily="34" charset="0"/>
              </a:rPr>
              <a:t>Select </a:t>
            </a:r>
            <a:r>
              <a:rPr lang="en-US" sz="2400" b="1" dirty="0">
                <a:effectLst/>
                <a:ea typeface="Calibri" panose="020F0502020204030204" pitchFamily="34" charset="0"/>
              </a:rPr>
              <a:t>Unlock</a:t>
            </a:r>
            <a:r>
              <a:rPr lang="en-US" sz="2400" dirty="0">
                <a:effectLst/>
                <a:ea typeface="Calibri" panose="020F0502020204030204" pitchFamily="34" charset="0"/>
              </a:rPr>
              <a:t>. </a:t>
            </a:r>
          </a:p>
          <a:p>
            <a:pPr marL="342900" marR="0" lvl="0" indent="-342900">
              <a:lnSpc>
                <a:spcPct val="100000"/>
              </a:lnSpc>
              <a:spcBef>
                <a:spcPts val="0"/>
              </a:spcBef>
              <a:buFont typeface="+mj-lt"/>
              <a:buAutoNum type="arabicPeriod"/>
            </a:pPr>
            <a:r>
              <a:rPr lang="en-US" sz="2400" dirty="0">
                <a:effectLst/>
                <a:ea typeface="Calibri" panose="020F0502020204030204" pitchFamily="34" charset="0"/>
              </a:rPr>
              <a:t>Student signs back in to the test. </a:t>
            </a:r>
          </a:p>
          <a:p>
            <a:pPr marL="457200" marR="0">
              <a:lnSpc>
                <a:spcPct val="100000"/>
              </a:lnSpc>
              <a:spcBef>
                <a:spcPts val="0"/>
              </a:spcBef>
              <a:buNone/>
            </a:pPr>
            <a:r>
              <a:rPr lang="en-US" sz="2400" dirty="0">
                <a:effectLst/>
                <a:ea typeface="Calibri" panose="020F0502020204030204" pitchFamily="34" charset="0"/>
              </a:rPr>
              <a:t> </a:t>
            </a:r>
          </a:p>
          <a:p>
            <a:pPr marL="0" marR="0">
              <a:lnSpc>
                <a:spcPct val="100000"/>
              </a:lnSpc>
              <a:spcBef>
                <a:spcPts val="0"/>
              </a:spcBef>
            </a:pPr>
            <a:r>
              <a:rPr lang="en-US" sz="2400" dirty="0">
                <a:effectLst/>
                <a:ea typeface="Calibri" panose="020F0502020204030204" pitchFamily="34" charset="0"/>
              </a:rPr>
              <a:t>Step-by-step instructions with screenshots are available in the </a:t>
            </a:r>
            <a:r>
              <a:rPr lang="en-US" sz="2400" u="sng" dirty="0">
                <a:solidFill>
                  <a:srgbClr val="0000FF"/>
                </a:solidFill>
                <a:effectLst/>
                <a:ea typeface="Calibri" panose="020F0502020204030204" pitchFamily="34" charset="0"/>
                <a:hlinkClick r:id="rId3"/>
              </a:rPr>
              <a:t>Instructions for Unlocking Test Questions in the MCAS Student Kiosk</a:t>
            </a:r>
            <a:r>
              <a:rPr lang="en-US" sz="2400" dirty="0">
                <a:effectLst/>
                <a:ea typeface="Calibri" panose="020F0502020204030204" pitchFamily="34" charset="0"/>
              </a:rPr>
              <a:t>. Please contact the MCAS Service Center with questions. </a:t>
            </a:r>
          </a:p>
        </p:txBody>
      </p:sp>
    </p:spTree>
    <p:extLst>
      <p:ext uri="{BB962C8B-B14F-4D97-AF65-F5344CB8AC3E}">
        <p14:creationId xmlns:p14="http://schemas.microsoft.com/office/powerpoint/2010/main" val="304017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9D91-8C7E-52B5-6C76-DBA689633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E6308-A16C-BF18-01FF-B60420DDC782}"/>
              </a:ext>
            </a:extLst>
          </p:cNvPr>
          <p:cNvSpPr>
            <a:spLocks noGrp="1"/>
          </p:cNvSpPr>
          <p:nvPr>
            <p:ph type="title"/>
          </p:nvPr>
        </p:nvSpPr>
        <p:spPr>
          <a:xfrm>
            <a:off x="465991" y="219057"/>
            <a:ext cx="10990385" cy="800851"/>
          </a:xfrm>
        </p:spPr>
        <p:txBody>
          <a:bodyPr>
            <a:normAutofit/>
          </a:bodyPr>
          <a:lstStyle/>
          <a:p>
            <a:r>
              <a:rPr lang="en-US" sz="4000" dirty="0"/>
              <a:t>Student Testing Status</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4DB7613-BC7F-B16F-0B67-5070B5C7676E}"/>
              </a:ext>
            </a:extLst>
          </p:cNvPr>
          <p:cNvSpPr>
            <a:spLocks noGrp="1"/>
          </p:cNvSpPr>
          <p:nvPr>
            <p:ph type="body" idx="1"/>
          </p:nvPr>
        </p:nvSpPr>
        <p:spPr>
          <a:xfrm>
            <a:off x="465991" y="1189738"/>
            <a:ext cx="11192609" cy="4873132"/>
          </a:xfrm>
        </p:spPr>
        <p:txBody>
          <a:bodyPr>
            <a:noAutofit/>
          </a:bodyPr>
          <a:lstStyle/>
          <a:p>
            <a:pPr marL="342900" marR="0" indent="-342900">
              <a:lnSpc>
                <a:spcPct val="100000"/>
              </a:lnSpc>
              <a:spcBef>
                <a:spcPts val="0"/>
              </a:spcBef>
              <a:buFont typeface="Arial" panose="020B0604020202020204" pitchFamily="34" charset="0"/>
              <a:buChar char="•"/>
            </a:pPr>
            <a:r>
              <a:rPr lang="en-US" sz="2400" dirty="0">
                <a:effectLst/>
                <a:ea typeface="Calibri" panose="020F0502020204030204" pitchFamily="34" charset="0"/>
              </a:rPr>
              <a:t>View student testing status at </a:t>
            </a:r>
            <a:r>
              <a:rPr lang="en-US" sz="2400" b="1" dirty="0">
                <a:effectLst/>
                <a:ea typeface="Times New Roman" panose="02020603050405020304" pitchFamily="18" charset="0"/>
              </a:rPr>
              <a:t>Administration &gt; Test Scheduling &gt; View Details/Student Logins</a:t>
            </a:r>
          </a:p>
          <a:p>
            <a:pPr marL="342900" marR="0" indent="-342900">
              <a:lnSpc>
                <a:spcPct val="100000"/>
              </a:lnSpc>
              <a:spcBef>
                <a:spcPts val="0"/>
              </a:spcBef>
              <a:buFont typeface="Arial" panose="020B0604020202020204" pitchFamily="34" charset="0"/>
              <a:buChar char="•"/>
            </a:pPr>
            <a:r>
              <a:rPr lang="en-US" sz="2400" dirty="0">
                <a:effectLst/>
                <a:ea typeface="Calibri" panose="020F0502020204030204" pitchFamily="34" charset="0"/>
              </a:rPr>
              <a:t>Testing </a:t>
            </a:r>
            <a:r>
              <a:rPr lang="en-US" sz="2400" dirty="0">
                <a:ea typeface="Calibri" panose="020F0502020204030204" pitchFamily="34" charset="0"/>
              </a:rPr>
              <a:t>s</a:t>
            </a:r>
            <a:r>
              <a:rPr lang="en-US" sz="2400" dirty="0">
                <a:effectLst/>
                <a:ea typeface="Calibri" panose="020F0502020204030204" pitchFamily="34" charset="0"/>
              </a:rPr>
              <a:t>tatus</a:t>
            </a:r>
            <a:r>
              <a:rPr lang="en-US" sz="2400" dirty="0">
                <a:ea typeface="Calibri" panose="020F0502020204030204" pitchFamily="34" charset="0"/>
              </a:rPr>
              <a:t>es:</a:t>
            </a:r>
          </a:p>
          <a:p>
            <a:pPr marL="800100" lvl="1" indent="-342900">
              <a:lnSpc>
                <a:spcPct val="100000"/>
              </a:lnSpc>
              <a:spcBef>
                <a:spcPts val="0"/>
              </a:spcBef>
              <a:buFont typeface="Arial" panose="020B0604020202020204" pitchFamily="34" charset="0"/>
              <a:buChar char="•"/>
            </a:pPr>
            <a:r>
              <a:rPr lang="en-US" b="1" dirty="0">
                <a:solidFill>
                  <a:schemeClr val="tx1"/>
                </a:solidFill>
                <a:ea typeface="Calibri" panose="020F0502020204030204" pitchFamily="34" charset="0"/>
              </a:rPr>
              <a:t>Not Started</a:t>
            </a:r>
            <a:r>
              <a:rPr lang="en-US" dirty="0">
                <a:solidFill>
                  <a:schemeClr val="tx1"/>
                </a:solidFill>
                <a:ea typeface="Calibri" panose="020F0502020204030204" pitchFamily="34" charset="0"/>
              </a:rPr>
              <a:t>: A student has not signed in to the test session</a:t>
            </a:r>
          </a:p>
          <a:p>
            <a:pPr marL="800100" lvl="1" indent="-342900">
              <a:lnSpc>
                <a:spcPct val="100000"/>
              </a:lnSpc>
              <a:spcBef>
                <a:spcPts val="0"/>
              </a:spcBef>
              <a:buFont typeface="Arial" panose="020B0604020202020204" pitchFamily="34" charset="0"/>
              <a:buChar char="•"/>
            </a:pPr>
            <a:r>
              <a:rPr lang="en-US" b="1" dirty="0">
                <a:solidFill>
                  <a:schemeClr val="tx1"/>
                </a:solidFill>
                <a:ea typeface="Calibri" panose="020F0502020204030204" pitchFamily="34" charset="0"/>
              </a:rPr>
              <a:t>In Progress</a:t>
            </a:r>
            <a:r>
              <a:rPr lang="en-US" dirty="0">
                <a:solidFill>
                  <a:schemeClr val="tx1"/>
                </a:solidFill>
                <a:ea typeface="Calibri" panose="020F0502020204030204" pitchFamily="34" charset="0"/>
              </a:rPr>
              <a:t>: A student has signed in to the test session but has not selected “Turn In” at the end of the session</a:t>
            </a:r>
          </a:p>
          <a:p>
            <a:pPr marL="800100" lvl="1" indent="-342900">
              <a:lnSpc>
                <a:spcPct val="100000"/>
              </a:lnSpc>
              <a:spcBef>
                <a:spcPts val="0"/>
              </a:spcBef>
              <a:buFont typeface="Arial" panose="020B0604020202020204" pitchFamily="34" charset="0"/>
              <a:buChar char="•"/>
            </a:pPr>
            <a:r>
              <a:rPr lang="en-US" b="1" dirty="0">
                <a:solidFill>
                  <a:schemeClr val="tx1"/>
                </a:solidFill>
                <a:ea typeface="Calibri" panose="020F0502020204030204" pitchFamily="34" charset="0"/>
              </a:rPr>
              <a:t>Finished</a:t>
            </a:r>
            <a:r>
              <a:rPr lang="en-US" dirty="0">
                <a:solidFill>
                  <a:schemeClr val="tx1"/>
                </a:solidFill>
                <a:ea typeface="Calibri" panose="020F0502020204030204" pitchFamily="34" charset="0"/>
              </a:rPr>
              <a:t>: A student has selected “Turn In” at the end of the test session. </a:t>
            </a:r>
          </a:p>
          <a:p>
            <a:pPr marL="342900" marR="0" indent="-342900">
              <a:lnSpc>
                <a:spcPct val="100000"/>
              </a:lnSpc>
              <a:spcBef>
                <a:spcPts val="0"/>
              </a:spcBef>
              <a:buFont typeface="Arial" panose="020B0604020202020204" pitchFamily="34" charset="0"/>
              <a:buChar char="•"/>
            </a:pPr>
            <a:r>
              <a:rPr lang="en-US" sz="2400" dirty="0">
                <a:effectLst/>
                <a:ea typeface="Times New Roman" panose="02020603050405020304" pitchFamily="18" charset="0"/>
              </a:rPr>
              <a:t>If a student completes all the questions in a test but exits or pauses their test or shuts their device without turning in the test, their testing status will show as </a:t>
            </a:r>
            <a:r>
              <a:rPr lang="en-US" sz="2400" b="1" dirty="0">
                <a:effectLst/>
                <a:ea typeface="Times New Roman" panose="02020603050405020304" pitchFamily="18" charset="0"/>
              </a:rPr>
              <a:t>In Progress</a:t>
            </a:r>
            <a:r>
              <a:rPr lang="en-US" sz="2400" dirty="0">
                <a:effectLst/>
                <a:ea typeface="Times New Roman" panose="02020603050405020304" pitchFamily="18" charset="0"/>
              </a:rPr>
              <a:t> instead of </a:t>
            </a:r>
            <a:r>
              <a:rPr lang="en-US" sz="2400" b="1" dirty="0">
                <a:effectLst/>
                <a:ea typeface="Times New Roman" panose="02020603050405020304" pitchFamily="18" charset="0"/>
              </a:rPr>
              <a:t>Finished</a:t>
            </a:r>
            <a:r>
              <a:rPr lang="en-US" sz="2400" dirty="0">
                <a:effectLst/>
                <a:ea typeface="Times New Roman" panose="02020603050405020304" pitchFamily="18" charset="0"/>
              </a:rPr>
              <a:t>. </a:t>
            </a:r>
          </a:p>
          <a:p>
            <a:pPr marL="800100" lvl="1" indent="-342900">
              <a:lnSpc>
                <a:spcPct val="100000"/>
              </a:lnSpc>
              <a:spcBef>
                <a:spcPts val="0"/>
              </a:spcBef>
              <a:buFont typeface="Arial" panose="020B0604020202020204" pitchFamily="34" charset="0"/>
              <a:buChar char="•"/>
            </a:pPr>
            <a:r>
              <a:rPr lang="en-US" dirty="0">
                <a:solidFill>
                  <a:schemeClr val="tx1"/>
                </a:solidFill>
                <a:ea typeface="Times New Roman" panose="02020603050405020304" pitchFamily="18" charset="0"/>
              </a:rPr>
              <a:t>R</a:t>
            </a:r>
            <a:r>
              <a:rPr lang="en-US" dirty="0">
                <a:solidFill>
                  <a:schemeClr val="tx1"/>
                </a:solidFill>
                <a:effectLst/>
                <a:ea typeface="Times New Roman" panose="02020603050405020304" pitchFamily="18" charset="0"/>
              </a:rPr>
              <a:t>esponses have been captured by the </a:t>
            </a:r>
            <a:r>
              <a:rPr lang="en-US" dirty="0" err="1">
                <a:solidFill>
                  <a:schemeClr val="tx1"/>
                </a:solidFill>
                <a:effectLst/>
                <a:ea typeface="Times New Roman" panose="02020603050405020304" pitchFamily="18" charset="0"/>
              </a:rPr>
              <a:t>eMetric</a:t>
            </a:r>
            <a:r>
              <a:rPr lang="en-US" dirty="0">
                <a:solidFill>
                  <a:schemeClr val="tx1"/>
                </a:solidFill>
                <a:effectLst/>
                <a:ea typeface="Times New Roman" panose="02020603050405020304" pitchFamily="18" charset="0"/>
              </a:rPr>
              <a:t> servers, even though the test status is not </a:t>
            </a:r>
            <a:r>
              <a:rPr lang="en-US" b="1" dirty="0">
                <a:solidFill>
                  <a:schemeClr val="tx1"/>
                </a:solidFill>
                <a:effectLst/>
                <a:ea typeface="Times New Roman" panose="02020603050405020304" pitchFamily="18" charset="0"/>
              </a:rPr>
              <a:t>Finished</a:t>
            </a:r>
            <a:r>
              <a:rPr lang="en-US" dirty="0">
                <a:solidFill>
                  <a:schemeClr val="tx1"/>
                </a:solidFill>
                <a:effectLst/>
                <a:ea typeface="Times New Roman" panose="02020603050405020304" pitchFamily="18" charset="0"/>
              </a:rPr>
              <a:t>. </a:t>
            </a:r>
          </a:p>
          <a:p>
            <a:pPr marL="342900" marR="0" indent="-342900">
              <a:lnSpc>
                <a:spcPct val="100000"/>
              </a:lnSpc>
              <a:spcBef>
                <a:spcPts val="0"/>
              </a:spcBef>
              <a:buFont typeface="Arial" panose="020B0604020202020204" pitchFamily="34" charset="0"/>
              <a:buChar char="•"/>
            </a:pPr>
            <a:r>
              <a:rPr lang="en-US" sz="2400" dirty="0">
                <a:ea typeface="Times New Roman" panose="02020603050405020304" pitchFamily="18" charset="0"/>
              </a:rPr>
              <a:t>T</a:t>
            </a:r>
            <a:r>
              <a:rPr lang="en-US" sz="2400" dirty="0">
                <a:effectLst/>
                <a:ea typeface="Times New Roman" panose="02020603050405020304" pitchFamily="18" charset="0"/>
              </a:rPr>
              <a:t>o verify that all responses have been submitted for a student whose testing status is listed as </a:t>
            </a:r>
            <a:r>
              <a:rPr lang="en-US" sz="2400" b="1" dirty="0">
                <a:effectLst/>
                <a:ea typeface="Times New Roman" panose="02020603050405020304" pitchFamily="18" charset="0"/>
              </a:rPr>
              <a:t>In Progress</a:t>
            </a:r>
            <a:r>
              <a:rPr lang="en-US" sz="2400" dirty="0">
                <a:effectLst/>
                <a:ea typeface="Times New Roman" panose="02020603050405020304" pitchFamily="18" charset="0"/>
              </a:rPr>
              <a:t>, please contact the MCAS Service Center</a:t>
            </a:r>
            <a:endParaRPr lang="en-US" sz="2400" dirty="0">
              <a:effectLst/>
              <a:ea typeface="Calibri" panose="020F0502020204030204" pitchFamily="34" charset="0"/>
            </a:endParaRPr>
          </a:p>
        </p:txBody>
      </p:sp>
    </p:spTree>
    <p:extLst>
      <p:ext uri="{BB962C8B-B14F-4D97-AF65-F5344CB8AC3E}">
        <p14:creationId xmlns:p14="http://schemas.microsoft.com/office/powerpoint/2010/main" val="306650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3. Q&amp;A and Additional Demonstrations </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39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dirty="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dirty="0">
                <a:latin typeface="Arial" panose="020B0604020202020204" pitchFamily="34" charset="0"/>
                <a:cs typeface="Arial" panose="020B0604020202020204" pitchFamily="34" charset="0"/>
              </a:rPr>
              <a:t>Use the “Q&amp;A” feature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8988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4. Support and Next Steps</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66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dirty="0">
                <a:solidFill>
                  <a:srgbClr val="101D35"/>
                </a:solidFill>
                <a:latin typeface="Arial"/>
                <a:cs typeface="Arial"/>
              </a:rPr>
              <a:t>Abbie Currier, eMetric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dirty="0">
                <a:solidFill>
                  <a:srgbClr val="3647B6"/>
                </a:solidFill>
              </a:rPr>
              <a:t>Next Steps</a:t>
            </a:r>
            <a:endParaRPr lang="en-US" sz="3999" dirty="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dirty="0">
                <a:latin typeface="Arial" panose="020B0604020202020204" pitchFamily="34" charset="0"/>
                <a:cs typeface="Arial" panose="020B0604020202020204" pitchFamily="34" charset="0"/>
              </a:rPr>
              <a:t>Today: </a:t>
            </a:r>
            <a:r>
              <a:rPr lang="en-US" altLang="en-US" dirty="0">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Email your input to </a:t>
            </a:r>
            <a:r>
              <a:rPr lang="en-US" altLang="en-US" dirty="0">
                <a:hlinkClick r:id="rId3"/>
              </a:rPr>
              <a:t>mcas@mass.gov</a:t>
            </a:r>
            <a:r>
              <a:rPr lang="en-US" altLang="en-US" dirty="0"/>
              <a:t> </a:t>
            </a:r>
            <a:r>
              <a:rPr lang="en-US" altLang="en-US" dirty="0">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dirty="0">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dirty="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dirty="0">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dirty="0">
                <a:latin typeface="Arial" panose="020B0604020202020204" pitchFamily="34" charset="0"/>
                <a:cs typeface="Arial" panose="020B0604020202020204" pitchFamily="34" charset="0"/>
              </a:rPr>
              <a:t>Questions on logistics and technology</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pPr>
            <a:r>
              <a:rPr lang="en-US" b="1" dirty="0"/>
              <a:t>TTY: </a:t>
            </a:r>
            <a:r>
              <a:rPr lang="en-US" dirty="0"/>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dirty="0">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dirty="0">
                <a:latin typeface="Arial" panose="020B0604020202020204" pitchFamily="34" charset="0"/>
                <a:cs typeface="Arial" panose="020B0604020202020204" pitchFamily="34" charset="0"/>
              </a:rPr>
              <a:t>Policy questions (e.g., student participation, accommodations)</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781-338-3625</a:t>
            </a:r>
          </a:p>
          <a:p>
            <a:pPr marL="852589" lvl="1" indent="-457200">
              <a:buClr>
                <a:srgbClr val="010203"/>
              </a:buClr>
            </a:pPr>
            <a:r>
              <a:rPr lang="en-US" b="1" dirty="0"/>
              <a:t>TTY: </a:t>
            </a:r>
            <a:r>
              <a:rPr lang="en-US" dirty="0"/>
              <a:t>800-439-2370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dirty="0"/>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dirty="0">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hlinkClick r:id="rId7"/>
              </a:rPr>
              <a:t>mcas@mass.gov</a:t>
            </a:r>
            <a:r>
              <a:rPr lang="en-US" sz="1999" dirty="0">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hlinkClick r:id="rId10"/>
              </a:rPr>
              <a:t>www.doe.mass.edu/mcas</a:t>
            </a:r>
            <a:r>
              <a:rPr lang="en-US" sz="1999" dirty="0">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dirty="0">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197619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fontScale="92500" lnSpcReduction="10000"/>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Email student-specific questions to </a:t>
            </a:r>
            <a:r>
              <a:rPr lang="en-US" sz="2400" dirty="0">
                <a:latin typeface="Arial" panose="020B0604020202020204" pitchFamily="34" charset="0"/>
                <a:cs typeface="Arial" panose="020B0604020202020204" pitchFamily="34" charset="0"/>
                <a:hlinkClick r:id="rId3"/>
              </a:rPr>
              <a:t>mcas@mass.gov</a:t>
            </a:r>
            <a:r>
              <a:rPr lang="en-US" sz="2400" dirty="0">
                <a:latin typeface="Arial" panose="020B0604020202020204" pitchFamily="34" charset="0"/>
                <a:cs typeface="Arial" panose="020B0604020202020204" pitchFamily="34" charset="0"/>
              </a:rPr>
              <a:t> </a:t>
            </a:r>
            <a:r>
              <a:rPr lang="en-US" sz="2400"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a:t>
            </a:r>
          </a:p>
          <a:p>
            <a:pPr marL="457200" indent="-457200">
              <a:buClrTx/>
              <a:buFont typeface="Arial" panose="020B0604020202020204" pitchFamily="34" charset="0"/>
              <a:buChar char="•"/>
            </a:pPr>
            <a:r>
              <a:rPr lang="en-US" b="0" i="0" u="none" strike="noStrike" dirty="0">
                <a:solidFill>
                  <a:srgbClr val="101D35"/>
                </a:solidFill>
                <a:effectLst/>
                <a:latin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 </a:t>
            </a:r>
            <a:r>
              <a:rPr lang="en-US" dirty="0">
                <a:solidFill>
                  <a:srgbClr val="101D3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7345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3"/>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3589937"/>
          </a:xfrm>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Resources</a:t>
            </a:r>
          </a:p>
          <a:p>
            <a:pPr marL="514350" indent="-514350">
              <a:buClrTx/>
              <a:buFont typeface="+mj-lt"/>
              <a:buAutoNum type="arabicPeriod"/>
            </a:pPr>
            <a:r>
              <a:rPr lang="en-US" dirty="0">
                <a:solidFill>
                  <a:srgbClr val="101D35"/>
                </a:solidFill>
                <a:latin typeface="Arial"/>
                <a:cs typeface="Arial"/>
              </a:rPr>
              <a:t>FAQs</a:t>
            </a:r>
          </a:p>
          <a:p>
            <a:pPr marL="514350" indent="-514350">
              <a:buClrTx/>
              <a:buFont typeface="+mj-lt"/>
              <a:buAutoNum type="arabicPeriod"/>
            </a:pPr>
            <a:r>
              <a:rPr lang="en-US" dirty="0">
                <a:solidFill>
                  <a:srgbClr val="101D35"/>
                </a:solidFill>
                <a:latin typeface="Arial"/>
                <a:cs typeface="Arial"/>
              </a:rPr>
              <a:t>Q&amp;A and Additional Demonstrations</a:t>
            </a:r>
          </a:p>
          <a:p>
            <a:pPr marL="514350" indent="-514350">
              <a:buClrTx/>
              <a:buFont typeface="+mj-lt"/>
              <a:buAutoNum type="arabicPeriod"/>
            </a:pPr>
            <a:r>
              <a:rPr lang="en-US" dirty="0">
                <a:solidFill>
                  <a:srgbClr val="101D35"/>
                </a:solidFill>
                <a:latin typeface="Arial"/>
                <a:cs typeface="Arial"/>
              </a:rPr>
              <a:t>Support and Next Steps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1. Resources</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19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496445" y="19984"/>
            <a:ext cx="11369675" cy="679450"/>
          </a:xfrm>
        </p:spPr>
        <p:txBody>
          <a:bodyPr>
            <a:normAutofit fontScale="90000"/>
          </a:bodyPr>
          <a:lstStyle/>
          <a:p>
            <a:r>
              <a:rPr lang="en-US" sz="4400" dirty="0">
                <a:solidFill>
                  <a:srgbClr val="3647B6"/>
                </a:solidFill>
                <a:cs typeface="Segoe UI" pitchFamily="34" charset="0"/>
              </a:rPr>
              <a:t>Resources on Using the MCAS Portal</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881711405"/>
              </p:ext>
            </p:extLst>
          </p:nvPr>
        </p:nvGraphicFramePr>
        <p:xfrm>
          <a:off x="193388" y="699434"/>
          <a:ext cx="11805223" cy="6124444"/>
        </p:xfrm>
        <a:graphic>
          <a:graphicData uri="http://schemas.openxmlformats.org/drawingml/2006/table">
            <a:tbl>
              <a:tblPr firstRow="1" bandRow="1">
                <a:tableStyleId>{5C22544A-7EE6-4342-B048-85BDC9FD1C3A}</a:tableStyleId>
              </a:tblPr>
              <a:tblGrid>
                <a:gridCol w="6887148">
                  <a:extLst>
                    <a:ext uri="{9D8B030D-6E8A-4147-A177-3AD203B41FA5}">
                      <a16:colId xmlns:a16="http://schemas.microsoft.com/office/drawing/2014/main" val="693765042"/>
                    </a:ext>
                  </a:extLst>
                </a:gridCol>
                <a:gridCol w="4918075">
                  <a:extLst>
                    <a:ext uri="{9D8B030D-6E8A-4147-A177-3AD203B41FA5}">
                      <a16:colId xmlns:a16="http://schemas.microsoft.com/office/drawing/2014/main" val="4077489660"/>
                    </a:ext>
                  </a:extLst>
                </a:gridCol>
              </a:tblGrid>
              <a:tr h="353236">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12108">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000" dirty="0">
                          <a:latin typeface="Arial" panose="020B0604020202020204" pitchFamily="34" charset="0"/>
                          <a:cs typeface="Arial" panose="020B0604020202020204" pitchFamily="34" charset="0"/>
                          <a:hlinkClick r:id="rId3"/>
                        </a:rPr>
                        <a:t>mcas.onlinehelp.cognia.org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2531523">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Portal User Guides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the MCAS Portal</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Student Registration Guide</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MCAS Portal User Management Guide </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Creating and Managing Classes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Enrollment Transfers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Scheduling Tests and Printing Student Logins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Instructions for Using Materials Management</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Additional Tasks on the Test Scheduling Page</a:t>
                      </a:r>
                    </a:p>
                  </a:txBody>
                  <a:tcPr/>
                </a:tc>
                <a:tc>
                  <a:txBody>
                    <a:bodyPr/>
                    <a:lstStyle/>
                    <a:p>
                      <a:r>
                        <a:rPr lang="en-US" sz="2000" dirty="0">
                          <a:latin typeface="Arial" panose="020B0604020202020204" pitchFamily="34" charset="0"/>
                          <a:cs typeface="Arial" panose="020B0604020202020204" pitchFamily="34" charset="0"/>
                          <a:hlinkClick r:id="rId4"/>
                        </a:rPr>
                        <a:t>https://mcas.onlinehelp.cognia.org/portal/</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1471816">
                <a:tc>
                  <a:txBody>
                    <a:bodyPr/>
                    <a:lstStyle/>
                    <a:p>
                      <a:pPr marL="0" indent="0" algn="l" defTabSz="914126" rtl="0" eaLnBrk="1" latinLnBrk="0" hangingPunct="1">
                        <a:buFont typeface="Arial" panose="020B0604020202020204" pitchFamily="34" charset="0"/>
                        <a:buNone/>
                      </a:pPr>
                      <a:r>
                        <a:rPr lang="en-US" sz="2200" kern="1200" dirty="0">
                          <a:solidFill>
                            <a:schemeClr val="dk1"/>
                          </a:solidFill>
                          <a:latin typeface="Arial" panose="020B0604020202020204" pitchFamily="34" charset="0"/>
                          <a:ea typeface="+mn-ea"/>
                          <a:cs typeface="Arial" panose="020B0604020202020204" pitchFamily="34" charset="0"/>
                        </a:rPr>
                        <a:t>MCAS Training Site User Guides</a:t>
                      </a:r>
                    </a:p>
                    <a:p>
                      <a:pPr marL="285750" indent="-28575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Conducting a Practice Test through the MCAS Training Site</a:t>
                      </a:r>
                    </a:p>
                    <a:p>
                      <a:pPr marL="285750" indent="-28575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for Reviewing Reports of Results for Practice Tests Conducted in the MCAS Training 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4"/>
                        </a:rPr>
                        <a:t>https://mcas.onlinehelp.cognia.org/portal/</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80977627"/>
                  </a:ext>
                </a:extLst>
              </a:tr>
              <a:tr h="1186684">
                <a:tc>
                  <a:txBody>
                    <a:bodyPr/>
                    <a:lstStyle/>
                    <a:p>
                      <a:pPr marL="0" indent="0" algn="l" defTabSz="914126" rtl="0" eaLnBrk="1" latinLnBrk="0" hangingPunct="1">
                        <a:buFont typeface="Arial" panose="020B0604020202020204" pitchFamily="34" charset="0"/>
                        <a:buNone/>
                      </a:pPr>
                      <a:r>
                        <a:rPr lang="en-US" sz="2200" kern="1200" dirty="0">
                          <a:solidFill>
                            <a:schemeClr val="dk1"/>
                          </a:solidFill>
                          <a:latin typeface="Arial" panose="020B0604020202020204" pitchFamily="34" charset="0"/>
                          <a:ea typeface="+mn-ea"/>
                          <a:cs typeface="Arial" panose="020B0604020202020204" pitchFamily="34" charset="0"/>
                        </a:rPr>
                        <a:t>MCAS Student Kiosk Guides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Instructions for Unlocking Test Questions in the MCAS Student Kiosk</a:t>
                      </a:r>
                    </a:p>
                  </a:txBody>
                  <a:tcPr/>
                </a:tc>
                <a:tc>
                  <a:txBody>
                    <a:bodyPr/>
                    <a:lstStyle/>
                    <a:p>
                      <a:r>
                        <a:rPr lang="en-US" sz="2000">
                          <a:latin typeface="Arial" panose="020B0604020202020204" pitchFamily="34" charset="0"/>
                          <a:cs typeface="Arial" panose="020B0604020202020204" pitchFamily="34" charset="0"/>
                          <a:hlinkClick r:id="rId5"/>
                        </a:rPr>
                        <a:t>https://mcas.onlinehelp.cognia.org/</a:t>
                      </a:r>
                      <a:br>
                        <a:rPr lang="en-US" sz="2000">
                          <a:latin typeface="Arial" panose="020B0604020202020204" pitchFamily="34" charset="0"/>
                          <a:cs typeface="Arial" panose="020B0604020202020204" pitchFamily="34" charset="0"/>
                          <a:hlinkClick r:id="rId5"/>
                        </a:rPr>
                      </a:br>
                      <a:r>
                        <a:rPr lang="en-US" sz="2000">
                          <a:latin typeface="Arial" panose="020B0604020202020204" pitchFamily="34" charset="0"/>
                          <a:cs typeface="Arial" panose="020B0604020202020204" pitchFamily="34" charset="0"/>
                          <a:hlinkClick r:id="rId5"/>
                        </a:rPr>
                        <a:t>technology-setup/</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269205449"/>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B21E-6BC7-FF69-1978-A6B9807A3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9DDF4-379D-A8BF-27D7-D5AF1BBE3A10}"/>
              </a:ext>
            </a:extLst>
          </p:cNvPr>
          <p:cNvSpPr>
            <a:spLocks noGrp="1"/>
          </p:cNvSpPr>
          <p:nvPr>
            <p:ph type="title" idx="4294967295"/>
          </p:nvPr>
        </p:nvSpPr>
        <p:spPr>
          <a:xfrm>
            <a:off x="496445" y="284144"/>
            <a:ext cx="11369675" cy="679450"/>
          </a:xfrm>
        </p:spPr>
        <p:txBody>
          <a:bodyPr>
            <a:normAutofit fontScale="90000"/>
          </a:bodyPr>
          <a:lstStyle/>
          <a:p>
            <a:r>
              <a:rPr lang="en-US" sz="4400" dirty="0">
                <a:solidFill>
                  <a:srgbClr val="3647B6"/>
                </a:solidFill>
                <a:cs typeface="Segoe UI" pitchFamily="34" charset="0"/>
              </a:rPr>
              <a:t>Modules and Recordings of Previous Training Sessions</a:t>
            </a:r>
          </a:p>
        </p:txBody>
      </p:sp>
      <p:graphicFrame>
        <p:nvGraphicFramePr>
          <p:cNvPr id="6" name="Content Placeholder 5">
            <a:extLst>
              <a:ext uri="{FF2B5EF4-FFF2-40B4-BE49-F238E27FC236}">
                <a16:creationId xmlns:a16="http://schemas.microsoft.com/office/drawing/2014/main" id="{18B485E5-12F5-0F41-B32B-A256CFA99C78}"/>
              </a:ext>
            </a:extLst>
          </p:cNvPr>
          <p:cNvGraphicFramePr>
            <a:graphicFrameLocks noGrp="1"/>
          </p:cNvGraphicFramePr>
          <p:nvPr>
            <p:ph idx="4294967295"/>
            <p:extLst>
              <p:ext uri="{D42A27DB-BD31-4B8C-83A1-F6EECF244321}">
                <p14:modId xmlns:p14="http://schemas.microsoft.com/office/powerpoint/2010/main" val="3298738222"/>
              </p:ext>
            </p:extLst>
          </p:nvPr>
        </p:nvGraphicFramePr>
        <p:xfrm>
          <a:off x="496445" y="1288713"/>
          <a:ext cx="11369675" cy="4466055"/>
        </p:xfrm>
        <a:graphic>
          <a:graphicData uri="http://schemas.openxmlformats.org/drawingml/2006/table">
            <a:tbl>
              <a:tblPr firstRow="1" bandRow="1">
                <a:tableStyleId>{5C22544A-7EE6-4342-B048-85BDC9FD1C3A}</a:tableStyleId>
              </a:tblPr>
              <a:tblGrid>
                <a:gridCol w="6779369">
                  <a:extLst>
                    <a:ext uri="{9D8B030D-6E8A-4147-A177-3AD203B41FA5}">
                      <a16:colId xmlns:a16="http://schemas.microsoft.com/office/drawing/2014/main" val="693765042"/>
                    </a:ext>
                  </a:extLst>
                </a:gridCol>
                <a:gridCol w="4590306">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MCAS Portal Modules and Video Demonstrations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Video demonstration: Creating Classes and Scheduling Tests</a:t>
                      </a:r>
                    </a:p>
                  </a:txBody>
                  <a:tcPr/>
                </a:tc>
                <a:tc>
                  <a:txBody>
                    <a:bodyPr/>
                    <a:lstStyle/>
                    <a:p>
                      <a:r>
                        <a:rPr lang="en-US" sz="1800" dirty="0">
                          <a:latin typeface="Arial" panose="020B0604020202020204" pitchFamily="34" charset="0"/>
                          <a:cs typeface="Arial" panose="020B0604020202020204" pitchFamily="34" charset="0"/>
                          <a:hlinkClick r:id="rId3"/>
                        </a:rPr>
                        <a:t>https://mcas.onlinehelp.cognia.org/training-modules/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Recordings of previous training sessions</a:t>
                      </a: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https://mcas.onlinehelp.cognia.org/training-webinars/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26340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Slide template for training test administrators</a:t>
                      </a:r>
                    </a:p>
                    <a:p>
                      <a:pPr marL="0" indent="0" algn="l" defTabSz="914126" rtl="0" eaLnBrk="1" latinLnBrk="0" hangingPunct="1">
                        <a:buFont typeface="Arial" panose="020B0604020202020204" pitchFamily="34" charset="0"/>
                        <a:buNone/>
                      </a:pP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hlinkClick r:id="rId5"/>
                        </a:rPr>
                        <a:t>https://www.doe.mass.edu/mcas/testadmin/training/slides.pptx</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5479919"/>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Test administrator tasks in the MCAS Portal</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hlinkClick r:id="rId6"/>
                        </a:rPr>
                        <a:t>Recording</a:t>
                      </a:r>
                      <a:r>
                        <a:rPr lang="en-US" sz="2400" kern="1200" dirty="0">
                          <a:solidFill>
                            <a:schemeClr val="dk1"/>
                          </a:solidFill>
                          <a:latin typeface="Arial" panose="020B0604020202020204" pitchFamily="34" charset="0"/>
                          <a:ea typeface="+mn-ea"/>
                          <a:cs typeface="Arial" panose="020B0604020202020204" pitchFamily="34" charset="0"/>
                        </a:rPr>
                        <a:t> (begins at 36:05)</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hlinkClick r:id="rId7"/>
                        </a:rPr>
                        <a:t>Slides 43–51</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https://mcas.onlinehelp.cognia.org/training-webinars/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177622211"/>
                  </a:ext>
                </a:extLst>
              </a:tr>
            </a:tbl>
          </a:graphicData>
        </a:graphic>
      </p:graphicFrame>
    </p:spTree>
    <p:extLst>
      <p:ext uri="{BB962C8B-B14F-4D97-AF65-F5344CB8AC3E}">
        <p14:creationId xmlns:p14="http://schemas.microsoft.com/office/powerpoint/2010/main" val="406367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EA35-0C3E-C283-AAE5-B387BF0BF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04ED1-D3ED-1335-1EF6-D27DB9EC5730}"/>
              </a:ext>
            </a:extLst>
          </p:cNvPr>
          <p:cNvSpPr>
            <a:spLocks noGrp="1"/>
          </p:cNvSpPr>
          <p:nvPr>
            <p:ph type="title" idx="4294967295"/>
          </p:nvPr>
        </p:nvSpPr>
        <p:spPr>
          <a:xfrm>
            <a:off x="505970" y="162859"/>
            <a:ext cx="11369675" cy="679450"/>
          </a:xfrm>
        </p:spPr>
        <p:txBody>
          <a:bodyPr>
            <a:normAutofit fontScale="90000"/>
          </a:bodyPr>
          <a:lstStyle/>
          <a:p>
            <a:r>
              <a:rPr lang="en-US" sz="4400" dirty="0">
                <a:solidFill>
                  <a:srgbClr val="3647B6"/>
                </a:solidFill>
                <a:cs typeface="Segoe UI" pitchFamily="34" charset="0"/>
              </a:rPr>
              <a:t>Technology Resources</a:t>
            </a:r>
          </a:p>
        </p:txBody>
      </p:sp>
      <p:graphicFrame>
        <p:nvGraphicFramePr>
          <p:cNvPr id="6" name="Content Placeholder 5">
            <a:extLst>
              <a:ext uri="{FF2B5EF4-FFF2-40B4-BE49-F238E27FC236}">
                <a16:creationId xmlns:a16="http://schemas.microsoft.com/office/drawing/2014/main" id="{13673324-7BC8-0B00-6574-7E50D89C8AAA}"/>
              </a:ext>
            </a:extLst>
          </p:cNvPr>
          <p:cNvGraphicFramePr>
            <a:graphicFrameLocks noGrp="1"/>
          </p:cNvGraphicFramePr>
          <p:nvPr>
            <p:ph idx="4294967295"/>
            <p:extLst>
              <p:ext uri="{D42A27DB-BD31-4B8C-83A1-F6EECF244321}">
                <p14:modId xmlns:p14="http://schemas.microsoft.com/office/powerpoint/2010/main" val="179847577"/>
              </p:ext>
            </p:extLst>
          </p:nvPr>
        </p:nvGraphicFramePr>
        <p:xfrm>
          <a:off x="193388" y="975658"/>
          <a:ext cx="11805223" cy="3992880"/>
        </p:xfrm>
        <a:graphic>
          <a:graphicData uri="http://schemas.openxmlformats.org/drawingml/2006/table">
            <a:tbl>
              <a:tblPr firstRow="1" bandRow="1">
                <a:tableStyleId>{5C22544A-7EE6-4342-B048-85BDC9FD1C3A}</a:tableStyleId>
              </a:tblPr>
              <a:tblGrid>
                <a:gridCol w="7122537">
                  <a:extLst>
                    <a:ext uri="{9D8B030D-6E8A-4147-A177-3AD203B41FA5}">
                      <a16:colId xmlns:a16="http://schemas.microsoft.com/office/drawing/2014/main" val="693765042"/>
                    </a:ext>
                  </a:extLst>
                </a:gridCol>
                <a:gridCol w="4682686">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1174571">
                <a:tc>
                  <a:txBody>
                    <a:bodyPr/>
                    <a:lstStyle/>
                    <a:p>
                      <a:pPr marL="0" algn="l" defTabSz="914126" rtl="0" eaLnBrk="1" latinLnBrk="0" hangingPunct="1"/>
                      <a:r>
                        <a:rPr lang="en-US" sz="2800" kern="120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ea typeface="+mn-ea"/>
                          <a:cs typeface="Arial" panose="020B0604020202020204" pitchFamily="34" charset="0"/>
                        </a:rPr>
                        <a:t>Technology Guidelines for MCAS Computer-Based Testing</a:t>
                      </a:r>
                    </a:p>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ea typeface="+mn-ea"/>
                          <a:cs typeface="Arial" panose="020B0604020202020204" pitchFamily="34" charset="0"/>
                        </a:rPr>
                        <a:t>Guide to Installing the MCAS Student Kiosk and Conducting Site Readiness</a:t>
                      </a:r>
                    </a:p>
                  </a:txBody>
                  <a:tcPr/>
                </a:tc>
                <a:tc>
                  <a:txBody>
                    <a:bodyPr/>
                    <a:lstStyle/>
                    <a:p>
                      <a:r>
                        <a:rPr lang="en-US" sz="2000">
                          <a:latin typeface="Arial" panose="020B0604020202020204" pitchFamily="34" charset="0"/>
                          <a:cs typeface="Arial" panose="020B0604020202020204" pitchFamily="34" charset="0"/>
                          <a:hlinkClick r:id="rId3"/>
                        </a:rPr>
                        <a:t>https://mcas.onlinehelp.cognia.org/</a:t>
                      </a:r>
                      <a:br>
                        <a:rPr lang="en-US" sz="2000">
                          <a:latin typeface="Arial" panose="020B0604020202020204" pitchFamily="34" charset="0"/>
                          <a:cs typeface="Arial" panose="020B0604020202020204" pitchFamily="34" charset="0"/>
                          <a:hlinkClick r:id="rId3"/>
                        </a:rPr>
                      </a:br>
                      <a:r>
                        <a:rPr lang="en-US" sz="2000">
                          <a:latin typeface="Arial" panose="020B0604020202020204" pitchFamily="34" charset="0"/>
                          <a:cs typeface="Arial" panose="020B0604020202020204" pitchFamily="34" charset="0"/>
                          <a:hlinkClick r:id="rId3"/>
                        </a:rPr>
                        <a:t>technology-setup/</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174571">
                <a:tc>
                  <a:txBody>
                    <a:bodyPr/>
                    <a:lstStyle/>
                    <a:p>
                      <a:pPr marL="0" indent="0" algn="l" defTabSz="914126" rtl="0" eaLnBrk="1" latinLnBrk="0" hangingPunct="1">
                        <a:buFont typeface="Arial" panose="020B0604020202020204" pitchFamily="34" charset="0"/>
                        <a:buNone/>
                      </a:pPr>
                      <a:r>
                        <a:rPr lang="en-US" sz="2800" kern="1200">
                          <a:solidFill>
                            <a:schemeClr val="dk1"/>
                          </a:solidFill>
                          <a:latin typeface="Arial" panose="020B0604020202020204" pitchFamily="34" charset="0"/>
                          <a:ea typeface="+mn-ea"/>
                          <a:cs typeface="Arial" panose="020B0604020202020204" pitchFamily="34" charset="0"/>
                        </a:rPr>
                        <a:t>Previously recorded webinars</a:t>
                      </a:r>
                    </a:p>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ea typeface="+mn-ea"/>
                          <a:cs typeface="Arial" panose="020B0604020202020204" pitchFamily="34" charset="0"/>
                        </a:rPr>
                        <a:t>Introduction to the MCAS Portal: Tasks for Technology Coordinators</a:t>
                      </a:r>
                    </a:p>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ea typeface="+mn-ea"/>
                          <a:cs typeface="Arial" panose="020B0604020202020204" pitchFamily="34" charset="0"/>
                        </a:rPr>
                        <a:t>MCAS Technology Coordinator Training</a:t>
                      </a:r>
                    </a:p>
                  </a:txBody>
                  <a:tcPr/>
                </a:tc>
                <a:tc>
                  <a:txBody>
                    <a:bodyPr/>
                    <a:lstStyle/>
                    <a:p>
                      <a:r>
                        <a:rPr lang="en-US" sz="2000">
                          <a:latin typeface="Arial" panose="020B0604020202020204" pitchFamily="34" charset="0"/>
                          <a:cs typeface="Arial" panose="020B0604020202020204" pitchFamily="34" charset="0"/>
                          <a:hlinkClick r:id="rId4"/>
                        </a:rPr>
                        <a:t>https://mcas.onlinehelp.cognia.org/</a:t>
                      </a:r>
                      <a:br>
                        <a:rPr lang="en-US" sz="2000">
                          <a:latin typeface="Arial" panose="020B0604020202020204" pitchFamily="34" charset="0"/>
                          <a:cs typeface="Arial" panose="020B0604020202020204" pitchFamily="34" charset="0"/>
                          <a:hlinkClick r:id="rId4"/>
                        </a:rPr>
                      </a:br>
                      <a:r>
                        <a:rPr lang="en-US" sz="2000">
                          <a:latin typeface="Arial" panose="020B0604020202020204" pitchFamily="34" charset="0"/>
                          <a:cs typeface="Arial" panose="020B0604020202020204" pitchFamily="34" charset="0"/>
                          <a:hlinkClick r:id="rId4"/>
                        </a:rPr>
                        <a:t>training-webinars/</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76295014"/>
                  </a:ext>
                </a:extLst>
              </a:tr>
            </a:tbl>
          </a:graphicData>
        </a:graphic>
      </p:graphicFrame>
    </p:spTree>
    <p:extLst>
      <p:ext uri="{BB962C8B-B14F-4D97-AF65-F5344CB8AC3E}">
        <p14:creationId xmlns:p14="http://schemas.microsoft.com/office/powerpoint/2010/main" val="362465620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AF0FD2-44B7-49AE-A44E-FF3F2848CDD7}">
  <ds:schemaRefs>
    <ds:schemaRef ds:uri="http://purl.org/dc/elements/1.1/"/>
    <ds:schemaRef ds:uri="http://schemas.microsoft.com/office/2006/metadata/properties"/>
    <ds:schemaRef ds:uri="049449a1-970d-4061-91c8-87f7c4621d9d"/>
    <ds:schemaRef ds:uri="http://purl.org/dc/dcmitype/"/>
    <ds:schemaRef ds:uri="http://purl.org/dc/terms/"/>
    <ds:schemaRef ds:uri="http://www.w3.org/XML/1998/namespace"/>
    <ds:schemaRef ds:uri="e77133ba-eec1-4d51-86ef-7b6d23495175"/>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71600CA-CD72-4E89-8B29-DFF136A282BB}">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6798</TotalTime>
  <Words>1525</Words>
  <Application>Microsoft Office PowerPoint</Application>
  <PresentationFormat>Widescreen</PresentationFormat>
  <Paragraphs>184</Paragraphs>
  <Slides>22</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等线</vt:lpstr>
      <vt:lpstr>Arial</vt:lpstr>
      <vt:lpstr>Calibri</vt:lpstr>
      <vt:lpstr>Courier New</vt:lpstr>
      <vt:lpstr>Helvetica</vt:lpstr>
      <vt:lpstr>Segoe</vt:lpstr>
      <vt:lpstr>Segoe SemiBold</vt:lpstr>
      <vt:lpstr>Segoe UI</vt:lpstr>
      <vt:lpstr>Segoe UI Semibold</vt:lpstr>
      <vt:lpstr>Symbol</vt:lpstr>
      <vt:lpstr>Times New Roman</vt:lpstr>
      <vt:lpstr>Wingdings</vt:lpstr>
      <vt:lpstr>ESE PowerPoint Template 2017</vt:lpstr>
      <vt:lpstr>Office Theme</vt:lpstr>
      <vt:lpstr>Office Hours:  MCAS Portal Tasks During and After Testing</vt:lpstr>
      <vt:lpstr>Presenters</vt:lpstr>
      <vt:lpstr>Logistics for This Session </vt:lpstr>
      <vt:lpstr>Slides for This Session </vt:lpstr>
      <vt:lpstr>Today’s Agenda</vt:lpstr>
      <vt:lpstr>1. Resources </vt:lpstr>
      <vt:lpstr>Resources on Using the MCAS Portal</vt:lpstr>
      <vt:lpstr>Modules and Recordings of Previous Training Sessions</vt:lpstr>
      <vt:lpstr>Technology Resources</vt:lpstr>
      <vt:lpstr>Resources on the DESE Website</vt:lpstr>
      <vt:lpstr>2. FAQs </vt:lpstr>
      <vt:lpstr>Do Not Check the “Use Digital Proctoring” Checkbox</vt:lpstr>
      <vt:lpstr>Drag-and-Drop Questions</vt:lpstr>
      <vt:lpstr>Unlocking Test Questions</vt:lpstr>
      <vt:lpstr>Unlocking Test Questions (cont’d)</vt:lpstr>
      <vt:lpstr>Student Testing Status</vt:lpstr>
      <vt:lpstr>3. Q&amp;A and Additional Demonstrations  </vt:lpstr>
      <vt:lpstr>Questions &amp; Answers</vt:lpstr>
      <vt:lpstr>4. Support and Next Steps </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23</cp:revision>
  <cp:lastPrinted>2020-01-24T16:15:48Z</cp:lastPrinted>
  <dcterms:created xsi:type="dcterms:W3CDTF">2018-01-22T18:15:09Z</dcterms:created>
  <dcterms:modified xsi:type="dcterms:W3CDTF">2025-03-28T19:41:33Z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