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 id="2147483684" r:id="rId6"/>
  </p:sldMasterIdLst>
  <p:notesMasterIdLst>
    <p:notesMasterId r:id="rId53"/>
  </p:notesMasterIdLst>
  <p:handoutMasterIdLst>
    <p:handoutMasterId r:id="rId54"/>
  </p:handoutMasterIdLst>
  <p:sldIdLst>
    <p:sldId id="280" r:id="rId7"/>
    <p:sldId id="359" r:id="rId8"/>
    <p:sldId id="1184" r:id="rId9"/>
    <p:sldId id="1274" r:id="rId10"/>
    <p:sldId id="1171" r:id="rId11"/>
    <p:sldId id="1355" r:id="rId12"/>
    <p:sldId id="322" r:id="rId13"/>
    <p:sldId id="1416" r:id="rId14"/>
    <p:sldId id="1077" r:id="rId15"/>
    <p:sldId id="1417" r:id="rId16"/>
    <p:sldId id="1385" r:id="rId17"/>
    <p:sldId id="1409" r:id="rId18"/>
    <p:sldId id="1448" r:id="rId19"/>
    <p:sldId id="1360" r:id="rId20"/>
    <p:sldId id="1357" r:id="rId21"/>
    <p:sldId id="1358" r:id="rId22"/>
    <p:sldId id="1359" r:id="rId23"/>
    <p:sldId id="1376" r:id="rId24"/>
    <p:sldId id="1407" r:id="rId25"/>
    <p:sldId id="1449" r:id="rId26"/>
    <p:sldId id="1362" r:id="rId27"/>
    <p:sldId id="1410" r:id="rId28"/>
    <p:sldId id="1335" r:id="rId29"/>
    <p:sldId id="1411" r:id="rId30"/>
    <p:sldId id="1419" r:id="rId31"/>
    <p:sldId id="1423" r:id="rId32"/>
    <p:sldId id="1397" r:id="rId33"/>
    <p:sldId id="1413" r:id="rId34"/>
    <p:sldId id="1245" r:id="rId35"/>
    <p:sldId id="1372" r:id="rId36"/>
    <p:sldId id="1336" r:id="rId37"/>
    <p:sldId id="1418" r:id="rId38"/>
    <p:sldId id="1381" r:id="rId39"/>
    <p:sldId id="1400" r:id="rId40"/>
    <p:sldId id="1401" r:id="rId41"/>
    <p:sldId id="1384" r:id="rId42"/>
    <p:sldId id="1180" r:id="rId43"/>
    <p:sldId id="1450" r:id="rId44"/>
    <p:sldId id="1451" r:id="rId45"/>
    <p:sldId id="1452" r:id="rId46"/>
    <p:sldId id="1424" r:id="rId47"/>
    <p:sldId id="1373" r:id="rId48"/>
    <p:sldId id="1380" r:id="rId49"/>
    <p:sldId id="1298" r:id="rId50"/>
    <p:sldId id="311" r:id="rId51"/>
    <p:sldId id="1264" r:id="rId5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2DDAB86A-D521-A4F8-DC3C-FF0AD3E217C3}" name="Zalk, Jodie (DESE)" initials="JZ" userId="S::Jodie.L.Zalk@mass.gov::e1452584-4588-4fe8-8e76-c634323654f0"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9FA"/>
    <a:srgbClr val="000000"/>
    <a:srgbClr val="3647B6"/>
    <a:srgbClr val="101D35"/>
    <a:srgbClr val="0563C1"/>
    <a:srgbClr val="203B6A"/>
    <a:srgbClr val="A18557"/>
    <a:srgbClr val="F9F9FA"/>
    <a:srgbClr val="FFFFF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90DFA-6443-4824-8216-FAAAE4D69376}" v="1" dt="2025-02-28T16:06:39.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100" d="100"/>
          <a:sy n="100" d="100"/>
        </p:scale>
        <p:origin x="954"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835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2025/2/28</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2025/2/28</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dirty="0"/>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0EBCF-F8B2-4CBE-DE0B-65A2278A0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237D4-4C54-7674-763B-F1395D445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AE70C-4810-957A-DD75-1AF68DFCDD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DA42F0-FA31-D1ED-C6A0-2B3B9A06364C}"/>
              </a:ext>
            </a:extLst>
          </p:cNvPr>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2090359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3685917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3C724-4628-C15E-D7C8-3C32429AF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CAD28-7A06-0EC3-5944-B34336B59B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8E8A8-E8D3-B177-8FE6-F9F327ED3A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2E1F84-04AC-530E-883F-67906DBF2755}"/>
              </a:ext>
            </a:extLst>
          </p:cNvPr>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101453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2330534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412267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3774283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1356568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3165277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F2D34-3EE3-D5E7-5E02-011D18A1E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5AEDC-547B-F317-5970-972639EFC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52134-319A-C9EA-B157-9E1491A82D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4C30BC-8588-34AA-BE37-448F71CB308D}"/>
              </a:ext>
            </a:extLst>
          </p:cNvPr>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2556338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F99F0-1F4B-7239-4CEF-07D44919F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966D2-415A-279C-1BD6-92A858EE4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85752-A2EB-4C5A-40BC-8B89952535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A027AA-55FB-27E1-71AE-B61EAB50EC37}"/>
              </a:ext>
            </a:extLst>
          </p:cNvPr>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169841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dirty="0"/>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678790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55778-DCDE-0537-FBF4-D5A7D5FC4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DA952-E475-D805-46D0-E81882324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18CBC-DC55-B94D-313A-4D547BBB02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B7D113-809E-0306-F6D9-F3579A24A993}"/>
              </a:ext>
            </a:extLst>
          </p:cNvPr>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3480374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496951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967E6-A9D8-8913-A55A-5495666E1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4F1943-B93D-C100-7DD2-BBD4ECBC5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5D603-59B0-6FE7-8800-DB2B22857E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47B047-8519-8900-95B0-ACC2D32FCA3A}"/>
              </a:ext>
            </a:extLst>
          </p:cNvPr>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850943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47372-8B7C-761C-A915-CE54CF1B6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2782F-9E11-6C93-3D6C-BF0012DCC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6E3E2A-E84D-FEB6-AA6B-E0D7579CE4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B07D8-8093-19E4-04AE-2C0E4AB1FFCF}"/>
              </a:ext>
            </a:extLst>
          </p:cNvPr>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3886229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9A2D0-DF6A-1287-763E-38264AC3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93A97-52B0-85E2-2935-B9C20A710D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096FA8-9D0D-A563-37BB-3DE3832D7C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BDF529-268A-6930-94C0-6B960E053BB6}"/>
              </a:ext>
            </a:extLst>
          </p:cNvPr>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3766738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2295797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67A69-C7FD-337C-046A-27F2E919B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1A63F-D27A-113D-EC1E-6D401CABA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D2234-62BB-9247-92B7-E064C7CED6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246EA0-6D4C-22C9-7DD2-91EEC36234E7}"/>
              </a:ext>
            </a:extLst>
          </p:cNvPr>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2473728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984264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31</a:t>
            </a:fld>
            <a:endParaRPr lang="en-US" dirty="0"/>
          </a:p>
        </p:txBody>
      </p:sp>
    </p:spTree>
    <p:extLst>
      <p:ext uri="{BB962C8B-B14F-4D97-AF65-F5344CB8AC3E}">
        <p14:creationId xmlns:p14="http://schemas.microsoft.com/office/powerpoint/2010/main" val="1840281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665452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645FE-D5C0-1667-47C4-1A5972EA6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D233A-10BB-747D-C3B3-228948DD6974}"/>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A8F07AB4-4A92-CB04-A00D-77FE1DBAF189}"/>
              </a:ext>
            </a:extLst>
          </p:cNvPr>
          <p:cNvSpPr>
            <a:spLocks noGrp="1"/>
          </p:cNvSpPr>
          <p:nvPr>
            <p:ph type="body" idx="1"/>
          </p:nvPr>
        </p:nvSpPr>
        <p:spPr/>
        <p:txBody>
          <a:bodyPr>
            <a:normAutofit/>
          </a:bodyPr>
          <a:lstStyle/>
          <a:p>
            <a:endParaRPr lang="en-US" dirty="0"/>
          </a:p>
        </p:txBody>
      </p:sp>
      <p:sp>
        <p:nvSpPr>
          <p:cNvPr id="4" name="Footer Placeholder 3">
            <a:extLst>
              <a:ext uri="{FF2B5EF4-FFF2-40B4-BE49-F238E27FC236}">
                <a16:creationId xmlns:a16="http://schemas.microsoft.com/office/drawing/2014/main" id="{CEDE8722-A735-53F3-1EC3-247B2834BDAE}"/>
              </a:ext>
            </a:extLst>
          </p:cNvPr>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a:extLst>
              <a:ext uri="{FF2B5EF4-FFF2-40B4-BE49-F238E27FC236}">
                <a16:creationId xmlns:a16="http://schemas.microsoft.com/office/drawing/2014/main" id="{4A083CDA-3841-3604-5C84-7245CD32732E}"/>
              </a:ext>
            </a:extLst>
          </p:cNvPr>
          <p:cNvSpPr>
            <a:spLocks noGrp="1"/>
          </p:cNvSpPr>
          <p:nvPr>
            <p:ph type="sldNum" sz="quarter" idx="11"/>
          </p:nvPr>
        </p:nvSpPr>
        <p:spPr/>
        <p:txBody>
          <a:bodyPr/>
          <a:lstStyle/>
          <a:p>
            <a:fld id="{145724FF-A098-4B60-9000-6891DF0985A5}" type="slidenum">
              <a:rPr lang="en-US" smtClean="0"/>
              <a:pPr/>
              <a:t>32</a:t>
            </a:fld>
            <a:endParaRPr lang="en-US" dirty="0"/>
          </a:p>
        </p:txBody>
      </p:sp>
    </p:spTree>
    <p:extLst>
      <p:ext uri="{BB962C8B-B14F-4D97-AF65-F5344CB8AC3E}">
        <p14:creationId xmlns:p14="http://schemas.microsoft.com/office/powerpoint/2010/main" val="814599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3591070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5364-4ABA-E748-EA0E-40F06208E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744C7-0BB7-8413-10E7-49DCD347E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4C907-FA0E-2B50-2E5D-D275ADC689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5982A9-63B2-EBF9-52AA-A78C5FDF5451}"/>
              </a:ext>
            </a:extLst>
          </p:cNvPr>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4282139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3D804-3B94-B440-A60B-0E5943131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80521-EC83-751C-F60D-227B574C8F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160B6-C143-4BAC-FBCD-E5AC11B1C8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CF60BA-B1A6-0215-05C6-0FC899932A5B}"/>
              </a:ext>
            </a:extLst>
          </p:cNvPr>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3062968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36</a:t>
            </a:fld>
            <a:endParaRPr lang="zh-CN" altLang="en-US"/>
          </a:p>
        </p:txBody>
      </p:sp>
    </p:spTree>
    <p:extLst>
      <p:ext uri="{BB962C8B-B14F-4D97-AF65-F5344CB8AC3E}">
        <p14:creationId xmlns:p14="http://schemas.microsoft.com/office/powerpoint/2010/main" val="2642133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37</a:t>
            </a:fld>
            <a:endParaRPr lang="en-US" dirty="0"/>
          </a:p>
        </p:txBody>
      </p:sp>
    </p:spTree>
    <p:extLst>
      <p:ext uri="{BB962C8B-B14F-4D97-AF65-F5344CB8AC3E}">
        <p14:creationId xmlns:p14="http://schemas.microsoft.com/office/powerpoint/2010/main" val="3123782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162D4-865C-C3D1-CB2C-91BCFD52E9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9F467-D292-B7BD-E0E9-FF72467073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82BB5-B299-A35D-45B2-2DB4B2BA92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8F6D90-A4E6-FB27-DD06-6D46939DDAA4}"/>
              </a:ext>
            </a:extLst>
          </p:cNvPr>
          <p:cNvSpPr>
            <a:spLocks noGrp="1"/>
          </p:cNvSpPr>
          <p:nvPr>
            <p:ph type="sldNum" sz="quarter" idx="5"/>
          </p:nvPr>
        </p:nvSpPr>
        <p:spPr/>
        <p:txBody>
          <a:bodyPr/>
          <a:lstStyle/>
          <a:p>
            <a:fld id="{ADCCD5AF-71CD-4C88-AC55-E7BE057B2D3C}" type="slidenum">
              <a:rPr lang="zh-CN" altLang="en-US" smtClean="0"/>
              <a:pPr/>
              <a:t>38</a:t>
            </a:fld>
            <a:endParaRPr lang="zh-CN" altLang="en-US"/>
          </a:p>
        </p:txBody>
      </p:sp>
    </p:spTree>
    <p:extLst>
      <p:ext uri="{BB962C8B-B14F-4D97-AF65-F5344CB8AC3E}">
        <p14:creationId xmlns:p14="http://schemas.microsoft.com/office/powerpoint/2010/main" val="2305090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E6EE2-D34A-EBFB-F369-6AAB71201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86FC0-FCE9-7231-B332-226E837680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2C48B7-686F-6E41-0669-97B9604BD2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CC51B2-6AF7-923F-7287-62398F128105}"/>
              </a:ext>
            </a:extLst>
          </p:cNvPr>
          <p:cNvSpPr>
            <a:spLocks noGrp="1"/>
          </p:cNvSpPr>
          <p:nvPr>
            <p:ph type="sldNum" sz="quarter" idx="5"/>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2357614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5BDDE-37B0-77BB-0A09-99C2A478F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DC38D-4303-B1D2-3575-12D89D0EC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CC1025-4093-1715-0FCE-9E4A0DEDC2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DADA6C-953B-4FF0-79E5-3DF5CF490A7D}"/>
              </a:ext>
            </a:extLst>
          </p:cNvPr>
          <p:cNvSpPr>
            <a:spLocks noGrp="1"/>
          </p:cNvSpPr>
          <p:nvPr>
            <p:ph type="sldNum" sz="quarter" idx="5"/>
          </p:nvPr>
        </p:nvSpPr>
        <p:spPr/>
        <p:txBody>
          <a:bodyPr/>
          <a:lstStyle/>
          <a:p>
            <a:fld id="{ADCCD5AF-71CD-4C88-AC55-E7BE057B2D3C}" type="slidenum">
              <a:rPr lang="zh-CN" altLang="en-US" smtClean="0"/>
              <a:pPr/>
              <a:t>40</a:t>
            </a:fld>
            <a:endParaRPr lang="zh-CN" altLang="en-US"/>
          </a:p>
        </p:txBody>
      </p:sp>
    </p:spTree>
    <p:extLst>
      <p:ext uri="{BB962C8B-B14F-4D97-AF65-F5344CB8AC3E}">
        <p14:creationId xmlns:p14="http://schemas.microsoft.com/office/powerpoint/2010/main" val="2301568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42</a:t>
            </a:fld>
            <a:endParaRPr lang="zh-CN" altLang="en-US"/>
          </a:p>
        </p:txBody>
      </p:sp>
    </p:spTree>
    <p:extLst>
      <p:ext uri="{BB962C8B-B14F-4D97-AF65-F5344CB8AC3E}">
        <p14:creationId xmlns:p14="http://schemas.microsoft.com/office/powerpoint/2010/main" val="3845660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611844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43</a:t>
            </a:fld>
            <a:endParaRPr lang="zh-CN" altLang="en-US"/>
          </a:p>
        </p:txBody>
      </p:sp>
    </p:spTree>
    <p:extLst>
      <p:ext uri="{BB962C8B-B14F-4D97-AF65-F5344CB8AC3E}">
        <p14:creationId xmlns:p14="http://schemas.microsoft.com/office/powerpoint/2010/main" val="1493205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44</a:t>
            </a:fld>
            <a:endParaRPr lang="zh-CN" altLang="en-US"/>
          </a:p>
        </p:txBody>
      </p:sp>
    </p:spTree>
    <p:extLst>
      <p:ext uri="{BB962C8B-B14F-4D97-AF65-F5344CB8AC3E}">
        <p14:creationId xmlns:p14="http://schemas.microsoft.com/office/powerpoint/2010/main" val="3467587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45</a:t>
            </a:fld>
            <a:endParaRPr lang="zh-CN" altLang="en-US"/>
          </a:p>
        </p:txBody>
      </p:sp>
    </p:spTree>
    <p:extLst>
      <p:ext uri="{BB962C8B-B14F-4D97-AF65-F5344CB8AC3E}">
        <p14:creationId xmlns:p14="http://schemas.microsoft.com/office/powerpoint/2010/main" val="2254825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46</a:t>
            </a:fld>
            <a:endParaRPr lang="en-US" dirty="0"/>
          </a:p>
        </p:txBody>
      </p:sp>
    </p:spTree>
    <p:extLst>
      <p:ext uri="{BB962C8B-B14F-4D97-AF65-F5344CB8AC3E}">
        <p14:creationId xmlns:p14="http://schemas.microsoft.com/office/powerpoint/2010/main" val="2482723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410777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835632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7</a:t>
            </a:fld>
            <a:endParaRPr lang="en-US" dirty="0"/>
          </a:p>
        </p:txBody>
      </p:sp>
    </p:spTree>
    <p:extLst>
      <p:ext uri="{BB962C8B-B14F-4D97-AF65-F5344CB8AC3E}">
        <p14:creationId xmlns:p14="http://schemas.microsoft.com/office/powerpoint/2010/main" val="1212860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8</a:t>
            </a:fld>
            <a:endParaRPr lang="en-US" dirty="0"/>
          </a:p>
        </p:txBody>
      </p:sp>
    </p:spTree>
    <p:extLst>
      <p:ext uri="{BB962C8B-B14F-4D97-AF65-F5344CB8AC3E}">
        <p14:creationId xmlns:p14="http://schemas.microsoft.com/office/powerpoint/2010/main" val="1711427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9</a:t>
            </a:fld>
            <a:endParaRPr lang="en-US" dirty="0"/>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t>Massachusetts Department of Elementary and Secondary Education</a:t>
            </a:r>
          </a:p>
        </p:txBody>
      </p:sp>
    </p:spTree>
    <p:extLst>
      <p:ext uri="{BB962C8B-B14F-4D97-AF65-F5344CB8AC3E}">
        <p14:creationId xmlns:p14="http://schemas.microsoft.com/office/powerpoint/2010/main" val="2495053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994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8237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9075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5071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46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3031861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108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14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95528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14200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9344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91761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611794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6213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076236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6316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524951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47660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2393-89BF-45A0-C6DC-13AEE87A56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7208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681182"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3936834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04977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81734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3026327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6662244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3818698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031328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48437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31029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Pearson Access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1.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2/28/2025</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
        <p:nvSpPr>
          <p:cNvPr id="8" name="TextBox 7">
            <a:extLst>
              <a:ext uri="{FF2B5EF4-FFF2-40B4-BE49-F238E27FC236}">
                <a16:creationId xmlns:a16="http://schemas.microsoft.com/office/drawing/2014/main" id="{12E35620-476D-DC2D-DB39-14E42372FAD0}"/>
              </a:ext>
            </a:extLst>
          </p:cNvPr>
          <p:cNvSpPr txBox="1"/>
          <p:nvPr userDrawn="1">
            <p:extLst>
              <p:ext uri="{1162E1C5-73C7-4A58-AE30-91384D911F3F}">
                <p184:classification xmlns:p184="http://schemas.microsoft.com/office/powerpoint/2018/4/main" val="ftr"/>
              </p:ext>
            </p:extLst>
          </p:nvPr>
        </p:nvSpPr>
        <p:spPr>
          <a:xfrm>
            <a:off x="63500" y="6642100"/>
            <a:ext cx="1235075"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49" r:id="rId5"/>
    <p:sldLayoutId id="2147483665" r:id="rId6"/>
    <p:sldLayoutId id="2147483655" r:id="rId7"/>
    <p:sldLayoutId id="2147483661" r:id="rId8"/>
    <p:sldLayoutId id="2147483660" r:id="rId9"/>
    <p:sldLayoutId id="2147483664" r:id="rId10"/>
    <p:sldLayoutId id="2147483652" r:id="rId11"/>
    <p:sldLayoutId id="2147483657" r:id="rId12"/>
    <p:sldLayoutId id="2147483654" r:id="rId13"/>
    <p:sldLayoutId id="2147483663" r:id="rId14"/>
    <p:sldLayoutId id="2147483662" r:id="rId15"/>
    <p:sldLayoutId id="2147483682" r:id="rId16"/>
    <p:sldLayoutId id="2147483683" r:id="rId17"/>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903692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31367603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mcas.onlinehelp.cognia.org/wp-content/uploads/sites/30/2024/10/Technology-Guidelines-for-MCAS-Computer-Based-Testing.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mcas.onlinehelp.cognia.org/wp-content/uploads/sites/30/2024/10/Guide-to-Installing-the-MCAS-Student-Kiosk-and-Conducting-Site-Readiness.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mcas.onlinehelp.cognia.org/technology-setup/"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mcas.onlinehelp.cognia.org/wp-content/uploads/sites/30/2025/01/Guide-to-Conducting-a-Practice-Test-through-the-MCAS-Training-Site_FINAL.pdf"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cas.onlinehelp.cognia.org/training-webinar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21.svg"/><Relationship Id="rId12" Type="http://schemas.openxmlformats.org/officeDocument/2006/relationships/image" Target="../media/image25.png"/><Relationship Id="rId2" Type="http://schemas.openxmlformats.org/officeDocument/2006/relationships/notesSlide" Target="../notesSlides/notesSlide32.xml"/><Relationship Id="rId16"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4.svg"/><Relationship Id="rId5" Type="http://schemas.openxmlformats.org/officeDocument/2006/relationships/image" Target="../media/image22.pn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svg"/><Relationship Id="rId9" Type="http://schemas.openxmlformats.org/officeDocument/2006/relationships/image" Target="../media/image19.svg"/><Relationship Id="rId14" Type="http://schemas.openxmlformats.org/officeDocument/2006/relationships/image" Target="../media/image27.png"/></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29.png"/><Relationship Id="rId12" Type="http://schemas.openxmlformats.org/officeDocument/2006/relationships/image" Target="../media/image21.svg"/><Relationship Id="rId2" Type="http://schemas.openxmlformats.org/officeDocument/2006/relationships/notesSlide" Target="../notesSlides/notesSlide33.xml"/><Relationship Id="rId16" Type="http://schemas.openxmlformats.org/officeDocument/2006/relationships/image" Target="../media/image28.svg"/><Relationship Id="rId1" Type="http://schemas.openxmlformats.org/officeDocument/2006/relationships/slideLayout" Target="../slideLayouts/slideLayout4.xml"/><Relationship Id="rId6" Type="http://schemas.openxmlformats.org/officeDocument/2006/relationships/image" Target="../media/image26.svg"/><Relationship Id="rId11" Type="http://schemas.openxmlformats.org/officeDocument/2006/relationships/image" Target="../media/image20.png"/><Relationship Id="rId5" Type="http://schemas.openxmlformats.org/officeDocument/2006/relationships/image" Target="../media/image25.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7.svg"/><Relationship Id="rId9" Type="http://schemas.openxmlformats.org/officeDocument/2006/relationships/image" Target="../media/image31.svg"/><Relationship Id="rId14" Type="http://schemas.openxmlformats.org/officeDocument/2006/relationships/image" Target="../media/image19.svg"/></Relationships>
</file>

<file path=ppt/slides/_rels/slide36.xml.rels><?xml version="1.0" encoding="UTF-8" standalone="yes"?>
<Relationships xmlns="http://schemas.openxmlformats.org/package/2006/relationships"><Relationship Id="rId3" Type="http://schemas.openxmlformats.org/officeDocument/2006/relationships/hyperlink" Target="https://www.doe.mass.edu/mcas/testadmin/manual/PAM.pdf"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doe.mass.edu/mcas/admin.html"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doe.mass.edu/mcas/admin.html"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8" Type="http://schemas.openxmlformats.org/officeDocument/2006/relationships/hyperlink" Target="https://www.doe.mass.edu/mcas/testadmin/" TargetMode="External"/><Relationship Id="rId3" Type="http://schemas.openxmlformats.org/officeDocument/2006/relationships/hyperlink" Target="https://mcas.onlinehelp.cognia.org/" TargetMode="External"/><Relationship Id="rId7" Type="http://schemas.openxmlformats.org/officeDocument/2006/relationships/hyperlink" Target="http://eepurl.com/ghSOhH" TargetMode="External"/><Relationship Id="rId2" Type="http://schemas.openxmlformats.org/officeDocument/2006/relationships/notesSlide" Target="../notesSlides/notesSlide40.xml"/><Relationship Id="rId1" Type="http://schemas.openxmlformats.org/officeDocument/2006/relationships/slideLayout" Target="../slideLayouts/slideLayout26.xml"/><Relationship Id="rId6" Type="http://schemas.openxmlformats.org/officeDocument/2006/relationships/hyperlink" Target="http://www.doe.mass.edu/mcas/updates.html" TargetMode="External"/><Relationship Id="rId5" Type="http://schemas.openxmlformats.org/officeDocument/2006/relationships/hyperlink" Target="https://mcas.onlinehelp.cognia.org/technology-setup/" TargetMode="External"/><Relationship Id="rId4" Type="http://schemas.openxmlformats.org/officeDocument/2006/relationships/hyperlink" Target="https://mcas.onlinehelp.cognia.org/porta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42.xml"/><Relationship Id="rId1" Type="http://schemas.openxmlformats.org/officeDocument/2006/relationships/slideLayout" Target="../slideLayouts/slideLayout26.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mailto:mcas@mass.gov" TargetMode="External"/><Relationship Id="rId12" Type="http://schemas.openxmlformats.org/officeDocument/2006/relationships/image" Target="../media/image39.svg"/><Relationship Id="rId2" Type="http://schemas.openxmlformats.org/officeDocument/2006/relationships/notesSlide" Target="../notesSlides/notesSlide43.xml"/><Relationship Id="rId1" Type="http://schemas.openxmlformats.org/officeDocument/2006/relationships/slideLayout" Target="../slideLayouts/slideLayout25.xml"/><Relationship Id="rId6" Type="http://schemas.openxmlformats.org/officeDocument/2006/relationships/image" Target="../media/image35.svg"/><Relationship Id="rId11" Type="http://schemas.openxmlformats.org/officeDocument/2006/relationships/image" Target="../media/image38.png"/><Relationship Id="rId5" Type="http://schemas.openxmlformats.org/officeDocument/2006/relationships/image" Target="../media/image34.png"/><Relationship Id="rId10" Type="http://schemas.openxmlformats.org/officeDocument/2006/relationships/hyperlink" Target="http://www.doe.mass.edu/mcas" TargetMode="External"/><Relationship Id="rId4" Type="http://schemas.openxmlformats.org/officeDocument/2006/relationships/image" Target="../media/image33.svg"/><Relationship Id="rId9" Type="http://schemas.openxmlformats.org/officeDocument/2006/relationships/image" Target="../media/image3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doe.mass.edu/mcas/admin.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497" y="925796"/>
            <a:ext cx="8631677" cy="1928238"/>
          </a:xfrm>
        </p:spPr>
        <p:txBody>
          <a:bodyPr>
            <a:noAutofit/>
          </a:bodyPr>
          <a:lstStyle/>
          <a:p>
            <a:r>
              <a:rPr lang="en-US" sz="5900" dirty="0"/>
              <a:t>MCAS Tasks for Technology Coordinators</a:t>
            </a:r>
            <a:endParaRPr lang="en-US" altLang="en-US" sz="5900" dirty="0"/>
          </a:p>
        </p:txBody>
      </p:sp>
      <p:sp>
        <p:nvSpPr>
          <p:cNvPr id="3" name="Subtitle 2"/>
          <p:cNvSpPr>
            <a:spLocks noGrp="1"/>
          </p:cNvSpPr>
          <p:nvPr>
            <p:ph type="subTitle" idx="1"/>
          </p:nvPr>
        </p:nvSpPr>
        <p:spPr>
          <a:xfrm>
            <a:off x="505838" y="5466944"/>
            <a:ext cx="7538936" cy="1391055"/>
          </a:xfrm>
        </p:spPr>
        <p:txBody>
          <a:bodyPr/>
          <a:lstStyle/>
          <a:p>
            <a:pPr defTabSz="914126"/>
            <a:r>
              <a:rPr lang="en-US" altLang="zh-CN" sz="2799" dirty="0">
                <a:solidFill>
                  <a:srgbClr val="000000"/>
                </a:solidFill>
                <a:latin typeface="Arial" panose="020B0604020202020204" pitchFamily="34" charset="0"/>
                <a:cs typeface="Arial" panose="020B0604020202020204" pitchFamily="34" charset="0"/>
              </a:rPr>
              <a:t>The Office of Student Assessment Services </a:t>
            </a:r>
          </a:p>
          <a:p>
            <a:pPr defTabSz="914126"/>
            <a:r>
              <a:rPr lang="en-US" altLang="zh-CN" sz="2799" dirty="0">
                <a:solidFill>
                  <a:srgbClr val="000000"/>
                </a:solidFill>
                <a:latin typeface="Arial" panose="020B0604020202020204" pitchFamily="34" charset="0"/>
                <a:cs typeface="Arial" panose="020B0604020202020204" pitchFamily="34" charset="0"/>
              </a:rPr>
              <a:t>February 28, 2025</a:t>
            </a:r>
            <a:endParaRPr lang="zh-CN" altLang="en-US" sz="2799">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23E21-74ED-83BB-783B-33DCA5300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BEDBA0-8BF2-4923-E991-6A4D93B6FE87}"/>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2. Technology Guidelines</a:t>
            </a:r>
          </a:p>
        </p:txBody>
      </p:sp>
    </p:spTree>
    <p:extLst>
      <p:ext uri="{BB962C8B-B14F-4D97-AF65-F5344CB8AC3E}">
        <p14:creationId xmlns:p14="http://schemas.microsoft.com/office/powerpoint/2010/main" val="350765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a:cs typeface="Arial"/>
              </a:rPr>
              <a:t>Technology Guidelines for MCAS Computer-Based Testing</a:t>
            </a:r>
            <a:endParaRPr lang="en-US" sz="4000" dirty="0">
              <a:solidFill>
                <a:srgbClr val="3647B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822324" y="1230313"/>
            <a:ext cx="10892155" cy="4875847"/>
          </a:xfrm>
        </p:spPr>
        <p:txBody>
          <a:bodyPr vert="horz" lIns="91440" tIns="45720" rIns="91440" bIns="45720" rtlCol="0" anchor="t">
            <a:noAutofit/>
          </a:bodyPr>
          <a:lstStyle/>
          <a:p>
            <a:pPr marR="228600">
              <a:spcAft>
                <a:spcPts val="600"/>
              </a:spcAft>
              <a:buClrTx/>
              <a:buFont typeface="Arial" panose="02070309020205020404" pitchFamily="49" charset="0"/>
              <a:buChar char="•"/>
              <a:tabLst>
                <a:tab pos="57150" algn="l"/>
              </a:tabLst>
            </a:pPr>
            <a:r>
              <a:rPr lang="en-US" sz="2400" dirty="0">
                <a:solidFill>
                  <a:srgbClr val="000000"/>
                </a:solidFill>
                <a:latin typeface="Arial"/>
                <a:cs typeface="Segoe UI"/>
              </a:rPr>
              <a:t>Available on the </a:t>
            </a:r>
            <a:r>
              <a:rPr lang="en-US" sz="2400" dirty="0">
                <a:solidFill>
                  <a:srgbClr val="000000"/>
                </a:solidFill>
                <a:latin typeface="Arial"/>
                <a:cs typeface="Segoe UI"/>
                <a:hlinkClick r:id="rId3"/>
              </a:rPr>
              <a:t>MCAS Resource Center</a:t>
            </a:r>
            <a:r>
              <a:rPr lang="en-US" sz="2400" dirty="0">
                <a:solidFill>
                  <a:srgbClr val="000000"/>
                </a:solidFill>
                <a:latin typeface="Arial"/>
                <a:cs typeface="Segoe UI"/>
              </a:rPr>
              <a:t> on the Technology Setup page </a:t>
            </a:r>
          </a:p>
          <a:p>
            <a:pPr marR="228600">
              <a:spcAft>
                <a:spcPts val="600"/>
              </a:spcAft>
              <a:buClrTx/>
              <a:buFont typeface="Arial" panose="02070309020205020404" pitchFamily="49" charset="0"/>
              <a:buChar char="•"/>
              <a:tabLst>
                <a:tab pos="57150" algn="l"/>
              </a:tabLst>
            </a:pPr>
            <a:r>
              <a:rPr lang="en-US" sz="2400" dirty="0">
                <a:solidFill>
                  <a:srgbClr val="000000"/>
                </a:solidFill>
                <a:latin typeface="Arial"/>
                <a:cs typeface="Segoe UI"/>
              </a:rPr>
              <a:t>Outlines the operating systems (OS) versions supported for testing, student kiosk device specifications, and MCAS Portal browser specifications </a:t>
            </a:r>
          </a:p>
          <a:p>
            <a:pPr marR="228600">
              <a:spcAft>
                <a:spcPts val="600"/>
              </a:spcAft>
              <a:buClrTx/>
              <a:buFont typeface="Arial" panose="02070309020205020404" pitchFamily="49" charset="0"/>
              <a:buChar char="•"/>
              <a:tabLst>
                <a:tab pos="57150" algn="l"/>
              </a:tabLst>
            </a:pPr>
            <a:r>
              <a:rPr lang="en-US" sz="2400" dirty="0">
                <a:solidFill>
                  <a:srgbClr val="000000"/>
                </a:solidFill>
                <a:latin typeface="Arial"/>
                <a:cs typeface="Segoe UI"/>
              </a:rPr>
              <a:t>OS support </a:t>
            </a:r>
          </a:p>
          <a:p>
            <a:pPr marR="228600" lvl="1">
              <a:spcAft>
                <a:spcPts val="600"/>
              </a:spcAft>
              <a:buClrTx/>
              <a:buFont typeface="Arial" panose="02070309020205020404" pitchFamily="49" charset="0"/>
              <a:buChar char="•"/>
              <a:tabLst>
                <a:tab pos="57150" algn="l"/>
              </a:tabLst>
            </a:pPr>
            <a:r>
              <a:rPr lang="en-US" sz="2200" dirty="0">
                <a:solidFill>
                  <a:srgbClr val="000000"/>
                </a:solidFill>
                <a:latin typeface="Arial"/>
                <a:cs typeface="Segoe UI"/>
              </a:rPr>
              <a:t>As new OS versions and subversions are released throughout the school year, eMetric conducts testing to confirm that they will be supported for testing.</a:t>
            </a:r>
          </a:p>
          <a:p>
            <a:pPr marR="228600" lvl="1">
              <a:spcAft>
                <a:spcPts val="600"/>
              </a:spcAft>
              <a:buClrTx/>
              <a:buFont typeface="Arial" panose="02070309020205020404" pitchFamily="49" charset="0"/>
              <a:buChar char="•"/>
              <a:tabLst>
                <a:tab pos="57150" algn="l"/>
              </a:tabLst>
            </a:pPr>
            <a:r>
              <a:rPr lang="en-US" sz="2200" dirty="0">
                <a:solidFill>
                  <a:srgbClr val="000000"/>
                </a:solidFill>
                <a:latin typeface="Arial"/>
                <a:cs typeface="Segoe UI"/>
              </a:rPr>
              <a:t>Technology coordinators should check the </a:t>
            </a:r>
            <a:r>
              <a:rPr lang="en-US" sz="2200" dirty="0">
                <a:solidFill>
                  <a:srgbClr val="000000"/>
                </a:solidFill>
                <a:latin typeface="Arial"/>
                <a:cs typeface="Segoe UI"/>
                <a:hlinkClick r:id="rId3"/>
              </a:rPr>
              <a:t>Technology Guidelines for MCAS Computer-Based Testing</a:t>
            </a:r>
            <a:r>
              <a:rPr lang="en-US" sz="2200" dirty="0">
                <a:solidFill>
                  <a:srgbClr val="000000"/>
                </a:solidFill>
                <a:latin typeface="Arial"/>
                <a:cs typeface="Segoe UI"/>
              </a:rPr>
              <a:t> prior to each test administration.</a:t>
            </a:r>
          </a:p>
          <a:p>
            <a:pPr marR="228600" lvl="1">
              <a:spcAft>
                <a:spcPts val="600"/>
              </a:spcAft>
              <a:buClrTx/>
              <a:buFont typeface="Arial" panose="02070309020205020404" pitchFamily="49" charset="0"/>
              <a:buChar char="•"/>
              <a:tabLst>
                <a:tab pos="57150" algn="l"/>
              </a:tabLst>
            </a:pPr>
            <a:r>
              <a:rPr lang="en-US" sz="2200" dirty="0">
                <a:solidFill>
                  <a:srgbClr val="000000"/>
                </a:solidFill>
                <a:latin typeface="Arial"/>
                <a:cs typeface="Segoe UI"/>
              </a:rPr>
              <a:t>Schools should not update device OS versions during spring testing windows. If schools updated device OS versions after running Site Readiness in the fall, they should run Site Readiness again prior to spring testing</a:t>
            </a:r>
            <a:r>
              <a:rPr lang="en-US" sz="2400" dirty="0">
                <a:solidFill>
                  <a:srgbClr val="000000"/>
                </a:solidFill>
                <a:latin typeface="Arial"/>
                <a:cs typeface="Segoe UI"/>
              </a:rPr>
              <a:t>. </a:t>
            </a:r>
          </a:p>
        </p:txBody>
      </p:sp>
    </p:spTree>
    <p:extLst>
      <p:ext uri="{BB962C8B-B14F-4D97-AF65-F5344CB8AC3E}">
        <p14:creationId xmlns:p14="http://schemas.microsoft.com/office/powerpoint/2010/main" val="2829994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49A4F-D4EE-B37C-52AE-840A7EDC6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0F61F-D652-F8FA-2480-553958230380}"/>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a:cs typeface="Arial"/>
              </a:rPr>
              <a:t>Recent Updates to the Technology Guidelines</a:t>
            </a:r>
            <a:endParaRPr lang="en-US" sz="4000" dirty="0">
              <a:solidFill>
                <a:srgbClr val="3647B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E16997-3203-D63E-9A61-2A0923331E94}"/>
              </a:ext>
            </a:extLst>
          </p:cNvPr>
          <p:cNvSpPr>
            <a:spLocks noGrp="1"/>
          </p:cNvSpPr>
          <p:nvPr>
            <p:ph idx="4294967295"/>
          </p:nvPr>
        </p:nvSpPr>
        <p:spPr>
          <a:xfrm>
            <a:off x="822324" y="1230313"/>
            <a:ext cx="10892155" cy="4875847"/>
          </a:xfrm>
        </p:spPr>
        <p:txBody>
          <a:bodyPr vert="horz" lIns="91440" tIns="45720" rIns="91440" bIns="45720" rtlCol="0" anchor="t">
            <a:noAutofit/>
          </a:bodyPr>
          <a:lstStyle/>
          <a:p>
            <a:pPr marR="228600">
              <a:spcAft>
                <a:spcPts val="600"/>
              </a:spcAft>
              <a:buClrTx/>
              <a:buFont typeface="Arial" panose="02070309020205020404" pitchFamily="49" charset="0"/>
              <a:buChar char="•"/>
              <a:tabLst>
                <a:tab pos="57150" algn="l"/>
              </a:tabLst>
            </a:pPr>
            <a:r>
              <a:rPr lang="en-US" sz="2800" dirty="0">
                <a:solidFill>
                  <a:srgbClr val="000000"/>
                </a:solidFill>
                <a:latin typeface="Arial"/>
                <a:cs typeface="Segoe UI"/>
              </a:rPr>
              <a:t>Browser requirements for practice tests and the MCAS Portal were updated to the latest version of the browsers.</a:t>
            </a:r>
          </a:p>
          <a:p>
            <a:pPr marR="228600">
              <a:spcAft>
                <a:spcPts val="600"/>
              </a:spcAft>
              <a:buClrTx/>
              <a:buFont typeface="Arial" panose="02070309020205020404" pitchFamily="49" charset="0"/>
              <a:buChar char="•"/>
              <a:tabLst>
                <a:tab pos="57150" algn="l"/>
              </a:tabLst>
            </a:pPr>
            <a:r>
              <a:rPr lang="en-US" sz="2800" dirty="0">
                <a:solidFill>
                  <a:srgbClr val="000000"/>
                </a:solidFill>
                <a:latin typeface="Arial"/>
                <a:cs typeface="Segoe UI"/>
              </a:rPr>
              <a:t>ChromeOS support was updated to support the latest three versions as of 2/19/2025</a:t>
            </a:r>
          </a:p>
          <a:p>
            <a:pPr marR="228600" lvl="1">
              <a:spcAft>
                <a:spcPts val="600"/>
              </a:spcAft>
              <a:buClrTx/>
              <a:buFont typeface="Arial" panose="02070309020205020404" pitchFamily="49" charset="0"/>
              <a:buChar char="•"/>
              <a:tabLst>
                <a:tab pos="57150" algn="l"/>
              </a:tabLst>
            </a:pPr>
            <a:r>
              <a:rPr lang="en-US" sz="2400" dirty="0">
                <a:solidFill>
                  <a:srgbClr val="000000"/>
                </a:solidFill>
                <a:latin typeface="Arial"/>
                <a:cs typeface="Segoe UI"/>
              </a:rPr>
              <a:t>ChromeOS 130 was dropped; ChromeOS 133 was added.</a:t>
            </a:r>
          </a:p>
          <a:p>
            <a:pPr marR="228600">
              <a:spcAft>
                <a:spcPts val="600"/>
              </a:spcAft>
              <a:buClrTx/>
              <a:buFont typeface="Arial" panose="02070309020205020404" pitchFamily="49" charset="0"/>
              <a:buChar char="•"/>
              <a:tabLst>
                <a:tab pos="57150" algn="l"/>
              </a:tabLst>
            </a:pPr>
            <a:r>
              <a:rPr lang="en-US" sz="2800" dirty="0">
                <a:solidFill>
                  <a:srgbClr val="000000"/>
                </a:solidFill>
                <a:latin typeface="Arial"/>
                <a:cs typeface="Segoe UI"/>
              </a:rPr>
              <a:t>iPadOS support was updated to support the latest subversions</a:t>
            </a:r>
          </a:p>
          <a:p>
            <a:pPr marR="228600" lvl="1">
              <a:spcAft>
                <a:spcPts val="600"/>
              </a:spcAft>
              <a:buClrTx/>
              <a:buFont typeface="Arial" panose="02070309020205020404" pitchFamily="49" charset="0"/>
              <a:buChar char="•"/>
              <a:tabLst>
                <a:tab pos="57150" algn="l"/>
              </a:tabLst>
            </a:pPr>
            <a:r>
              <a:rPr lang="en-US" sz="2400" dirty="0">
                <a:solidFill>
                  <a:srgbClr val="000000"/>
                </a:solidFill>
                <a:latin typeface="Arial"/>
                <a:cs typeface="Segoe UI"/>
              </a:rPr>
              <a:t>iPadOS 17.7 and 18.3 are now supported.</a:t>
            </a:r>
          </a:p>
        </p:txBody>
      </p:sp>
    </p:spTree>
    <p:extLst>
      <p:ext uri="{BB962C8B-B14F-4D97-AF65-F5344CB8AC3E}">
        <p14:creationId xmlns:p14="http://schemas.microsoft.com/office/powerpoint/2010/main" val="1619515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0B0AB6-ACCF-E78A-E749-0D741429D91E}"/>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037F106A-A71E-F5C6-D0BC-CCEFD1FDBF0B}"/>
              </a:ext>
            </a:extLst>
          </p:cNvPr>
          <p:cNvSpPr>
            <a:spLocks noGrp="1"/>
          </p:cNvSpPr>
          <p:nvPr>
            <p:ph idx="1"/>
          </p:nvPr>
        </p:nvSpPr>
        <p:spPr/>
        <p:txBody>
          <a:bodyPr>
            <a:normAutofit fontScale="85000" lnSpcReduction="20000"/>
          </a:bodyPr>
          <a:lstStyle/>
          <a:p>
            <a:pPr marL="0" indent="0">
              <a:buNone/>
            </a:pPr>
            <a:r>
              <a:rPr lang="en-US" sz="4000" b="1" dirty="0"/>
              <a:t>Which operating systems will students in your school/district use for spring 2025 MCAS testing?</a:t>
            </a:r>
            <a:r>
              <a:rPr lang="en-US" sz="4000" b="1" i="1" dirty="0">
                <a:latin typeface="Arial"/>
                <a:cs typeface="Arial"/>
              </a:rPr>
              <a:t> (Select all that apply.)</a:t>
            </a:r>
            <a:endParaRPr lang="en-US" sz="4000" b="1" dirty="0"/>
          </a:p>
          <a:p>
            <a:pPr marL="0" indent="0">
              <a:buNone/>
            </a:pPr>
            <a:endParaRPr lang="en-US" sz="4000" dirty="0"/>
          </a:p>
          <a:p>
            <a:pPr marL="1022350" lvl="1" indent="-514350">
              <a:buFont typeface="+mj-lt"/>
              <a:buAutoNum type="alphaUcPeriod"/>
            </a:pPr>
            <a:r>
              <a:rPr lang="en-US" sz="3600" dirty="0"/>
              <a:t>ChromeOS </a:t>
            </a:r>
          </a:p>
          <a:p>
            <a:pPr marL="1022350" lvl="1" indent="-514350">
              <a:buFont typeface="+mj-lt"/>
              <a:buAutoNum type="alphaUcPeriod"/>
            </a:pPr>
            <a:r>
              <a:rPr lang="en-US" sz="3600" dirty="0"/>
              <a:t>iPadOS</a:t>
            </a:r>
          </a:p>
          <a:p>
            <a:pPr marL="1022350" lvl="1" indent="-514350">
              <a:buFont typeface="+mj-lt"/>
              <a:buAutoNum type="alphaUcPeriod"/>
            </a:pPr>
            <a:r>
              <a:rPr lang="en-US" sz="3600" dirty="0"/>
              <a:t>Linux/Fedora</a:t>
            </a:r>
          </a:p>
          <a:p>
            <a:pPr marL="1022350" lvl="1" indent="-514350">
              <a:buFont typeface="+mj-lt"/>
              <a:buAutoNum type="alphaUcPeriod"/>
            </a:pPr>
            <a:r>
              <a:rPr lang="en-US" sz="3600" dirty="0"/>
              <a:t>macOS</a:t>
            </a:r>
          </a:p>
          <a:p>
            <a:pPr marL="1022350" lvl="1" indent="-514350">
              <a:buFont typeface="+mj-lt"/>
              <a:buAutoNum type="alphaUcPeriod"/>
            </a:pPr>
            <a:r>
              <a:rPr lang="en-US" sz="3600" dirty="0"/>
              <a:t>Windows</a:t>
            </a:r>
          </a:p>
          <a:p>
            <a:pPr marL="1022350" lvl="1" indent="-514350">
              <a:buFont typeface="+mj-lt"/>
              <a:buAutoNum type="alphaUcPeriod"/>
            </a:pPr>
            <a:r>
              <a:rPr lang="en-US" sz="3600" dirty="0"/>
              <a:t>Other</a:t>
            </a:r>
          </a:p>
          <a:p>
            <a:pPr marL="1022350" lvl="1" indent="-514350">
              <a:buFont typeface="+mj-lt"/>
              <a:buAutoNum type="alphaUcPeriod"/>
            </a:pPr>
            <a:endParaRPr lang="en-US" sz="3600" dirty="0"/>
          </a:p>
          <a:p>
            <a:endParaRPr lang="en-US" dirty="0"/>
          </a:p>
        </p:txBody>
      </p:sp>
    </p:spTree>
    <p:extLst>
      <p:ext uri="{BB962C8B-B14F-4D97-AF65-F5344CB8AC3E}">
        <p14:creationId xmlns:p14="http://schemas.microsoft.com/office/powerpoint/2010/main" val="807484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378935"/>
            <a:ext cx="11369675" cy="679450"/>
          </a:xfrm>
        </p:spPr>
        <p:txBody>
          <a:bodyPr/>
          <a:lstStyle/>
          <a:p>
            <a:r>
              <a:rPr lang="en-US" sz="4000" dirty="0">
                <a:solidFill>
                  <a:srgbClr val="3647B6"/>
                </a:solidFill>
                <a:latin typeface="Arial"/>
                <a:cs typeface="Arial"/>
              </a:rPr>
              <a:t>Student Device Specifications</a:t>
            </a:r>
            <a:endParaRPr lang="en-US" sz="4000" dirty="0">
              <a:solidFill>
                <a:srgbClr val="3647B6"/>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493E181B-3615-E56F-1D81-AE3CBBF1D093}"/>
              </a:ext>
            </a:extLst>
          </p:cNvPr>
          <p:cNvGraphicFramePr>
            <a:graphicFrameLocks noGrp="1"/>
          </p:cNvGraphicFramePr>
          <p:nvPr>
            <p:extLst>
              <p:ext uri="{D42A27DB-BD31-4B8C-83A1-F6EECF244321}">
                <p14:modId xmlns:p14="http://schemas.microsoft.com/office/powerpoint/2010/main" val="717182319"/>
              </p:ext>
            </p:extLst>
          </p:nvPr>
        </p:nvGraphicFramePr>
        <p:xfrm>
          <a:off x="840901" y="1058385"/>
          <a:ext cx="10934787" cy="4695522"/>
        </p:xfrm>
        <a:graphic>
          <a:graphicData uri="http://schemas.openxmlformats.org/drawingml/2006/table">
            <a:tbl>
              <a:tblPr firstRow="1" firstCol="1" bandRow="1">
                <a:tableStyleId>{1E171933-4619-4E11-9A3F-F7608DF75F80}</a:tableStyleId>
              </a:tblPr>
              <a:tblGrid>
                <a:gridCol w="3653040">
                  <a:extLst>
                    <a:ext uri="{9D8B030D-6E8A-4147-A177-3AD203B41FA5}">
                      <a16:colId xmlns:a16="http://schemas.microsoft.com/office/drawing/2014/main" val="2514926464"/>
                    </a:ext>
                  </a:extLst>
                </a:gridCol>
                <a:gridCol w="7281747">
                  <a:extLst>
                    <a:ext uri="{9D8B030D-6E8A-4147-A177-3AD203B41FA5}">
                      <a16:colId xmlns:a16="http://schemas.microsoft.com/office/drawing/2014/main" val="1807182878"/>
                    </a:ext>
                  </a:extLst>
                </a:gridCol>
              </a:tblGrid>
              <a:tr h="298509">
                <a:tc gridSpan="2">
                  <a:txBody>
                    <a:bodyPr/>
                    <a:lstStyle/>
                    <a:p>
                      <a:pPr marL="1270" marR="0" algn="l" defTabSz="914400" rtl="0" eaLnBrk="1" latinLnBrk="0" hangingPunct="1">
                        <a:lnSpc>
                          <a:spcPct val="107000"/>
                        </a:lnSpc>
                        <a:spcBef>
                          <a:spcPts val="0"/>
                        </a:spcBef>
                        <a:spcAft>
                          <a:spcPts val="0"/>
                        </a:spcAft>
                      </a:pPr>
                      <a:r>
                        <a:rPr lang="en-US" sz="2400" b="1" kern="1200" dirty="0">
                          <a:solidFill>
                            <a:srgbClr val="000000"/>
                          </a:solidFill>
                          <a:effectLst/>
                          <a:latin typeface="Arial" panose="020B0604020202020204" pitchFamily="34" charset="0"/>
                          <a:ea typeface="+mn-ea"/>
                          <a:cs typeface="Arial" panose="020B0604020202020204" pitchFamily="34" charset="0"/>
                        </a:rPr>
                        <a:t>System Requirements – All Hardware </a:t>
                      </a:r>
                    </a:p>
                  </a:txBody>
                  <a:tcPr marL="67945" marR="41910" marT="25400" marB="0">
                    <a:solidFill>
                      <a:schemeClr val="tx1">
                        <a:lumMod val="20000"/>
                        <a:lumOff val="80000"/>
                      </a:schemeClr>
                    </a:solidFill>
                  </a:tcPr>
                </a:tc>
                <a:tc hMerge="1">
                  <a:txBody>
                    <a:bodyPr/>
                    <a:lstStyle/>
                    <a:p>
                      <a:endParaRPr lang="en-US"/>
                    </a:p>
                  </a:txBody>
                  <a:tcPr/>
                </a:tc>
                <a:extLst>
                  <a:ext uri="{0D108BD9-81ED-4DB2-BD59-A6C34878D82A}">
                    <a16:rowId xmlns:a16="http://schemas.microsoft.com/office/drawing/2014/main" val="3300811569"/>
                  </a:ext>
                </a:extLst>
              </a:tr>
              <a:tr h="592877">
                <a:tc>
                  <a:txBody>
                    <a:bodyPr/>
                    <a:lstStyle/>
                    <a:p>
                      <a:pPr marL="4445" marR="0">
                        <a:lnSpc>
                          <a:spcPct val="107000"/>
                        </a:lnSpc>
                        <a:spcBef>
                          <a:spcPts val="0"/>
                        </a:spcBef>
                        <a:spcAft>
                          <a:spcPts val="0"/>
                        </a:spcAft>
                      </a:pPr>
                      <a:r>
                        <a:rPr lang="en-US" sz="2000" dirty="0">
                          <a:solidFill>
                            <a:srgbClr val="000000"/>
                          </a:solidFill>
                          <a:effectLst/>
                          <a:latin typeface="Arial" panose="020B0604020202020204" pitchFamily="34" charset="0"/>
                          <a:cs typeface="Arial" panose="020B0604020202020204" pitchFamily="34" charset="0"/>
                        </a:rPr>
                        <a:t>Connectivity </a:t>
                      </a:r>
                      <a:endPar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tc>
                  <a:txBody>
                    <a:bodyPr/>
                    <a:lstStyle/>
                    <a:p>
                      <a:pPr marL="4445" marR="0">
                        <a:lnSpc>
                          <a:spcPct val="107000"/>
                        </a:lnSpc>
                        <a:spcBef>
                          <a:spcPts val="0"/>
                        </a:spcBef>
                        <a:spcAft>
                          <a:spcPts val="0"/>
                        </a:spcAft>
                      </a:pPr>
                      <a:r>
                        <a:rPr lang="en-US" sz="2000" dirty="0">
                          <a:solidFill>
                            <a:srgbClr val="000000"/>
                          </a:solidFill>
                          <a:effectLst/>
                          <a:latin typeface="Arial" panose="020B0604020202020204" pitchFamily="34" charset="0"/>
                          <a:cs typeface="Arial" panose="020B0604020202020204" pitchFamily="34" charset="0"/>
                        </a:rPr>
                        <a:t>Student devices must be able to connect to the internet via wired or wireless networks.</a:t>
                      </a:r>
                      <a:endPar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extLst>
                  <a:ext uri="{0D108BD9-81ED-4DB2-BD59-A6C34878D82A}">
                    <a16:rowId xmlns:a16="http://schemas.microsoft.com/office/drawing/2014/main" val="3028755104"/>
                  </a:ext>
                </a:extLst>
              </a:tr>
              <a:tr h="127980">
                <a:tc>
                  <a:txBody>
                    <a:bodyPr/>
                    <a:lstStyle/>
                    <a:p>
                      <a:pPr marL="4445" marR="0">
                        <a:lnSpc>
                          <a:spcPct val="107000"/>
                        </a:lnSpc>
                        <a:spcBef>
                          <a:spcPts val="0"/>
                        </a:spcBef>
                        <a:spcAft>
                          <a:spcPts val="0"/>
                        </a:spcAft>
                      </a:pPr>
                      <a:r>
                        <a:rPr lang="en-US" sz="2000" dirty="0">
                          <a:solidFill>
                            <a:srgbClr val="000000"/>
                          </a:solidFill>
                          <a:effectLst/>
                          <a:latin typeface="Arial" panose="020B0604020202020204" pitchFamily="34" charset="0"/>
                          <a:cs typeface="Arial" panose="020B0604020202020204" pitchFamily="34" charset="0"/>
                        </a:rPr>
                        <a:t>Screen Size </a:t>
                      </a:r>
                      <a:endPar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tc>
                  <a:txBody>
                    <a:bodyPr/>
                    <a:lstStyle/>
                    <a:p>
                      <a:pPr marL="4445" marR="0">
                        <a:lnSpc>
                          <a:spcPct val="107000"/>
                        </a:lnSpc>
                        <a:spcBef>
                          <a:spcPts val="0"/>
                        </a:spcBef>
                        <a:spcAft>
                          <a:spcPts val="0"/>
                        </a:spcAft>
                      </a:pPr>
                      <a:r>
                        <a:rPr lang="en-US" sz="2000" dirty="0">
                          <a:solidFill>
                            <a:srgbClr val="000000"/>
                          </a:solidFill>
                          <a:effectLst/>
                          <a:latin typeface="Arial" panose="020B0604020202020204" pitchFamily="34" charset="0"/>
                          <a:cs typeface="Arial" panose="020B0604020202020204" pitchFamily="34" charset="0"/>
                        </a:rPr>
                        <a:t>9.7” screen size or larger/“10-inch class” tablets or larger</a:t>
                      </a:r>
                      <a:endPar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extLst>
                  <a:ext uri="{0D108BD9-81ED-4DB2-BD59-A6C34878D82A}">
                    <a16:rowId xmlns:a16="http://schemas.microsoft.com/office/drawing/2014/main" val="4118183908"/>
                  </a:ext>
                </a:extLst>
              </a:tr>
              <a:tr h="298509">
                <a:tc>
                  <a:txBody>
                    <a:bodyPr/>
                    <a:lstStyle/>
                    <a:p>
                      <a:pPr marL="4445" marR="0">
                        <a:lnSpc>
                          <a:spcPct val="107000"/>
                        </a:lnSpc>
                        <a:spcBef>
                          <a:spcPts val="0"/>
                        </a:spcBef>
                        <a:spcAft>
                          <a:spcPts val="0"/>
                        </a:spcAft>
                      </a:pPr>
                      <a:r>
                        <a:rPr lang="en-US" sz="2000" dirty="0">
                          <a:solidFill>
                            <a:srgbClr val="000000"/>
                          </a:solidFill>
                          <a:effectLst/>
                          <a:latin typeface="Arial" panose="020B0604020202020204" pitchFamily="34" charset="0"/>
                          <a:cs typeface="Arial" panose="020B0604020202020204" pitchFamily="34" charset="0"/>
                        </a:rPr>
                        <a:t>Screen Resolution </a:t>
                      </a:r>
                      <a:endPar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tc>
                  <a:txBody>
                    <a:bodyPr/>
                    <a:lstStyle/>
                    <a:p>
                      <a:pPr marL="4445" marR="0">
                        <a:lnSpc>
                          <a:spcPct val="107000"/>
                        </a:lnSpc>
                        <a:spcBef>
                          <a:spcPts val="0"/>
                        </a:spcBef>
                        <a:spcAft>
                          <a:spcPts val="0"/>
                        </a:spcAft>
                      </a:pPr>
                      <a:r>
                        <a:rPr lang="en-US" sz="2000" dirty="0">
                          <a:solidFill>
                            <a:srgbClr val="000000"/>
                          </a:solidFill>
                          <a:effectLst/>
                          <a:latin typeface="Arial" panose="020B0604020202020204" pitchFamily="34" charset="0"/>
                          <a:cs typeface="Arial" panose="020B0604020202020204" pitchFamily="34" charset="0"/>
                        </a:rPr>
                        <a:t>1024 x 768 or larger </a:t>
                      </a:r>
                      <a:endPar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extLst>
                  <a:ext uri="{0D108BD9-81ED-4DB2-BD59-A6C34878D82A}">
                    <a16:rowId xmlns:a16="http://schemas.microsoft.com/office/drawing/2014/main" val="3521575146"/>
                  </a:ext>
                </a:extLst>
              </a:tr>
              <a:tr h="298509">
                <a:tc gridSpan="2">
                  <a:txBody>
                    <a:bodyPr/>
                    <a:lstStyle/>
                    <a:p>
                      <a:pPr marL="1270" marR="0">
                        <a:lnSpc>
                          <a:spcPct val="107000"/>
                        </a:lnSpc>
                        <a:spcBef>
                          <a:spcPts val="0"/>
                        </a:spcBef>
                        <a:spcAft>
                          <a:spcPts val="0"/>
                        </a:spcAft>
                      </a:pPr>
                      <a:r>
                        <a:rPr lang="en-US" sz="2400" dirty="0">
                          <a:solidFill>
                            <a:srgbClr val="000000"/>
                          </a:solidFill>
                          <a:effectLst/>
                          <a:latin typeface="Arial" panose="020B0604020202020204" pitchFamily="34" charset="0"/>
                          <a:cs typeface="Arial" panose="020B0604020202020204" pitchFamily="34" charset="0"/>
                        </a:rPr>
                        <a:t>Browser Requirements </a:t>
                      </a:r>
                      <a:endPar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chemeClr val="tx1">
                        <a:lumMod val="20000"/>
                        <a:lumOff val="80000"/>
                      </a:schemeClr>
                    </a:solidFill>
                  </a:tcPr>
                </a:tc>
                <a:tc hMerge="1">
                  <a:txBody>
                    <a:bodyPr/>
                    <a:lstStyle/>
                    <a:p>
                      <a:endParaRPr lang="en-US"/>
                    </a:p>
                  </a:txBody>
                  <a:tcPr/>
                </a:tc>
                <a:extLst>
                  <a:ext uri="{0D108BD9-81ED-4DB2-BD59-A6C34878D82A}">
                    <a16:rowId xmlns:a16="http://schemas.microsoft.com/office/drawing/2014/main" val="419865694"/>
                  </a:ext>
                </a:extLst>
              </a:tr>
              <a:tr h="1314979">
                <a:tc>
                  <a:txBody>
                    <a:bodyPr/>
                    <a:lstStyle/>
                    <a:p>
                      <a:pPr marL="4445" marR="0">
                        <a:lnSpc>
                          <a:spcPct val="107000"/>
                        </a:lnSpc>
                        <a:spcBef>
                          <a:spcPts val="0"/>
                        </a:spcBef>
                        <a:spcAft>
                          <a:spcPts val="0"/>
                        </a:spcAft>
                      </a:pPr>
                      <a:r>
                        <a:rPr lang="en-US" sz="2000" dirty="0">
                          <a:solidFill>
                            <a:srgbClr val="000000"/>
                          </a:solidFill>
                          <a:effectLst/>
                          <a:latin typeface="Arial" panose="020B0604020202020204" pitchFamily="34" charset="0"/>
                          <a:cs typeface="Arial" panose="020B0604020202020204" pitchFamily="34" charset="0"/>
                        </a:rPr>
                        <a:t>Browsers</a:t>
                      </a:r>
                      <a:endParaRPr lang="en-US" sz="2400" dirty="0">
                        <a:solidFill>
                          <a:srgbClr val="000000"/>
                        </a:solidFill>
                        <a:effectLst/>
                        <a:latin typeface="Arial" panose="020B0604020202020204" pitchFamily="34" charset="0"/>
                        <a:cs typeface="Arial" panose="020B0604020202020204" pitchFamily="34" charset="0"/>
                      </a:endParaRPr>
                    </a:p>
                    <a:p>
                      <a:pPr marL="4445" marR="0">
                        <a:lnSpc>
                          <a:spcPct val="107000"/>
                        </a:lnSpc>
                        <a:spcBef>
                          <a:spcPts val="0"/>
                        </a:spcBef>
                        <a:spcAft>
                          <a:spcPts val="0"/>
                        </a:spcAft>
                      </a:pPr>
                      <a:r>
                        <a:rPr lang="en-US" sz="2000" i="1" dirty="0">
                          <a:solidFill>
                            <a:srgbClr val="000000"/>
                          </a:solidFill>
                          <a:effectLst/>
                          <a:latin typeface="Arial" panose="020B0604020202020204" pitchFamily="34" charset="0"/>
                          <a:cs typeface="Arial" panose="020B0604020202020204" pitchFamily="34" charset="0"/>
                        </a:rPr>
                        <a:t>(used for practice tests only) </a:t>
                      </a:r>
                      <a:endParaRPr lang="en-US"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tc>
                  <a:txBody>
                    <a:bodyPr/>
                    <a:lstStyle/>
                    <a:p>
                      <a:pPr rtl="0" fontAlgn="base"/>
                      <a:r>
                        <a:rPr lang="en-US" sz="2000" kern="1200" dirty="0">
                          <a:solidFill>
                            <a:srgbClr val="000000"/>
                          </a:solidFill>
                          <a:effectLst/>
                          <a:highlight>
                            <a:srgbClr val="FFFF00"/>
                          </a:highlight>
                          <a:latin typeface="Arial" panose="020B0604020202020204" pitchFamily="34" charset="0"/>
                          <a:ea typeface="+mn-ea"/>
                          <a:cs typeface="Arial" panose="020B0604020202020204" pitchFamily="34" charset="0"/>
                        </a:rPr>
                        <a:t>Chrome 133 or newer </a:t>
                      </a:r>
                    </a:p>
                    <a:p>
                      <a:pPr rtl="0" fontAlgn="base"/>
                      <a:r>
                        <a:rPr lang="en-US" sz="2000" kern="1200" dirty="0">
                          <a:solidFill>
                            <a:srgbClr val="000000"/>
                          </a:solidFill>
                          <a:effectLst/>
                          <a:highlight>
                            <a:srgbClr val="FFFF00"/>
                          </a:highlight>
                          <a:latin typeface="Arial" panose="020B0604020202020204" pitchFamily="34" charset="0"/>
                          <a:ea typeface="+mn-ea"/>
                          <a:cs typeface="Arial" panose="020B0604020202020204" pitchFamily="34" charset="0"/>
                        </a:rPr>
                        <a:t>Firefox 135 or newer  </a:t>
                      </a:r>
                    </a:p>
                    <a:p>
                      <a:pPr rtl="0" fontAlgn="base"/>
                      <a:r>
                        <a:rPr lang="en-US" sz="2000" kern="1200" dirty="0">
                          <a:solidFill>
                            <a:srgbClr val="000000"/>
                          </a:solidFill>
                          <a:effectLst/>
                          <a:highlight>
                            <a:srgbClr val="FFFF00"/>
                          </a:highlight>
                          <a:latin typeface="Arial" panose="020B0604020202020204" pitchFamily="34" charset="0"/>
                          <a:ea typeface="+mn-ea"/>
                          <a:cs typeface="Arial" panose="020B0604020202020204" pitchFamily="34" charset="0"/>
                        </a:rPr>
                        <a:t>Microsoft Edge 132 or newer </a:t>
                      </a:r>
                    </a:p>
                    <a:p>
                      <a:pPr rtl="0" fontAlgn="base"/>
                      <a:r>
                        <a:rPr lang="en-US" sz="2000" kern="1200" dirty="0">
                          <a:solidFill>
                            <a:srgbClr val="000000"/>
                          </a:solidFill>
                          <a:effectLst/>
                          <a:highlight>
                            <a:srgbClr val="FFFF00"/>
                          </a:highlight>
                          <a:latin typeface="Arial" panose="020B0604020202020204" pitchFamily="34" charset="0"/>
                          <a:ea typeface="+mn-ea"/>
                          <a:cs typeface="Arial" panose="020B0604020202020204" pitchFamily="34" charset="0"/>
                        </a:rPr>
                        <a:t>Safari 18.3 or newer </a:t>
                      </a:r>
                    </a:p>
                  </a:txBody>
                  <a:tcPr marL="67945" marR="41910" marT="25400" marB="0">
                    <a:solidFill>
                      <a:srgbClr val="FAF9FA"/>
                    </a:solidFill>
                  </a:tcPr>
                </a:tc>
                <a:extLst>
                  <a:ext uri="{0D108BD9-81ED-4DB2-BD59-A6C34878D82A}">
                    <a16:rowId xmlns:a16="http://schemas.microsoft.com/office/drawing/2014/main" val="938569901"/>
                  </a:ext>
                </a:extLst>
              </a:tr>
              <a:tr h="298509">
                <a:tc gridSpan="2">
                  <a:txBody>
                    <a:bodyPr/>
                    <a:lstStyle/>
                    <a:p>
                      <a:pPr marL="1270" marR="0">
                        <a:lnSpc>
                          <a:spcPct val="107000"/>
                        </a:lnSpc>
                        <a:spcBef>
                          <a:spcPts val="0"/>
                        </a:spcBef>
                        <a:spcAft>
                          <a:spcPts val="0"/>
                        </a:spcAft>
                      </a:pPr>
                      <a:r>
                        <a:rPr lang="en-US" sz="2400" dirty="0">
                          <a:solidFill>
                            <a:srgbClr val="000000"/>
                          </a:solidFill>
                          <a:effectLst/>
                          <a:latin typeface="Arial" panose="020B0604020202020204" pitchFamily="34" charset="0"/>
                          <a:cs typeface="Arial" panose="020B0604020202020204" pitchFamily="34" charset="0"/>
                        </a:rPr>
                        <a:t>Desktop and Laptop Specific Requirements </a:t>
                      </a:r>
                      <a:endPar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chemeClr val="tx1">
                        <a:lumMod val="20000"/>
                        <a:lumOff val="80000"/>
                      </a:schemeClr>
                    </a:solidFill>
                  </a:tcPr>
                </a:tc>
                <a:tc hMerge="1">
                  <a:txBody>
                    <a:bodyPr/>
                    <a:lstStyle/>
                    <a:p>
                      <a:endParaRPr lang="en-US"/>
                    </a:p>
                  </a:txBody>
                  <a:tcPr/>
                </a:tc>
                <a:extLst>
                  <a:ext uri="{0D108BD9-81ED-4DB2-BD59-A6C34878D82A}">
                    <a16:rowId xmlns:a16="http://schemas.microsoft.com/office/drawing/2014/main" val="2212797882"/>
                  </a:ext>
                </a:extLst>
              </a:tr>
              <a:tr h="300610">
                <a:tc>
                  <a:txBody>
                    <a:bodyPr/>
                    <a:lstStyle/>
                    <a:p>
                      <a:pPr marL="0" marR="0">
                        <a:spcBef>
                          <a:spcPts val="0"/>
                        </a:spcBef>
                        <a:spcAft>
                          <a:spcPts val="0"/>
                        </a:spcAft>
                      </a:pPr>
                      <a:r>
                        <a:rPr lang="en-US" sz="2000" dirty="0">
                          <a:solidFill>
                            <a:srgbClr val="000000"/>
                          </a:solidFill>
                          <a:effectLst/>
                          <a:latin typeface="Arial" panose="020B0604020202020204" pitchFamily="34" charset="0"/>
                          <a:cs typeface="Arial" panose="020B0604020202020204" pitchFamily="34" charset="0"/>
                        </a:rPr>
                        <a:t>CPU</a:t>
                      </a:r>
                      <a:endPar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tc>
                  <a:txBody>
                    <a:bodyPr/>
                    <a:lstStyle/>
                    <a:p>
                      <a:pPr marL="0" marR="0">
                        <a:spcBef>
                          <a:spcPts val="0"/>
                        </a:spcBef>
                        <a:spcAft>
                          <a:spcPts val="0"/>
                        </a:spcAft>
                      </a:pPr>
                      <a:r>
                        <a:rPr lang="en-US" sz="2000" dirty="0">
                          <a:solidFill>
                            <a:srgbClr val="000000"/>
                          </a:solidFill>
                          <a:effectLst/>
                          <a:latin typeface="Arial" panose="020B0604020202020204" pitchFamily="34" charset="0"/>
                          <a:cs typeface="Arial" panose="020B0604020202020204" pitchFamily="34" charset="0"/>
                        </a:rPr>
                        <a:t>1.3 GHz</a:t>
                      </a:r>
                      <a:endPar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extLst>
                  <a:ext uri="{0D108BD9-81ED-4DB2-BD59-A6C34878D82A}">
                    <a16:rowId xmlns:a16="http://schemas.microsoft.com/office/drawing/2014/main" val="2995032270"/>
                  </a:ext>
                </a:extLst>
              </a:tr>
              <a:tr h="575745">
                <a:tc>
                  <a:txBody>
                    <a:bodyPr/>
                    <a:lstStyle/>
                    <a:p>
                      <a:pPr marL="0" marR="0">
                        <a:spcBef>
                          <a:spcPts val="0"/>
                        </a:spcBef>
                        <a:spcAft>
                          <a:spcPts val="0"/>
                        </a:spcAft>
                      </a:pPr>
                      <a:r>
                        <a:rPr lang="en-US" sz="2000" dirty="0">
                          <a:solidFill>
                            <a:srgbClr val="000000"/>
                          </a:solidFill>
                          <a:effectLst/>
                          <a:latin typeface="Arial" panose="020B0604020202020204" pitchFamily="34" charset="0"/>
                          <a:cs typeface="Arial" panose="020B0604020202020204" pitchFamily="34" charset="0"/>
                        </a:rPr>
                        <a:t>Memory</a:t>
                      </a:r>
                      <a:endPar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tc>
                  <a:txBody>
                    <a:bodyPr/>
                    <a:lstStyle/>
                    <a:p>
                      <a:pPr marL="0" marR="0">
                        <a:spcBef>
                          <a:spcPts val="0"/>
                        </a:spcBef>
                        <a:spcAft>
                          <a:spcPts val="0"/>
                        </a:spcAft>
                      </a:pPr>
                      <a:r>
                        <a:rPr lang="en-US" sz="2000" dirty="0">
                          <a:solidFill>
                            <a:srgbClr val="000000"/>
                          </a:solidFill>
                          <a:effectLst/>
                          <a:latin typeface="Arial" panose="020B0604020202020204" pitchFamily="34" charset="0"/>
                          <a:cs typeface="Arial" panose="020B0604020202020204" pitchFamily="34" charset="0"/>
                        </a:rPr>
                        <a:t>2 GB (4GB is strongly recommended for best performance)</a:t>
                      </a:r>
                      <a:endPar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extLst>
                  <a:ext uri="{0D108BD9-81ED-4DB2-BD59-A6C34878D82A}">
                    <a16:rowId xmlns:a16="http://schemas.microsoft.com/office/drawing/2014/main" val="798778615"/>
                  </a:ext>
                </a:extLst>
              </a:tr>
            </a:tbl>
          </a:graphicData>
        </a:graphic>
      </p:graphicFrame>
    </p:spTree>
    <p:extLst>
      <p:ext uri="{BB962C8B-B14F-4D97-AF65-F5344CB8AC3E}">
        <p14:creationId xmlns:p14="http://schemas.microsoft.com/office/powerpoint/2010/main" val="4071482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720725" y="108714"/>
            <a:ext cx="11369675" cy="679450"/>
          </a:xfrm>
        </p:spPr>
        <p:txBody>
          <a:bodyPr/>
          <a:lstStyle/>
          <a:p>
            <a:r>
              <a:rPr lang="en-US" sz="4000" dirty="0">
                <a:solidFill>
                  <a:srgbClr val="3647B6"/>
                </a:solidFill>
                <a:latin typeface="Arial"/>
                <a:cs typeface="Arial"/>
              </a:rPr>
              <a:t>ChromeOS Support Plan</a:t>
            </a:r>
            <a:endParaRPr lang="en-US" sz="4000" dirty="0">
              <a:solidFill>
                <a:srgbClr val="3647B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720725" y="737322"/>
            <a:ext cx="10435611" cy="5332514"/>
          </a:xfrm>
        </p:spPr>
        <p:txBody>
          <a:bodyPr vert="horz" lIns="91440" tIns="45720" rIns="91440" bIns="45720" rtlCol="0" anchor="t">
            <a:noAutofit/>
          </a:bodyPr>
          <a:lstStyle/>
          <a:p>
            <a:pPr fontAlgn="base">
              <a:lnSpc>
                <a:spcPct val="100000"/>
              </a:lnSpc>
              <a:buClr>
                <a:srgbClr val="000000"/>
              </a:buClr>
            </a:pPr>
            <a:r>
              <a:rPr lang="en-US" sz="2400" kern="0" dirty="0">
                <a:effectLst/>
                <a:latin typeface="Arial" panose="020B0604020202020204" pitchFamily="34" charset="0"/>
                <a:ea typeface="Times New Roman" panose="02020603050405020304" pitchFamily="18" charset="0"/>
                <a:cs typeface="Arial" panose="020B0604020202020204" pitchFamily="34" charset="0"/>
              </a:rPr>
              <a:t>eMetric supports the latest three versions of ChromeOS that are released on the Stable channel and the latest versions on the LTS channel. </a:t>
            </a:r>
          </a:p>
          <a:p>
            <a:pPr fontAlgn="base">
              <a:lnSpc>
                <a:spcPct val="100000"/>
              </a:lnSpc>
              <a:buClr>
                <a:srgbClr val="000000"/>
              </a:buClr>
            </a:pPr>
            <a:r>
              <a:rPr lang="en-US" sz="2400" kern="0" dirty="0">
                <a:effectLst/>
                <a:latin typeface="Arial" panose="020B0604020202020204" pitchFamily="34" charset="0"/>
                <a:ea typeface="Times New Roman" panose="02020603050405020304" pitchFamily="18" charset="0"/>
                <a:cs typeface="Arial" panose="020B0604020202020204" pitchFamily="34" charset="0"/>
              </a:rPr>
              <a:t>Schools are </a:t>
            </a:r>
            <a:r>
              <a:rPr lang="en-US" sz="2400" b="1" kern="0" dirty="0">
                <a:effectLst/>
                <a:latin typeface="Arial" panose="020B0604020202020204" pitchFamily="34" charset="0"/>
                <a:ea typeface="Times New Roman" panose="02020603050405020304" pitchFamily="18" charset="0"/>
                <a:cs typeface="Arial" panose="020B0604020202020204" pitchFamily="34" charset="0"/>
              </a:rPr>
              <a:t>not recommended</a:t>
            </a:r>
            <a:r>
              <a:rPr lang="en-US" sz="2400" kern="0" dirty="0">
                <a:effectLst/>
                <a:latin typeface="Arial" panose="020B0604020202020204" pitchFamily="34" charset="0"/>
                <a:ea typeface="Times New Roman" panose="02020603050405020304" pitchFamily="18" charset="0"/>
                <a:cs typeface="Arial" panose="020B0604020202020204" pitchFamily="34" charset="0"/>
              </a:rPr>
              <a:t> to use beta versions of ChromeOS, as this may result in errors. </a:t>
            </a:r>
          </a:p>
          <a:p>
            <a:pPr fontAlgn="base">
              <a:lnSpc>
                <a:spcPct val="100000"/>
              </a:lnSpc>
              <a:buClr>
                <a:srgbClr val="000000"/>
              </a:buClr>
            </a:pPr>
            <a:endParaRPr lang="en-US"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B4912F0-6D62-5A47-B6EA-71A8BBBF9073}"/>
              </a:ext>
            </a:extLst>
          </p:cNvPr>
          <p:cNvGraphicFramePr>
            <a:graphicFrameLocks noGrp="1"/>
          </p:cNvGraphicFramePr>
          <p:nvPr>
            <p:extLst>
              <p:ext uri="{D42A27DB-BD31-4B8C-83A1-F6EECF244321}">
                <p14:modId xmlns:p14="http://schemas.microsoft.com/office/powerpoint/2010/main" val="3623199314"/>
              </p:ext>
            </p:extLst>
          </p:nvPr>
        </p:nvGraphicFramePr>
        <p:xfrm>
          <a:off x="720725" y="2427476"/>
          <a:ext cx="10435612" cy="3642360"/>
        </p:xfrm>
        <a:graphic>
          <a:graphicData uri="http://schemas.openxmlformats.org/drawingml/2006/table">
            <a:tbl>
              <a:tblPr firstRow="1" firstCol="1" bandRow="1">
                <a:tableStyleId>{00A15C55-8517-42AA-B614-E9B94910E393}</a:tableStyleId>
              </a:tblPr>
              <a:tblGrid>
                <a:gridCol w="1862412">
                  <a:extLst>
                    <a:ext uri="{9D8B030D-6E8A-4147-A177-3AD203B41FA5}">
                      <a16:colId xmlns:a16="http://schemas.microsoft.com/office/drawing/2014/main" val="3271239445"/>
                    </a:ext>
                  </a:extLst>
                </a:gridCol>
                <a:gridCol w="1648693">
                  <a:extLst>
                    <a:ext uri="{9D8B030D-6E8A-4147-A177-3AD203B41FA5}">
                      <a16:colId xmlns:a16="http://schemas.microsoft.com/office/drawing/2014/main" val="1141050821"/>
                    </a:ext>
                  </a:extLst>
                </a:gridCol>
                <a:gridCol w="1648693">
                  <a:extLst>
                    <a:ext uri="{9D8B030D-6E8A-4147-A177-3AD203B41FA5}">
                      <a16:colId xmlns:a16="http://schemas.microsoft.com/office/drawing/2014/main" val="4170144477"/>
                    </a:ext>
                  </a:extLst>
                </a:gridCol>
                <a:gridCol w="2637907">
                  <a:extLst>
                    <a:ext uri="{9D8B030D-6E8A-4147-A177-3AD203B41FA5}">
                      <a16:colId xmlns:a16="http://schemas.microsoft.com/office/drawing/2014/main" val="51345920"/>
                    </a:ext>
                  </a:extLst>
                </a:gridCol>
                <a:gridCol w="2637907">
                  <a:extLst>
                    <a:ext uri="{9D8B030D-6E8A-4147-A177-3AD203B41FA5}">
                      <a16:colId xmlns:a16="http://schemas.microsoft.com/office/drawing/2014/main" val="434175488"/>
                    </a:ext>
                  </a:extLst>
                </a:gridCol>
              </a:tblGrid>
              <a:tr h="487174">
                <a:tc>
                  <a:txBody>
                    <a:body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Operating System</a:t>
                      </a:r>
                      <a:endParaRPr lang="en-US" sz="1400" b="1"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Version</a:t>
                      </a:r>
                      <a:endParaRPr lang="en-US" sz="1400" b="1"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Version Release Date</a:t>
                      </a:r>
                      <a:endParaRPr lang="en-US" sz="1400" b="1"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End of Support Date</a:t>
                      </a:r>
                      <a:endParaRPr lang="en-US" sz="1400" b="1"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MCAS Administrations Supported</a:t>
                      </a:r>
                      <a:endParaRPr lang="en-US" sz="1400" b="1"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41320338"/>
                  </a:ext>
                </a:extLst>
              </a:tr>
              <a:tr h="262890">
                <a:tc rowSpan="7">
                  <a:txBody>
                    <a:bodyPr/>
                    <a:lstStyle/>
                    <a:p>
                      <a:pPr marL="0" marR="0">
                        <a:spcBef>
                          <a:spcPts val="300"/>
                        </a:spcBef>
                        <a:spcAft>
                          <a:spcPts val="300"/>
                        </a:spcAft>
                      </a:pPr>
                      <a:r>
                        <a:rPr lang="en-US" sz="1800" dirty="0">
                          <a:effectLst/>
                          <a:latin typeface="Arial" panose="020B0604020202020204" pitchFamily="34" charset="0"/>
                          <a:cs typeface="Arial" panose="020B0604020202020204" pitchFamily="34" charset="0"/>
                        </a:rPr>
                        <a:t>ChromeOS™</a:t>
                      </a:r>
                      <a:endParaRPr lang="en-US" sz="1200" b="1"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130</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October 2024</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February 2025</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rowSpan="2">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2025 February High School Science only</a:t>
                      </a:r>
                      <a:endParaRPr lang="en-US" sz="1200" dirty="0">
                        <a:solidFill>
                          <a:srgbClr val="000000"/>
                        </a:solidFill>
                        <a:effectLst/>
                        <a:latin typeface="Arial" panose="020B0604020202020204" pitchFamily="34" charset="0"/>
                        <a:cs typeface="Arial" panose="020B0604020202020204" pitchFamily="34" charset="0"/>
                      </a:endParaRPr>
                    </a:p>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53808015"/>
                  </a:ext>
                </a:extLst>
              </a:tr>
              <a:tr h="262890">
                <a:tc vMerge="1">
                  <a:txBody>
                    <a:bodyPr/>
                    <a:lstStyle/>
                    <a:p>
                      <a:endParaRPr lang="en-US"/>
                    </a:p>
                  </a:txBody>
                  <a:tcPr/>
                </a:tc>
                <a:tc>
                  <a:txBody>
                    <a:bodyPr/>
                    <a:lstStyle/>
                    <a:p>
                      <a:pPr marL="0" marR="0">
                        <a:spcBef>
                          <a:spcPts val="300"/>
                        </a:spcBef>
                        <a:spcAft>
                          <a:spcPts val="300"/>
                        </a:spcAft>
                      </a:pPr>
                      <a:r>
                        <a:rPr lang="en-US" sz="1800" dirty="0">
                          <a:solidFill>
                            <a:srgbClr val="000000"/>
                          </a:solidFill>
                          <a:effectLst/>
                          <a:highlight>
                            <a:srgbClr val="FFFF00"/>
                          </a:highlight>
                          <a:latin typeface="Arial" panose="020B0604020202020204" pitchFamily="34" charset="0"/>
                          <a:cs typeface="Arial" panose="020B0604020202020204" pitchFamily="34" charset="0"/>
                        </a:rPr>
                        <a:t>131</a:t>
                      </a:r>
                      <a:endParaRPr lang="en-US" sz="1200" dirty="0">
                        <a:solidFill>
                          <a:srgbClr val="000000"/>
                        </a:solidFill>
                        <a:effectLst/>
                        <a:highlight>
                          <a:srgbClr val="FFFF00"/>
                        </a:highligh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December 2024</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March 2025</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738219940"/>
                  </a:ext>
                </a:extLst>
              </a:tr>
              <a:tr h="262890">
                <a:tc vMerge="1">
                  <a:txBody>
                    <a:bodyPr/>
                    <a:lstStyle/>
                    <a:p>
                      <a:endParaRPr lang="en-US"/>
                    </a:p>
                  </a:txBody>
                  <a:tcPr/>
                </a:tc>
                <a:tc>
                  <a:txBody>
                    <a:bodyPr/>
                    <a:lstStyle/>
                    <a:p>
                      <a:pPr marL="0" marR="0">
                        <a:spcBef>
                          <a:spcPts val="300"/>
                        </a:spcBef>
                        <a:spcAft>
                          <a:spcPts val="300"/>
                        </a:spcAft>
                      </a:pPr>
                      <a:r>
                        <a:rPr lang="en-US" sz="1800" dirty="0">
                          <a:solidFill>
                            <a:srgbClr val="000000"/>
                          </a:solidFill>
                          <a:effectLst/>
                          <a:highlight>
                            <a:srgbClr val="FFFF00"/>
                          </a:highlight>
                          <a:latin typeface="Arial" panose="020B0604020202020204" pitchFamily="34" charset="0"/>
                          <a:cs typeface="Arial" panose="020B0604020202020204" pitchFamily="34" charset="0"/>
                        </a:rPr>
                        <a:t>132</a:t>
                      </a:r>
                      <a:endParaRPr lang="en-US" sz="1200" dirty="0">
                        <a:solidFill>
                          <a:srgbClr val="000000"/>
                        </a:solidFill>
                        <a:effectLst/>
                        <a:highlight>
                          <a:srgbClr val="FFFF00"/>
                        </a:highligh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January 2025</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June 2025</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rowSpan="3">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2025 February High School Science and March Retests and Spring</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1227797"/>
                  </a:ext>
                </a:extLst>
              </a:tr>
              <a:tr h="262890">
                <a:tc vMerge="1">
                  <a:txBody>
                    <a:bodyPr/>
                    <a:lstStyle/>
                    <a:p>
                      <a:endParaRPr lang="en-US"/>
                    </a:p>
                  </a:txBody>
                  <a:tcPr/>
                </a:tc>
                <a:tc>
                  <a:txBody>
                    <a:bodyPr/>
                    <a:lstStyle/>
                    <a:p>
                      <a:pPr marL="0" marR="0">
                        <a:spcBef>
                          <a:spcPts val="300"/>
                        </a:spcBef>
                        <a:spcAft>
                          <a:spcPts val="300"/>
                        </a:spcAft>
                      </a:pPr>
                      <a:r>
                        <a:rPr lang="en-US" sz="1800" dirty="0">
                          <a:solidFill>
                            <a:srgbClr val="000000"/>
                          </a:solidFill>
                          <a:effectLst/>
                          <a:highlight>
                            <a:srgbClr val="FFFF00"/>
                          </a:highlight>
                          <a:latin typeface="Arial" panose="020B0604020202020204" pitchFamily="34" charset="0"/>
                          <a:cs typeface="Arial" panose="020B0604020202020204" pitchFamily="34" charset="0"/>
                        </a:rPr>
                        <a:t>133</a:t>
                      </a:r>
                      <a:endParaRPr lang="en-US" sz="1200" dirty="0">
                        <a:solidFill>
                          <a:srgbClr val="000000"/>
                        </a:solidFill>
                        <a:effectLst/>
                        <a:highlight>
                          <a:srgbClr val="FFFF00"/>
                        </a:highligh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February 2025</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June 2025</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3300934342"/>
                  </a:ext>
                </a:extLst>
              </a:tr>
              <a:tr h="262890">
                <a:tc vMerge="1">
                  <a:txBody>
                    <a:bodyPr/>
                    <a:lstStyle/>
                    <a:p>
                      <a:endParaRPr lang="en-US"/>
                    </a:p>
                  </a:txBody>
                  <a:tcP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134</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March 2025</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June 2025</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29948467"/>
                  </a:ext>
                </a:extLst>
              </a:tr>
              <a:tr h="262890">
                <a:tc vMerge="1">
                  <a:txBody>
                    <a:bodyPr/>
                    <a:lstStyle/>
                    <a:p>
                      <a:endParaRPr lang="en-US"/>
                    </a:p>
                  </a:txBody>
                  <a:tcP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126 LTS</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October 2024</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April 2025</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2025 February Science and March Retests and Spring</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69865700"/>
                  </a:ext>
                </a:extLst>
              </a:tr>
              <a:tr h="262890">
                <a:tc vMerge="1">
                  <a:txBody>
                    <a:bodyPr/>
                    <a:lstStyle/>
                    <a:p>
                      <a:endParaRPr lang="en-US"/>
                    </a:p>
                  </a:txBody>
                  <a:tcP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132 LTS</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April 2025</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October 2025</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2025 Spring</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31545634"/>
                  </a:ext>
                </a:extLst>
              </a:tr>
            </a:tbl>
          </a:graphicData>
        </a:graphic>
      </p:graphicFrame>
      <p:sp>
        <p:nvSpPr>
          <p:cNvPr id="5" name="Rectangle 4">
            <a:extLst>
              <a:ext uri="{FF2B5EF4-FFF2-40B4-BE49-F238E27FC236}">
                <a16:creationId xmlns:a16="http://schemas.microsoft.com/office/drawing/2014/main" id="{74E0E056-76CF-5A03-3993-62EFA777B00B}"/>
              </a:ext>
            </a:extLst>
          </p:cNvPr>
          <p:cNvSpPr/>
          <p:nvPr/>
        </p:nvSpPr>
        <p:spPr>
          <a:xfrm>
            <a:off x="8527773" y="3846444"/>
            <a:ext cx="2628563" cy="222339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ACC219C-60DC-C40D-B678-2DE01E3A40E9}"/>
              </a:ext>
            </a:extLst>
          </p:cNvPr>
          <p:cNvSpPr txBox="1"/>
          <p:nvPr/>
        </p:nvSpPr>
        <p:spPr>
          <a:xfrm>
            <a:off x="3053841" y="6329112"/>
            <a:ext cx="8642440" cy="369332"/>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See pages 2–3 of the </a:t>
            </a:r>
            <a:r>
              <a:rPr lang="en-US" dirty="0">
                <a:solidFill>
                  <a:srgbClr val="000000"/>
                </a:solidFill>
                <a:latin typeface="Arial" panose="020B0604020202020204" pitchFamily="34" charset="0"/>
                <a:cs typeface="Arial" panose="020B0604020202020204" pitchFamily="34" charset="0"/>
                <a:hlinkClick r:id="rId3"/>
              </a:rPr>
              <a:t>Technology Guidelines for MCAS Computer-Based Testing</a:t>
            </a:r>
            <a:r>
              <a:rPr lang="en-US"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33601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a:cs typeface="Arial"/>
              </a:rPr>
              <a:t>iPadOS Support Plan </a:t>
            </a:r>
            <a:endParaRPr lang="en-US" sz="4000" dirty="0">
              <a:solidFill>
                <a:srgbClr val="3647B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822325" y="1230313"/>
            <a:ext cx="10914046" cy="5332514"/>
          </a:xfrm>
        </p:spPr>
        <p:txBody>
          <a:bodyPr vert="horz" lIns="91440" tIns="45720" rIns="91440" bIns="45720" rtlCol="0" anchor="t">
            <a:noAutofit/>
          </a:bodyPr>
          <a:lstStyle/>
          <a:p>
            <a:pPr fontAlgn="base">
              <a:lnSpc>
                <a:spcPct val="100000"/>
              </a:lnSpc>
              <a:buClr>
                <a:srgbClr val="000000"/>
              </a:buClr>
            </a:pPr>
            <a:r>
              <a:rPr lang="en-US" sz="2400" kern="0" dirty="0">
                <a:effectLst/>
                <a:latin typeface="Arial" panose="020B0604020202020204" pitchFamily="34" charset="0"/>
                <a:ea typeface="Times New Roman" panose="02020603050405020304" pitchFamily="18" charset="0"/>
                <a:cs typeface="Arial" panose="020B0604020202020204" pitchFamily="34" charset="0"/>
              </a:rPr>
              <a:t>eMetric supports the latest three major versions that are supported by Apple. </a:t>
            </a:r>
          </a:p>
          <a:p>
            <a:pPr fontAlgn="base">
              <a:lnSpc>
                <a:spcPct val="100000"/>
              </a:lnSpc>
              <a:buClr>
                <a:srgbClr val="000000"/>
              </a:buClr>
            </a:pPr>
            <a:r>
              <a:rPr lang="en-US" sz="2400" kern="0" dirty="0">
                <a:effectLst/>
                <a:latin typeface="Arial" panose="020B0604020202020204" pitchFamily="34" charset="0"/>
                <a:ea typeface="Times New Roman" panose="02020603050405020304" pitchFamily="18" charset="0"/>
                <a:cs typeface="Arial" panose="020B0604020202020204" pitchFamily="34" charset="0"/>
              </a:rPr>
              <a:t>The latest subversion will be specified in the Technology Guidelines after being fully tested.</a:t>
            </a:r>
            <a:endParaRPr lang="en-US" sz="40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0C65DB6D-3C71-3D5C-AC7C-BE01617CC73E}"/>
              </a:ext>
            </a:extLst>
          </p:cNvPr>
          <p:cNvGraphicFramePr>
            <a:graphicFrameLocks noGrp="1"/>
          </p:cNvGraphicFramePr>
          <p:nvPr>
            <p:extLst>
              <p:ext uri="{D42A27DB-BD31-4B8C-83A1-F6EECF244321}">
                <p14:modId xmlns:p14="http://schemas.microsoft.com/office/powerpoint/2010/main" val="769225079"/>
              </p:ext>
            </p:extLst>
          </p:nvPr>
        </p:nvGraphicFramePr>
        <p:xfrm>
          <a:off x="1770990" y="2640793"/>
          <a:ext cx="8650020" cy="3483207"/>
        </p:xfrm>
        <a:graphic>
          <a:graphicData uri="http://schemas.openxmlformats.org/drawingml/2006/table">
            <a:tbl>
              <a:tblPr firstRow="1" firstCol="1" bandRow="1">
                <a:tableStyleId>{00A15C55-8517-42AA-B614-E9B94910E393}</a:tableStyleId>
              </a:tblPr>
              <a:tblGrid>
                <a:gridCol w="1922225">
                  <a:extLst>
                    <a:ext uri="{9D8B030D-6E8A-4147-A177-3AD203B41FA5}">
                      <a16:colId xmlns:a16="http://schemas.microsoft.com/office/drawing/2014/main" val="1812026024"/>
                    </a:ext>
                  </a:extLst>
                </a:gridCol>
                <a:gridCol w="2349389">
                  <a:extLst>
                    <a:ext uri="{9D8B030D-6E8A-4147-A177-3AD203B41FA5}">
                      <a16:colId xmlns:a16="http://schemas.microsoft.com/office/drawing/2014/main" val="3815061498"/>
                    </a:ext>
                  </a:extLst>
                </a:gridCol>
                <a:gridCol w="2349389">
                  <a:extLst>
                    <a:ext uri="{9D8B030D-6E8A-4147-A177-3AD203B41FA5}">
                      <a16:colId xmlns:a16="http://schemas.microsoft.com/office/drawing/2014/main" val="1149441469"/>
                    </a:ext>
                  </a:extLst>
                </a:gridCol>
                <a:gridCol w="2029017">
                  <a:extLst>
                    <a:ext uri="{9D8B030D-6E8A-4147-A177-3AD203B41FA5}">
                      <a16:colId xmlns:a16="http://schemas.microsoft.com/office/drawing/2014/main" val="2592593920"/>
                    </a:ext>
                  </a:extLst>
                </a:gridCol>
              </a:tblGrid>
              <a:tr h="785727">
                <a:tc>
                  <a:txBody>
                    <a:bodyPr/>
                    <a:lstStyle/>
                    <a:p>
                      <a:pPr marL="0" marR="0">
                        <a:spcBef>
                          <a:spcPts val="300"/>
                        </a:spcBef>
                        <a:spcAft>
                          <a:spcPts val="300"/>
                        </a:spcAft>
                      </a:pPr>
                      <a:r>
                        <a:rPr lang="en-US" sz="1800" b="1" dirty="0">
                          <a:solidFill>
                            <a:schemeClr val="bg1"/>
                          </a:solidFill>
                          <a:effectLst/>
                          <a:latin typeface="Arial" panose="020B0604020202020204" pitchFamily="34" charset="0"/>
                          <a:cs typeface="Arial" panose="020B0604020202020204" pitchFamily="34" charset="0"/>
                        </a:rPr>
                        <a:t>Operating System</a:t>
                      </a:r>
                      <a:endParaRPr lang="en-US" sz="1200" b="1"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b="1" dirty="0">
                          <a:solidFill>
                            <a:schemeClr val="bg1"/>
                          </a:solidFill>
                          <a:effectLst/>
                          <a:latin typeface="Arial" panose="020B0604020202020204" pitchFamily="34" charset="0"/>
                          <a:cs typeface="Arial" panose="020B0604020202020204" pitchFamily="34" charset="0"/>
                        </a:rPr>
                        <a:t>Version</a:t>
                      </a:r>
                      <a:endParaRPr lang="en-US" sz="12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b="1" dirty="0">
                          <a:solidFill>
                            <a:schemeClr val="bg1"/>
                          </a:solidFill>
                          <a:effectLst/>
                          <a:latin typeface="Arial" panose="020B0604020202020204" pitchFamily="34" charset="0"/>
                          <a:cs typeface="Arial" panose="020B0604020202020204" pitchFamily="34" charset="0"/>
                        </a:rPr>
                        <a:t>Version Release Date</a:t>
                      </a:r>
                      <a:endParaRPr lang="en-US" sz="12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b="1" dirty="0">
                          <a:solidFill>
                            <a:schemeClr val="bg1"/>
                          </a:solidFill>
                          <a:effectLst/>
                          <a:latin typeface="Arial" panose="020B0604020202020204" pitchFamily="34" charset="0"/>
                          <a:cs typeface="Arial" panose="020B0604020202020204" pitchFamily="34" charset="0"/>
                        </a:rPr>
                        <a:t>End of Support Date</a:t>
                      </a:r>
                      <a:endParaRPr lang="en-US" sz="12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10249815"/>
                  </a:ext>
                </a:extLst>
              </a:tr>
              <a:tr h="785727">
                <a:tc rowSpan="3">
                  <a:txBody>
                    <a:bodyPr/>
                    <a:lstStyle/>
                    <a:p>
                      <a:pPr marL="0" marR="0">
                        <a:spcBef>
                          <a:spcPts val="300"/>
                        </a:spcBef>
                        <a:spcAft>
                          <a:spcPts val="300"/>
                        </a:spcAft>
                      </a:pPr>
                      <a:r>
                        <a:rPr lang="en-US" sz="1800" dirty="0">
                          <a:effectLst/>
                          <a:latin typeface="Arial" panose="020B0604020202020204" pitchFamily="34" charset="0"/>
                          <a:cs typeface="Arial" panose="020B0604020202020204" pitchFamily="34" charset="0"/>
                        </a:rPr>
                        <a:t>iPadOS®</a:t>
                      </a:r>
                      <a:endParaRPr lang="en-US" sz="1200" b="1"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16.X</a:t>
                      </a:r>
                    </a:p>
                    <a:p>
                      <a:pPr marL="0" marR="0">
                        <a:spcBef>
                          <a:spcPts val="300"/>
                        </a:spcBef>
                        <a:spcAft>
                          <a:spcPts val="300"/>
                        </a:spcAft>
                      </a:pPr>
                      <a:r>
                        <a:rPr lang="en-US" sz="1800" dirty="0">
                          <a:solidFill>
                            <a:srgbClr val="000000"/>
                          </a:solidFill>
                          <a:effectLst/>
                          <a:latin typeface="Arial" panose="020B0604020202020204" pitchFamily="34" charset="0"/>
                          <a:ea typeface="Aptos" panose="020B0004020202020204" pitchFamily="34" charset="0"/>
                          <a:cs typeface="Arial" panose="020B0604020202020204" pitchFamily="34" charset="0"/>
                        </a:rPr>
                        <a:t>Currently confirmed up to 16.7</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May 2024</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End of 2</a:t>
                      </a:r>
                      <a:r>
                        <a:rPr lang="en-US" sz="1800" kern="1200" dirty="0">
                          <a:solidFill>
                            <a:srgbClr val="000000"/>
                          </a:solidFill>
                          <a:effectLst/>
                          <a:latin typeface="Arial" panose="020B0604020202020204" pitchFamily="34" charset="0"/>
                          <a:ea typeface="+mn-ea"/>
                          <a:cs typeface="Arial" panose="020B0604020202020204" pitchFamily="34" charset="0"/>
                        </a:rPr>
                        <a:t>024–25 </a:t>
                      </a:r>
                      <a:r>
                        <a:rPr lang="en-US" sz="1800" dirty="0">
                          <a:solidFill>
                            <a:srgbClr val="000000"/>
                          </a:solidFill>
                          <a:effectLst/>
                          <a:latin typeface="Arial" panose="020B0604020202020204" pitchFamily="34" charset="0"/>
                          <a:cs typeface="Arial" panose="020B0604020202020204" pitchFamily="34" charset="0"/>
                        </a:rPr>
                        <a:t>school year </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82817114"/>
                  </a:ext>
                </a:extLst>
              </a:tr>
              <a:tr h="785727">
                <a:tc vMerge="1">
                  <a:txBody>
                    <a:bodyPr/>
                    <a:lstStyle/>
                    <a:p>
                      <a:endParaRPr lang="en-US"/>
                    </a:p>
                  </a:txBody>
                  <a:tcP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17.X</a:t>
                      </a:r>
                    </a:p>
                    <a:p>
                      <a:pPr marL="0" marR="0">
                        <a:spcBef>
                          <a:spcPts val="300"/>
                        </a:spcBef>
                        <a:spcAft>
                          <a:spcPts val="300"/>
                        </a:spcAft>
                      </a:pPr>
                      <a:r>
                        <a:rPr lang="en-US" sz="1800" dirty="0">
                          <a:solidFill>
                            <a:srgbClr val="000000"/>
                          </a:solidFill>
                          <a:effectLst/>
                          <a:latin typeface="Arial" panose="020B0604020202020204" pitchFamily="34" charset="0"/>
                          <a:ea typeface="Aptos" panose="020B0004020202020204" pitchFamily="34" charset="0"/>
                          <a:cs typeface="Arial" panose="020B0604020202020204" pitchFamily="34" charset="0"/>
                        </a:rPr>
                        <a:t>Currently confirmed up to </a:t>
                      </a:r>
                      <a:r>
                        <a:rPr lang="en-US" sz="1800" dirty="0">
                          <a:solidFill>
                            <a:srgbClr val="000000"/>
                          </a:solidFill>
                          <a:effectLst/>
                          <a:highlight>
                            <a:srgbClr val="FFFF00"/>
                          </a:highlight>
                          <a:latin typeface="Arial" panose="020B0604020202020204" pitchFamily="34" charset="0"/>
                          <a:ea typeface="Aptos" panose="020B0004020202020204" pitchFamily="34" charset="0"/>
                          <a:cs typeface="Arial" panose="020B0604020202020204" pitchFamily="34" charset="0"/>
                        </a:rPr>
                        <a:t>17.7</a:t>
                      </a:r>
                      <a:endParaRPr lang="en-US" sz="1200" dirty="0">
                        <a:solidFill>
                          <a:srgbClr val="000000"/>
                        </a:solidFill>
                        <a:effectLst/>
                        <a:highlight>
                          <a:srgbClr val="FFFF00"/>
                        </a:highligh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May 2024</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End of 2025</a:t>
                      </a:r>
                      <a:r>
                        <a:rPr lang="en-US" sz="1800" kern="1200" dirty="0">
                          <a:solidFill>
                            <a:srgbClr val="000000"/>
                          </a:solidFill>
                          <a:effectLst/>
                          <a:latin typeface="Arial" panose="020B0604020202020204" pitchFamily="34" charset="0"/>
                          <a:ea typeface="+mn-ea"/>
                          <a:cs typeface="Arial" panose="020B0604020202020204" pitchFamily="34" charset="0"/>
                        </a:rPr>
                        <a:t>–</a:t>
                      </a:r>
                      <a:r>
                        <a:rPr lang="en-US" sz="1800" dirty="0">
                          <a:solidFill>
                            <a:srgbClr val="000000"/>
                          </a:solidFill>
                          <a:effectLst/>
                          <a:latin typeface="Arial" panose="020B0604020202020204" pitchFamily="34" charset="0"/>
                          <a:cs typeface="Arial" panose="020B0604020202020204" pitchFamily="34" charset="0"/>
                        </a:rPr>
                        <a:t>26 school year</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7688616"/>
                  </a:ext>
                </a:extLst>
              </a:tr>
              <a:tr h="785727">
                <a:tc vMerge="1">
                  <a:txBody>
                    <a:bodyPr/>
                    <a:lstStyle/>
                    <a:p>
                      <a:endParaRPr lang="en-US"/>
                    </a:p>
                  </a:txBody>
                  <a:tcP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18.X</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800" dirty="0">
                          <a:solidFill>
                            <a:srgbClr val="000000"/>
                          </a:solidFill>
                          <a:effectLst/>
                          <a:latin typeface="Arial" panose="020B0604020202020204" pitchFamily="34" charset="0"/>
                          <a:ea typeface="Aptos" panose="020B0004020202020204" pitchFamily="34" charset="0"/>
                          <a:cs typeface="Arial" panose="020B0604020202020204" pitchFamily="34" charset="0"/>
                        </a:rPr>
                        <a:t>Currently confirmed up to </a:t>
                      </a:r>
                      <a:r>
                        <a:rPr lang="en-US" sz="1800" dirty="0">
                          <a:solidFill>
                            <a:srgbClr val="000000"/>
                          </a:solidFill>
                          <a:effectLst/>
                          <a:highlight>
                            <a:srgbClr val="FFFF00"/>
                          </a:highlight>
                          <a:latin typeface="Arial" panose="020B0604020202020204" pitchFamily="34" charset="0"/>
                          <a:ea typeface="Aptos" panose="020B0004020202020204" pitchFamily="34" charset="0"/>
                          <a:cs typeface="Arial" panose="020B0604020202020204" pitchFamily="34" charset="0"/>
                        </a:rPr>
                        <a:t>18.3</a:t>
                      </a: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September 2024</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End of 2026</a:t>
                      </a:r>
                      <a:r>
                        <a:rPr lang="en-US" sz="1800" kern="1200" dirty="0">
                          <a:solidFill>
                            <a:srgbClr val="000000"/>
                          </a:solidFill>
                          <a:effectLst/>
                          <a:latin typeface="Arial" panose="020B0604020202020204" pitchFamily="34" charset="0"/>
                          <a:ea typeface="+mn-ea"/>
                          <a:cs typeface="Arial" panose="020B0604020202020204" pitchFamily="34" charset="0"/>
                        </a:rPr>
                        <a:t>–</a:t>
                      </a:r>
                      <a:r>
                        <a:rPr lang="en-US" sz="1800" dirty="0">
                          <a:solidFill>
                            <a:srgbClr val="000000"/>
                          </a:solidFill>
                          <a:effectLst/>
                          <a:latin typeface="Arial" panose="020B0604020202020204" pitchFamily="34" charset="0"/>
                          <a:cs typeface="Arial" panose="020B0604020202020204" pitchFamily="34" charset="0"/>
                        </a:rPr>
                        <a:t>27 school year</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75148411"/>
                  </a:ext>
                </a:extLst>
              </a:tr>
            </a:tbl>
          </a:graphicData>
        </a:graphic>
      </p:graphicFrame>
      <p:sp>
        <p:nvSpPr>
          <p:cNvPr id="4" name="TextBox 3">
            <a:extLst>
              <a:ext uri="{FF2B5EF4-FFF2-40B4-BE49-F238E27FC236}">
                <a16:creationId xmlns:a16="http://schemas.microsoft.com/office/drawing/2014/main" id="{31E46744-7DD0-61A4-17C4-CF4A1FA39328}"/>
              </a:ext>
            </a:extLst>
          </p:cNvPr>
          <p:cNvSpPr txBox="1"/>
          <p:nvPr/>
        </p:nvSpPr>
        <p:spPr>
          <a:xfrm>
            <a:off x="2938250" y="6378161"/>
            <a:ext cx="8431425" cy="369332"/>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See pages 2</a:t>
            </a:r>
            <a:r>
              <a:rPr lang="en-US" b="0" i="0" dirty="0">
                <a:solidFill>
                  <a:srgbClr val="252525"/>
                </a:solidFill>
                <a:effectLst/>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3 of the </a:t>
            </a:r>
            <a:r>
              <a:rPr lang="en-US" dirty="0">
                <a:solidFill>
                  <a:srgbClr val="000000"/>
                </a:solidFill>
                <a:latin typeface="Arial" panose="020B0604020202020204" pitchFamily="34" charset="0"/>
                <a:cs typeface="Arial" panose="020B0604020202020204" pitchFamily="34" charset="0"/>
                <a:hlinkClick r:id="rId3"/>
              </a:rPr>
              <a:t>Technology Guidelines for MCAS Computer-Based Testing</a:t>
            </a:r>
            <a:r>
              <a:rPr lang="en-US"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65647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a:cs typeface="Arial"/>
              </a:rPr>
              <a:t>Support for Linux, macOS, and Windows</a:t>
            </a:r>
            <a:endParaRPr lang="en-US" sz="4000" dirty="0">
              <a:solidFill>
                <a:srgbClr val="3647B6"/>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392FDFBB-532B-6A26-56E4-2B985D65BA77}"/>
              </a:ext>
            </a:extLst>
          </p:cNvPr>
          <p:cNvGraphicFramePr>
            <a:graphicFrameLocks noGrp="1"/>
          </p:cNvGraphicFramePr>
          <p:nvPr>
            <p:extLst>
              <p:ext uri="{D42A27DB-BD31-4B8C-83A1-F6EECF244321}">
                <p14:modId xmlns:p14="http://schemas.microsoft.com/office/powerpoint/2010/main" val="549747545"/>
              </p:ext>
            </p:extLst>
          </p:nvPr>
        </p:nvGraphicFramePr>
        <p:xfrm>
          <a:off x="460275" y="968375"/>
          <a:ext cx="11369674" cy="4953000"/>
        </p:xfrm>
        <a:graphic>
          <a:graphicData uri="http://schemas.openxmlformats.org/drawingml/2006/table">
            <a:tbl>
              <a:tblPr firstRow="1" firstCol="1" bandRow="1">
                <a:tableStyleId>{00A15C55-8517-42AA-B614-E9B94910E393}</a:tableStyleId>
              </a:tblPr>
              <a:tblGrid>
                <a:gridCol w="1734357">
                  <a:extLst>
                    <a:ext uri="{9D8B030D-6E8A-4147-A177-3AD203B41FA5}">
                      <a16:colId xmlns:a16="http://schemas.microsoft.com/office/drawing/2014/main" val="2112748437"/>
                    </a:ext>
                  </a:extLst>
                </a:gridCol>
                <a:gridCol w="1805868">
                  <a:extLst>
                    <a:ext uri="{9D8B030D-6E8A-4147-A177-3AD203B41FA5}">
                      <a16:colId xmlns:a16="http://schemas.microsoft.com/office/drawing/2014/main" val="2795360532"/>
                    </a:ext>
                  </a:extLst>
                </a:gridCol>
                <a:gridCol w="2317173">
                  <a:extLst>
                    <a:ext uri="{9D8B030D-6E8A-4147-A177-3AD203B41FA5}">
                      <a16:colId xmlns:a16="http://schemas.microsoft.com/office/drawing/2014/main" val="2001845405"/>
                    </a:ext>
                  </a:extLst>
                </a:gridCol>
                <a:gridCol w="1947208">
                  <a:extLst>
                    <a:ext uri="{9D8B030D-6E8A-4147-A177-3AD203B41FA5}">
                      <a16:colId xmlns:a16="http://schemas.microsoft.com/office/drawing/2014/main" val="365695646"/>
                    </a:ext>
                  </a:extLst>
                </a:gridCol>
                <a:gridCol w="3565068">
                  <a:extLst>
                    <a:ext uri="{9D8B030D-6E8A-4147-A177-3AD203B41FA5}">
                      <a16:colId xmlns:a16="http://schemas.microsoft.com/office/drawing/2014/main" val="3386364844"/>
                    </a:ext>
                  </a:extLst>
                </a:gridCol>
              </a:tblGrid>
              <a:tr h="274320">
                <a:tc>
                  <a:txBody>
                    <a:bodyPr/>
                    <a:lstStyle/>
                    <a:p>
                      <a:pPr marL="0" marR="0">
                        <a:spcBef>
                          <a:spcPts val="300"/>
                        </a:spcBef>
                        <a:spcAft>
                          <a:spcPts val="300"/>
                        </a:spcAft>
                      </a:pPr>
                      <a:r>
                        <a:rPr lang="en-US" sz="2000" b="1" dirty="0">
                          <a:solidFill>
                            <a:schemeClr val="bg1"/>
                          </a:solidFill>
                          <a:effectLst/>
                          <a:latin typeface="Arial" panose="020B0604020202020204" pitchFamily="34" charset="0"/>
                          <a:cs typeface="Arial" panose="020B0604020202020204" pitchFamily="34" charset="0"/>
                        </a:rPr>
                        <a:t>Operating System</a:t>
                      </a:r>
                      <a:endParaRPr lang="en-US" sz="1400" b="1"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b="1" dirty="0">
                          <a:solidFill>
                            <a:schemeClr val="bg1"/>
                          </a:solidFill>
                          <a:effectLst/>
                          <a:latin typeface="Arial" panose="020B0604020202020204" pitchFamily="34" charset="0"/>
                          <a:cs typeface="Arial" panose="020B0604020202020204" pitchFamily="34" charset="0"/>
                        </a:rPr>
                        <a:t>Version</a:t>
                      </a:r>
                      <a:endParaRPr lang="en-US" sz="14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b="1" dirty="0">
                          <a:solidFill>
                            <a:schemeClr val="bg1"/>
                          </a:solidFill>
                          <a:effectLst/>
                          <a:latin typeface="Arial" panose="020B0604020202020204" pitchFamily="34" charset="0"/>
                          <a:cs typeface="Arial" panose="020B0604020202020204" pitchFamily="34" charset="0"/>
                        </a:rPr>
                        <a:t>Version Release Date</a:t>
                      </a:r>
                      <a:endParaRPr lang="en-US" sz="14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b="1" dirty="0">
                          <a:solidFill>
                            <a:schemeClr val="bg1"/>
                          </a:solidFill>
                          <a:effectLst/>
                          <a:latin typeface="Arial" panose="020B0604020202020204" pitchFamily="34" charset="0"/>
                          <a:cs typeface="Arial" panose="020B0604020202020204" pitchFamily="34" charset="0"/>
                        </a:rPr>
                        <a:t>End of Support Date</a:t>
                      </a:r>
                      <a:endParaRPr lang="en-US" sz="14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b="1" dirty="0">
                          <a:solidFill>
                            <a:schemeClr val="bg1"/>
                          </a:solidFill>
                          <a:effectLst/>
                          <a:latin typeface="Arial" panose="020B0604020202020204" pitchFamily="34" charset="0"/>
                          <a:cs typeface="Arial" panose="020B0604020202020204" pitchFamily="34" charset="0"/>
                        </a:rPr>
                        <a:t>eMetric Support Policy</a:t>
                      </a:r>
                      <a:endParaRPr lang="en-US" sz="14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446455920"/>
                  </a:ext>
                </a:extLst>
              </a:tr>
              <a:tr h="274320">
                <a:tc>
                  <a:txBody>
                    <a:bodyPr/>
                    <a:lstStyle/>
                    <a:p>
                      <a:pPr marL="0" marR="0">
                        <a:spcBef>
                          <a:spcPts val="300"/>
                        </a:spcBef>
                        <a:spcAft>
                          <a:spcPts val="300"/>
                        </a:spcAft>
                      </a:pPr>
                      <a:r>
                        <a:rPr lang="en-US" sz="2000" dirty="0">
                          <a:effectLst/>
                          <a:latin typeface="Arial" panose="020B0604020202020204" pitchFamily="34" charset="0"/>
                          <a:cs typeface="Arial" panose="020B0604020202020204" pitchFamily="34" charset="0"/>
                        </a:rPr>
                        <a:t>Linux®,</a:t>
                      </a:r>
                      <a:endParaRPr lang="en-US" sz="1400" dirty="0">
                        <a:effectLst/>
                        <a:latin typeface="Arial" panose="020B0604020202020204" pitchFamily="34" charset="0"/>
                        <a:cs typeface="Arial" panose="020B0604020202020204" pitchFamily="34" charset="0"/>
                      </a:endParaRPr>
                    </a:p>
                    <a:p>
                      <a:pPr marL="0" marR="0">
                        <a:spcBef>
                          <a:spcPts val="300"/>
                        </a:spcBef>
                        <a:spcAft>
                          <a:spcPts val="300"/>
                        </a:spcAft>
                      </a:pPr>
                      <a:r>
                        <a:rPr lang="en-US" sz="2000" dirty="0">
                          <a:effectLst/>
                          <a:latin typeface="Arial" panose="020B0604020202020204" pitchFamily="34" charset="0"/>
                          <a:cs typeface="Arial" panose="020B0604020202020204" pitchFamily="34" charset="0"/>
                        </a:rPr>
                        <a:t>Fedora™</a:t>
                      </a:r>
                      <a:endParaRPr lang="en-US" sz="1400" b="1"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40</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April 2024</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End of 2024</a:t>
                      </a:r>
                      <a:r>
                        <a:rPr lang="en-US" sz="2000" kern="1200" dirty="0">
                          <a:solidFill>
                            <a:srgbClr val="000000"/>
                          </a:solidFill>
                          <a:effectLst/>
                          <a:latin typeface="Arial" panose="020B0604020202020204" pitchFamily="34" charset="0"/>
                          <a:ea typeface="+mn-ea"/>
                          <a:cs typeface="Arial" panose="020B0604020202020204" pitchFamily="34" charset="0"/>
                        </a:rPr>
                        <a:t>–</a:t>
                      </a:r>
                      <a:r>
                        <a:rPr lang="en-US" sz="2000" dirty="0">
                          <a:solidFill>
                            <a:srgbClr val="000000"/>
                          </a:solidFill>
                          <a:effectLst/>
                          <a:latin typeface="Arial" panose="020B0604020202020204" pitchFamily="34" charset="0"/>
                          <a:cs typeface="Arial" panose="020B0604020202020204" pitchFamily="34" charset="0"/>
                        </a:rPr>
                        <a:t>25 school year</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eMetric supports the latest version of Fedora.</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01149765"/>
                  </a:ext>
                </a:extLst>
              </a:tr>
              <a:tr h="274320">
                <a:tc rowSpan="3">
                  <a:txBody>
                    <a:bodyPr/>
                    <a:lstStyle/>
                    <a:p>
                      <a:pPr marL="0" marR="0">
                        <a:spcBef>
                          <a:spcPts val="300"/>
                        </a:spcBef>
                        <a:spcAft>
                          <a:spcPts val="300"/>
                        </a:spcAft>
                      </a:pPr>
                      <a:r>
                        <a:rPr lang="en-US" sz="2000" dirty="0">
                          <a:effectLst/>
                          <a:latin typeface="Arial" panose="020B0604020202020204" pitchFamily="34" charset="0"/>
                          <a:cs typeface="Arial" panose="020B0604020202020204" pitchFamily="34" charset="0"/>
                        </a:rPr>
                        <a:t>macOS</a:t>
                      </a:r>
                      <a:r>
                        <a:rPr lang="en-US" sz="1200" dirty="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a:t>
                      </a:r>
                      <a:endParaRPr lang="en-US" sz="1400" b="1"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13.x</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January 2023</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End of 2024</a:t>
                      </a:r>
                      <a:r>
                        <a:rPr lang="en-US" sz="2000" kern="1200" dirty="0">
                          <a:solidFill>
                            <a:srgbClr val="000000"/>
                          </a:solidFill>
                          <a:effectLst/>
                          <a:latin typeface="Arial" panose="020B0604020202020204" pitchFamily="34" charset="0"/>
                          <a:ea typeface="+mn-ea"/>
                          <a:cs typeface="Arial" panose="020B0604020202020204" pitchFamily="34" charset="0"/>
                        </a:rPr>
                        <a:t>–</a:t>
                      </a:r>
                      <a:r>
                        <a:rPr lang="en-US" sz="2000" dirty="0">
                          <a:solidFill>
                            <a:srgbClr val="000000"/>
                          </a:solidFill>
                          <a:effectLst/>
                          <a:latin typeface="Arial" panose="020B0604020202020204" pitchFamily="34" charset="0"/>
                          <a:cs typeface="Arial" panose="020B0604020202020204" pitchFamily="34" charset="0"/>
                        </a:rPr>
                        <a:t>25 school year</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rowSpan="3">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eMetric supports the latest three major versions that are supported by Apple. The latest subversion will be specified in the table below after being fully tested.</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24390226"/>
                  </a:ext>
                </a:extLst>
              </a:tr>
              <a:tr h="274320">
                <a:tc vMerge="1">
                  <a:txBody>
                    <a:bodyPr/>
                    <a:lstStyle/>
                    <a:p>
                      <a:endParaRPr lang="en-US"/>
                    </a:p>
                  </a:txBody>
                  <a:tcP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14.x</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September 2023</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End of 2025</a:t>
                      </a:r>
                      <a:r>
                        <a:rPr lang="en-US" sz="2000" kern="1200" dirty="0">
                          <a:solidFill>
                            <a:srgbClr val="000000"/>
                          </a:solidFill>
                          <a:effectLst/>
                          <a:latin typeface="Arial" panose="020B0604020202020204" pitchFamily="34" charset="0"/>
                          <a:ea typeface="+mn-ea"/>
                          <a:cs typeface="Arial" panose="020B0604020202020204" pitchFamily="34" charset="0"/>
                        </a:rPr>
                        <a:t>–</a:t>
                      </a:r>
                      <a:r>
                        <a:rPr lang="en-US" sz="2000" dirty="0">
                          <a:solidFill>
                            <a:srgbClr val="000000"/>
                          </a:solidFill>
                          <a:effectLst/>
                          <a:latin typeface="Arial" panose="020B0604020202020204" pitchFamily="34" charset="0"/>
                          <a:cs typeface="Arial" panose="020B0604020202020204" pitchFamily="34" charset="0"/>
                        </a:rPr>
                        <a:t>26 school year</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517591700"/>
                  </a:ext>
                </a:extLst>
              </a:tr>
              <a:tr h="274320">
                <a:tc vMerge="1">
                  <a:txBody>
                    <a:bodyPr/>
                    <a:lstStyle/>
                    <a:p>
                      <a:endParaRPr lang="en-US"/>
                    </a:p>
                  </a:txBody>
                  <a:tcP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15.x</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September 2024</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End of 2026</a:t>
                      </a:r>
                      <a:r>
                        <a:rPr lang="en-US" sz="2000" kern="1200" dirty="0">
                          <a:solidFill>
                            <a:srgbClr val="000000"/>
                          </a:solidFill>
                          <a:effectLst/>
                          <a:latin typeface="Arial" panose="020B0604020202020204" pitchFamily="34" charset="0"/>
                          <a:ea typeface="+mn-ea"/>
                          <a:cs typeface="Arial" panose="020B0604020202020204" pitchFamily="34" charset="0"/>
                        </a:rPr>
                        <a:t>–</a:t>
                      </a:r>
                      <a:r>
                        <a:rPr lang="en-US" sz="2000" dirty="0">
                          <a:solidFill>
                            <a:srgbClr val="000000"/>
                          </a:solidFill>
                          <a:effectLst/>
                          <a:latin typeface="Arial" panose="020B0604020202020204" pitchFamily="34" charset="0"/>
                          <a:cs typeface="Arial" panose="020B0604020202020204" pitchFamily="34" charset="0"/>
                        </a:rPr>
                        <a:t>27 school year</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2924560114"/>
                  </a:ext>
                </a:extLst>
              </a:tr>
              <a:tr h="274320">
                <a:tc rowSpan="2">
                  <a:txBody>
                    <a:bodyPr/>
                    <a:lstStyle/>
                    <a:p>
                      <a:pPr marL="0" marR="0">
                        <a:spcBef>
                          <a:spcPts val="300"/>
                        </a:spcBef>
                        <a:spcAft>
                          <a:spcPts val="300"/>
                        </a:spcAft>
                      </a:pPr>
                      <a:r>
                        <a:rPr lang="en-US" sz="2000" dirty="0">
                          <a:effectLst/>
                          <a:latin typeface="Arial" panose="020B0604020202020204" pitchFamily="34" charset="0"/>
                          <a:cs typeface="Arial" panose="020B0604020202020204" pitchFamily="34" charset="0"/>
                        </a:rPr>
                        <a:t>Windows®</a:t>
                      </a:r>
                      <a:endParaRPr lang="en-US" sz="1400" b="1"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10 </a:t>
                      </a:r>
                      <a:endParaRPr lang="en-US" sz="1400" dirty="0">
                        <a:solidFill>
                          <a:srgbClr val="000000"/>
                        </a:solidFill>
                        <a:effectLst/>
                        <a:latin typeface="Arial" panose="020B0604020202020204" pitchFamily="34" charset="0"/>
                        <a:cs typeface="Arial" panose="020B0604020202020204" pitchFamily="34" charset="0"/>
                      </a:endParaRPr>
                    </a:p>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(21H2, 22H2) </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July 2015</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October 2025</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rowSpan="2">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eMetric supports major versions of Windows that are supported by Microsoft. The latest supported minor versions of Windows are supported. </a:t>
                      </a:r>
                      <a:endPar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4239621"/>
                  </a:ext>
                </a:extLst>
              </a:tr>
              <a:tr h="274320">
                <a:tc vMerge="1">
                  <a:txBody>
                    <a:bodyPr/>
                    <a:lstStyle/>
                    <a:p>
                      <a:pPr marL="0" marR="0">
                        <a:spcBef>
                          <a:spcPts val="300"/>
                        </a:spcBef>
                        <a:spcAft>
                          <a:spcPts val="300"/>
                        </a:spcAft>
                      </a:pPr>
                      <a:endParaRPr lang="en-US" sz="1400" b="1">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11</a:t>
                      </a:r>
                    </a:p>
                    <a:p>
                      <a:pPr marL="0" marR="0">
                        <a:spcBef>
                          <a:spcPts val="300"/>
                        </a:spcBef>
                        <a:spcAft>
                          <a:spcPts val="300"/>
                        </a:spcAft>
                      </a:pP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(22H2, 23H2)</a:t>
                      </a: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October 2021</a:t>
                      </a: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October 2031</a:t>
                      </a:r>
                    </a:p>
                  </a:txBody>
                  <a:tcPr marL="68580" marR="68580" marT="0" marB="0" anchor="ctr"/>
                </a:tc>
                <a:tc vMerge="1">
                  <a:txBody>
                    <a:bodyPr/>
                    <a:lstStyle/>
                    <a:p>
                      <a:pPr marL="0" marR="0">
                        <a:spcBef>
                          <a:spcPts val="300"/>
                        </a:spcBef>
                        <a:spcAft>
                          <a:spcPts val="300"/>
                        </a:spcAft>
                      </a:pPr>
                      <a:endPar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45445741"/>
                  </a:ext>
                </a:extLst>
              </a:tr>
            </a:tbl>
          </a:graphicData>
        </a:graphic>
      </p:graphicFrame>
      <p:sp>
        <p:nvSpPr>
          <p:cNvPr id="3" name="TextBox 2">
            <a:extLst>
              <a:ext uri="{FF2B5EF4-FFF2-40B4-BE49-F238E27FC236}">
                <a16:creationId xmlns:a16="http://schemas.microsoft.com/office/drawing/2014/main" id="{30775DFA-45AD-4AE8-422C-A6837AC3C913}"/>
              </a:ext>
            </a:extLst>
          </p:cNvPr>
          <p:cNvSpPr txBox="1"/>
          <p:nvPr/>
        </p:nvSpPr>
        <p:spPr>
          <a:xfrm>
            <a:off x="2964264" y="6164511"/>
            <a:ext cx="8440615" cy="369332"/>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See pages 2</a:t>
            </a:r>
            <a:r>
              <a:rPr lang="en-US" b="0" i="0" dirty="0">
                <a:solidFill>
                  <a:srgbClr val="252525"/>
                </a:solidFill>
                <a:effectLst/>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3 of the </a:t>
            </a:r>
            <a:r>
              <a:rPr lang="en-US" dirty="0">
                <a:solidFill>
                  <a:srgbClr val="000000"/>
                </a:solidFill>
                <a:latin typeface="Arial" panose="020B0604020202020204" pitchFamily="34" charset="0"/>
                <a:cs typeface="Arial" panose="020B0604020202020204" pitchFamily="34" charset="0"/>
                <a:hlinkClick r:id="rId3"/>
              </a:rPr>
              <a:t>Technology Guidelines for MCAS Computer-Based Testing</a:t>
            </a:r>
            <a:r>
              <a:rPr lang="en-US"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7949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a:cs typeface="Arial"/>
              </a:rPr>
              <a:t>Network Requirements and Guidelines</a:t>
            </a:r>
            <a:endParaRPr lang="en-US" sz="4000" dirty="0">
              <a:solidFill>
                <a:srgbClr val="3647B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F2A3B78-FFAA-2A04-11C3-E229C208434A}"/>
              </a:ext>
            </a:extLst>
          </p:cNvPr>
          <p:cNvSpPr txBox="1"/>
          <p:nvPr/>
        </p:nvSpPr>
        <p:spPr>
          <a:xfrm>
            <a:off x="608660" y="1249433"/>
            <a:ext cx="10705784" cy="5293757"/>
          </a:xfrm>
          <a:prstGeom prst="rect">
            <a:avLst/>
          </a:prstGeom>
          <a:noFill/>
        </p:spPr>
        <p:txBody>
          <a:bodyPr wrap="square" rtlCol="0">
            <a:spAutoFit/>
          </a:bodyPr>
          <a:lstStyle/>
          <a:p>
            <a:pPr marL="0" marR="0">
              <a:spcBef>
                <a:spcPts val="0"/>
              </a:spcBef>
              <a:spcAft>
                <a:spcPts val="0"/>
              </a:spcAft>
            </a:pPr>
            <a:r>
              <a:rPr lang="en-US" sz="2400" b="1" dirty="0">
                <a:solidFill>
                  <a:srgbClr val="101D35"/>
                </a:solidFill>
                <a:effectLst/>
                <a:latin typeface="Arial" panose="020B0604020202020204" pitchFamily="34" charset="0"/>
                <a:ea typeface="Aptos" panose="020B0004020202020204" pitchFamily="34" charset="0"/>
                <a:cs typeface="Arial" panose="020B0604020202020204" pitchFamily="34" charset="0"/>
              </a:rPr>
              <a:t>Firewalls</a:t>
            </a:r>
          </a:p>
          <a:p>
            <a:pPr marL="342900" marR="0" indent="-342900">
              <a:spcBef>
                <a:spcPts val="0"/>
              </a:spcBef>
              <a:spcAft>
                <a:spcPts val="0"/>
              </a:spcAft>
              <a:buFont typeface="Arial" panose="020B0604020202020204" pitchFamily="34" charset="0"/>
              <a:buChar char="•"/>
            </a:pPr>
            <a:r>
              <a:rPr lang="en-US" sz="2200" dirty="0">
                <a:solidFill>
                  <a:srgbClr val="101D35"/>
                </a:solidFill>
                <a:effectLst/>
                <a:latin typeface="Arial" panose="020B0604020202020204" pitchFamily="34" charset="0"/>
                <a:ea typeface="Aptos" panose="020B0004020202020204" pitchFamily="34" charset="0"/>
                <a:cs typeface="Arial" panose="020B0604020202020204" pitchFamily="34" charset="0"/>
              </a:rPr>
              <a:t>Allow traffic through ports 80 and 443</a:t>
            </a:r>
          </a:p>
          <a:p>
            <a:pPr marL="0" marR="0">
              <a:spcBef>
                <a:spcPts val="0"/>
              </a:spcBef>
              <a:spcAft>
                <a:spcPts val="0"/>
              </a:spcAft>
            </a:pPr>
            <a:endParaRPr lang="en-US" sz="1600" b="1" dirty="0">
              <a:solidFill>
                <a:srgbClr val="101D35"/>
              </a:solidFill>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2400" b="1" dirty="0">
                <a:solidFill>
                  <a:srgbClr val="101D35"/>
                </a:solidFill>
                <a:latin typeface="Arial" panose="020B0604020202020204" pitchFamily="34" charset="0"/>
                <a:cs typeface="Arial" panose="020B0604020202020204" pitchFamily="34" charset="0"/>
              </a:rPr>
              <a:t>Proxy and Content Filter Servers</a:t>
            </a:r>
          </a:p>
          <a:p>
            <a:pPr marL="342900" marR="0" indent="-342900">
              <a:spcBef>
                <a:spcPts val="0"/>
              </a:spcBef>
              <a:spcAft>
                <a:spcPts val="0"/>
              </a:spcAft>
              <a:buFont typeface="Arial" panose="020B0604020202020204" pitchFamily="34" charset="0"/>
              <a:buChar char="•"/>
            </a:pPr>
            <a:r>
              <a:rPr lang="en-US" sz="2200" dirty="0">
                <a:solidFill>
                  <a:srgbClr val="101D35"/>
                </a:solidFill>
                <a:effectLst/>
                <a:latin typeface="Arial" panose="020B0604020202020204" pitchFamily="34" charset="0"/>
                <a:ea typeface="Aptos" panose="020B0004020202020204" pitchFamily="34" charset="0"/>
                <a:cs typeface="Arial" panose="020B0604020202020204" pitchFamily="34" charset="0"/>
              </a:rPr>
              <a:t>List of URLs to allow on ports 80 and 443 available on page 2 of the </a:t>
            </a:r>
            <a:r>
              <a:rPr lang="en-US" sz="2200" dirty="0">
                <a:solidFill>
                  <a:srgbClr val="101D35"/>
                </a:solidFill>
                <a:latin typeface="Arial" panose="020B0604020202020204" pitchFamily="34" charset="0"/>
                <a:ea typeface="Aptos" panose="020B0004020202020204" pitchFamily="34" charset="0"/>
                <a:cs typeface="Arial" panose="020B0604020202020204" pitchFamily="34" charset="0"/>
                <a:hlinkClick r:id="rId3"/>
              </a:rPr>
              <a:t>Guide to Installing the MCAS Student </a:t>
            </a:r>
            <a:r>
              <a:rPr lang="en-US" sz="2200" dirty="0">
                <a:solidFill>
                  <a:srgbClr val="101D35"/>
                </a:solidFill>
                <a:effectLst/>
                <a:latin typeface="Arial" panose="020B0604020202020204" pitchFamily="34" charset="0"/>
                <a:ea typeface="Aptos" panose="020B0004020202020204" pitchFamily="34" charset="0"/>
                <a:cs typeface="Arial" panose="020B0604020202020204" pitchFamily="34" charset="0"/>
                <a:hlinkClick r:id="rId3"/>
              </a:rPr>
              <a:t>Kiosk and Conducting Site Readiness</a:t>
            </a:r>
            <a:endParaRPr lang="en-US" sz="2200" dirty="0">
              <a:solidFill>
                <a:srgbClr val="101D35"/>
              </a:solidFill>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endParaRPr lang="en-US" sz="1600" b="1" dirty="0">
              <a:solidFill>
                <a:srgbClr val="101D35"/>
              </a:solidFill>
              <a:latin typeface="Arial" panose="020B0604020202020204" pitchFamily="34" charset="0"/>
              <a:ea typeface="Aptos" panose="020B0004020202020204" pitchFamily="34" charset="0"/>
              <a:cs typeface="Arial" panose="020B0604020202020204" pitchFamily="34" charset="0"/>
            </a:endParaRPr>
          </a:p>
          <a:p>
            <a:r>
              <a:rPr lang="en-US" sz="2400" b="1" dirty="0">
                <a:solidFill>
                  <a:srgbClr val="101D35"/>
                </a:solidFill>
                <a:latin typeface="Arial" panose="020B0604020202020204" pitchFamily="34" charset="0"/>
                <a:cs typeface="Arial" panose="020B0604020202020204" pitchFamily="34" charset="0"/>
              </a:rPr>
              <a:t>Sandboxing Applications </a:t>
            </a:r>
          </a:p>
          <a:p>
            <a:pPr marL="342900" marR="0" indent="-342900">
              <a:spcBef>
                <a:spcPts val="0"/>
              </a:spcBef>
              <a:spcAft>
                <a:spcPts val="0"/>
              </a:spcAft>
              <a:buFont typeface="Arial" panose="020B0604020202020204" pitchFamily="34" charset="0"/>
              <a:buChar char="•"/>
            </a:pPr>
            <a:r>
              <a:rPr lang="en-US" sz="2200" dirty="0">
                <a:solidFill>
                  <a:srgbClr val="101D35"/>
                </a:solidFill>
                <a:effectLst/>
                <a:latin typeface="Arial" panose="020B0604020202020204" pitchFamily="34" charset="0"/>
                <a:ea typeface="Aptos" panose="020B0004020202020204" pitchFamily="34" charset="0"/>
                <a:cs typeface="Arial" panose="020B0604020202020204" pitchFamily="34" charset="0"/>
              </a:rPr>
              <a:t>Choose network folder or local folder that is not touched by the sandboxing applications</a:t>
            </a:r>
          </a:p>
          <a:p>
            <a:pPr marL="342900" marR="0" indent="-342900">
              <a:spcBef>
                <a:spcPts val="0"/>
              </a:spcBef>
              <a:spcAft>
                <a:spcPts val="0"/>
              </a:spcAft>
              <a:buFont typeface="Arial" panose="020B0604020202020204" pitchFamily="34" charset="0"/>
              <a:buChar char="•"/>
            </a:pPr>
            <a:r>
              <a:rPr lang="en-US" sz="2200" dirty="0">
                <a:solidFill>
                  <a:srgbClr val="101D35"/>
                </a:solidFill>
                <a:effectLst/>
                <a:latin typeface="Arial" panose="020B0604020202020204" pitchFamily="34" charset="0"/>
                <a:ea typeface="Aptos" panose="020B0004020202020204" pitchFamily="34" charset="0"/>
                <a:cs typeface="Arial" panose="020B0604020202020204" pitchFamily="34" charset="0"/>
              </a:rPr>
              <a:t>Applicable for both stored response and kiosk installation folders</a:t>
            </a:r>
          </a:p>
          <a:p>
            <a:pPr marL="342900" marR="0" indent="-342900">
              <a:spcBef>
                <a:spcPts val="0"/>
              </a:spcBef>
              <a:spcAft>
                <a:spcPts val="0"/>
              </a:spcAft>
              <a:buFont typeface="Arial" panose="020B0604020202020204" pitchFamily="34" charset="0"/>
              <a:buChar char="•"/>
            </a:pPr>
            <a:r>
              <a:rPr lang="en-US" sz="2200" dirty="0">
                <a:solidFill>
                  <a:srgbClr val="101D35"/>
                </a:solidFill>
                <a:latin typeface="Arial" panose="020B0604020202020204" pitchFamily="34" charset="0"/>
                <a:ea typeface="Aptos" panose="020B0004020202020204" pitchFamily="34" charset="0"/>
                <a:cs typeface="Arial" panose="020B0604020202020204" pitchFamily="34" charset="0"/>
              </a:rPr>
              <a:t>See pages 2</a:t>
            </a:r>
            <a:r>
              <a:rPr lang="en-US" sz="2200" b="0" i="0" dirty="0">
                <a:solidFill>
                  <a:srgbClr val="252525"/>
                </a:solidFill>
                <a:effectLst/>
                <a:latin typeface="Arial" panose="020B0604020202020204" pitchFamily="34" charset="0"/>
                <a:cs typeface="Arial" panose="020B0604020202020204" pitchFamily="34" charset="0"/>
              </a:rPr>
              <a:t>–</a:t>
            </a:r>
            <a:r>
              <a:rPr lang="en-US" sz="2200" dirty="0">
                <a:solidFill>
                  <a:srgbClr val="101D35"/>
                </a:solidFill>
                <a:latin typeface="Arial" panose="020B0604020202020204" pitchFamily="34" charset="0"/>
                <a:ea typeface="Aptos" panose="020B0004020202020204" pitchFamily="34" charset="0"/>
                <a:cs typeface="Arial" panose="020B0604020202020204" pitchFamily="34" charset="0"/>
              </a:rPr>
              <a:t>3 of the </a:t>
            </a:r>
            <a:r>
              <a:rPr lang="en-US" sz="2200" dirty="0">
                <a:solidFill>
                  <a:srgbClr val="101D35"/>
                </a:solidFill>
                <a:latin typeface="Arial" panose="020B0604020202020204" pitchFamily="34" charset="0"/>
                <a:ea typeface="Aptos" panose="020B0004020202020204" pitchFamily="34" charset="0"/>
                <a:cs typeface="Arial" panose="020B0604020202020204" pitchFamily="34" charset="0"/>
                <a:hlinkClick r:id="rId3"/>
              </a:rPr>
              <a:t>Guide to Installing the MCAS Student Kiosk and Conducting Site Readiness</a:t>
            </a:r>
            <a:r>
              <a:rPr lang="en-US" sz="2200" dirty="0">
                <a:solidFill>
                  <a:srgbClr val="101D35"/>
                </a:solidFill>
                <a:latin typeface="Arial" panose="020B0604020202020204" pitchFamily="34" charset="0"/>
                <a:ea typeface="Aptos" panose="020B0004020202020204" pitchFamily="34" charset="0"/>
                <a:cs typeface="Arial" panose="020B0604020202020204" pitchFamily="34" charset="0"/>
              </a:rPr>
              <a:t>. </a:t>
            </a:r>
            <a:endParaRPr lang="en-US" sz="2200" dirty="0">
              <a:solidFill>
                <a:srgbClr val="101D35"/>
              </a:solidFill>
              <a:effectLst/>
              <a:latin typeface="Arial" panose="020B0604020202020204" pitchFamily="34" charset="0"/>
              <a:ea typeface="Aptos" panose="020B0004020202020204" pitchFamily="34" charset="0"/>
              <a:cs typeface="Arial" panose="020B0604020202020204" pitchFamily="34" charset="0"/>
            </a:endParaRPr>
          </a:p>
          <a:p>
            <a:pPr marR="0">
              <a:spcBef>
                <a:spcPts val="0"/>
              </a:spcBef>
              <a:spcAft>
                <a:spcPts val="0"/>
              </a:spcAft>
            </a:pPr>
            <a:endParaRPr lang="en-US" sz="1600" dirty="0">
              <a:solidFill>
                <a:srgbClr val="101D35"/>
              </a:solidFill>
              <a:effectLst/>
              <a:latin typeface="Arial" panose="020B0604020202020204" pitchFamily="34" charset="0"/>
              <a:ea typeface="Aptos" panose="020B0004020202020204" pitchFamily="34" charset="0"/>
              <a:cs typeface="Arial" panose="020B0604020202020204" pitchFamily="34" charset="0"/>
            </a:endParaRPr>
          </a:p>
          <a:p>
            <a:pPr marR="0">
              <a:spcBef>
                <a:spcPts val="0"/>
              </a:spcBef>
              <a:spcAft>
                <a:spcPts val="0"/>
              </a:spcAft>
            </a:pPr>
            <a:r>
              <a:rPr lang="en-US" sz="2400" b="1" dirty="0">
                <a:solidFill>
                  <a:srgbClr val="101D35"/>
                </a:solidFill>
                <a:latin typeface="Arial" panose="020B0604020202020204" pitchFamily="34" charset="0"/>
                <a:cs typeface="Arial" panose="020B0604020202020204" pitchFamily="34" charset="0"/>
              </a:rPr>
              <a:t>Turn off operating system auto-updates (recommended). </a:t>
            </a:r>
          </a:p>
          <a:p>
            <a:endParaRPr lang="en-US" dirty="0"/>
          </a:p>
        </p:txBody>
      </p:sp>
    </p:spTree>
    <p:extLst>
      <p:ext uri="{BB962C8B-B14F-4D97-AF65-F5344CB8AC3E}">
        <p14:creationId xmlns:p14="http://schemas.microsoft.com/office/powerpoint/2010/main" val="1360564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D76E2-0D3C-FA89-7B3C-BB0C80B80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A1878-497D-B935-5CBA-C845DB272F06}"/>
              </a:ext>
            </a:extLst>
          </p:cNvPr>
          <p:cNvSpPr>
            <a:spLocks noGrp="1"/>
          </p:cNvSpPr>
          <p:nvPr>
            <p:ph type="title"/>
          </p:nvPr>
        </p:nvSpPr>
        <p:spPr>
          <a:xfrm>
            <a:off x="465991" y="219057"/>
            <a:ext cx="10990385" cy="800851"/>
          </a:xfrm>
        </p:spPr>
        <p:txBody>
          <a:bodyPr>
            <a:normAutofit/>
          </a:bodyPr>
          <a:lstStyle/>
          <a:p>
            <a:r>
              <a:rPr lang="en-US" sz="4000" dirty="0"/>
              <a:t>OneDrive</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D1C68CB-FC04-C67A-3C40-87B56F57361B}"/>
              </a:ext>
            </a:extLst>
          </p:cNvPr>
          <p:cNvSpPr txBox="1">
            <a:spLocks/>
          </p:cNvSpPr>
          <p:nvPr/>
        </p:nvSpPr>
        <p:spPr>
          <a:xfrm>
            <a:off x="563879" y="1020763"/>
            <a:ext cx="10829925" cy="51308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0" u="none" strike="noStrike" dirty="0">
                <a:solidFill>
                  <a:srgbClr val="000000"/>
                </a:solidFill>
                <a:effectLst/>
              </a:rPr>
              <a:t>OneDrive notifications may interfere with the kiosk and student test-taking experience. If OneDrive attempts to steal the screen’s focus during testing, the kiosk will display a white screen. </a:t>
            </a:r>
          </a:p>
          <a:p>
            <a:r>
              <a:rPr lang="en-US" sz="2400" i="0" u="none" strike="noStrike" dirty="0">
                <a:solidFill>
                  <a:srgbClr val="000000"/>
                </a:solidFill>
                <a:effectLst/>
              </a:rPr>
              <a:t>The student will need to click anywhere on the screen to regain focus in the kiosk, and then they will be able to resume testing where they left off. </a:t>
            </a:r>
          </a:p>
          <a:p>
            <a:r>
              <a:rPr lang="en-US" sz="2400" i="0" u="none" strike="noStrike" dirty="0">
                <a:solidFill>
                  <a:srgbClr val="000000"/>
                </a:solidFill>
                <a:effectLst/>
              </a:rPr>
              <a:t>To prevent these interruptions, schools should use one of the following approaches: </a:t>
            </a:r>
          </a:p>
          <a:p>
            <a:pPr lvl="1"/>
            <a:r>
              <a:rPr lang="en-US" sz="2200" i="0" u="none" strike="noStrike" dirty="0">
                <a:solidFill>
                  <a:srgbClr val="000000"/>
                </a:solidFill>
                <a:effectLst/>
              </a:rPr>
              <a:t>If OneDrive is not needed or used on student devices, schools are recommended to disable OneDrive during student testing. </a:t>
            </a:r>
            <a:br>
              <a:rPr lang="en-US" sz="2200" i="0" u="none" strike="noStrike" dirty="0">
                <a:solidFill>
                  <a:srgbClr val="000000"/>
                </a:solidFill>
                <a:effectLst/>
              </a:rPr>
            </a:br>
            <a:r>
              <a:rPr lang="en-US" sz="2200" b="1" i="0" u="none" strike="noStrike" dirty="0">
                <a:solidFill>
                  <a:srgbClr val="000000"/>
                </a:solidFill>
                <a:effectLst/>
              </a:rPr>
              <a:t>OR</a:t>
            </a:r>
            <a:endParaRPr lang="en-US" sz="2200" b="1" dirty="0">
              <a:solidFill>
                <a:srgbClr val="000000"/>
              </a:solidFill>
            </a:endParaRPr>
          </a:p>
          <a:p>
            <a:pPr lvl="1"/>
            <a:r>
              <a:rPr lang="en-US" sz="2200" i="0" u="none" strike="noStrike" dirty="0">
                <a:solidFill>
                  <a:srgbClr val="000000"/>
                </a:solidFill>
                <a:effectLst/>
              </a:rPr>
              <a:t>If OneDrive cannot be disabled, the technology coordinator should take the necessary steps to prevent any actions, including file sharing or synchronization and administration updates to OneDrive settings, that would trigger a OneDrive notification during student testing.</a:t>
            </a:r>
            <a:endParaRPr lang="en-US" sz="2200" dirty="0"/>
          </a:p>
          <a:p>
            <a:endParaRPr lang="en-US" dirty="0"/>
          </a:p>
        </p:txBody>
      </p:sp>
    </p:spTree>
    <p:extLst>
      <p:ext uri="{BB962C8B-B14F-4D97-AF65-F5344CB8AC3E}">
        <p14:creationId xmlns:p14="http://schemas.microsoft.com/office/powerpoint/2010/main" val="261426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22325" y="288925"/>
            <a:ext cx="11369675" cy="679450"/>
          </a:xfrm>
        </p:spPr>
        <p:txBody>
          <a:bodyPr/>
          <a:lstStyle/>
          <a:p>
            <a:r>
              <a:rPr lang="en-US" sz="4000" dirty="0">
                <a:solidFill>
                  <a:srgbClr val="0070C0"/>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4294967295"/>
          </p:nvPr>
        </p:nvSpPr>
        <p:spPr>
          <a:xfrm>
            <a:off x="822325" y="1201130"/>
            <a:ext cx="10160203" cy="5049837"/>
          </a:xfrm>
        </p:spPr>
        <p:txBody>
          <a:bodyPr vert="horz" lIns="91440" tIns="45720" rIns="91440" bIns="45720" rtlCol="0" anchor="t">
            <a:noAutofit/>
          </a:bodyPr>
          <a:lstStyle/>
          <a:p>
            <a:pPr marL="0" indent="0">
              <a:buClrTx/>
              <a:buNone/>
            </a:pPr>
            <a:r>
              <a:rPr lang="en-US" sz="2800" dirty="0">
                <a:solidFill>
                  <a:srgbClr val="101D35"/>
                </a:solidFill>
                <a:latin typeface="Arial" panose="020B0604020202020204" pitchFamily="34" charset="0"/>
                <a:cs typeface="Arial" panose="020B0604020202020204" pitchFamily="34" charset="0"/>
              </a:rPr>
              <a:t>Jodie Zalk, Manager of Test Administration and Publications</a:t>
            </a:r>
          </a:p>
          <a:p>
            <a:pPr marL="0" indent="0">
              <a:buClrTx/>
              <a:buNone/>
            </a:pPr>
            <a:r>
              <a:rPr lang="en-US" sz="2800" dirty="0">
                <a:solidFill>
                  <a:srgbClr val="101D35"/>
                </a:solidFill>
                <a:latin typeface="Arial" panose="020B0604020202020204" pitchFamily="34" charset="0"/>
                <a:cs typeface="Arial" panose="020B0604020202020204" pitchFamily="34" charset="0"/>
              </a:rPr>
              <a:t>Shannon Cullen, MCAS Test Administration Coordinator</a:t>
            </a:r>
          </a:p>
          <a:p>
            <a:pPr marL="0" indent="0">
              <a:buClrTx/>
              <a:buNone/>
            </a:pPr>
            <a:r>
              <a:rPr lang="en-US" sz="2800" dirty="0">
                <a:solidFill>
                  <a:srgbClr val="101D35"/>
                </a:solidFill>
                <a:latin typeface="Arial"/>
                <a:cs typeface="Arial"/>
              </a:rPr>
              <a:t>Abbie Currier, eMetric Sr. Project Manager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FE352-92B7-B455-2ABE-D1ADB836B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9298F-3454-6D14-DEA2-FAAB98AAA197}"/>
              </a:ext>
            </a:extLst>
          </p:cNvPr>
          <p:cNvSpPr>
            <a:spLocks noGrp="1"/>
          </p:cNvSpPr>
          <p:nvPr>
            <p:ph type="title" idx="4294967295"/>
          </p:nvPr>
        </p:nvSpPr>
        <p:spPr>
          <a:xfrm>
            <a:off x="105103" y="148396"/>
            <a:ext cx="12086897" cy="679450"/>
          </a:xfrm>
        </p:spPr>
        <p:txBody>
          <a:bodyPr/>
          <a:lstStyle/>
          <a:p>
            <a:r>
              <a:rPr lang="en-US" sz="3600" dirty="0">
                <a:solidFill>
                  <a:srgbClr val="3647B6"/>
                </a:solidFill>
                <a:latin typeface="Arial"/>
                <a:cs typeface="Arial"/>
              </a:rPr>
              <a:t>Supported OS for Accessibility Features/Accommodations</a:t>
            </a:r>
            <a:endParaRPr lang="en-US" sz="3600" dirty="0">
              <a:solidFill>
                <a:srgbClr val="3647B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F255F92-6AE5-B743-98B2-447A9D617B3A}"/>
              </a:ext>
            </a:extLst>
          </p:cNvPr>
          <p:cNvSpPr txBox="1"/>
          <p:nvPr/>
        </p:nvSpPr>
        <p:spPr>
          <a:xfrm>
            <a:off x="608660" y="1249433"/>
            <a:ext cx="10398642" cy="738664"/>
          </a:xfrm>
          <a:prstGeom prst="rect">
            <a:avLst/>
          </a:prstGeom>
          <a:noFill/>
        </p:spPr>
        <p:txBody>
          <a:bodyPr wrap="square" rtlCol="0">
            <a:spAutoFit/>
          </a:bodyPr>
          <a:lstStyle/>
          <a:p>
            <a:pPr marL="0" marR="0">
              <a:spcBef>
                <a:spcPts val="0"/>
              </a:spcBef>
              <a:spcAft>
                <a:spcPts val="0"/>
              </a:spcAft>
            </a:pPr>
            <a:endParaRPr lang="en-US" sz="2400" b="1" dirty="0">
              <a:solidFill>
                <a:srgbClr val="101D35"/>
              </a:solidFill>
              <a:latin typeface="Arial" panose="020B060402020202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1A393CB3-598A-8AEE-940C-363DA1558A76}"/>
              </a:ext>
            </a:extLst>
          </p:cNvPr>
          <p:cNvSpPr txBox="1"/>
          <p:nvPr/>
        </p:nvSpPr>
        <p:spPr>
          <a:xfrm>
            <a:off x="608660" y="4971380"/>
            <a:ext cx="11583340" cy="1454244"/>
          </a:xfrm>
          <a:prstGeom prst="rect">
            <a:avLst/>
          </a:prstGeom>
          <a:noFill/>
        </p:spPr>
        <p:txBody>
          <a:bodyPr wrap="square" rtlCol="0">
            <a:spAutoFit/>
          </a:bodyPr>
          <a:lstStyle/>
          <a:p>
            <a:pPr algn="l" rtl="0" fontAlgn="base">
              <a:lnSpc>
                <a:spcPts val="1275"/>
              </a:lnSpc>
            </a:pPr>
            <a:r>
              <a:rPr lang="en-US" sz="1600" b="0" i="0" dirty="0">
                <a:solidFill>
                  <a:srgbClr val="000000"/>
                </a:solidFill>
                <a:effectLst/>
                <a:latin typeface="Arial" panose="020B0604020202020204" pitchFamily="34" charset="0"/>
                <a:cs typeface="Arial" panose="020B0604020202020204" pitchFamily="34" charset="0"/>
              </a:rPr>
              <a:t>*iPadOS: It is recommended to use an external mouse. </a:t>
            </a:r>
          </a:p>
          <a:p>
            <a:pPr algn="l" rtl="0" fontAlgn="base">
              <a:lnSpc>
                <a:spcPts val="1425"/>
              </a:lnSpc>
            </a:pPr>
            <a:r>
              <a:rPr lang="en-US" sz="1600" b="0" i="0" dirty="0">
                <a:solidFill>
                  <a:srgbClr val="000000"/>
                </a:solidFill>
                <a:effectLst/>
                <a:latin typeface="Arial" panose="020B0604020202020204" pitchFamily="34" charset="0"/>
                <a:cs typeface="Arial" panose="020B0604020202020204" pitchFamily="34" charset="0"/>
              </a:rPr>
              <a:t> </a:t>
            </a:r>
          </a:p>
          <a:p>
            <a:pPr algn="l" rtl="0" fontAlgn="base"/>
            <a:r>
              <a:rPr lang="en-US" sz="1600" b="1" i="0" dirty="0">
                <a:solidFill>
                  <a:srgbClr val="000000"/>
                </a:solidFill>
                <a:effectLst/>
                <a:latin typeface="Arial" panose="020B0604020202020204" pitchFamily="34" charset="0"/>
                <a:cs typeface="Arial" panose="020B0604020202020204" pitchFamily="34" charset="0"/>
              </a:rPr>
              <a:t>Note:</a:t>
            </a:r>
            <a:r>
              <a:rPr lang="en-US" sz="1600" b="0" i="0" dirty="0">
                <a:solidFill>
                  <a:srgbClr val="000000"/>
                </a:solidFill>
                <a:effectLst/>
                <a:latin typeface="Arial" panose="020B0604020202020204" pitchFamily="34" charset="0"/>
                <a:cs typeface="Arial" panose="020B0604020202020204" pitchFamily="34" charset="0"/>
              </a:rPr>
              <a:t> For students requiring the Screen Zoom tool, please see the </a:t>
            </a:r>
            <a:r>
              <a:rPr lang="en-US" sz="1600" b="0" i="1" dirty="0">
                <a:solidFill>
                  <a:srgbClr val="000000"/>
                </a:solidFill>
                <a:effectLst/>
                <a:latin typeface="Arial" panose="020B0604020202020204" pitchFamily="34" charset="0"/>
                <a:cs typeface="Arial" panose="020B0604020202020204" pitchFamily="34" charset="0"/>
                <a:hlinkClick r:id="rId3"/>
              </a:rPr>
              <a:t>Guide to Installing the MCAS Student Kiosk and Conducting Site Readiness</a:t>
            </a:r>
            <a:r>
              <a:rPr lang="en-US" sz="1600" b="0" i="0" dirty="0">
                <a:solidFill>
                  <a:srgbClr val="000000"/>
                </a:solidFill>
                <a:effectLst/>
                <a:latin typeface="Arial" panose="020B0604020202020204" pitchFamily="34" charset="0"/>
                <a:cs typeface="Arial" panose="020B0604020202020204" pitchFamily="34" charset="0"/>
              </a:rPr>
              <a:t>, Section II. Technology Setup, part D. Monitor Settings on page 4.  </a:t>
            </a:r>
          </a:p>
          <a:p>
            <a:pPr algn="l" rtl="0" fontAlgn="base"/>
            <a:r>
              <a:rPr lang="en-US" sz="1600" dirty="0">
                <a:solidFill>
                  <a:srgbClr val="000000"/>
                </a:solidFill>
                <a:latin typeface="Arial" panose="020B0604020202020204" pitchFamily="34" charset="0"/>
                <a:cs typeface="Arial" panose="020B0604020202020204" pitchFamily="34" charset="0"/>
              </a:rPr>
              <a:t>Note: All other accessibility features and accommodations are supported by Windows, MacOS, ChromeOS, and iPadOS</a:t>
            </a:r>
            <a:endParaRPr lang="en-US" sz="1600" b="0" i="0" dirty="0">
              <a:solidFill>
                <a:srgbClr val="000000"/>
              </a:solidFill>
              <a:effectLst/>
              <a:latin typeface="Arial" panose="020B0604020202020204" pitchFamily="34" charset="0"/>
              <a:cs typeface="Arial" panose="020B0604020202020204" pitchFamily="34" charset="0"/>
            </a:endParaRPr>
          </a:p>
          <a:p>
            <a:endParaRPr lang="en-US" dirty="0"/>
          </a:p>
        </p:txBody>
      </p:sp>
      <p:graphicFrame>
        <p:nvGraphicFramePr>
          <p:cNvPr id="6" name="Table 5">
            <a:extLst>
              <a:ext uri="{FF2B5EF4-FFF2-40B4-BE49-F238E27FC236}">
                <a16:creationId xmlns:a16="http://schemas.microsoft.com/office/drawing/2014/main" id="{4D7D77B1-E443-AEF2-2FDD-6E9238186F21}"/>
              </a:ext>
            </a:extLst>
          </p:cNvPr>
          <p:cNvGraphicFramePr>
            <a:graphicFrameLocks noGrp="1"/>
          </p:cNvGraphicFramePr>
          <p:nvPr>
            <p:extLst>
              <p:ext uri="{D42A27DB-BD31-4B8C-83A1-F6EECF244321}">
                <p14:modId xmlns:p14="http://schemas.microsoft.com/office/powerpoint/2010/main" val="1749708273"/>
              </p:ext>
            </p:extLst>
          </p:nvPr>
        </p:nvGraphicFramePr>
        <p:xfrm>
          <a:off x="949230" y="857372"/>
          <a:ext cx="10398642" cy="3861131"/>
        </p:xfrm>
        <a:graphic>
          <a:graphicData uri="http://schemas.openxmlformats.org/drawingml/2006/table">
            <a:tbl>
              <a:tblPr firstRow="1" bandRow="1">
                <a:tableStyleId>{5C22544A-7EE6-4342-B048-85BDC9FD1C3A}</a:tableStyleId>
              </a:tblPr>
              <a:tblGrid>
                <a:gridCol w="3958874">
                  <a:extLst>
                    <a:ext uri="{9D8B030D-6E8A-4147-A177-3AD203B41FA5}">
                      <a16:colId xmlns:a16="http://schemas.microsoft.com/office/drawing/2014/main" val="3159274797"/>
                    </a:ext>
                  </a:extLst>
                </a:gridCol>
                <a:gridCol w="6439768">
                  <a:extLst>
                    <a:ext uri="{9D8B030D-6E8A-4147-A177-3AD203B41FA5}">
                      <a16:colId xmlns:a16="http://schemas.microsoft.com/office/drawing/2014/main" val="2223464197"/>
                    </a:ext>
                  </a:extLst>
                </a:gridCol>
              </a:tblGrid>
              <a:tr h="554170">
                <a:tc>
                  <a:txBody>
                    <a:bodyPr/>
                    <a:lstStyle/>
                    <a:p>
                      <a:pPr marL="0" algn="l" defTabSz="914400" rtl="0" eaLnBrk="1" fontAlgn="base" latinLnBrk="0" hangingPunct="1">
                        <a:lnSpc>
                          <a:spcPts val="1275"/>
                        </a:lnSpc>
                        <a:spcBef>
                          <a:spcPts val="300"/>
                        </a:spcBef>
                        <a:spcAft>
                          <a:spcPts val="300"/>
                        </a:spcAft>
                      </a:pPr>
                      <a:r>
                        <a:rPr lang="en-US" sz="1800" b="1" kern="1200" dirty="0">
                          <a:solidFill>
                            <a:srgbClr val="FAF9FA"/>
                          </a:solidFill>
                          <a:effectLst/>
                          <a:latin typeface="Arial" panose="020B0604020202020204" pitchFamily="34" charset="0"/>
                          <a:ea typeface="+mn-ea"/>
                          <a:cs typeface="Arial" panose="020B0604020202020204" pitchFamily="34" charset="0"/>
                        </a:rPr>
                        <a:t>Accommodation </a:t>
                      </a:r>
                    </a:p>
                  </a:txBody>
                  <a:tcPr anchor="ctr"/>
                </a:tc>
                <a:tc>
                  <a:txBody>
                    <a:bodyPr/>
                    <a:lstStyle/>
                    <a:p>
                      <a:pPr marL="0" algn="l" defTabSz="914400" rtl="0" eaLnBrk="1" fontAlgn="base" latinLnBrk="0" hangingPunct="1">
                        <a:lnSpc>
                          <a:spcPts val="1275"/>
                        </a:lnSpc>
                        <a:spcBef>
                          <a:spcPts val="300"/>
                        </a:spcBef>
                        <a:spcAft>
                          <a:spcPts val="300"/>
                        </a:spcAft>
                      </a:pPr>
                      <a:r>
                        <a:rPr lang="en-US" sz="1800" b="1" kern="1200" dirty="0">
                          <a:solidFill>
                            <a:srgbClr val="FAF9FA"/>
                          </a:solidFill>
                          <a:effectLst/>
                          <a:latin typeface="Arial" panose="020B0604020202020204" pitchFamily="34" charset="0"/>
                          <a:ea typeface="+mn-ea"/>
                          <a:cs typeface="Arial" panose="020B0604020202020204" pitchFamily="34" charset="0"/>
                        </a:rPr>
                        <a:t>Supported Operating System </a:t>
                      </a:r>
                    </a:p>
                  </a:txBody>
                  <a:tcPr anchor="ctr"/>
                </a:tc>
                <a:extLst>
                  <a:ext uri="{0D108BD9-81ED-4DB2-BD59-A6C34878D82A}">
                    <a16:rowId xmlns:a16="http://schemas.microsoft.com/office/drawing/2014/main" val="2565512978"/>
                  </a:ext>
                </a:extLst>
              </a:tr>
              <a:tr h="472423">
                <a:tc>
                  <a:txBody>
                    <a:bodyPr/>
                    <a:lstStyle/>
                    <a:p>
                      <a:pPr marL="0" algn="l" defTabSz="914400" rtl="0" eaLnBrk="1" fontAlgn="base" latinLnBrk="0" hangingPunct="1">
                        <a:lnSpc>
                          <a:spcPts val="1275"/>
                        </a:lnSpc>
                        <a:spcBef>
                          <a:spcPts val="300"/>
                        </a:spcBef>
                        <a:spcAft>
                          <a:spcPts val="300"/>
                        </a:spcAft>
                      </a:pPr>
                      <a:r>
                        <a:rPr lang="en-US" sz="1800" kern="1200" dirty="0">
                          <a:solidFill>
                            <a:srgbClr val="000000"/>
                          </a:solidFill>
                          <a:effectLst/>
                          <a:latin typeface="Arial" panose="020B0604020202020204" pitchFamily="34" charset="0"/>
                          <a:ea typeface="+mn-ea"/>
                          <a:cs typeface="Arial" panose="020B0604020202020204" pitchFamily="34" charset="0"/>
                        </a:rPr>
                        <a:t>Compatible Assistive Technology  </a:t>
                      </a:r>
                    </a:p>
                  </a:txBody>
                  <a:tcPr anchor="ctr"/>
                </a:tc>
                <a:tc>
                  <a:txBody>
                    <a:bodyPr/>
                    <a:lstStyle/>
                    <a:p>
                      <a:pPr algn="l" rtl="0" fontAlgn="base">
                        <a:lnSpc>
                          <a:spcPts val="1275"/>
                        </a:lnSpc>
                        <a:spcBef>
                          <a:spcPts val="300"/>
                        </a:spcBef>
                        <a:spcAft>
                          <a:spcPts val="300"/>
                        </a:spcAft>
                      </a:pPr>
                      <a:r>
                        <a:rPr lang="en-US" sz="1800" kern="1200" dirty="0">
                          <a:solidFill>
                            <a:srgbClr val="000000"/>
                          </a:solidFill>
                          <a:effectLst/>
                          <a:latin typeface="Arial" panose="020B0604020202020204" pitchFamily="34" charset="0"/>
                          <a:ea typeface="+mn-ea"/>
                          <a:cs typeface="Arial" panose="020B0604020202020204" pitchFamily="34" charset="0"/>
                        </a:rPr>
                        <a:t>Windows</a:t>
                      </a:r>
                      <a:r>
                        <a:rPr lang="en-US" sz="1800" b="0" i="0" dirty="0">
                          <a:effectLst/>
                          <a:latin typeface="Aptos" panose="020B0004020202020204" pitchFamily="34" charset="0"/>
                        </a:rPr>
                        <a:t> </a:t>
                      </a:r>
                      <a:endParaRPr lang="en-US" sz="1800" b="0" i="0" dirty="0">
                        <a:effectLst/>
                      </a:endParaRPr>
                    </a:p>
                  </a:txBody>
                  <a:tcPr anchor="ctr"/>
                </a:tc>
                <a:extLst>
                  <a:ext uri="{0D108BD9-81ED-4DB2-BD59-A6C34878D82A}">
                    <a16:rowId xmlns:a16="http://schemas.microsoft.com/office/drawing/2014/main" val="2197635863"/>
                  </a:ext>
                </a:extLst>
              </a:tr>
              <a:tr h="472423">
                <a:tc>
                  <a:txBody>
                    <a:bodyPr/>
                    <a:lstStyle/>
                    <a:p>
                      <a:pPr marL="0" algn="l" defTabSz="914400" rtl="0" eaLnBrk="1" fontAlgn="base" latinLnBrk="0" hangingPunct="1">
                        <a:lnSpc>
                          <a:spcPts val="1275"/>
                        </a:lnSpc>
                        <a:spcBef>
                          <a:spcPts val="300"/>
                        </a:spcBef>
                        <a:spcAft>
                          <a:spcPts val="300"/>
                        </a:spcAft>
                      </a:pPr>
                      <a:r>
                        <a:rPr lang="en-US" sz="1800" kern="1200" dirty="0">
                          <a:solidFill>
                            <a:srgbClr val="000000"/>
                          </a:solidFill>
                          <a:effectLst/>
                          <a:latin typeface="Arial" panose="020B0604020202020204" pitchFamily="34" charset="0"/>
                          <a:ea typeface="+mn-ea"/>
                          <a:cs typeface="Arial" panose="020B0604020202020204" pitchFamily="34" charset="0"/>
                        </a:rPr>
                        <a:t>Mouse Pointer </a:t>
                      </a:r>
                    </a:p>
                  </a:txBody>
                  <a:tcPr anchor="ctr"/>
                </a:tc>
                <a:tc>
                  <a:txBody>
                    <a:bodyPr/>
                    <a:lstStyle/>
                    <a:p>
                      <a:pPr marL="0" algn="l" defTabSz="914400" rtl="0" eaLnBrk="1" fontAlgn="base" latinLnBrk="0" hangingPunct="1">
                        <a:lnSpc>
                          <a:spcPts val="1275"/>
                        </a:lnSpc>
                        <a:spcBef>
                          <a:spcPts val="300"/>
                        </a:spcBef>
                        <a:spcAft>
                          <a:spcPts val="300"/>
                        </a:spcAft>
                      </a:pPr>
                      <a:r>
                        <a:rPr lang="en-US" sz="1800" kern="1200" dirty="0">
                          <a:solidFill>
                            <a:srgbClr val="000000"/>
                          </a:solidFill>
                          <a:effectLst/>
                          <a:latin typeface="Arial" panose="020B0604020202020204" pitchFamily="34" charset="0"/>
                          <a:ea typeface="+mn-ea"/>
                          <a:cs typeface="Arial" panose="020B0604020202020204" pitchFamily="34" charset="0"/>
                        </a:rPr>
                        <a:t>Windows, macOS, ChromeOS, and iPadOS*  </a:t>
                      </a:r>
                    </a:p>
                  </a:txBody>
                  <a:tcPr anchor="ctr"/>
                </a:tc>
                <a:extLst>
                  <a:ext uri="{0D108BD9-81ED-4DB2-BD59-A6C34878D82A}">
                    <a16:rowId xmlns:a16="http://schemas.microsoft.com/office/drawing/2014/main" val="370047474"/>
                  </a:ext>
                </a:extLst>
              </a:tr>
              <a:tr h="472423">
                <a:tc>
                  <a:txBody>
                    <a:bodyPr/>
                    <a:lstStyle/>
                    <a:p>
                      <a:pPr marL="0" algn="l" defTabSz="914400" rtl="0" eaLnBrk="1" fontAlgn="base" latinLnBrk="0" hangingPunct="1">
                        <a:lnSpc>
                          <a:spcPts val="1275"/>
                        </a:lnSpc>
                        <a:spcBef>
                          <a:spcPts val="300"/>
                        </a:spcBef>
                        <a:spcAft>
                          <a:spcPts val="300"/>
                        </a:spcAft>
                      </a:pPr>
                      <a:r>
                        <a:rPr lang="en-US" sz="1800" kern="1200" dirty="0">
                          <a:solidFill>
                            <a:srgbClr val="000000"/>
                          </a:solidFill>
                          <a:effectLst/>
                          <a:latin typeface="Arial" panose="020B0604020202020204" pitchFamily="34" charset="0"/>
                          <a:ea typeface="+mn-ea"/>
                          <a:cs typeface="Arial" panose="020B0604020202020204" pitchFamily="34" charset="0"/>
                        </a:rPr>
                        <a:t>Screen Reader </a:t>
                      </a:r>
                    </a:p>
                  </a:txBody>
                  <a:tcPr anchor="ctr"/>
                </a:tc>
                <a:tc>
                  <a:txBody>
                    <a:bodyPr/>
                    <a:lstStyle/>
                    <a:p>
                      <a:pPr algn="l" rtl="0" fontAlgn="base">
                        <a:lnSpc>
                          <a:spcPts val="1275"/>
                        </a:lnSpc>
                        <a:spcBef>
                          <a:spcPts val="300"/>
                        </a:spcBef>
                        <a:spcAft>
                          <a:spcPts val="300"/>
                        </a:spcAft>
                      </a:pPr>
                      <a:r>
                        <a:rPr lang="en-US" sz="1800" kern="1200" dirty="0">
                          <a:solidFill>
                            <a:srgbClr val="000000"/>
                          </a:solidFill>
                          <a:effectLst/>
                          <a:latin typeface="Arial" panose="020B0604020202020204" pitchFamily="34" charset="0"/>
                          <a:ea typeface="+mn-ea"/>
                          <a:cs typeface="Arial" panose="020B0604020202020204" pitchFamily="34" charset="0"/>
                        </a:rPr>
                        <a:t>Windows (NVDA, JAWS) </a:t>
                      </a:r>
                    </a:p>
                  </a:txBody>
                  <a:tcPr anchor="ctr"/>
                </a:tc>
                <a:extLst>
                  <a:ext uri="{0D108BD9-81ED-4DB2-BD59-A6C34878D82A}">
                    <a16:rowId xmlns:a16="http://schemas.microsoft.com/office/drawing/2014/main" val="972345910"/>
                  </a:ext>
                </a:extLst>
              </a:tr>
              <a:tr h="472423">
                <a:tc>
                  <a:txBody>
                    <a:bodyPr/>
                    <a:lstStyle/>
                    <a:p>
                      <a:pPr marL="0" algn="l" defTabSz="914400" rtl="0" eaLnBrk="1" fontAlgn="base" latinLnBrk="0" hangingPunct="1">
                        <a:lnSpc>
                          <a:spcPts val="1275"/>
                        </a:lnSpc>
                        <a:spcBef>
                          <a:spcPts val="300"/>
                        </a:spcBef>
                        <a:spcAft>
                          <a:spcPts val="300"/>
                        </a:spcAft>
                      </a:pPr>
                      <a:r>
                        <a:rPr lang="en-US" sz="1800" kern="1200" dirty="0">
                          <a:solidFill>
                            <a:srgbClr val="000000"/>
                          </a:solidFill>
                          <a:effectLst/>
                          <a:latin typeface="Arial" panose="020B0604020202020204" pitchFamily="34" charset="0"/>
                          <a:ea typeface="+mn-ea"/>
                          <a:cs typeface="Arial" panose="020B0604020202020204" pitchFamily="34" charset="0"/>
                        </a:rPr>
                        <a:t>Speech-to-Text Standard </a:t>
                      </a:r>
                    </a:p>
                  </a:txBody>
                  <a:tcPr anchor="ctr"/>
                </a:tc>
                <a:tc rowSpan="2">
                  <a:txBody>
                    <a:bodyPr/>
                    <a:lstStyle/>
                    <a:p>
                      <a:pPr marL="0" algn="l" defTabSz="914400" rtl="0" eaLnBrk="1" fontAlgn="base" latinLnBrk="0" hangingPunct="1">
                        <a:lnSpc>
                          <a:spcPts val="1275"/>
                        </a:lnSpc>
                        <a:spcBef>
                          <a:spcPts val="300"/>
                        </a:spcBef>
                        <a:spcAft>
                          <a:spcPts val="300"/>
                        </a:spcAft>
                      </a:pPr>
                      <a:r>
                        <a:rPr lang="en-US" sz="1800" kern="1200" dirty="0">
                          <a:solidFill>
                            <a:srgbClr val="000000"/>
                          </a:solidFill>
                          <a:effectLst/>
                          <a:latin typeface="Arial" panose="020B0604020202020204" pitchFamily="34" charset="0"/>
                          <a:ea typeface="+mn-ea"/>
                          <a:cs typeface="Arial" panose="020B0604020202020204" pitchFamily="34" charset="0"/>
                        </a:rPr>
                        <a:t>Windows, macOS, and ChromeOS </a:t>
                      </a:r>
                    </a:p>
                    <a:p>
                      <a:pPr marL="0" algn="l" defTabSz="914400" rtl="0" eaLnBrk="1" fontAlgn="base" latinLnBrk="0" hangingPunct="1">
                        <a:lnSpc>
                          <a:spcPts val="1275"/>
                        </a:lnSpc>
                        <a:spcBef>
                          <a:spcPts val="300"/>
                        </a:spcBef>
                        <a:spcAft>
                          <a:spcPts val="300"/>
                        </a:spcAft>
                      </a:pPr>
                      <a:br>
                        <a:rPr lang="en-US" sz="400" kern="1200" dirty="0">
                          <a:solidFill>
                            <a:srgbClr val="000000"/>
                          </a:solidFill>
                          <a:effectLst/>
                          <a:latin typeface="Arial" panose="020B0604020202020204" pitchFamily="34" charset="0"/>
                          <a:ea typeface="+mn-ea"/>
                          <a:cs typeface="Arial" panose="020B0604020202020204" pitchFamily="34" charset="0"/>
                        </a:rPr>
                      </a:br>
                      <a:r>
                        <a:rPr lang="en-US" sz="1800" kern="1200" dirty="0">
                          <a:solidFill>
                            <a:srgbClr val="000000"/>
                          </a:solidFill>
                          <a:effectLst/>
                          <a:latin typeface="Arial" panose="020B0604020202020204" pitchFamily="34" charset="0"/>
                          <a:ea typeface="+mn-ea"/>
                          <a:cs typeface="Arial" panose="020B0604020202020204" pitchFamily="34" charset="0"/>
                        </a:rPr>
                        <a:t>Available on iPadOS beginning with spring 2025 tests</a:t>
                      </a:r>
                    </a:p>
                  </a:txBody>
                  <a:tcPr anchor="ctr"/>
                </a:tc>
                <a:extLst>
                  <a:ext uri="{0D108BD9-81ED-4DB2-BD59-A6C34878D82A}">
                    <a16:rowId xmlns:a16="http://schemas.microsoft.com/office/drawing/2014/main" val="4244615807"/>
                  </a:ext>
                </a:extLst>
              </a:tr>
              <a:tr h="472423">
                <a:tc>
                  <a:txBody>
                    <a:bodyPr/>
                    <a:lstStyle/>
                    <a:p>
                      <a:pPr marL="0" algn="l" defTabSz="914400" rtl="0" eaLnBrk="1" fontAlgn="base" latinLnBrk="0" hangingPunct="1">
                        <a:lnSpc>
                          <a:spcPts val="1275"/>
                        </a:lnSpc>
                        <a:spcBef>
                          <a:spcPts val="300"/>
                        </a:spcBef>
                        <a:spcAft>
                          <a:spcPts val="300"/>
                        </a:spcAft>
                      </a:pPr>
                      <a:r>
                        <a:rPr lang="en-US" sz="1800" kern="1200" dirty="0">
                          <a:solidFill>
                            <a:srgbClr val="000000"/>
                          </a:solidFill>
                          <a:effectLst/>
                          <a:latin typeface="Arial" panose="020B0604020202020204" pitchFamily="34" charset="0"/>
                          <a:ea typeface="+mn-ea"/>
                          <a:cs typeface="Arial" panose="020B0604020202020204" pitchFamily="34" charset="0"/>
                        </a:rPr>
                        <a:t>Speech-to-Text Special Access </a:t>
                      </a:r>
                    </a:p>
                  </a:txBody>
                  <a:tcPr anchor="ctr"/>
                </a:tc>
                <a:tc vMerge="1">
                  <a:txBody>
                    <a:bodyPr/>
                    <a:lstStyle/>
                    <a:p>
                      <a:pPr marL="0" algn="l" defTabSz="914400" rtl="0" eaLnBrk="1" fontAlgn="base" latinLnBrk="0" hangingPunct="1">
                        <a:lnSpc>
                          <a:spcPts val="1275"/>
                        </a:lnSpc>
                        <a:spcBef>
                          <a:spcPts val="300"/>
                        </a:spcBef>
                        <a:spcAft>
                          <a:spcPts val="300"/>
                        </a:spcAft>
                      </a:pPr>
                      <a:endParaRPr lang="en-US" sz="1800" kern="1200" dirty="0">
                        <a:solidFill>
                          <a:srgbClr val="000000"/>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670073028"/>
                  </a:ext>
                </a:extLst>
              </a:tr>
              <a:tr h="472423">
                <a:tc>
                  <a:txBody>
                    <a:bodyPr/>
                    <a:lstStyle/>
                    <a:p>
                      <a:pPr marL="0" algn="l" defTabSz="914400" rtl="0" eaLnBrk="1" fontAlgn="base" latinLnBrk="0" hangingPunct="1">
                        <a:lnSpc>
                          <a:spcPts val="1275"/>
                        </a:lnSpc>
                        <a:spcBef>
                          <a:spcPts val="300"/>
                        </a:spcBef>
                        <a:spcAft>
                          <a:spcPts val="300"/>
                        </a:spcAft>
                      </a:pPr>
                      <a:r>
                        <a:rPr lang="en-US" sz="1800" kern="1200" dirty="0">
                          <a:solidFill>
                            <a:srgbClr val="000000"/>
                          </a:solidFill>
                          <a:effectLst/>
                          <a:latin typeface="Arial" panose="020B0604020202020204" pitchFamily="34" charset="0"/>
                          <a:ea typeface="+mn-ea"/>
                          <a:cs typeface="Arial" panose="020B0604020202020204" pitchFamily="34" charset="0"/>
                        </a:rPr>
                        <a:t>Word Prediction Standard </a:t>
                      </a:r>
                    </a:p>
                  </a:txBody>
                  <a:tcPr anchor="ctr"/>
                </a:tc>
                <a:tc rowSpan="2">
                  <a:txBody>
                    <a:bodyPr/>
                    <a:lstStyle/>
                    <a:p>
                      <a:pPr marL="0" algn="l" defTabSz="914400" rtl="0" eaLnBrk="1" fontAlgn="base" latinLnBrk="0" hangingPunct="1">
                        <a:lnSpc>
                          <a:spcPts val="1275"/>
                        </a:lnSpc>
                        <a:spcBef>
                          <a:spcPts val="300"/>
                        </a:spcBef>
                        <a:spcAft>
                          <a:spcPts val="300"/>
                        </a:spcAft>
                      </a:pPr>
                      <a:r>
                        <a:rPr lang="en-US" sz="1800" kern="1200" dirty="0">
                          <a:solidFill>
                            <a:srgbClr val="000000"/>
                          </a:solidFill>
                          <a:effectLst/>
                          <a:latin typeface="Arial" panose="020B0604020202020204" pitchFamily="34" charset="0"/>
                          <a:ea typeface="+mn-ea"/>
                          <a:cs typeface="Arial" panose="020B0604020202020204" pitchFamily="34" charset="0"/>
                        </a:rPr>
                        <a:t>Windows, macOS, and ChromeOS  </a:t>
                      </a:r>
                    </a:p>
                    <a:p>
                      <a:pPr marL="0" algn="l" defTabSz="914400" rtl="0" eaLnBrk="1" fontAlgn="base" latinLnBrk="0" hangingPunct="1">
                        <a:lnSpc>
                          <a:spcPts val="1275"/>
                        </a:lnSpc>
                        <a:spcBef>
                          <a:spcPts val="300"/>
                        </a:spcBef>
                        <a:spcAft>
                          <a:spcPts val="300"/>
                        </a:spcAft>
                      </a:pPr>
                      <a:br>
                        <a:rPr lang="en-US" sz="400" kern="1200" dirty="0">
                          <a:solidFill>
                            <a:srgbClr val="000000"/>
                          </a:solidFill>
                          <a:effectLst/>
                          <a:latin typeface="Arial" panose="020B0604020202020204" pitchFamily="34" charset="0"/>
                          <a:ea typeface="+mn-ea"/>
                          <a:cs typeface="Arial" panose="020B0604020202020204" pitchFamily="34" charset="0"/>
                        </a:rPr>
                      </a:br>
                      <a:r>
                        <a:rPr lang="en-US" sz="1800" kern="1200" dirty="0">
                          <a:solidFill>
                            <a:srgbClr val="000000"/>
                          </a:solidFill>
                          <a:effectLst/>
                          <a:latin typeface="Arial" panose="020B0604020202020204" pitchFamily="34" charset="0"/>
                          <a:ea typeface="+mn-ea"/>
                          <a:cs typeface="Arial" panose="020B0604020202020204" pitchFamily="34" charset="0"/>
                        </a:rPr>
                        <a:t>Available on iPadOS beginning with March 2025 retests</a:t>
                      </a:r>
                    </a:p>
                  </a:txBody>
                  <a:tcPr anchor="ctr"/>
                </a:tc>
                <a:extLst>
                  <a:ext uri="{0D108BD9-81ED-4DB2-BD59-A6C34878D82A}">
                    <a16:rowId xmlns:a16="http://schemas.microsoft.com/office/drawing/2014/main" val="1128760940"/>
                  </a:ext>
                </a:extLst>
              </a:tr>
              <a:tr h="472423">
                <a:tc>
                  <a:txBody>
                    <a:bodyPr/>
                    <a:lstStyle/>
                    <a:p>
                      <a:pPr marL="0" algn="l" defTabSz="914400" rtl="0" eaLnBrk="1" fontAlgn="base" latinLnBrk="0" hangingPunct="1">
                        <a:lnSpc>
                          <a:spcPts val="1275"/>
                        </a:lnSpc>
                        <a:spcBef>
                          <a:spcPts val="300"/>
                        </a:spcBef>
                        <a:spcAft>
                          <a:spcPts val="300"/>
                        </a:spcAft>
                      </a:pPr>
                      <a:r>
                        <a:rPr lang="en-US" sz="1800" kern="1200" dirty="0">
                          <a:solidFill>
                            <a:srgbClr val="000000"/>
                          </a:solidFill>
                          <a:effectLst/>
                          <a:latin typeface="Arial" panose="020B0604020202020204" pitchFamily="34" charset="0"/>
                          <a:ea typeface="+mn-ea"/>
                          <a:cs typeface="Arial" panose="020B0604020202020204" pitchFamily="34" charset="0"/>
                        </a:rPr>
                        <a:t>Word Prediction Special Access </a:t>
                      </a:r>
                    </a:p>
                  </a:txBody>
                  <a:tcPr anchor="ctr"/>
                </a:tc>
                <a:tc vMerge="1">
                  <a:txBody>
                    <a:bodyPr/>
                    <a:lstStyle/>
                    <a:p>
                      <a:endParaRPr dirty="0"/>
                    </a:p>
                  </a:txBody>
                  <a:tcPr anchor="ctr"/>
                </a:tc>
                <a:extLst>
                  <a:ext uri="{0D108BD9-81ED-4DB2-BD59-A6C34878D82A}">
                    <a16:rowId xmlns:a16="http://schemas.microsoft.com/office/drawing/2014/main" val="1561103890"/>
                  </a:ext>
                </a:extLst>
              </a:tr>
            </a:tbl>
          </a:graphicData>
        </a:graphic>
      </p:graphicFrame>
    </p:spTree>
    <p:extLst>
      <p:ext uri="{BB962C8B-B14F-4D97-AF65-F5344CB8AC3E}">
        <p14:creationId xmlns:p14="http://schemas.microsoft.com/office/powerpoint/2010/main" val="3717624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861238" y="1060426"/>
            <a:ext cx="7670800"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dirty="0">
                <a:ln>
                  <a:noFill/>
                </a:ln>
                <a:solidFill>
                  <a:srgbClr val="3647B6"/>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4294967295"/>
          </p:nvPr>
        </p:nvSpPr>
        <p:spPr>
          <a:xfrm>
            <a:off x="0" y="2132013"/>
            <a:ext cx="7391400" cy="3813175"/>
          </a:xfrm>
        </p:spPr>
        <p:txBody>
          <a:bodyPr anchor="ctr"/>
          <a:lstStyle/>
          <a:p>
            <a:pPr algn="ctr">
              <a:buNone/>
            </a:pPr>
            <a:r>
              <a:rPr lang="en-US" sz="4000" dirty="0">
                <a:latin typeface="Arial" panose="020B0604020202020204" pitchFamily="34" charset="0"/>
                <a:cs typeface="Arial" panose="020B0604020202020204" pitchFamily="34" charset="0"/>
              </a:rPr>
              <a:t>Use the “Q&amp;A” feature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1287892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7F3C2-E5E9-6133-FC8D-22D7CEF38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38A50-2DA7-B695-411F-E1132C50F87B}"/>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3. MCAS Student Kiosk Updates and Site Readiness</a:t>
            </a:r>
          </a:p>
        </p:txBody>
      </p:sp>
    </p:spTree>
    <p:extLst>
      <p:ext uri="{BB962C8B-B14F-4D97-AF65-F5344CB8AC3E}">
        <p14:creationId xmlns:p14="http://schemas.microsoft.com/office/powerpoint/2010/main" val="2769270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744058" y="295173"/>
            <a:ext cx="12035083" cy="679450"/>
          </a:xfrm>
        </p:spPr>
        <p:txBody>
          <a:bodyPr/>
          <a:lstStyle/>
          <a:p>
            <a:r>
              <a:rPr lang="en-US" sz="4000" dirty="0">
                <a:solidFill>
                  <a:srgbClr val="3647B6"/>
                </a:solidFill>
                <a:latin typeface="Arial"/>
                <a:cs typeface="Arial"/>
              </a:rPr>
              <a:t>Download and Install MCAS Student Kiosks</a:t>
            </a:r>
            <a:endParaRPr lang="en-US" sz="4000" dirty="0">
              <a:solidFill>
                <a:srgbClr val="3647B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822325" y="1230313"/>
            <a:ext cx="10435611" cy="5332514"/>
          </a:xfrm>
        </p:spPr>
        <p:txBody>
          <a:bodyPr vert="horz" lIns="91440" tIns="45720" rIns="91440" bIns="45720" rtlCol="0" anchor="t">
            <a:noAutofit/>
          </a:bodyPr>
          <a:lstStyle/>
          <a:p>
            <a:pPr fontAlgn="base">
              <a:buClr>
                <a:srgbClr val="000000"/>
              </a:buClr>
            </a:pPr>
            <a:r>
              <a:rPr lang="en-US" sz="2800" dirty="0">
                <a:solidFill>
                  <a:srgbClr val="000000"/>
                </a:solidFill>
                <a:latin typeface="Arial"/>
                <a:ea typeface="Calibri"/>
                <a:cs typeface="Segoe UI"/>
              </a:rPr>
              <a:t>Schools should have downloaded and installed the MCAS Student Kiosk in fall 2024. </a:t>
            </a:r>
          </a:p>
          <a:p>
            <a:pPr fontAlgn="base">
              <a:buClr>
                <a:srgbClr val="000000"/>
              </a:buClr>
            </a:pPr>
            <a:r>
              <a:rPr lang="en-US" sz="2800" dirty="0">
                <a:solidFill>
                  <a:srgbClr val="000000"/>
                </a:solidFill>
                <a:latin typeface="Arial"/>
                <a:ea typeface="Calibri"/>
                <a:cs typeface="Segoe UI"/>
              </a:rPr>
              <a:t>Available for download from the </a:t>
            </a:r>
            <a:r>
              <a:rPr lang="en-US" sz="2800" dirty="0">
                <a:solidFill>
                  <a:srgbClr val="000000"/>
                </a:solidFill>
                <a:latin typeface="Arial"/>
                <a:ea typeface="Calibri"/>
                <a:cs typeface="Segoe UI"/>
                <a:hlinkClick r:id="rId3"/>
              </a:rPr>
              <a:t>MCAS Portal</a:t>
            </a:r>
            <a:r>
              <a:rPr lang="en-US" sz="2800" dirty="0">
                <a:solidFill>
                  <a:srgbClr val="000000"/>
                </a:solidFill>
                <a:latin typeface="Arial"/>
                <a:ea typeface="Calibri"/>
                <a:cs typeface="Segoe UI"/>
              </a:rPr>
              <a:t> for Chromebook, iPad, Linux, Mac, and Windows </a:t>
            </a:r>
          </a:p>
          <a:p>
            <a:pPr lvl="1">
              <a:buClr>
                <a:srgbClr val="000000"/>
              </a:buClr>
              <a:buFont typeface="Arial" panose="020B0604020202020204" pitchFamily="34" charset="0"/>
              <a:buChar char="•"/>
            </a:pPr>
            <a:r>
              <a:rPr lang="en-US" sz="2400" dirty="0">
                <a:solidFill>
                  <a:srgbClr val="000000"/>
                </a:solidFill>
                <a:latin typeface="Arial"/>
                <a:cs typeface="Segoe UI"/>
              </a:rPr>
              <a:t>Use the direct links to access the apps on the Apple App Store and Chrome Web Store.</a:t>
            </a:r>
          </a:p>
          <a:p>
            <a:pPr lvl="1">
              <a:buClr>
                <a:srgbClr val="000000"/>
              </a:buClr>
              <a:buFont typeface="Arial" panose="020B0604020202020204" pitchFamily="34" charset="0"/>
              <a:buChar char="•"/>
            </a:pPr>
            <a:r>
              <a:rPr lang="en-US" sz="2400" dirty="0">
                <a:solidFill>
                  <a:srgbClr val="000000"/>
                </a:solidFill>
                <a:latin typeface="Arial"/>
                <a:cs typeface="Segoe UI"/>
              </a:rPr>
              <a:t>Be sure to download the correct MCAS Student Kiosk for each device type. </a:t>
            </a:r>
          </a:p>
          <a:p>
            <a:pPr>
              <a:buClr>
                <a:srgbClr val="000000"/>
              </a:buClr>
            </a:pPr>
            <a:r>
              <a:rPr lang="en-US" sz="2800" dirty="0">
                <a:solidFill>
                  <a:srgbClr val="000000"/>
                </a:solidFill>
                <a:latin typeface="Arial"/>
                <a:cs typeface="Segoe UI"/>
              </a:rPr>
              <a:t>Scripted installations and other methods of installation are provided in the </a:t>
            </a:r>
            <a:r>
              <a:rPr lang="en-US" sz="2800" i="1" dirty="0">
                <a:solidFill>
                  <a:srgbClr val="000000"/>
                </a:solidFill>
                <a:latin typeface="Arial"/>
                <a:cs typeface="Segoe UI"/>
                <a:hlinkClick r:id="rId4"/>
              </a:rPr>
              <a:t>Guide to Installing the MCAS Student Kiosk and Conducting Site Readiness</a:t>
            </a:r>
            <a:r>
              <a:rPr lang="en-US" sz="2800" dirty="0">
                <a:solidFill>
                  <a:srgbClr val="000000"/>
                </a:solidFill>
                <a:latin typeface="Arial"/>
                <a:cs typeface="Segoe UI"/>
              </a:rPr>
              <a:t> (pages </a:t>
            </a:r>
            <a:r>
              <a:rPr lang="en-US" sz="2800" dirty="0">
                <a:solidFill>
                  <a:srgbClr val="000000"/>
                </a:solidFill>
                <a:latin typeface="Arial" panose="020B0604020202020204" pitchFamily="34" charset="0"/>
                <a:cs typeface="Arial" panose="020B0604020202020204" pitchFamily="34" charset="0"/>
              </a:rPr>
              <a:t>4</a:t>
            </a:r>
            <a:r>
              <a:rPr lang="en-US" sz="2800" b="0" i="0" dirty="0">
                <a:solidFill>
                  <a:srgbClr val="000000"/>
                </a:solidFill>
                <a:effectLst/>
                <a:latin typeface="Arial" panose="020B0604020202020204" pitchFamily="34" charset="0"/>
                <a:cs typeface="Arial" panose="020B0604020202020204" pitchFamily="34" charset="0"/>
              </a:rPr>
              <a:t>–31)</a:t>
            </a:r>
            <a:r>
              <a:rPr lang="en-US" sz="2800"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5296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3D63F-4C76-6EC3-8A1B-112AA6DCD6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A2ED8-F380-D84A-9E7D-7BE754EDAA8D}"/>
              </a:ext>
            </a:extLst>
          </p:cNvPr>
          <p:cNvSpPr>
            <a:spLocks noGrp="1"/>
          </p:cNvSpPr>
          <p:nvPr>
            <p:ph type="title"/>
          </p:nvPr>
        </p:nvSpPr>
        <p:spPr>
          <a:xfrm>
            <a:off x="465991" y="219057"/>
            <a:ext cx="10990385" cy="800851"/>
          </a:xfrm>
        </p:spPr>
        <p:txBody>
          <a:bodyPr>
            <a:normAutofit/>
          </a:bodyPr>
          <a:lstStyle/>
          <a:p>
            <a:r>
              <a:rPr lang="en-US" sz="4000" dirty="0"/>
              <a:t>MCAS Student Kiosk: February 19 Updates</a:t>
            </a:r>
            <a:endParaRPr lang="en-US" sz="40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1B4ACC8E-8C52-57D6-FAC8-95B67408B69D}"/>
              </a:ext>
            </a:extLst>
          </p:cNvPr>
          <p:cNvGraphicFramePr>
            <a:graphicFrameLocks noGrp="1"/>
          </p:cNvGraphicFramePr>
          <p:nvPr>
            <p:extLst>
              <p:ext uri="{D42A27DB-BD31-4B8C-83A1-F6EECF244321}">
                <p14:modId xmlns:p14="http://schemas.microsoft.com/office/powerpoint/2010/main" val="196992306"/>
              </p:ext>
            </p:extLst>
          </p:nvPr>
        </p:nvGraphicFramePr>
        <p:xfrm>
          <a:off x="521802" y="2467198"/>
          <a:ext cx="10990385" cy="3566160"/>
        </p:xfrm>
        <a:graphic>
          <a:graphicData uri="http://schemas.openxmlformats.org/drawingml/2006/table">
            <a:tbl>
              <a:tblPr firstRow="1" bandRow="1">
                <a:tableStyleId>{5C22544A-7EE6-4342-B048-85BDC9FD1C3A}</a:tableStyleId>
              </a:tblPr>
              <a:tblGrid>
                <a:gridCol w="1369307">
                  <a:extLst>
                    <a:ext uri="{9D8B030D-6E8A-4147-A177-3AD203B41FA5}">
                      <a16:colId xmlns:a16="http://schemas.microsoft.com/office/drawing/2014/main" val="27177464"/>
                    </a:ext>
                  </a:extLst>
                </a:gridCol>
                <a:gridCol w="4094922">
                  <a:extLst>
                    <a:ext uri="{9D8B030D-6E8A-4147-A177-3AD203B41FA5}">
                      <a16:colId xmlns:a16="http://schemas.microsoft.com/office/drawing/2014/main" val="949716066"/>
                    </a:ext>
                  </a:extLst>
                </a:gridCol>
                <a:gridCol w="4144617">
                  <a:extLst>
                    <a:ext uri="{9D8B030D-6E8A-4147-A177-3AD203B41FA5}">
                      <a16:colId xmlns:a16="http://schemas.microsoft.com/office/drawing/2014/main" val="1164313149"/>
                    </a:ext>
                  </a:extLst>
                </a:gridCol>
                <a:gridCol w="1381539">
                  <a:extLst>
                    <a:ext uri="{9D8B030D-6E8A-4147-A177-3AD203B41FA5}">
                      <a16:colId xmlns:a16="http://schemas.microsoft.com/office/drawing/2014/main" val="1544205459"/>
                    </a:ext>
                  </a:extLst>
                </a:gridCol>
              </a:tblGrid>
              <a:tr h="967935">
                <a:tc>
                  <a:txBody>
                    <a:bodyPr/>
                    <a:lstStyle/>
                    <a:p>
                      <a:r>
                        <a:rPr lang="en-US" sz="1800" dirty="0">
                          <a:latin typeface="Arial" panose="020B0604020202020204" pitchFamily="34" charset="0"/>
                          <a:cs typeface="Arial" panose="020B0604020202020204" pitchFamily="34" charset="0"/>
                        </a:rPr>
                        <a:t>Operating System</a:t>
                      </a:r>
                    </a:p>
                  </a:txBody>
                  <a:tcPr/>
                </a:tc>
                <a:tc>
                  <a:txBody>
                    <a:bodyPr/>
                    <a:lstStyle/>
                    <a:p>
                      <a:r>
                        <a:rPr lang="en-US" sz="1800" dirty="0">
                          <a:latin typeface="Arial" panose="020B0604020202020204" pitchFamily="34" charset="0"/>
                          <a:cs typeface="Arial" panose="020B0604020202020204" pitchFamily="34" charset="0"/>
                        </a:rPr>
                        <a:t>What is included in the update?</a:t>
                      </a:r>
                    </a:p>
                  </a:txBody>
                  <a:tcPr/>
                </a:tc>
                <a:tc>
                  <a:txBody>
                    <a:bodyPr/>
                    <a:lstStyle/>
                    <a:p>
                      <a:r>
                        <a:rPr lang="en-US" sz="1800" dirty="0">
                          <a:latin typeface="Arial" panose="020B0604020202020204" pitchFamily="34" charset="0"/>
                          <a:cs typeface="Arial" panose="020B0604020202020204" pitchFamily="34" charset="0"/>
                        </a:rPr>
                        <a:t>If we have already installed the kiosk on student devices, does it need to be reinstalled?</a:t>
                      </a:r>
                    </a:p>
                  </a:txBody>
                  <a:tcPr/>
                </a:tc>
                <a:tc>
                  <a:txBody>
                    <a:bodyPr/>
                    <a:lstStyle/>
                    <a:p>
                      <a:r>
                        <a:rPr lang="en-US" sz="1800" dirty="0">
                          <a:latin typeface="Arial" panose="020B0604020202020204" pitchFamily="34" charset="0"/>
                          <a:cs typeface="Arial" panose="020B0604020202020204" pitchFamily="34" charset="0"/>
                        </a:rPr>
                        <a:t>Do we need to run Site Readiness again?</a:t>
                      </a:r>
                    </a:p>
                  </a:txBody>
                  <a:tcPr/>
                </a:tc>
                <a:extLst>
                  <a:ext uri="{0D108BD9-81ED-4DB2-BD59-A6C34878D82A}">
                    <a16:rowId xmlns:a16="http://schemas.microsoft.com/office/drawing/2014/main" val="2277978921"/>
                  </a:ext>
                </a:extLst>
              </a:tr>
              <a:tr h="381356">
                <a:tc>
                  <a:txBody>
                    <a:bodyPr/>
                    <a:lstStyle/>
                    <a:p>
                      <a:r>
                        <a:rPr lang="en-US" sz="1800" dirty="0">
                          <a:latin typeface="Arial" panose="020B0604020202020204" pitchFamily="34" charset="0"/>
                          <a:cs typeface="Arial" panose="020B0604020202020204" pitchFamily="34" charset="0"/>
                        </a:rPr>
                        <a:t>ChromeOS</a:t>
                      </a:r>
                    </a:p>
                  </a:txBody>
                  <a:tcPr/>
                </a:tc>
                <a:tc>
                  <a:txBody>
                    <a:bodyPr/>
                    <a:lstStyle/>
                    <a:p>
                      <a:r>
                        <a:rPr lang="en-US" sz="1800" dirty="0">
                          <a:latin typeface="Arial" panose="020B0604020202020204" pitchFamily="34" charset="0"/>
                          <a:cs typeface="Arial" panose="020B0604020202020204" pitchFamily="34" charset="0"/>
                        </a:rPr>
                        <a:t>Security updates and enhancements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The ChromeOS app (v 1.421) should automatically update. Technology coordinators do not need to take additional steps. </a:t>
                      </a:r>
                    </a:p>
                  </a:txBody>
                  <a:tcPr/>
                </a:tc>
                <a:tc>
                  <a:txBody>
                    <a:bodyPr/>
                    <a:lstStyle/>
                    <a:p>
                      <a:r>
                        <a:rPr lang="en-US" sz="1800" b="1"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2514949466"/>
                  </a:ext>
                </a:extLst>
              </a:tr>
              <a:tr h="851622">
                <a:tc>
                  <a:txBody>
                    <a:bodyPr/>
                    <a:lstStyle/>
                    <a:p>
                      <a:r>
                        <a:rPr lang="en-US" sz="1800" dirty="0">
                          <a:latin typeface="Arial" panose="020B0604020202020204" pitchFamily="34" charset="0"/>
                          <a:cs typeface="Arial" panose="020B0604020202020204" pitchFamily="34" charset="0"/>
                        </a:rPr>
                        <a:t>iPadOS</a:t>
                      </a:r>
                    </a:p>
                  </a:txBody>
                  <a:tcPr/>
                </a:tc>
                <a:tc>
                  <a:txBody>
                    <a:bodyPr/>
                    <a:lstStyle/>
                    <a:p>
                      <a:r>
                        <a:rPr lang="en-US" sz="1800" dirty="0">
                          <a:latin typeface="Arial" panose="020B0604020202020204" pitchFamily="34" charset="0"/>
                          <a:cs typeface="Arial" panose="020B0604020202020204" pitchFamily="34" charset="0"/>
                        </a:rPr>
                        <a:t>Security updates and enhancements </a:t>
                      </a:r>
                    </a:p>
                  </a:txBody>
                  <a:tcPr/>
                </a:tc>
                <a:tc>
                  <a:txBody>
                    <a:bodyPr/>
                    <a:lstStyle/>
                    <a:p>
                      <a:r>
                        <a:rPr lang="en-US" sz="1800" b="0" i="0" u="none" strike="noStrike" dirty="0">
                          <a:solidFill>
                            <a:srgbClr val="000000"/>
                          </a:solidFill>
                          <a:effectLst/>
                          <a:latin typeface="Arial" panose="020B0604020202020204" pitchFamily="34" charset="0"/>
                          <a:cs typeface="Arial" panose="020B0604020202020204" pitchFamily="34" charset="0"/>
                        </a:rPr>
                        <a:t>Users will be prompted to update the app (v 1.1) the next time it is opened if auto-updates are not turned on. </a:t>
                      </a:r>
                      <a:endParaRPr lang="en-US" sz="1800" dirty="0">
                        <a:latin typeface="Arial" panose="020B0604020202020204" pitchFamily="34" charset="0"/>
                        <a:cs typeface="Arial" panose="020B0604020202020204" pitchFamily="34" charset="0"/>
                      </a:endParaRPr>
                    </a:p>
                  </a:txBody>
                  <a:tcPr/>
                </a:tc>
                <a:tc>
                  <a:txBody>
                    <a:bodyPr/>
                    <a:lstStyle/>
                    <a:p>
                      <a:r>
                        <a:rPr lang="en-US" sz="1800" b="1"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3132809039"/>
                  </a:ext>
                </a:extLst>
              </a:tr>
            </a:tbl>
          </a:graphicData>
        </a:graphic>
      </p:graphicFrame>
      <p:sp>
        <p:nvSpPr>
          <p:cNvPr id="5" name="TextBox 4">
            <a:extLst>
              <a:ext uri="{FF2B5EF4-FFF2-40B4-BE49-F238E27FC236}">
                <a16:creationId xmlns:a16="http://schemas.microsoft.com/office/drawing/2014/main" id="{C0806F03-08B1-FC9A-9AAD-C7067734C1E9}"/>
              </a:ext>
            </a:extLst>
          </p:cNvPr>
          <p:cNvSpPr txBox="1"/>
          <p:nvPr/>
        </p:nvSpPr>
        <p:spPr>
          <a:xfrm>
            <a:off x="465991" y="1097366"/>
            <a:ext cx="1110200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MCAS Student Kiosk was updated on </a:t>
            </a:r>
            <a:r>
              <a:rPr lang="en-US" sz="2400" b="1" dirty="0">
                <a:latin typeface="Arial" panose="020B0604020202020204" pitchFamily="34" charset="0"/>
                <a:cs typeface="Arial" panose="020B0604020202020204" pitchFamily="34" charset="0"/>
              </a:rPr>
              <a:t>February 19, 2025</a:t>
            </a:r>
            <a:r>
              <a:rPr lang="en-US" sz="2400" dirty="0">
                <a:latin typeface="Arial" panose="020B0604020202020204" pitchFamily="34" charset="0"/>
                <a:cs typeface="Arial" panose="020B0604020202020204" pitchFamily="34" charset="0"/>
              </a:rPr>
              <a:t>. The following tables describe what the updates contained for each kiosk and whether technology coordinators need to take additional steps. </a:t>
            </a:r>
          </a:p>
        </p:txBody>
      </p:sp>
      <p:sp>
        <p:nvSpPr>
          <p:cNvPr id="3" name="TextBox 2">
            <a:extLst>
              <a:ext uri="{FF2B5EF4-FFF2-40B4-BE49-F238E27FC236}">
                <a16:creationId xmlns:a16="http://schemas.microsoft.com/office/drawing/2014/main" id="{11563CD8-7216-8FDA-6FF3-54F64F6F19B1}"/>
              </a:ext>
            </a:extLst>
          </p:cNvPr>
          <p:cNvSpPr txBox="1"/>
          <p:nvPr/>
        </p:nvSpPr>
        <p:spPr>
          <a:xfrm>
            <a:off x="3002280" y="6109558"/>
            <a:ext cx="8336279"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NOTE</a:t>
            </a:r>
            <a:r>
              <a:rPr lang="en-US" dirty="0">
                <a:latin typeface="Arial" panose="020B0604020202020204" pitchFamily="34" charset="0"/>
                <a:cs typeface="Arial" panose="020B0604020202020204" pitchFamily="34" charset="0"/>
              </a:rPr>
              <a:t>: Technology coordinators may compare their app version to the latest released version in the Chrome Web Store and Apple App Store respectively.</a:t>
            </a:r>
          </a:p>
        </p:txBody>
      </p:sp>
    </p:spTree>
    <p:extLst>
      <p:ext uri="{BB962C8B-B14F-4D97-AF65-F5344CB8AC3E}">
        <p14:creationId xmlns:p14="http://schemas.microsoft.com/office/powerpoint/2010/main" val="625621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898D3-2833-AFA5-86CA-5501BED6D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0D6D9-6B1F-836E-1B0B-E0C675D63FF9}"/>
              </a:ext>
            </a:extLst>
          </p:cNvPr>
          <p:cNvSpPr>
            <a:spLocks noGrp="1"/>
          </p:cNvSpPr>
          <p:nvPr>
            <p:ph type="title"/>
          </p:nvPr>
        </p:nvSpPr>
        <p:spPr>
          <a:xfrm>
            <a:off x="465991" y="219057"/>
            <a:ext cx="10990385" cy="800851"/>
          </a:xfrm>
        </p:spPr>
        <p:txBody>
          <a:bodyPr>
            <a:normAutofit/>
          </a:bodyPr>
          <a:lstStyle/>
          <a:p>
            <a:r>
              <a:rPr lang="en-US" sz="4000" dirty="0"/>
              <a:t>MCAS Student Kiosk: Additional Updates</a:t>
            </a:r>
            <a:endParaRPr lang="en-US" sz="40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A420AC0D-D50B-BEFC-BCF6-D0CA6E3D1D50}"/>
              </a:ext>
            </a:extLst>
          </p:cNvPr>
          <p:cNvGraphicFramePr>
            <a:graphicFrameLocks noGrp="1"/>
          </p:cNvGraphicFramePr>
          <p:nvPr>
            <p:extLst>
              <p:ext uri="{D42A27DB-BD31-4B8C-83A1-F6EECF244321}">
                <p14:modId xmlns:p14="http://schemas.microsoft.com/office/powerpoint/2010/main" val="2536242044"/>
              </p:ext>
            </p:extLst>
          </p:nvPr>
        </p:nvGraphicFramePr>
        <p:xfrm>
          <a:off x="698032" y="1065781"/>
          <a:ext cx="10990385" cy="4937760"/>
        </p:xfrm>
        <a:graphic>
          <a:graphicData uri="http://schemas.openxmlformats.org/drawingml/2006/table">
            <a:tbl>
              <a:tblPr firstRow="1" bandRow="1">
                <a:tableStyleId>{5C22544A-7EE6-4342-B048-85BDC9FD1C3A}</a:tableStyleId>
              </a:tblPr>
              <a:tblGrid>
                <a:gridCol w="1369307">
                  <a:extLst>
                    <a:ext uri="{9D8B030D-6E8A-4147-A177-3AD203B41FA5}">
                      <a16:colId xmlns:a16="http://schemas.microsoft.com/office/drawing/2014/main" val="27177464"/>
                    </a:ext>
                  </a:extLst>
                </a:gridCol>
                <a:gridCol w="5912004">
                  <a:extLst>
                    <a:ext uri="{9D8B030D-6E8A-4147-A177-3AD203B41FA5}">
                      <a16:colId xmlns:a16="http://schemas.microsoft.com/office/drawing/2014/main" val="949716066"/>
                    </a:ext>
                  </a:extLst>
                </a:gridCol>
                <a:gridCol w="2327535">
                  <a:extLst>
                    <a:ext uri="{9D8B030D-6E8A-4147-A177-3AD203B41FA5}">
                      <a16:colId xmlns:a16="http://schemas.microsoft.com/office/drawing/2014/main" val="1164313149"/>
                    </a:ext>
                  </a:extLst>
                </a:gridCol>
                <a:gridCol w="1381539">
                  <a:extLst>
                    <a:ext uri="{9D8B030D-6E8A-4147-A177-3AD203B41FA5}">
                      <a16:colId xmlns:a16="http://schemas.microsoft.com/office/drawing/2014/main" val="1544205459"/>
                    </a:ext>
                  </a:extLst>
                </a:gridCol>
              </a:tblGrid>
              <a:tr h="967935">
                <a:tc>
                  <a:txBody>
                    <a:bodyPr/>
                    <a:lstStyle/>
                    <a:p>
                      <a:r>
                        <a:rPr lang="en-US" sz="1800" dirty="0">
                          <a:latin typeface="Arial" panose="020B0604020202020204" pitchFamily="34" charset="0"/>
                          <a:cs typeface="Arial" panose="020B0604020202020204" pitchFamily="34" charset="0"/>
                        </a:rPr>
                        <a:t>Operating System</a:t>
                      </a:r>
                    </a:p>
                  </a:txBody>
                  <a:tcPr/>
                </a:tc>
                <a:tc>
                  <a:txBody>
                    <a:bodyPr/>
                    <a:lstStyle/>
                    <a:p>
                      <a:r>
                        <a:rPr lang="en-US" sz="1800" dirty="0">
                          <a:latin typeface="Arial" panose="020B0604020202020204" pitchFamily="34" charset="0"/>
                          <a:cs typeface="Arial" panose="020B0604020202020204" pitchFamily="34" charset="0"/>
                        </a:rPr>
                        <a:t>What is included in the update?</a:t>
                      </a:r>
                    </a:p>
                  </a:txBody>
                  <a:tcPr/>
                </a:tc>
                <a:tc>
                  <a:txBody>
                    <a:bodyPr/>
                    <a:lstStyle/>
                    <a:p>
                      <a:r>
                        <a:rPr lang="en-US" sz="1800" dirty="0">
                          <a:latin typeface="Arial" panose="020B0604020202020204" pitchFamily="34" charset="0"/>
                          <a:cs typeface="Arial" panose="020B0604020202020204" pitchFamily="34" charset="0"/>
                        </a:rPr>
                        <a:t>If we have already installed the kiosk on student devices, does it need to be reinstalled?</a:t>
                      </a:r>
                    </a:p>
                  </a:txBody>
                  <a:tcPr/>
                </a:tc>
                <a:tc>
                  <a:txBody>
                    <a:bodyPr/>
                    <a:lstStyle/>
                    <a:p>
                      <a:r>
                        <a:rPr lang="en-US" sz="1800" dirty="0">
                          <a:latin typeface="Arial" panose="020B0604020202020204" pitchFamily="34" charset="0"/>
                          <a:cs typeface="Arial" panose="020B0604020202020204" pitchFamily="34" charset="0"/>
                        </a:rPr>
                        <a:t>Do we need to run Site Readiness again?</a:t>
                      </a:r>
                    </a:p>
                  </a:txBody>
                  <a:tcPr/>
                </a:tc>
                <a:extLst>
                  <a:ext uri="{0D108BD9-81ED-4DB2-BD59-A6C34878D82A}">
                    <a16:rowId xmlns:a16="http://schemas.microsoft.com/office/drawing/2014/main" val="2277978921"/>
                  </a:ext>
                </a:extLst>
              </a:tr>
              <a:tr h="851622">
                <a:tc>
                  <a:txBody>
                    <a:bodyPr/>
                    <a:lstStyle/>
                    <a:p>
                      <a:r>
                        <a:rPr lang="en-US" sz="1800" dirty="0">
                          <a:latin typeface="Arial" panose="020B0604020202020204" pitchFamily="34" charset="0"/>
                          <a:cs typeface="Arial" panose="020B0604020202020204" pitchFamily="34" charset="0"/>
                        </a:rPr>
                        <a:t>MacOS</a:t>
                      </a:r>
                    </a:p>
                  </a:txBody>
                  <a:tcPr/>
                </a:tc>
                <a:tc>
                  <a:txBody>
                    <a:bodyPr/>
                    <a:lstStyle/>
                    <a:p>
                      <a:r>
                        <a:rPr lang="en-US" sz="1800" b="1" i="0" kern="1200" dirty="0">
                          <a:solidFill>
                            <a:schemeClr val="dk1"/>
                          </a:solidFill>
                          <a:effectLst/>
                          <a:latin typeface="Arial" panose="020B0604020202020204" pitchFamily="34" charset="0"/>
                          <a:ea typeface="+mn-ea"/>
                          <a:cs typeface="Arial" panose="020B0604020202020204" pitchFamily="34" charset="0"/>
                        </a:rPr>
                        <a:t>A new version of the MCAS Student Kiosk for MacOS was released on January 3, 2025. Schools with students using speech-to-text must install this updated kiosk prior to testing.</a:t>
                      </a:r>
                      <a:r>
                        <a:rPr lang="en-US" sz="1800" b="0" i="0" kern="1200" dirty="0">
                          <a:solidFill>
                            <a:schemeClr val="dk1"/>
                          </a:solidFill>
                          <a:effectLst/>
                          <a:latin typeface="Arial" panose="020B0604020202020204" pitchFamily="34" charset="0"/>
                          <a:ea typeface="+mn-ea"/>
                          <a:cs typeface="Arial" panose="020B0604020202020204" pitchFamily="34" charset="0"/>
                        </a:rPr>
                        <a:t> If your school does not have any students with the speech-to-text accommodation, an update is not necessary. Additionally, if you encounter any issues with your MDM, please use this updated kiosk.</a:t>
                      </a:r>
                      <a:endParaRPr lang="en-US" sz="1600" dirty="0">
                        <a:latin typeface="Arial" panose="020B0604020202020204" pitchFamily="34" charset="0"/>
                        <a:cs typeface="Arial" panose="020B0604020202020204" pitchFamily="34" charset="0"/>
                      </a:endParaRPr>
                    </a:p>
                  </a:txBody>
                  <a:tcPr/>
                </a:tc>
                <a:tc>
                  <a:txBody>
                    <a:bodyPr/>
                    <a:lstStyle/>
                    <a:p>
                      <a:r>
                        <a:rPr lang="en-US" sz="1800" b="1" dirty="0">
                          <a:solidFill>
                            <a:srgbClr val="FF0000"/>
                          </a:solidFill>
                          <a:latin typeface="Arial" panose="020B0604020202020204" pitchFamily="34" charset="0"/>
                          <a:cs typeface="Arial" panose="020B0604020202020204" pitchFamily="34" charset="0"/>
                        </a:rPr>
                        <a:t>Yes</a:t>
                      </a:r>
                    </a:p>
                  </a:txBody>
                  <a:tcPr/>
                </a:tc>
                <a:tc>
                  <a:txBody>
                    <a:bodyPr/>
                    <a:lstStyle/>
                    <a:p>
                      <a:r>
                        <a:rPr lang="en-US" sz="1800" b="1" dirty="0">
                          <a:solidFill>
                            <a:srgbClr val="FF0000"/>
                          </a:solidFill>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2400374274"/>
                  </a:ext>
                </a:extLst>
              </a:tr>
              <a:tr h="379399">
                <a:tc>
                  <a:txBody>
                    <a:bodyPr/>
                    <a:lstStyle/>
                    <a:p>
                      <a:r>
                        <a:rPr lang="en-US" sz="1800" dirty="0">
                          <a:latin typeface="Arial" panose="020B0604020202020204" pitchFamily="34" charset="0"/>
                          <a:cs typeface="Arial" panose="020B0604020202020204" pitchFamily="34" charset="0"/>
                        </a:rPr>
                        <a:t>Windows</a:t>
                      </a:r>
                    </a:p>
                  </a:txBody>
                  <a:tcPr/>
                </a:tc>
                <a:tc>
                  <a:txBody>
                    <a:bodyPr/>
                    <a:lstStyle/>
                    <a:p>
                      <a:r>
                        <a:rPr lang="en-US" sz="1800" b="1" i="0" u="none" strike="noStrike" dirty="0">
                          <a:solidFill>
                            <a:srgbClr val="000000"/>
                          </a:solidFill>
                          <a:effectLst/>
                          <a:latin typeface="Arial" panose="020B0604020202020204" pitchFamily="34" charset="0"/>
                          <a:cs typeface="Arial" panose="020B0604020202020204" pitchFamily="34" charset="0"/>
                        </a:rPr>
                        <a:t>Schools with students using assistive technology must install this updated kiosk prior to testing</a:t>
                      </a:r>
                      <a:r>
                        <a:rPr lang="en-US" sz="1800" b="0" i="0" u="none" strike="noStrike" dirty="0">
                          <a:solidFill>
                            <a:srgbClr val="000000"/>
                          </a:solidFill>
                          <a:effectLst/>
                          <a:latin typeface="Arial" panose="020B0604020202020204" pitchFamily="34" charset="0"/>
                          <a:cs typeface="Arial" panose="020B0604020202020204" pitchFamily="34" charset="0"/>
                        </a:rPr>
                        <a:t>. If your school does not have any students with this accommodation, an update is not necessary. </a:t>
                      </a:r>
                      <a:endParaRPr lang="en-US" sz="1800" dirty="0">
                        <a:latin typeface="Arial" panose="020B0604020202020204" pitchFamily="34" charset="0"/>
                        <a:cs typeface="Arial" panose="020B0604020202020204" pitchFamily="34" charset="0"/>
                      </a:endParaRPr>
                    </a:p>
                  </a:txBody>
                  <a:tcPr/>
                </a:tc>
                <a:tc>
                  <a:txBody>
                    <a:bodyPr/>
                    <a:lstStyle/>
                    <a:p>
                      <a:r>
                        <a:rPr lang="en-US" sz="1800" b="1" dirty="0">
                          <a:solidFill>
                            <a:srgbClr val="FF0000"/>
                          </a:solidFill>
                          <a:latin typeface="Arial" panose="020B0604020202020204" pitchFamily="34" charset="0"/>
                          <a:cs typeface="Arial" panose="020B0604020202020204" pitchFamily="34" charset="0"/>
                        </a:rPr>
                        <a:t>Yes</a:t>
                      </a:r>
                    </a:p>
                  </a:txBody>
                  <a:tcPr/>
                </a:tc>
                <a:tc>
                  <a:txBody>
                    <a:bodyPr/>
                    <a:lstStyle/>
                    <a:p>
                      <a:r>
                        <a:rPr lang="en-US" sz="1800" b="1" dirty="0">
                          <a:solidFill>
                            <a:srgbClr val="FF0000"/>
                          </a:solidFill>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297011459"/>
                  </a:ext>
                </a:extLst>
              </a:tr>
            </a:tbl>
          </a:graphicData>
        </a:graphic>
      </p:graphicFrame>
    </p:spTree>
    <p:extLst>
      <p:ext uri="{BB962C8B-B14F-4D97-AF65-F5344CB8AC3E}">
        <p14:creationId xmlns:p14="http://schemas.microsoft.com/office/powerpoint/2010/main" val="3327787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74E46-89FD-A823-D4E2-D71D0403C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2EEB7-0EAD-1124-0CF3-0307FD6A0109}"/>
              </a:ext>
            </a:extLst>
          </p:cNvPr>
          <p:cNvSpPr>
            <a:spLocks noGrp="1"/>
          </p:cNvSpPr>
          <p:nvPr>
            <p:ph type="title"/>
          </p:nvPr>
        </p:nvSpPr>
        <p:spPr>
          <a:xfrm>
            <a:off x="465991" y="219057"/>
            <a:ext cx="10990385" cy="800851"/>
          </a:xfrm>
        </p:spPr>
        <p:txBody>
          <a:bodyPr>
            <a:normAutofit/>
          </a:bodyPr>
          <a:lstStyle/>
          <a:p>
            <a:r>
              <a:rPr lang="en-US" sz="4000" dirty="0"/>
              <a:t>MCAS Student Kiosk: Update for MacOS</a:t>
            </a:r>
            <a:endParaRPr lang="en-US" sz="4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4C8CF62-EBD8-6097-0AFC-E16E3FCFFAD0}"/>
              </a:ext>
            </a:extLst>
          </p:cNvPr>
          <p:cNvSpPr txBox="1"/>
          <p:nvPr/>
        </p:nvSpPr>
        <p:spPr>
          <a:xfrm>
            <a:off x="465990" y="1242535"/>
            <a:ext cx="10990385" cy="2677656"/>
          </a:xfrm>
          <a:prstGeom prst="rect">
            <a:avLst/>
          </a:prstGeom>
          <a:noFill/>
        </p:spPr>
        <p:txBody>
          <a:bodyPr wrap="square">
            <a:spAutoFit/>
          </a:bodyPr>
          <a:lstStyle/>
          <a:p>
            <a:pPr marL="285750" indent="-285750">
              <a:buFont typeface="Arial" panose="020B0604020202020204" pitchFamily="34" charset="0"/>
              <a:buChar char="•"/>
            </a:pPr>
            <a:r>
              <a:rPr lang="en-US" sz="2800" b="0" i="0" u="none" strike="noStrike" dirty="0">
                <a:solidFill>
                  <a:srgbClr val="000000"/>
                </a:solidFill>
                <a:effectLst/>
                <a:latin typeface="Arial" panose="020B0604020202020204" pitchFamily="34" charset="0"/>
                <a:cs typeface="Arial" panose="020B0604020202020204" pitchFamily="34" charset="0"/>
              </a:rPr>
              <a:t>MacOS </a:t>
            </a:r>
            <a:r>
              <a:rPr lang="en-US" sz="2800" dirty="0">
                <a:solidFill>
                  <a:srgbClr val="000000"/>
                </a:solidFill>
                <a:latin typeface="Arial" panose="020B0604020202020204" pitchFamily="34" charset="0"/>
                <a:cs typeface="Arial" panose="020B0604020202020204" pitchFamily="34" charset="0"/>
              </a:rPr>
              <a:t>– Additional instructions for setup</a:t>
            </a:r>
          </a:p>
          <a:p>
            <a:pPr marL="742950" lvl="1" indent="-285750">
              <a:buFont typeface="Arial" panose="020B0604020202020204" pitchFamily="34" charset="0"/>
              <a:buChar char="•"/>
            </a:pPr>
            <a:r>
              <a:rPr lang="en-US" sz="2800" b="0" i="0" u="none" strike="noStrike" dirty="0">
                <a:solidFill>
                  <a:srgbClr val="000000"/>
                </a:solidFill>
                <a:effectLst/>
                <a:latin typeface="Arial" panose="020B0604020202020204" pitchFamily="34" charset="0"/>
                <a:cs typeface="Arial" panose="020B0604020202020204" pitchFamily="34" charset="0"/>
              </a:rPr>
              <a:t>Technology coordinators need to turn off the Force Click (3D Touch) on Mac TrackPad for student testing devices.</a:t>
            </a:r>
          </a:p>
          <a:p>
            <a:pPr marL="742950" lvl="1" indent="-285750">
              <a:buFont typeface="Arial" panose="020B0604020202020204" pitchFamily="34" charset="0"/>
              <a:buChar char="•"/>
            </a:pPr>
            <a:r>
              <a:rPr lang="en-US" sz="2800" b="0" i="0" u="none" strike="noStrike" dirty="0">
                <a:solidFill>
                  <a:srgbClr val="000000"/>
                </a:solidFill>
                <a:effectLst/>
                <a:latin typeface="Arial" panose="020B0604020202020204" pitchFamily="34" charset="0"/>
                <a:cs typeface="Arial" panose="020B0604020202020204" pitchFamily="34" charset="0"/>
              </a:rPr>
              <a:t>Instructions for turning off this setting are located on page 20 of the </a:t>
            </a:r>
            <a:r>
              <a:rPr lang="en-US" sz="2800" b="0" i="1" u="none" strike="noStrike" dirty="0">
                <a:solidFill>
                  <a:srgbClr val="000000"/>
                </a:solidFill>
                <a:effectLst/>
                <a:latin typeface="Arial" panose="020B0604020202020204" pitchFamily="34" charset="0"/>
                <a:cs typeface="Arial" panose="020B0604020202020204" pitchFamily="34" charset="0"/>
                <a:hlinkClick r:id="rId3"/>
              </a:rPr>
              <a:t>Guide to Installing the MCAS Student Kiosk and Conducting Site Readiness</a:t>
            </a:r>
            <a:r>
              <a:rPr lang="en-US" sz="2800" b="0" i="0" u="none" strike="noStrike" dirty="0">
                <a:solidFill>
                  <a:srgbClr val="000000"/>
                </a:solidFill>
                <a:effectLst/>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837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3B09-27EA-4985-ADAF-FB41989C1FBF}"/>
              </a:ext>
            </a:extLst>
          </p:cNvPr>
          <p:cNvSpPr>
            <a:spLocks noGrp="1"/>
          </p:cNvSpPr>
          <p:nvPr>
            <p:ph type="title" idx="4294967295"/>
          </p:nvPr>
        </p:nvSpPr>
        <p:spPr>
          <a:xfrm>
            <a:off x="822325" y="207462"/>
            <a:ext cx="11369675" cy="679450"/>
          </a:xfrm>
        </p:spPr>
        <p:txBody>
          <a:bodyPr/>
          <a:lstStyle/>
          <a:p>
            <a:r>
              <a:rPr lang="en-US" sz="3600" dirty="0">
                <a:solidFill>
                  <a:srgbClr val="3647B6"/>
                </a:solidFill>
                <a:latin typeface="Arial" panose="020B0604020202020204" pitchFamily="34" charset="0"/>
                <a:cs typeface="Arial" panose="020B0604020202020204" pitchFamily="34" charset="0"/>
              </a:rPr>
              <a:t>Overview of Site Readiness</a:t>
            </a:r>
          </a:p>
        </p:txBody>
      </p:sp>
      <p:sp>
        <p:nvSpPr>
          <p:cNvPr id="3" name="Content Placeholder 2">
            <a:extLst>
              <a:ext uri="{FF2B5EF4-FFF2-40B4-BE49-F238E27FC236}">
                <a16:creationId xmlns:a16="http://schemas.microsoft.com/office/drawing/2014/main" id="{A578C74A-0DA1-42FE-AC28-89F6CD35A902}"/>
              </a:ext>
            </a:extLst>
          </p:cNvPr>
          <p:cNvSpPr>
            <a:spLocks noGrp="1"/>
          </p:cNvSpPr>
          <p:nvPr>
            <p:ph idx="4294967295"/>
          </p:nvPr>
        </p:nvSpPr>
        <p:spPr>
          <a:xfrm>
            <a:off x="721896" y="782553"/>
            <a:ext cx="11189368" cy="5049838"/>
          </a:xfrm>
        </p:spPr>
        <p:txBody>
          <a:bodyPr vert="horz" lIns="91440" tIns="45720" rIns="91440" bIns="45720" rtlCol="0" anchor="t">
            <a:noAutofit/>
          </a:bodyPr>
          <a:lstStyle/>
          <a:p>
            <a:pPr marL="0" indent="0">
              <a:buClr>
                <a:srgbClr val="101D35"/>
              </a:buClr>
              <a:buNone/>
            </a:pPr>
            <a:r>
              <a:rPr lang="en-US" sz="2800" b="1" dirty="0">
                <a:solidFill>
                  <a:srgbClr val="000000"/>
                </a:solidFill>
                <a:latin typeface="Arial" panose="020B0604020202020204" pitchFamily="34" charset="0"/>
                <a:cs typeface="Arial" panose="020B0604020202020204" pitchFamily="34" charset="0"/>
              </a:rPr>
              <a:t>What are the purposes of conducting Site Readiness and Site Certification?  </a:t>
            </a:r>
          </a:p>
          <a:p>
            <a:pPr>
              <a:buClr>
                <a:srgbClr val="101D35"/>
              </a:buClr>
            </a:pPr>
            <a:r>
              <a:rPr lang="en-US" sz="2400" dirty="0">
                <a:solidFill>
                  <a:srgbClr val="000000"/>
                </a:solidFill>
                <a:latin typeface="Arial" panose="020B0604020202020204" pitchFamily="34" charset="0"/>
                <a:cs typeface="Arial" panose="020B0604020202020204" pitchFamily="34" charset="0"/>
              </a:rPr>
              <a:t>For technology coordinators to:</a:t>
            </a:r>
          </a:p>
          <a:p>
            <a:pPr lvl="1">
              <a:buClr>
                <a:srgbClr val="101D35"/>
              </a:buClr>
            </a:pPr>
            <a:r>
              <a:rPr lang="en-US" sz="2000" dirty="0">
                <a:solidFill>
                  <a:srgbClr val="000000"/>
                </a:solidFill>
                <a:latin typeface="Arial" panose="020B0604020202020204" pitchFamily="34" charset="0"/>
                <a:cs typeface="Arial" panose="020B0604020202020204" pitchFamily="34" charset="0"/>
              </a:rPr>
              <a:t>Confirm that installation of the MCAS Student Kiosk was done correctly on student devices</a:t>
            </a:r>
          </a:p>
          <a:p>
            <a:pPr lvl="1">
              <a:buClr>
                <a:srgbClr val="101D35"/>
              </a:buClr>
            </a:pPr>
            <a:r>
              <a:rPr lang="en-US" sz="2000" dirty="0">
                <a:solidFill>
                  <a:srgbClr val="000000"/>
                </a:solidFill>
                <a:latin typeface="Arial" panose="020B0604020202020204" pitchFamily="34" charset="0"/>
                <a:cs typeface="Arial" panose="020B0604020202020204" pitchFamily="34" charset="0"/>
              </a:rPr>
              <a:t>Confirm that testing devices meet the minimum requirements and have been properly configured </a:t>
            </a:r>
          </a:p>
          <a:p>
            <a:pPr lvl="1">
              <a:buClr>
                <a:srgbClr val="101D35"/>
              </a:buClr>
            </a:pPr>
            <a:r>
              <a:rPr lang="en-US" sz="2000" dirty="0">
                <a:solidFill>
                  <a:srgbClr val="000000"/>
                </a:solidFill>
                <a:latin typeface="Arial" panose="020B0604020202020204" pitchFamily="34" charset="0"/>
                <a:cs typeface="Arial" panose="020B0604020202020204" pitchFamily="34" charset="0"/>
              </a:rPr>
              <a:t>Confirm that test content reaches student devices without issue</a:t>
            </a:r>
          </a:p>
          <a:p>
            <a:pPr lvl="1">
              <a:buClr>
                <a:srgbClr val="101D35"/>
              </a:buClr>
            </a:pPr>
            <a:r>
              <a:rPr lang="en-US" sz="2000" dirty="0">
                <a:solidFill>
                  <a:srgbClr val="000000"/>
                </a:solidFill>
                <a:latin typeface="Arial" panose="020B0604020202020204" pitchFamily="34" charset="0"/>
                <a:cs typeface="Arial" panose="020B0604020202020204" pitchFamily="34" charset="0"/>
              </a:rPr>
              <a:t>Identify any potential technology-related issues before testing begins</a:t>
            </a:r>
          </a:p>
          <a:p>
            <a:pPr>
              <a:buClr>
                <a:srgbClr val="101D35"/>
              </a:buClr>
            </a:pPr>
            <a:r>
              <a:rPr lang="en-US" sz="2400" dirty="0">
                <a:solidFill>
                  <a:srgbClr val="000000"/>
                </a:solidFill>
                <a:latin typeface="Arial" panose="020B0604020202020204" pitchFamily="34" charset="0"/>
                <a:cs typeface="Arial" panose="020B0604020202020204" pitchFamily="34" charset="0"/>
              </a:rPr>
              <a:t>For communication of these steps to district and school test coordinators that testing devices are ready</a:t>
            </a:r>
          </a:p>
          <a:p>
            <a:pPr marL="0" indent="0">
              <a:buClr>
                <a:srgbClr val="101D35"/>
              </a:buClr>
              <a:buNone/>
            </a:pPr>
            <a:r>
              <a:rPr lang="en-US" sz="2800" b="1" dirty="0">
                <a:solidFill>
                  <a:srgbClr val="000000"/>
                </a:solidFill>
                <a:latin typeface="Arial" panose="020B0604020202020204" pitchFamily="34" charset="0"/>
                <a:cs typeface="Arial" panose="020B0604020202020204" pitchFamily="34" charset="0"/>
              </a:rPr>
              <a:t>When is Site Readiness conducted? </a:t>
            </a:r>
          </a:p>
          <a:p>
            <a:pPr marL="292100" indent="-342900">
              <a:buClr>
                <a:srgbClr val="101D35"/>
              </a:buClr>
            </a:pPr>
            <a:r>
              <a:rPr lang="en-US" sz="2400" dirty="0">
                <a:solidFill>
                  <a:srgbClr val="000000"/>
                </a:solidFill>
                <a:latin typeface="Arial" panose="020B0604020202020204" pitchFamily="34" charset="0"/>
                <a:cs typeface="Arial" panose="020B0604020202020204" pitchFamily="34" charset="0"/>
              </a:rPr>
              <a:t>Schools should have completed Site Readiness in fall 2024.</a:t>
            </a:r>
          </a:p>
          <a:p>
            <a:pPr marL="292100" indent="-342900">
              <a:buClr>
                <a:srgbClr val="101D35"/>
              </a:buClr>
            </a:pPr>
            <a:r>
              <a:rPr lang="en-US" sz="2400" dirty="0">
                <a:solidFill>
                  <a:srgbClr val="000000"/>
                </a:solidFill>
                <a:latin typeface="Arial" panose="020B0604020202020204" pitchFamily="34" charset="0"/>
                <a:cs typeface="Arial" panose="020B0604020202020204" pitchFamily="34" charset="0"/>
              </a:rPr>
              <a:t>Schools should complete Site Readiness again prior to testing if they have updated any technology.</a:t>
            </a:r>
          </a:p>
        </p:txBody>
      </p:sp>
    </p:spTree>
    <p:extLst>
      <p:ext uri="{BB962C8B-B14F-4D97-AF65-F5344CB8AC3E}">
        <p14:creationId xmlns:p14="http://schemas.microsoft.com/office/powerpoint/2010/main" val="2076560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2F71-ED38-7DD5-A898-20D1F5BEA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5F41F-3F68-6B70-E6B2-C9E6FC147C04}"/>
              </a:ext>
            </a:extLst>
          </p:cNvPr>
          <p:cNvSpPr>
            <a:spLocks noGrp="1"/>
          </p:cNvSpPr>
          <p:nvPr>
            <p:ph type="title" idx="4294967295"/>
          </p:nvPr>
        </p:nvSpPr>
        <p:spPr>
          <a:xfrm>
            <a:off x="822325" y="207462"/>
            <a:ext cx="11369675" cy="679450"/>
          </a:xfrm>
        </p:spPr>
        <p:txBody>
          <a:bodyPr/>
          <a:lstStyle/>
          <a:p>
            <a:r>
              <a:rPr lang="en-US" sz="3600" dirty="0">
                <a:solidFill>
                  <a:srgbClr val="3647B6"/>
                </a:solidFill>
                <a:latin typeface="Arial" panose="020B0604020202020204" pitchFamily="34" charset="0"/>
                <a:cs typeface="Arial" panose="020B0604020202020204" pitchFamily="34" charset="0"/>
              </a:rPr>
              <a:t>Site Readiness FAQs</a:t>
            </a:r>
          </a:p>
        </p:txBody>
      </p:sp>
      <p:sp>
        <p:nvSpPr>
          <p:cNvPr id="3" name="Content Placeholder 2">
            <a:extLst>
              <a:ext uri="{FF2B5EF4-FFF2-40B4-BE49-F238E27FC236}">
                <a16:creationId xmlns:a16="http://schemas.microsoft.com/office/drawing/2014/main" id="{5A66ABC4-0B68-1B4F-1452-2D3D9B9D2502}"/>
              </a:ext>
            </a:extLst>
          </p:cNvPr>
          <p:cNvSpPr>
            <a:spLocks noGrp="1"/>
          </p:cNvSpPr>
          <p:nvPr>
            <p:ph idx="4294967295"/>
          </p:nvPr>
        </p:nvSpPr>
        <p:spPr>
          <a:xfrm>
            <a:off x="501316" y="1119437"/>
            <a:ext cx="11189368" cy="5049838"/>
          </a:xfrm>
        </p:spPr>
        <p:txBody>
          <a:bodyPr vert="horz" lIns="91440" tIns="45720" rIns="91440" bIns="45720" rtlCol="0" anchor="t">
            <a:noAutofit/>
          </a:bodyPr>
          <a:lstStyle/>
          <a:p>
            <a:pPr>
              <a:buClr>
                <a:srgbClr val="101D35"/>
              </a:buClr>
            </a:pPr>
            <a:r>
              <a:rPr lang="en-US" sz="2800" b="1" dirty="0">
                <a:solidFill>
                  <a:srgbClr val="000000"/>
                </a:solidFill>
                <a:latin typeface="Arial" panose="020B0604020202020204" pitchFamily="34" charset="0"/>
                <a:cs typeface="Arial" panose="020B0604020202020204" pitchFamily="34" charset="0"/>
              </a:rPr>
              <a:t>If I already completed Site Certification in the fall, can I run the Site Readiness tests again this winter/spring?</a:t>
            </a:r>
          </a:p>
          <a:p>
            <a:pPr lvl="1">
              <a:buClr>
                <a:srgbClr val="101D35"/>
              </a:buClr>
            </a:pPr>
            <a:r>
              <a:rPr lang="en-US" sz="2400" dirty="0">
                <a:solidFill>
                  <a:srgbClr val="000000"/>
                </a:solidFill>
                <a:latin typeface="Arial" panose="020B0604020202020204" pitchFamily="34" charset="0"/>
                <a:cs typeface="Arial" panose="020B0604020202020204" pitchFamily="34" charset="0"/>
              </a:rPr>
              <a:t>Yes. </a:t>
            </a:r>
          </a:p>
          <a:p>
            <a:pPr>
              <a:buClr>
                <a:srgbClr val="101D35"/>
              </a:buClr>
            </a:pPr>
            <a:r>
              <a:rPr lang="en-US" sz="2800" b="1" dirty="0">
                <a:solidFill>
                  <a:srgbClr val="000000"/>
                </a:solidFill>
                <a:latin typeface="Arial" panose="020B0604020202020204" pitchFamily="34" charset="0"/>
                <a:cs typeface="Arial" panose="020B0604020202020204" pitchFamily="34" charset="0"/>
              </a:rPr>
              <a:t>Does Site Readiness take the place of an Infrastructure Trial?</a:t>
            </a:r>
          </a:p>
          <a:p>
            <a:pPr lvl="1">
              <a:buClr>
                <a:srgbClr val="101D35"/>
              </a:buClr>
            </a:pPr>
            <a:r>
              <a:rPr lang="en-US" sz="2400" dirty="0">
                <a:solidFill>
                  <a:srgbClr val="000000"/>
                </a:solidFill>
                <a:latin typeface="Arial" panose="020B0604020202020204" pitchFamily="34" charset="0"/>
                <a:cs typeface="Arial" panose="020B0604020202020204" pitchFamily="34" charset="0"/>
              </a:rPr>
              <a:t>Site Readiness takes the place of the technology aspects of an Infrastructure Trial – it will provide schools with information on the bandwidth available and testing capacity of your network. </a:t>
            </a:r>
          </a:p>
          <a:p>
            <a:pPr lvl="1">
              <a:buClr>
                <a:srgbClr val="101D35"/>
              </a:buClr>
            </a:pPr>
            <a:r>
              <a:rPr lang="en-US" sz="2400" dirty="0">
                <a:solidFill>
                  <a:srgbClr val="000000"/>
                </a:solidFill>
                <a:latin typeface="Arial" panose="020B0604020202020204" pitchFamily="34" charset="0"/>
                <a:cs typeface="Arial" panose="020B0604020202020204" pitchFamily="34" charset="0"/>
              </a:rPr>
              <a:t>To provide students and staff with an opportunity to practice with the testing systems and procedures, schools are encouraged to conduct a practice test through the MCAS Training Site. See additional information in the </a:t>
            </a:r>
            <a:r>
              <a:rPr lang="en-US" sz="2400" dirty="0">
                <a:solidFill>
                  <a:srgbClr val="000000"/>
                </a:solidFill>
                <a:latin typeface="Arial" panose="020B0604020202020204" pitchFamily="34" charset="0"/>
                <a:cs typeface="Arial" panose="020B0604020202020204" pitchFamily="34" charset="0"/>
                <a:hlinkClick r:id="rId3"/>
              </a:rPr>
              <a:t>Guide to Conducting a Practice Test through the MCAS Training Site</a:t>
            </a:r>
            <a:r>
              <a:rPr lang="en-US" sz="2400" dirty="0">
                <a:solidFill>
                  <a:srgbClr val="000000"/>
                </a:solidFill>
                <a:latin typeface="Arial" panose="020B0604020202020204" pitchFamily="34" charset="0"/>
                <a:cs typeface="Arial" panose="020B0604020202020204" pitchFamily="34" charset="0"/>
              </a:rPr>
              <a:t>. </a:t>
            </a:r>
          </a:p>
          <a:p>
            <a:pPr marL="0" indent="0">
              <a:buClr>
                <a:srgbClr val="101D35"/>
              </a:buClr>
              <a:buNone/>
            </a:pPr>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90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t>Use the “Q&amp;A” feature to ask questions. </a:t>
            </a:r>
          </a:p>
        </p:txBody>
      </p:sp>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1466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2" y="1189738"/>
            <a:ext cx="11149904" cy="4929708"/>
          </a:xfrm>
        </p:spPr>
        <p:txBody>
          <a:bodyPr>
            <a:normAutofit fontScale="92500" lnSpcReduction="20000"/>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Email student-specific questions to </a:t>
            </a:r>
            <a:r>
              <a:rPr lang="en-US" sz="2400" dirty="0">
                <a:latin typeface="Arial" panose="020B0604020202020204" pitchFamily="34" charset="0"/>
                <a:cs typeface="Arial" panose="020B0604020202020204" pitchFamily="34" charset="0"/>
                <a:hlinkClick r:id="rId3"/>
              </a:rPr>
              <a:t>mcas@mass.gov</a:t>
            </a:r>
            <a:r>
              <a:rPr lang="en-US" sz="2400" dirty="0">
                <a:latin typeface="Arial" panose="020B0604020202020204" pitchFamily="34" charset="0"/>
                <a:cs typeface="Arial" panose="020B0604020202020204" pitchFamily="34" charset="0"/>
              </a:rPr>
              <a:t> </a:t>
            </a:r>
            <a:r>
              <a:rPr lang="en-US" sz="2400" dirty="0">
                <a:solidFill>
                  <a:srgbClr val="101D35"/>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4"/>
              </a:rPr>
              <a:t>MCAS Resource Center</a:t>
            </a:r>
            <a:r>
              <a:rPr lang="en-US" dirty="0">
                <a:solidFill>
                  <a:srgbClr val="101D35"/>
                </a:solidFill>
                <a:latin typeface="Arial" panose="020B0604020202020204" pitchFamily="34" charset="0"/>
                <a:cs typeface="Arial" panose="020B0604020202020204" pitchFamily="34" charset="0"/>
              </a:rPr>
              <a:t>, along with the slides.</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Slides were also emailed out beforehand, and are being posted in the chat.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Closed captioning has been enabled for participants who need it.</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Please be advised that DESE does not authorize attendees to record or to use AI transcription tools during the meeting and DESE does not endorse any unauthorized transcripts created by third parties of its meetings. </a:t>
            </a:r>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4. Troubleshooting during Testing: Internet Connectivity and Other Error Messages</a:t>
            </a:r>
          </a:p>
        </p:txBody>
      </p:sp>
    </p:spTree>
    <p:extLst>
      <p:ext uri="{BB962C8B-B14F-4D97-AF65-F5344CB8AC3E}">
        <p14:creationId xmlns:p14="http://schemas.microsoft.com/office/powerpoint/2010/main" val="2649469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6477" y="254448"/>
            <a:ext cx="11985523" cy="679450"/>
          </a:xfrm>
        </p:spPr>
        <p:txBody>
          <a:bodyPr/>
          <a:lstStyle/>
          <a:p>
            <a:r>
              <a:rPr lang="en-US" sz="4000" dirty="0">
                <a:solidFill>
                  <a:srgbClr val="3647B6"/>
                </a:solidFill>
                <a:latin typeface="Arial"/>
                <a:cs typeface="Arial"/>
              </a:rPr>
              <a:t>MCAS Student Kiosk: Internet Connectivity </a:t>
            </a:r>
          </a:p>
        </p:txBody>
      </p:sp>
      <p:sp>
        <p:nvSpPr>
          <p:cNvPr id="3" name="Content Placeholder 2"/>
          <p:cNvSpPr>
            <a:spLocks noGrp="1"/>
          </p:cNvSpPr>
          <p:nvPr>
            <p:ph idx="4294967295"/>
          </p:nvPr>
        </p:nvSpPr>
        <p:spPr>
          <a:xfrm>
            <a:off x="346369" y="1271828"/>
            <a:ext cx="10809311" cy="4824172"/>
          </a:xfrm>
        </p:spPr>
        <p:txBody>
          <a:bodyPr vert="horz" lIns="91440" tIns="45720" rIns="91440" bIns="45720" rtlCol="0" anchor="t">
            <a:noAutofit/>
          </a:bodyPr>
          <a:lstStyle/>
          <a:p>
            <a:pPr>
              <a:buClr>
                <a:srgbClr val="000000"/>
              </a:buClr>
            </a:pPr>
            <a:r>
              <a:rPr lang="en-US" sz="2800" dirty="0">
                <a:solidFill>
                  <a:srgbClr val="000000"/>
                </a:solidFill>
                <a:latin typeface="Arial"/>
                <a:cs typeface="Segoe UI"/>
              </a:rPr>
              <a:t>For grades 5 and 8 STE, internet connectivity is required. </a:t>
            </a:r>
          </a:p>
          <a:p>
            <a:pPr>
              <a:buClr>
                <a:srgbClr val="000000"/>
              </a:buClr>
            </a:pPr>
            <a:r>
              <a:rPr lang="en-US" sz="2800" dirty="0">
                <a:solidFill>
                  <a:srgbClr val="000000"/>
                </a:solidFill>
                <a:latin typeface="Arial"/>
                <a:cs typeface="Segoe UI"/>
              </a:rPr>
              <a:t>For all other grades and subjects, internet connectivity is required during testing only as follows:</a:t>
            </a:r>
          </a:p>
          <a:p>
            <a:pPr lvl="1">
              <a:buClr>
                <a:srgbClr val="000000"/>
              </a:buClr>
              <a:buFont typeface="Arial" panose="020B0604020202020204" pitchFamily="34" charset="0"/>
              <a:buChar char="•"/>
            </a:pPr>
            <a:r>
              <a:rPr lang="en-US" sz="2400" dirty="0">
                <a:solidFill>
                  <a:srgbClr val="000000"/>
                </a:solidFill>
                <a:latin typeface="Arial"/>
                <a:cs typeface="Segoe UI"/>
              </a:rPr>
              <a:t>At the </a:t>
            </a:r>
            <a:r>
              <a:rPr lang="en-US" sz="2400" b="1" dirty="0">
                <a:solidFill>
                  <a:srgbClr val="000000"/>
                </a:solidFill>
                <a:latin typeface="Arial"/>
                <a:cs typeface="Segoe UI"/>
              </a:rPr>
              <a:t>beginning </a:t>
            </a:r>
            <a:r>
              <a:rPr lang="en-US" sz="2400" dirty="0">
                <a:solidFill>
                  <a:srgbClr val="000000"/>
                </a:solidFill>
                <a:latin typeface="Arial"/>
                <a:cs typeface="Segoe UI"/>
              </a:rPr>
              <a:t>of each test session to authenticate student login and download the test content</a:t>
            </a:r>
          </a:p>
          <a:p>
            <a:pPr lvl="1">
              <a:buClr>
                <a:srgbClr val="000000"/>
              </a:buClr>
              <a:buFont typeface="Arial" panose="020B0604020202020204" pitchFamily="34" charset="0"/>
              <a:buChar char="•"/>
            </a:pPr>
            <a:r>
              <a:rPr lang="en-US" sz="2400" dirty="0">
                <a:solidFill>
                  <a:srgbClr val="000000"/>
                </a:solidFill>
                <a:latin typeface="Arial"/>
                <a:cs typeface="Segoe UI"/>
              </a:rPr>
              <a:t>At the </a:t>
            </a:r>
            <a:r>
              <a:rPr lang="en-US" sz="2400" b="1" dirty="0">
                <a:solidFill>
                  <a:srgbClr val="000000"/>
                </a:solidFill>
                <a:latin typeface="Arial"/>
                <a:cs typeface="Segoe UI"/>
              </a:rPr>
              <a:t>end </a:t>
            </a:r>
            <a:r>
              <a:rPr lang="en-US" sz="2400" dirty="0">
                <a:solidFill>
                  <a:srgbClr val="000000"/>
                </a:solidFill>
                <a:latin typeface="Arial"/>
                <a:cs typeface="Segoe UI"/>
              </a:rPr>
              <a:t>of each test session to submit responses for scoring</a:t>
            </a:r>
          </a:p>
          <a:p>
            <a:pPr>
              <a:buClr>
                <a:srgbClr val="000000"/>
              </a:buClr>
            </a:pPr>
            <a:r>
              <a:rPr lang="en-US" sz="2800" dirty="0">
                <a:solidFill>
                  <a:srgbClr val="000000"/>
                </a:solidFill>
                <a:latin typeface="Arial"/>
                <a:cs typeface="Segoe UI"/>
              </a:rPr>
              <a:t>Once a student has finished reading the test session directions and the content has downloaded onto the local device, the student may continue testing regardless of internet connectivity. </a:t>
            </a:r>
          </a:p>
        </p:txBody>
      </p:sp>
    </p:spTree>
    <p:extLst>
      <p:ext uri="{BB962C8B-B14F-4D97-AF65-F5344CB8AC3E}">
        <p14:creationId xmlns:p14="http://schemas.microsoft.com/office/powerpoint/2010/main" val="1139617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8074A-ADB9-EC3D-59E6-471CAD26FC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8F0A74-6D4E-C443-BF53-AFDBD1B17B9E}"/>
              </a:ext>
            </a:extLst>
          </p:cNvPr>
          <p:cNvSpPr>
            <a:spLocks noGrp="1"/>
          </p:cNvSpPr>
          <p:nvPr>
            <p:ph type="title" idx="4294967295"/>
          </p:nvPr>
        </p:nvSpPr>
        <p:spPr>
          <a:xfrm>
            <a:off x="0" y="224631"/>
            <a:ext cx="11985523" cy="679450"/>
          </a:xfrm>
        </p:spPr>
        <p:txBody>
          <a:bodyPr/>
          <a:lstStyle/>
          <a:p>
            <a:r>
              <a:rPr lang="en-US" sz="4000" dirty="0">
                <a:solidFill>
                  <a:srgbClr val="3647B6"/>
                </a:solidFill>
                <a:latin typeface="Arial"/>
                <a:cs typeface="Arial"/>
              </a:rPr>
              <a:t>MCAS Student Kiosk: Internet Connectivity (cont’d) </a:t>
            </a:r>
          </a:p>
        </p:txBody>
      </p:sp>
      <p:sp>
        <p:nvSpPr>
          <p:cNvPr id="3" name="Content Placeholder 2">
            <a:extLst>
              <a:ext uri="{FF2B5EF4-FFF2-40B4-BE49-F238E27FC236}">
                <a16:creationId xmlns:a16="http://schemas.microsoft.com/office/drawing/2014/main" id="{4DCDD997-AEF0-A4C1-00FE-ACFA58FE1E05}"/>
              </a:ext>
            </a:extLst>
          </p:cNvPr>
          <p:cNvSpPr>
            <a:spLocks noGrp="1"/>
          </p:cNvSpPr>
          <p:nvPr>
            <p:ph idx="4294967295"/>
          </p:nvPr>
        </p:nvSpPr>
        <p:spPr>
          <a:xfrm>
            <a:off x="279785" y="1105048"/>
            <a:ext cx="10904030" cy="5245510"/>
          </a:xfrm>
        </p:spPr>
        <p:txBody>
          <a:bodyPr vert="horz" lIns="91440" tIns="45720" rIns="91440" bIns="45720" rtlCol="0" anchor="t">
            <a:noAutofit/>
          </a:bodyPr>
          <a:lstStyle/>
          <a:p>
            <a:pPr>
              <a:buClr>
                <a:srgbClr val="000000"/>
              </a:buClr>
            </a:pPr>
            <a:r>
              <a:rPr lang="en-US" sz="2800" dirty="0">
                <a:solidFill>
                  <a:srgbClr val="000000"/>
                </a:solidFill>
                <a:latin typeface="Arial"/>
                <a:cs typeface="Segoe UI"/>
              </a:rPr>
              <a:t>If a student’s device loses internet connectivity: </a:t>
            </a:r>
          </a:p>
          <a:p>
            <a:pPr lvl="1">
              <a:buClr>
                <a:srgbClr val="000000"/>
              </a:buClr>
              <a:buFont typeface="Arial" panose="020B0604020202020204" pitchFamily="34" charset="0"/>
              <a:buChar char="•"/>
            </a:pPr>
            <a:r>
              <a:rPr lang="en-US" sz="2400" dirty="0">
                <a:solidFill>
                  <a:srgbClr val="000000"/>
                </a:solidFill>
                <a:latin typeface="Arial"/>
                <a:cs typeface="Segoe UI"/>
              </a:rPr>
              <a:t>The student should keep testing on that device. </a:t>
            </a:r>
          </a:p>
          <a:p>
            <a:pPr lvl="1">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Do not move a student to a new device when experiencing technical issues if the student has already begun testing. </a:t>
            </a:r>
            <a:endParaRPr lang="en-US" sz="2400" dirty="0">
              <a:solidFill>
                <a:srgbClr val="000000"/>
              </a:solidFill>
              <a:latin typeface="Arial"/>
              <a:cs typeface="Segoe UI"/>
            </a:endParaRPr>
          </a:p>
          <a:p>
            <a:pPr lvl="1">
              <a:buClr>
                <a:srgbClr val="000000"/>
              </a:buClr>
              <a:buFont typeface="Arial" panose="020B0604020202020204" pitchFamily="34" charset="0"/>
              <a:buChar char="•"/>
            </a:pPr>
            <a:r>
              <a:rPr lang="en-US" sz="2400" dirty="0">
                <a:solidFill>
                  <a:srgbClr val="000000"/>
                </a:solidFill>
                <a:latin typeface="Arial"/>
                <a:cs typeface="Segoe UI"/>
              </a:rPr>
              <a:t>Student responses will be saved to the save response location indicated during MCAS Student Kiosk installation.</a:t>
            </a:r>
          </a:p>
          <a:p>
            <a:pPr lvl="1">
              <a:buClr>
                <a:srgbClr val="000000"/>
              </a:buClr>
              <a:buFont typeface="Arial" panose="020B0604020202020204" pitchFamily="34" charset="0"/>
              <a:buChar char="•"/>
            </a:pPr>
            <a:r>
              <a:rPr lang="en-US" sz="2400" dirty="0">
                <a:solidFill>
                  <a:srgbClr val="000000"/>
                </a:solidFill>
                <a:latin typeface="Arial"/>
                <a:cs typeface="Segoe UI"/>
              </a:rPr>
              <a:t>Once internet connectivity resumes, the saved responses will automatically be synced to eMetric servers.</a:t>
            </a:r>
          </a:p>
          <a:p>
            <a:pPr lvl="1">
              <a:buClr>
                <a:srgbClr val="000000"/>
              </a:buClr>
              <a:buFont typeface="Arial" panose="020B0604020202020204" pitchFamily="34" charset="0"/>
              <a:buChar char="•"/>
            </a:pPr>
            <a:r>
              <a:rPr lang="en-US" sz="2400" dirty="0">
                <a:solidFill>
                  <a:srgbClr val="000000"/>
                </a:solidFill>
                <a:latin typeface="Arial"/>
                <a:cs typeface="Segoe UI"/>
              </a:rPr>
              <a:t>If the student turns in the test offline, the student will receive a message to notify the test administrator. </a:t>
            </a:r>
          </a:p>
        </p:txBody>
      </p:sp>
    </p:spTree>
    <p:extLst>
      <p:ext uri="{BB962C8B-B14F-4D97-AF65-F5344CB8AC3E}">
        <p14:creationId xmlns:p14="http://schemas.microsoft.com/office/powerpoint/2010/main" val="2169966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220167-38B5-D8AB-A74A-AC0E80A2ADC4}"/>
              </a:ext>
            </a:extLst>
          </p:cNvPr>
          <p:cNvSpPr txBox="1"/>
          <p:nvPr/>
        </p:nvSpPr>
        <p:spPr>
          <a:xfrm>
            <a:off x="4909750" y="2041841"/>
            <a:ext cx="2372497" cy="120032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Beginning of Test:</a:t>
            </a:r>
          </a:p>
          <a:p>
            <a:pPr marL="257175" indent="-257175" algn="ctr">
              <a:buAutoNum type="arabicPeriod"/>
            </a:pPr>
            <a:r>
              <a:rPr lang="en-US" dirty="0">
                <a:latin typeface="Arial" panose="020B0604020202020204" pitchFamily="34" charset="0"/>
                <a:cs typeface="Arial" panose="020B0604020202020204" pitchFamily="34" charset="0"/>
              </a:rPr>
              <a:t>Authenticate login</a:t>
            </a:r>
          </a:p>
          <a:p>
            <a:pPr marL="257175" indent="-257175" algn="ctr">
              <a:buAutoNum type="arabicPeriod"/>
            </a:pPr>
            <a:r>
              <a:rPr lang="en-US" dirty="0">
                <a:latin typeface="Arial" panose="020B0604020202020204" pitchFamily="34" charset="0"/>
                <a:cs typeface="Arial" panose="020B0604020202020204" pitchFamily="34" charset="0"/>
              </a:rPr>
              <a:t>Download test content</a:t>
            </a:r>
          </a:p>
        </p:txBody>
      </p:sp>
      <p:sp>
        <p:nvSpPr>
          <p:cNvPr id="5" name="TextBox 4">
            <a:extLst>
              <a:ext uri="{FF2B5EF4-FFF2-40B4-BE49-F238E27FC236}">
                <a16:creationId xmlns:a16="http://schemas.microsoft.com/office/drawing/2014/main" id="{1089542B-7CC8-6AF0-2326-05D135EAFDA9}"/>
              </a:ext>
            </a:extLst>
          </p:cNvPr>
          <p:cNvSpPr txBox="1"/>
          <p:nvPr/>
        </p:nvSpPr>
        <p:spPr>
          <a:xfrm>
            <a:off x="4406763" y="4692231"/>
            <a:ext cx="3378470"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End of Test:</a:t>
            </a:r>
          </a:p>
          <a:p>
            <a:pPr algn="ctr"/>
            <a:r>
              <a:rPr lang="en-US" dirty="0">
                <a:latin typeface="Arial" panose="020B0604020202020204" pitchFamily="34" charset="0"/>
                <a:cs typeface="Arial" panose="020B0604020202020204" pitchFamily="34" charset="0"/>
              </a:rPr>
              <a:t>1. Submit responses for scoring</a:t>
            </a:r>
          </a:p>
        </p:txBody>
      </p:sp>
      <p:cxnSp>
        <p:nvCxnSpPr>
          <p:cNvPr id="6" name="Straight Connector 5">
            <a:extLst>
              <a:ext uri="{FF2B5EF4-FFF2-40B4-BE49-F238E27FC236}">
                <a16:creationId xmlns:a16="http://schemas.microsoft.com/office/drawing/2014/main" id="{CE33C388-077A-947A-EDD6-B9F066E21F14}"/>
              </a:ext>
            </a:extLst>
          </p:cNvPr>
          <p:cNvCxnSpPr/>
          <p:nvPr/>
        </p:nvCxnSpPr>
        <p:spPr>
          <a:xfrm>
            <a:off x="4147574" y="3804557"/>
            <a:ext cx="1168400" cy="1"/>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A15AFD5F-63B7-21DA-0B51-727E2F99E381}"/>
              </a:ext>
            </a:extLst>
          </p:cNvPr>
          <p:cNvCxnSpPr/>
          <p:nvPr/>
        </p:nvCxnSpPr>
        <p:spPr>
          <a:xfrm>
            <a:off x="6766713" y="3809419"/>
            <a:ext cx="1168400" cy="1"/>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08FEDCF1-16D5-3BB5-91E7-861D9A58167B}"/>
              </a:ext>
            </a:extLst>
          </p:cNvPr>
          <p:cNvSpPr txBox="1"/>
          <p:nvPr/>
        </p:nvSpPr>
        <p:spPr>
          <a:xfrm>
            <a:off x="181435" y="1012927"/>
            <a:ext cx="772297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When is internet connectivity required?</a:t>
            </a:r>
          </a:p>
        </p:txBody>
      </p:sp>
      <p:sp>
        <p:nvSpPr>
          <p:cNvPr id="13" name="Title 1">
            <a:extLst>
              <a:ext uri="{FF2B5EF4-FFF2-40B4-BE49-F238E27FC236}">
                <a16:creationId xmlns:a16="http://schemas.microsoft.com/office/drawing/2014/main" id="{89FF4211-1FDF-4C86-C8C7-501138B5C6AC}"/>
              </a:ext>
            </a:extLst>
          </p:cNvPr>
          <p:cNvSpPr txBox="1">
            <a:spLocks/>
          </p:cNvSpPr>
          <p:nvPr/>
        </p:nvSpPr>
        <p:spPr>
          <a:xfrm>
            <a:off x="103238" y="155909"/>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4000" dirty="0">
                <a:solidFill>
                  <a:srgbClr val="3647B6"/>
                </a:solidFill>
                <a:latin typeface="Arial"/>
                <a:cs typeface="Arial"/>
              </a:rPr>
              <a:t>MCAS Student Kiosk: Internet Connectivity </a:t>
            </a:r>
          </a:p>
        </p:txBody>
      </p:sp>
      <p:pic>
        <p:nvPicPr>
          <p:cNvPr id="12" name="Graphic 11" descr="Programmer female with solid fill">
            <a:extLst>
              <a:ext uri="{FF2B5EF4-FFF2-40B4-BE49-F238E27FC236}">
                <a16:creationId xmlns:a16="http://schemas.microsoft.com/office/drawing/2014/main" id="{F43842A0-B4EE-F4FC-81F1-3701815BDB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8497" y="3147333"/>
            <a:ext cx="1114425" cy="1114425"/>
          </a:xfrm>
          <a:prstGeom prst="rect">
            <a:avLst/>
          </a:prstGeom>
        </p:spPr>
      </p:pic>
      <p:pic>
        <p:nvPicPr>
          <p:cNvPr id="14" name="Graphic 13" descr="Syncing cloud with solid fill">
            <a:extLst>
              <a:ext uri="{FF2B5EF4-FFF2-40B4-BE49-F238E27FC236}">
                <a16:creationId xmlns:a16="http://schemas.microsoft.com/office/drawing/2014/main" id="{993FEB66-687E-A492-1B30-E82F128885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3009" y="3347358"/>
            <a:ext cx="914400" cy="914400"/>
          </a:xfrm>
          <a:prstGeom prst="rect">
            <a:avLst/>
          </a:prstGeom>
        </p:spPr>
      </p:pic>
      <p:pic>
        <p:nvPicPr>
          <p:cNvPr id="15" name="Graphic 14" descr="Database with solid fill">
            <a:extLst>
              <a:ext uri="{FF2B5EF4-FFF2-40B4-BE49-F238E27FC236}">
                <a16:creationId xmlns:a16="http://schemas.microsoft.com/office/drawing/2014/main" id="{68DB2178-0BE2-CA5E-EE60-F9811DB417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57257" y="3383357"/>
            <a:ext cx="914400" cy="914400"/>
          </a:xfrm>
          <a:prstGeom prst="rect">
            <a:avLst/>
          </a:prstGeom>
        </p:spPr>
      </p:pic>
      <p:sp>
        <p:nvSpPr>
          <p:cNvPr id="16" name="TextBox 15">
            <a:extLst>
              <a:ext uri="{FF2B5EF4-FFF2-40B4-BE49-F238E27FC236}">
                <a16:creationId xmlns:a16="http://schemas.microsoft.com/office/drawing/2014/main" id="{CF14A8E2-D787-E93D-AAA9-DA667F67B201}"/>
              </a:ext>
            </a:extLst>
          </p:cNvPr>
          <p:cNvSpPr txBox="1"/>
          <p:nvPr/>
        </p:nvSpPr>
        <p:spPr>
          <a:xfrm>
            <a:off x="7935113" y="2935443"/>
            <a:ext cx="1758687" cy="369332"/>
          </a:xfrm>
          <a:prstGeom prst="rect">
            <a:avLst/>
          </a:prstGeom>
          <a:noFill/>
        </p:spPr>
        <p:txBody>
          <a:bodyPr wrap="none" rtlCol="0">
            <a:spAutoFit/>
          </a:bodyPr>
          <a:lstStyle/>
          <a:p>
            <a:r>
              <a:rPr lang="en-US" dirty="0"/>
              <a:t>eMetric Servers</a:t>
            </a:r>
          </a:p>
        </p:txBody>
      </p:sp>
    </p:spTree>
    <p:extLst>
      <p:ext uri="{BB962C8B-B14F-4D97-AF65-F5344CB8AC3E}">
        <p14:creationId xmlns:p14="http://schemas.microsoft.com/office/powerpoint/2010/main" val="4131749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248AA-4B11-5C96-E1D9-2D0865E15B47}"/>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78DE0F9A-60EF-013F-7150-798DA2BC909D}"/>
              </a:ext>
            </a:extLst>
          </p:cNvPr>
          <p:cNvSpPr txBox="1">
            <a:spLocks/>
          </p:cNvSpPr>
          <p:nvPr/>
        </p:nvSpPr>
        <p:spPr>
          <a:xfrm>
            <a:off x="103238" y="155909"/>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3600" dirty="0">
                <a:solidFill>
                  <a:srgbClr val="3647B6"/>
                </a:solidFill>
                <a:latin typeface="Arial"/>
                <a:cs typeface="Arial"/>
              </a:rPr>
              <a:t>MCAS Student Kiosk: Loss of Internet Connectivity During Testing</a:t>
            </a:r>
          </a:p>
        </p:txBody>
      </p:sp>
      <p:sp>
        <p:nvSpPr>
          <p:cNvPr id="16" name="Rectangle 15">
            <a:extLst>
              <a:ext uri="{FF2B5EF4-FFF2-40B4-BE49-F238E27FC236}">
                <a16:creationId xmlns:a16="http://schemas.microsoft.com/office/drawing/2014/main" id="{D0702015-FC2E-9DFB-9CBE-9A867CE96B92}"/>
              </a:ext>
            </a:extLst>
          </p:cNvPr>
          <p:cNvSpPr/>
          <p:nvPr/>
        </p:nvSpPr>
        <p:spPr>
          <a:xfrm>
            <a:off x="103238" y="1371600"/>
            <a:ext cx="2792150" cy="1306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Student with Internet Connectivity</a:t>
            </a:r>
          </a:p>
        </p:txBody>
      </p:sp>
      <p:pic>
        <p:nvPicPr>
          <p:cNvPr id="18" name="Graphic 17" descr="Programmer female with solid fill">
            <a:extLst>
              <a:ext uri="{FF2B5EF4-FFF2-40B4-BE49-F238E27FC236}">
                <a16:creationId xmlns:a16="http://schemas.microsoft.com/office/drawing/2014/main" id="{C404968E-10A0-9569-2EB9-0D97286319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0391" y="1487506"/>
            <a:ext cx="1114425" cy="1114425"/>
          </a:xfrm>
          <a:prstGeom prst="rect">
            <a:avLst/>
          </a:prstGeom>
        </p:spPr>
      </p:pic>
      <p:pic>
        <p:nvPicPr>
          <p:cNvPr id="20" name="Picture 19">
            <a:extLst>
              <a:ext uri="{FF2B5EF4-FFF2-40B4-BE49-F238E27FC236}">
                <a16:creationId xmlns:a16="http://schemas.microsoft.com/office/drawing/2014/main" id="{27A13762-1B7A-A38E-7A09-0665F95652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7870" y="1300170"/>
            <a:ext cx="724378" cy="557214"/>
          </a:xfrm>
          <a:prstGeom prst="rect">
            <a:avLst/>
          </a:prstGeom>
        </p:spPr>
      </p:pic>
      <p:pic>
        <p:nvPicPr>
          <p:cNvPr id="22" name="Graphic 21" descr="Database with solid fill">
            <a:extLst>
              <a:ext uri="{FF2B5EF4-FFF2-40B4-BE49-F238E27FC236}">
                <a16:creationId xmlns:a16="http://schemas.microsoft.com/office/drawing/2014/main" id="{66B9436C-8E38-3540-F302-4A2B77F2E3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31303" y="1763966"/>
            <a:ext cx="914400" cy="914400"/>
          </a:xfrm>
          <a:prstGeom prst="rect">
            <a:avLst/>
          </a:prstGeom>
        </p:spPr>
      </p:pic>
      <p:sp>
        <p:nvSpPr>
          <p:cNvPr id="23" name="TextBox 22">
            <a:extLst>
              <a:ext uri="{FF2B5EF4-FFF2-40B4-BE49-F238E27FC236}">
                <a16:creationId xmlns:a16="http://schemas.microsoft.com/office/drawing/2014/main" id="{A61354C9-CB07-3793-6E1F-09FC690C7C59}"/>
              </a:ext>
            </a:extLst>
          </p:cNvPr>
          <p:cNvSpPr txBox="1"/>
          <p:nvPr/>
        </p:nvSpPr>
        <p:spPr>
          <a:xfrm>
            <a:off x="9909159" y="1316052"/>
            <a:ext cx="180049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eMetric Servers</a:t>
            </a:r>
          </a:p>
        </p:txBody>
      </p:sp>
      <p:pic>
        <p:nvPicPr>
          <p:cNvPr id="25" name="Graphic 24" descr="Syncing cloud with solid fill">
            <a:extLst>
              <a:ext uri="{FF2B5EF4-FFF2-40B4-BE49-F238E27FC236}">
                <a16:creationId xmlns:a16="http://schemas.microsoft.com/office/drawing/2014/main" id="{A5341F6D-F8EC-8112-C9BA-5E99646823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54795" y="1896115"/>
            <a:ext cx="914400" cy="914400"/>
          </a:xfrm>
          <a:prstGeom prst="rect">
            <a:avLst/>
          </a:prstGeom>
        </p:spPr>
      </p:pic>
      <p:sp>
        <p:nvSpPr>
          <p:cNvPr id="28" name="TextBox 27">
            <a:extLst>
              <a:ext uri="{FF2B5EF4-FFF2-40B4-BE49-F238E27FC236}">
                <a16:creationId xmlns:a16="http://schemas.microsoft.com/office/drawing/2014/main" id="{58B2709D-08F6-40AF-400A-DE56B2403428}"/>
              </a:ext>
            </a:extLst>
          </p:cNvPr>
          <p:cNvSpPr txBox="1"/>
          <p:nvPr/>
        </p:nvSpPr>
        <p:spPr>
          <a:xfrm>
            <a:off x="6732651" y="948702"/>
            <a:ext cx="1758687"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Responses Sync Every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45-90 seconds</a:t>
            </a:r>
          </a:p>
        </p:txBody>
      </p:sp>
      <p:sp>
        <p:nvSpPr>
          <p:cNvPr id="29" name="Rectangle 28">
            <a:extLst>
              <a:ext uri="{FF2B5EF4-FFF2-40B4-BE49-F238E27FC236}">
                <a16:creationId xmlns:a16="http://schemas.microsoft.com/office/drawing/2014/main" id="{6A3F3E12-28BB-921B-640E-0DC3641D663F}"/>
              </a:ext>
            </a:extLst>
          </p:cNvPr>
          <p:cNvSpPr/>
          <p:nvPr/>
        </p:nvSpPr>
        <p:spPr>
          <a:xfrm>
            <a:off x="123188" y="3534548"/>
            <a:ext cx="2792150" cy="1306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Student with No Internet Connectivity</a:t>
            </a:r>
          </a:p>
        </p:txBody>
      </p:sp>
      <p:pic>
        <p:nvPicPr>
          <p:cNvPr id="30" name="Graphic 29" descr="Programmer female with solid fill">
            <a:extLst>
              <a:ext uri="{FF2B5EF4-FFF2-40B4-BE49-F238E27FC236}">
                <a16:creationId xmlns:a16="http://schemas.microsoft.com/office/drawing/2014/main" id="{EA944C13-2FCD-F8F7-9001-76A22FA98F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9824" y="3423721"/>
            <a:ext cx="1114425" cy="1114425"/>
          </a:xfrm>
          <a:prstGeom prst="rect">
            <a:avLst/>
          </a:prstGeom>
        </p:spPr>
      </p:pic>
      <p:cxnSp>
        <p:nvCxnSpPr>
          <p:cNvPr id="32" name="Straight Arrow Connector 31">
            <a:extLst>
              <a:ext uri="{FF2B5EF4-FFF2-40B4-BE49-F238E27FC236}">
                <a16:creationId xmlns:a16="http://schemas.microsoft.com/office/drawing/2014/main" id="{507EFDD2-2F52-F8D9-0AD8-819399E3BE24}"/>
              </a:ext>
            </a:extLst>
          </p:cNvPr>
          <p:cNvCxnSpPr/>
          <p:nvPr/>
        </p:nvCxnSpPr>
        <p:spPr>
          <a:xfrm>
            <a:off x="5034634" y="2328862"/>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8428007-C2CC-E02B-0F9E-79F1E63E5958}"/>
              </a:ext>
            </a:extLst>
          </p:cNvPr>
          <p:cNvCxnSpPr/>
          <p:nvPr/>
        </p:nvCxnSpPr>
        <p:spPr>
          <a:xfrm>
            <a:off x="4992710" y="3980933"/>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9934ED9-FCCE-599A-771A-4B494C6C80F7}"/>
              </a:ext>
            </a:extLst>
          </p:cNvPr>
          <p:cNvCxnSpPr/>
          <p:nvPr/>
        </p:nvCxnSpPr>
        <p:spPr>
          <a:xfrm>
            <a:off x="8374198" y="2328862"/>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2" name="Graphic 41" descr="Warning with solid fill">
            <a:extLst>
              <a:ext uri="{FF2B5EF4-FFF2-40B4-BE49-F238E27FC236}">
                <a16:creationId xmlns:a16="http://schemas.microsoft.com/office/drawing/2014/main" id="{41C18777-993C-350B-6CE3-2E70830A5A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90753" y="3640616"/>
            <a:ext cx="914400" cy="914400"/>
          </a:xfrm>
          <a:prstGeom prst="rect">
            <a:avLst/>
          </a:prstGeom>
        </p:spPr>
      </p:pic>
      <p:pic>
        <p:nvPicPr>
          <p:cNvPr id="44" name="Graphic 43" descr="Database with solid fill">
            <a:extLst>
              <a:ext uri="{FF2B5EF4-FFF2-40B4-BE49-F238E27FC236}">
                <a16:creationId xmlns:a16="http://schemas.microsoft.com/office/drawing/2014/main" id="{72BEF306-DA3C-7C7B-46F0-03CAB75E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31303" y="3793866"/>
            <a:ext cx="914400" cy="914400"/>
          </a:xfrm>
          <a:prstGeom prst="rect">
            <a:avLst/>
          </a:prstGeom>
        </p:spPr>
      </p:pic>
      <p:sp>
        <p:nvSpPr>
          <p:cNvPr id="45" name="TextBox 44">
            <a:extLst>
              <a:ext uri="{FF2B5EF4-FFF2-40B4-BE49-F238E27FC236}">
                <a16:creationId xmlns:a16="http://schemas.microsoft.com/office/drawing/2014/main" id="{9C6FB4B6-BCD3-4D56-B4BD-C0D6529E4318}"/>
              </a:ext>
            </a:extLst>
          </p:cNvPr>
          <p:cNvSpPr txBox="1"/>
          <p:nvPr/>
        </p:nvSpPr>
        <p:spPr>
          <a:xfrm>
            <a:off x="9909159" y="3408101"/>
            <a:ext cx="180049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eMetric Servers</a:t>
            </a:r>
          </a:p>
        </p:txBody>
      </p:sp>
      <p:sp>
        <p:nvSpPr>
          <p:cNvPr id="61" name="Rectangle 60">
            <a:extLst>
              <a:ext uri="{FF2B5EF4-FFF2-40B4-BE49-F238E27FC236}">
                <a16:creationId xmlns:a16="http://schemas.microsoft.com/office/drawing/2014/main" id="{8BD5C6F2-3FF0-60E2-29D0-B48872646148}"/>
              </a:ext>
            </a:extLst>
          </p:cNvPr>
          <p:cNvSpPr/>
          <p:nvPr/>
        </p:nvSpPr>
        <p:spPr>
          <a:xfrm>
            <a:off x="96893" y="5413609"/>
            <a:ext cx="2792150" cy="12156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Student with Restored Internet Connectivity</a:t>
            </a:r>
          </a:p>
        </p:txBody>
      </p:sp>
      <p:pic>
        <p:nvPicPr>
          <p:cNvPr id="62" name="Graphic 61" descr="Programmer female with solid fill">
            <a:extLst>
              <a:ext uri="{FF2B5EF4-FFF2-40B4-BE49-F238E27FC236}">
                <a16:creationId xmlns:a16="http://schemas.microsoft.com/office/drawing/2014/main" id="{3B359767-029A-8B62-E678-38524C47CD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5168" y="5375035"/>
            <a:ext cx="1114425" cy="1114425"/>
          </a:xfrm>
          <a:prstGeom prst="rect">
            <a:avLst/>
          </a:prstGeom>
        </p:spPr>
      </p:pic>
      <p:cxnSp>
        <p:nvCxnSpPr>
          <p:cNvPr id="63" name="Straight Arrow Connector 62">
            <a:extLst>
              <a:ext uri="{FF2B5EF4-FFF2-40B4-BE49-F238E27FC236}">
                <a16:creationId xmlns:a16="http://schemas.microsoft.com/office/drawing/2014/main" id="{6E0E852F-02D9-FD27-DF4B-455B81C668F7}"/>
              </a:ext>
            </a:extLst>
          </p:cNvPr>
          <p:cNvCxnSpPr/>
          <p:nvPr/>
        </p:nvCxnSpPr>
        <p:spPr>
          <a:xfrm>
            <a:off x="5034634" y="6389448"/>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6" name="Graphic 65" descr="Database with solid fill">
            <a:extLst>
              <a:ext uri="{FF2B5EF4-FFF2-40B4-BE49-F238E27FC236}">
                <a16:creationId xmlns:a16="http://schemas.microsoft.com/office/drawing/2014/main" id="{F170CB43-13B6-E74A-92D4-2FF89A3B50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3688" y="5932248"/>
            <a:ext cx="914400" cy="914400"/>
          </a:xfrm>
          <a:prstGeom prst="rect">
            <a:avLst/>
          </a:prstGeom>
        </p:spPr>
      </p:pic>
      <p:sp>
        <p:nvSpPr>
          <p:cNvPr id="67" name="TextBox 66">
            <a:extLst>
              <a:ext uri="{FF2B5EF4-FFF2-40B4-BE49-F238E27FC236}">
                <a16:creationId xmlns:a16="http://schemas.microsoft.com/office/drawing/2014/main" id="{F5BAD0B5-B767-BAAC-A05B-A40DD32D525D}"/>
              </a:ext>
            </a:extLst>
          </p:cNvPr>
          <p:cNvSpPr txBox="1"/>
          <p:nvPr/>
        </p:nvSpPr>
        <p:spPr>
          <a:xfrm>
            <a:off x="9932968" y="5546483"/>
            <a:ext cx="180049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eMetric Servers</a:t>
            </a:r>
          </a:p>
        </p:txBody>
      </p:sp>
      <p:pic>
        <p:nvPicPr>
          <p:cNvPr id="69" name="Graphic 68" descr="Syncing cloud with solid fill">
            <a:extLst>
              <a:ext uri="{FF2B5EF4-FFF2-40B4-BE49-F238E27FC236}">
                <a16:creationId xmlns:a16="http://schemas.microsoft.com/office/drawing/2014/main" id="{1ECD82FC-286D-B0C7-C0A6-7ABFF32230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90753" y="5823542"/>
            <a:ext cx="914400" cy="914400"/>
          </a:xfrm>
          <a:prstGeom prst="rect">
            <a:avLst/>
          </a:prstGeom>
        </p:spPr>
      </p:pic>
      <p:cxnSp>
        <p:nvCxnSpPr>
          <p:cNvPr id="70" name="Straight Arrow Connector 69">
            <a:extLst>
              <a:ext uri="{FF2B5EF4-FFF2-40B4-BE49-F238E27FC236}">
                <a16:creationId xmlns:a16="http://schemas.microsoft.com/office/drawing/2014/main" id="{7BBA6282-B5C6-77C6-B21F-DC20357E34F0}"/>
              </a:ext>
            </a:extLst>
          </p:cNvPr>
          <p:cNvCxnSpPr/>
          <p:nvPr/>
        </p:nvCxnSpPr>
        <p:spPr>
          <a:xfrm>
            <a:off x="8350389" y="6410406"/>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2" name="Picture 71">
            <a:extLst>
              <a:ext uri="{FF2B5EF4-FFF2-40B4-BE49-F238E27FC236}">
                <a16:creationId xmlns:a16="http://schemas.microsoft.com/office/drawing/2014/main" id="{FA200278-0591-0E07-E10D-139405F691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3321" y="5509084"/>
            <a:ext cx="724378" cy="557214"/>
          </a:xfrm>
          <a:prstGeom prst="rect">
            <a:avLst/>
          </a:prstGeom>
        </p:spPr>
      </p:pic>
      <p:pic>
        <p:nvPicPr>
          <p:cNvPr id="74" name="Graphic 73" descr="Open folder with solid fill">
            <a:extLst>
              <a:ext uri="{FF2B5EF4-FFF2-40B4-BE49-F238E27FC236}">
                <a16:creationId xmlns:a16="http://schemas.microsoft.com/office/drawing/2014/main" id="{B2AEEB27-AAD7-3519-DBA1-3E058743BD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90223" y="4251855"/>
            <a:ext cx="914400" cy="914400"/>
          </a:xfrm>
          <a:prstGeom prst="rect">
            <a:avLst/>
          </a:prstGeom>
        </p:spPr>
      </p:pic>
      <p:cxnSp>
        <p:nvCxnSpPr>
          <p:cNvPr id="76" name="Straight Arrow Connector 75">
            <a:extLst>
              <a:ext uri="{FF2B5EF4-FFF2-40B4-BE49-F238E27FC236}">
                <a16:creationId xmlns:a16="http://schemas.microsoft.com/office/drawing/2014/main" id="{34DB3C39-022D-7D9C-EDE7-83E722CF8AF0}"/>
              </a:ext>
            </a:extLst>
          </p:cNvPr>
          <p:cNvCxnSpPr>
            <a:cxnSpLocks/>
          </p:cNvCxnSpPr>
          <p:nvPr/>
        </p:nvCxnSpPr>
        <p:spPr>
          <a:xfrm flipH="1">
            <a:off x="4992710" y="4251066"/>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82" name="Graphic 81" descr="Open folder outline">
            <a:extLst>
              <a:ext uri="{FF2B5EF4-FFF2-40B4-BE49-F238E27FC236}">
                <a16:creationId xmlns:a16="http://schemas.microsoft.com/office/drawing/2014/main" id="{E49747C3-6D26-DFFC-91CD-CD89B738D0A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02905" y="6066298"/>
            <a:ext cx="914400" cy="914400"/>
          </a:xfrm>
          <a:prstGeom prst="rect">
            <a:avLst/>
          </a:prstGeom>
        </p:spPr>
      </p:pic>
      <p:pic>
        <p:nvPicPr>
          <p:cNvPr id="84" name="Picture 83">
            <a:extLst>
              <a:ext uri="{FF2B5EF4-FFF2-40B4-BE49-F238E27FC236}">
                <a16:creationId xmlns:a16="http://schemas.microsoft.com/office/drawing/2014/main" id="{E47E897C-6830-7E05-77D0-6F1206A54F2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74820" y="3326293"/>
            <a:ext cx="521379" cy="547448"/>
          </a:xfrm>
          <a:prstGeom prst="rect">
            <a:avLst/>
          </a:prstGeom>
        </p:spPr>
      </p:pic>
      <p:sp>
        <p:nvSpPr>
          <p:cNvPr id="2" name="TextBox 1">
            <a:extLst>
              <a:ext uri="{FF2B5EF4-FFF2-40B4-BE49-F238E27FC236}">
                <a16:creationId xmlns:a16="http://schemas.microsoft.com/office/drawing/2014/main" id="{50A999E2-E467-DABA-E97A-A3C2B69C6C94}"/>
              </a:ext>
            </a:extLst>
          </p:cNvPr>
          <p:cNvSpPr txBox="1"/>
          <p:nvPr/>
        </p:nvSpPr>
        <p:spPr>
          <a:xfrm>
            <a:off x="4140316" y="559884"/>
            <a:ext cx="1301889"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Internet connectivity indicator</a:t>
            </a:r>
          </a:p>
        </p:txBody>
      </p:sp>
    </p:spTree>
    <p:extLst>
      <p:ext uri="{BB962C8B-B14F-4D97-AF65-F5344CB8AC3E}">
        <p14:creationId xmlns:p14="http://schemas.microsoft.com/office/powerpoint/2010/main" val="3273245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31C5B-B3E2-5E75-9743-9B09FDDBCF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1984B-F740-F1FD-4B2D-E4D76C0B4D30}"/>
              </a:ext>
            </a:extLst>
          </p:cNvPr>
          <p:cNvSpPr txBox="1">
            <a:spLocks/>
          </p:cNvSpPr>
          <p:nvPr/>
        </p:nvSpPr>
        <p:spPr>
          <a:xfrm>
            <a:off x="0" y="0"/>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3600" dirty="0">
                <a:solidFill>
                  <a:srgbClr val="3647B6"/>
                </a:solidFill>
                <a:latin typeface="Arial"/>
                <a:cs typeface="Arial"/>
              </a:rPr>
              <a:t>MCAS Student Kiosk: Finish the Test with No Connectivity</a:t>
            </a:r>
          </a:p>
        </p:txBody>
      </p:sp>
      <p:pic>
        <p:nvPicPr>
          <p:cNvPr id="84" name="Graphic 83" descr="Programmer female with solid fill">
            <a:extLst>
              <a:ext uri="{FF2B5EF4-FFF2-40B4-BE49-F238E27FC236}">
                <a16:creationId xmlns:a16="http://schemas.microsoft.com/office/drawing/2014/main" id="{83F27B29-55B1-D659-C252-F1E0DDD955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4208" y="1264851"/>
            <a:ext cx="1114425" cy="1114425"/>
          </a:xfrm>
          <a:prstGeom prst="rect">
            <a:avLst/>
          </a:prstGeom>
        </p:spPr>
      </p:pic>
      <p:pic>
        <p:nvPicPr>
          <p:cNvPr id="85" name="Graphic 84" descr="Open folder with solid fill">
            <a:extLst>
              <a:ext uri="{FF2B5EF4-FFF2-40B4-BE49-F238E27FC236}">
                <a16:creationId xmlns:a16="http://schemas.microsoft.com/office/drawing/2014/main" id="{5EC0144E-6E96-9BEB-D016-8C7619E76B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34607" y="2092985"/>
            <a:ext cx="914400" cy="914400"/>
          </a:xfrm>
          <a:prstGeom prst="rect">
            <a:avLst/>
          </a:prstGeom>
        </p:spPr>
      </p:pic>
      <p:pic>
        <p:nvPicPr>
          <p:cNvPr id="86" name="Picture 85">
            <a:extLst>
              <a:ext uri="{FF2B5EF4-FFF2-40B4-BE49-F238E27FC236}">
                <a16:creationId xmlns:a16="http://schemas.microsoft.com/office/drawing/2014/main" id="{D95AD3AA-5FB2-8E3D-7C6F-5E5F36FC65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9204" y="1167423"/>
            <a:ext cx="521379" cy="547448"/>
          </a:xfrm>
          <a:prstGeom prst="rect">
            <a:avLst/>
          </a:prstGeom>
        </p:spPr>
      </p:pic>
      <p:sp>
        <p:nvSpPr>
          <p:cNvPr id="87" name="Rectangle 86">
            <a:extLst>
              <a:ext uri="{FF2B5EF4-FFF2-40B4-BE49-F238E27FC236}">
                <a16:creationId xmlns:a16="http://schemas.microsoft.com/office/drawing/2014/main" id="{9C3D91AF-6DB4-5FC6-D9B1-C7DCA7FDBFDC}"/>
              </a:ext>
            </a:extLst>
          </p:cNvPr>
          <p:cNvSpPr/>
          <p:nvPr/>
        </p:nvSpPr>
        <p:spPr>
          <a:xfrm>
            <a:off x="123188" y="1072510"/>
            <a:ext cx="2792150" cy="1306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Student Finishes Test with No Internet Connectivity</a:t>
            </a:r>
          </a:p>
        </p:txBody>
      </p:sp>
      <p:pic>
        <p:nvPicPr>
          <p:cNvPr id="89" name="Graphic 88" descr="Office worker female with solid fill">
            <a:extLst>
              <a:ext uri="{FF2B5EF4-FFF2-40B4-BE49-F238E27FC236}">
                <a16:creationId xmlns:a16="http://schemas.microsoft.com/office/drawing/2014/main" id="{76620A00-E88A-FCAD-1B48-560A100099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93542" y="1222359"/>
            <a:ext cx="1190146" cy="1190146"/>
          </a:xfrm>
          <a:prstGeom prst="rect">
            <a:avLst/>
          </a:prstGeom>
        </p:spPr>
      </p:pic>
      <p:cxnSp>
        <p:nvCxnSpPr>
          <p:cNvPr id="90" name="Straight Arrow Connector 89">
            <a:extLst>
              <a:ext uri="{FF2B5EF4-FFF2-40B4-BE49-F238E27FC236}">
                <a16:creationId xmlns:a16="http://schemas.microsoft.com/office/drawing/2014/main" id="{F72E1A56-C249-656E-CD53-4458752DA613}"/>
              </a:ext>
            </a:extLst>
          </p:cNvPr>
          <p:cNvCxnSpPr>
            <a:cxnSpLocks/>
          </p:cNvCxnSpPr>
          <p:nvPr/>
        </p:nvCxnSpPr>
        <p:spPr>
          <a:xfrm>
            <a:off x="6267097" y="2091094"/>
            <a:ext cx="2083292" cy="18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D367A942-458E-F2B3-EC4D-E7037D9D1F82}"/>
              </a:ext>
            </a:extLst>
          </p:cNvPr>
          <p:cNvSpPr/>
          <p:nvPr/>
        </p:nvSpPr>
        <p:spPr>
          <a:xfrm>
            <a:off x="90045" y="4093123"/>
            <a:ext cx="2792150" cy="1306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Test Administrator on Student Device with Internet Connectivity</a:t>
            </a:r>
          </a:p>
        </p:txBody>
      </p:sp>
      <p:pic>
        <p:nvPicPr>
          <p:cNvPr id="92" name="Graphic 91" descr="Office worker female with solid fill">
            <a:extLst>
              <a:ext uri="{FF2B5EF4-FFF2-40B4-BE49-F238E27FC236}">
                <a16:creationId xmlns:a16="http://schemas.microsoft.com/office/drawing/2014/main" id="{8E421C60-EE3F-5FF5-3107-51506C1050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28277" y="4302903"/>
            <a:ext cx="1206330" cy="1206330"/>
          </a:xfrm>
          <a:prstGeom prst="rect">
            <a:avLst/>
          </a:prstGeom>
        </p:spPr>
      </p:pic>
      <p:sp>
        <p:nvSpPr>
          <p:cNvPr id="94" name="TextBox 93">
            <a:extLst>
              <a:ext uri="{FF2B5EF4-FFF2-40B4-BE49-F238E27FC236}">
                <a16:creationId xmlns:a16="http://schemas.microsoft.com/office/drawing/2014/main" id="{99571DF7-3D79-D9F2-0240-81A37FACC8FA}"/>
              </a:ext>
            </a:extLst>
          </p:cNvPr>
          <p:cNvSpPr txBox="1"/>
          <p:nvPr/>
        </p:nvSpPr>
        <p:spPr>
          <a:xfrm>
            <a:off x="5733629" y="1099831"/>
            <a:ext cx="2986561"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Student turns in test and receives prompt to notify test administrator</a:t>
            </a:r>
          </a:p>
        </p:txBody>
      </p:sp>
      <p:pic>
        <p:nvPicPr>
          <p:cNvPr id="95" name="Picture 94">
            <a:extLst>
              <a:ext uri="{FF2B5EF4-FFF2-40B4-BE49-F238E27FC236}">
                <a16:creationId xmlns:a16="http://schemas.microsoft.com/office/drawing/2014/main" id="{8D6CEFDD-0113-95CB-0831-E65E2765EF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06259" y="4200546"/>
            <a:ext cx="724378" cy="557214"/>
          </a:xfrm>
          <a:prstGeom prst="rect">
            <a:avLst/>
          </a:prstGeom>
        </p:spPr>
      </p:pic>
      <p:sp>
        <p:nvSpPr>
          <p:cNvPr id="96" name="TextBox 95">
            <a:extLst>
              <a:ext uri="{FF2B5EF4-FFF2-40B4-BE49-F238E27FC236}">
                <a16:creationId xmlns:a16="http://schemas.microsoft.com/office/drawing/2014/main" id="{14F1D01F-A0ED-A1AF-E552-573035FD9681}"/>
              </a:ext>
            </a:extLst>
          </p:cNvPr>
          <p:cNvSpPr txBox="1"/>
          <p:nvPr/>
        </p:nvSpPr>
        <p:spPr>
          <a:xfrm>
            <a:off x="5616706" y="5732217"/>
            <a:ext cx="4147310"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Test administrator uses student testing device and relaunches the MCAS Student Kiosk</a:t>
            </a:r>
          </a:p>
        </p:txBody>
      </p:sp>
      <p:cxnSp>
        <p:nvCxnSpPr>
          <p:cNvPr id="98" name="Straight Arrow Connector 97">
            <a:extLst>
              <a:ext uri="{FF2B5EF4-FFF2-40B4-BE49-F238E27FC236}">
                <a16:creationId xmlns:a16="http://schemas.microsoft.com/office/drawing/2014/main" id="{72A28486-11A1-A8FB-4EDB-E7166C896702}"/>
              </a:ext>
            </a:extLst>
          </p:cNvPr>
          <p:cNvCxnSpPr/>
          <p:nvPr/>
        </p:nvCxnSpPr>
        <p:spPr>
          <a:xfrm>
            <a:off x="5034634" y="5275017"/>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99" name="Graphic 98" descr="Database with solid fill">
            <a:extLst>
              <a:ext uri="{FF2B5EF4-FFF2-40B4-BE49-F238E27FC236}">
                <a16:creationId xmlns:a16="http://schemas.microsoft.com/office/drawing/2014/main" id="{204EB50D-A958-0F34-824D-914C509AC3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83688" y="4817817"/>
            <a:ext cx="914400" cy="914400"/>
          </a:xfrm>
          <a:prstGeom prst="rect">
            <a:avLst/>
          </a:prstGeom>
        </p:spPr>
      </p:pic>
      <p:sp>
        <p:nvSpPr>
          <p:cNvPr id="100" name="TextBox 99">
            <a:extLst>
              <a:ext uri="{FF2B5EF4-FFF2-40B4-BE49-F238E27FC236}">
                <a16:creationId xmlns:a16="http://schemas.microsoft.com/office/drawing/2014/main" id="{CB4007C2-1415-AC1D-E3EF-8F6E5BA259CD}"/>
              </a:ext>
            </a:extLst>
          </p:cNvPr>
          <p:cNvSpPr txBox="1"/>
          <p:nvPr/>
        </p:nvSpPr>
        <p:spPr>
          <a:xfrm>
            <a:off x="9932968" y="4432052"/>
            <a:ext cx="180049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eMetric Servers</a:t>
            </a:r>
          </a:p>
        </p:txBody>
      </p:sp>
      <p:pic>
        <p:nvPicPr>
          <p:cNvPr id="101" name="Graphic 100" descr="Syncing cloud with solid fill">
            <a:extLst>
              <a:ext uri="{FF2B5EF4-FFF2-40B4-BE49-F238E27FC236}">
                <a16:creationId xmlns:a16="http://schemas.microsoft.com/office/drawing/2014/main" id="{5DD1F353-0BB6-DE57-F5DB-4D47776A84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90753" y="4709111"/>
            <a:ext cx="914400" cy="914400"/>
          </a:xfrm>
          <a:prstGeom prst="rect">
            <a:avLst/>
          </a:prstGeom>
        </p:spPr>
      </p:pic>
      <p:cxnSp>
        <p:nvCxnSpPr>
          <p:cNvPr id="102" name="Straight Arrow Connector 101">
            <a:extLst>
              <a:ext uri="{FF2B5EF4-FFF2-40B4-BE49-F238E27FC236}">
                <a16:creationId xmlns:a16="http://schemas.microsoft.com/office/drawing/2014/main" id="{94201926-6873-AFF0-7F9F-118150EF1954}"/>
              </a:ext>
            </a:extLst>
          </p:cNvPr>
          <p:cNvCxnSpPr/>
          <p:nvPr/>
        </p:nvCxnSpPr>
        <p:spPr>
          <a:xfrm>
            <a:off x="8350389" y="5295975"/>
            <a:ext cx="1558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3" name="Graphic 102" descr="Open folder outline">
            <a:extLst>
              <a:ext uri="{FF2B5EF4-FFF2-40B4-BE49-F238E27FC236}">
                <a16:creationId xmlns:a16="http://schemas.microsoft.com/office/drawing/2014/main" id="{EE562B89-5A09-C5DC-F181-6D1EDC6D1F1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02905" y="4951867"/>
            <a:ext cx="914400" cy="914400"/>
          </a:xfrm>
          <a:prstGeom prst="rect">
            <a:avLst/>
          </a:prstGeom>
        </p:spPr>
      </p:pic>
      <p:sp>
        <p:nvSpPr>
          <p:cNvPr id="3" name="TextBox 2">
            <a:extLst>
              <a:ext uri="{FF2B5EF4-FFF2-40B4-BE49-F238E27FC236}">
                <a16:creationId xmlns:a16="http://schemas.microsoft.com/office/drawing/2014/main" id="{8E0C1EA8-A9D7-EDDA-D09E-107419BACDDD}"/>
              </a:ext>
            </a:extLst>
          </p:cNvPr>
          <p:cNvSpPr txBox="1"/>
          <p:nvPr/>
        </p:nvSpPr>
        <p:spPr>
          <a:xfrm>
            <a:off x="4432112" y="570922"/>
            <a:ext cx="1301889"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Internet connectivity indicator</a:t>
            </a:r>
          </a:p>
        </p:txBody>
      </p:sp>
    </p:spTree>
    <p:extLst>
      <p:ext uri="{BB962C8B-B14F-4D97-AF65-F5344CB8AC3E}">
        <p14:creationId xmlns:p14="http://schemas.microsoft.com/office/powerpoint/2010/main" val="1419869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E147-E8B4-16EB-9959-0D43D3F14698}"/>
              </a:ext>
            </a:extLst>
          </p:cNvPr>
          <p:cNvSpPr txBox="1">
            <a:spLocks/>
          </p:cNvSpPr>
          <p:nvPr/>
        </p:nvSpPr>
        <p:spPr>
          <a:xfrm>
            <a:off x="103238" y="169069"/>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4000" dirty="0">
                <a:solidFill>
                  <a:srgbClr val="3647B6"/>
                </a:solidFill>
                <a:latin typeface="Arial" panose="020B0604020202020204" pitchFamily="34" charset="0"/>
                <a:cs typeface="Arial" panose="020B0604020202020204" pitchFamily="34" charset="0"/>
              </a:rPr>
              <a:t>Loss of Network Connectivity Procedure Summary</a:t>
            </a:r>
          </a:p>
        </p:txBody>
      </p:sp>
      <p:sp>
        <p:nvSpPr>
          <p:cNvPr id="3" name="Content Placeholder 2">
            <a:extLst>
              <a:ext uri="{FF2B5EF4-FFF2-40B4-BE49-F238E27FC236}">
                <a16:creationId xmlns:a16="http://schemas.microsoft.com/office/drawing/2014/main" id="{44C77FC9-E05C-9150-8A1E-B1C21F42BEBE}"/>
              </a:ext>
            </a:extLst>
          </p:cNvPr>
          <p:cNvSpPr txBox="1">
            <a:spLocks/>
          </p:cNvSpPr>
          <p:nvPr/>
        </p:nvSpPr>
        <p:spPr>
          <a:xfrm>
            <a:off x="271426" y="900112"/>
            <a:ext cx="10729488" cy="5057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pPr>
            <a:r>
              <a:rPr lang="en-US" sz="2400" dirty="0">
                <a:solidFill>
                  <a:srgbClr val="000000"/>
                </a:solidFill>
                <a:latin typeface="Arial" panose="020B0604020202020204" pitchFamily="34" charset="0"/>
                <a:cs typeface="Arial" panose="020B0604020202020204" pitchFamily="34" charset="0"/>
              </a:rPr>
              <a:t>If a student finishes and is ready to turn in the test while offline (prior to the network being restored):</a:t>
            </a:r>
          </a:p>
          <a:p>
            <a:pPr lvl="1">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Allow student to turn in test. </a:t>
            </a:r>
          </a:p>
          <a:p>
            <a:pPr lvl="1">
              <a:buClr>
                <a:srgbClr val="000000"/>
              </a:buClr>
              <a:buFont typeface="Arial" panose="020B0604020202020204" pitchFamily="34" charset="0"/>
              <a:buChar char="•"/>
            </a:pPr>
            <a:r>
              <a:rPr lang="en-US" sz="2000" dirty="0">
                <a:solidFill>
                  <a:srgbClr val="000000"/>
                </a:solidFill>
                <a:latin typeface="Arial"/>
                <a:cs typeface="Segoe UI"/>
              </a:rPr>
              <a:t>The student will receive a message to notify the test administrator.</a:t>
            </a:r>
            <a:endParaRPr lang="en-US" sz="2000" dirty="0">
              <a:solidFill>
                <a:srgbClr val="000000"/>
              </a:solidFill>
              <a:latin typeface="Arial" panose="020B0604020202020204" pitchFamily="34" charset="0"/>
              <a:cs typeface="Arial" panose="020B0604020202020204" pitchFamily="34" charset="0"/>
            </a:endParaRPr>
          </a:p>
          <a:p>
            <a:pPr lvl="1">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Record the exact device the student is testing on. </a:t>
            </a:r>
          </a:p>
          <a:p>
            <a:pPr lvl="1">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Ensure no network management tools or system maintenance will alter that device’s files or configuration. </a:t>
            </a:r>
          </a:p>
          <a:p>
            <a:pPr lvl="1">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When network connectivity is restored, t</a:t>
            </a:r>
            <a:r>
              <a:rPr lang="en-US" sz="2000" dirty="0">
                <a:solidFill>
                  <a:srgbClr val="000000"/>
                </a:solidFill>
                <a:latin typeface="Arial"/>
                <a:cs typeface="Segoe UI"/>
              </a:rPr>
              <a:t>he test administrator will need to resume internet connectivity and relaunch the MCAS Student Kiosk. (If you can see the student login page, the saved responses have synced.)</a:t>
            </a:r>
          </a:p>
          <a:p>
            <a:pPr marL="514350" indent="-342900">
              <a:buClr>
                <a:srgbClr val="000000"/>
              </a:buClr>
            </a:pPr>
            <a:r>
              <a:rPr lang="en-US" sz="2400" dirty="0">
                <a:solidFill>
                  <a:srgbClr val="000000"/>
                </a:solidFill>
                <a:latin typeface="Arial" panose="020B0604020202020204" pitchFamily="34" charset="0"/>
                <a:cs typeface="Arial" panose="020B0604020202020204" pitchFamily="34" charset="0"/>
              </a:rPr>
              <a:t>If you are unsure of the status of the student responses, call the MCAS Service Center. </a:t>
            </a:r>
          </a:p>
          <a:p>
            <a:pPr marL="514350" indent="-342900">
              <a:buClr>
                <a:srgbClr val="000000"/>
              </a:buClr>
            </a:pPr>
            <a:r>
              <a:rPr lang="en-US" sz="2400" dirty="0">
                <a:solidFill>
                  <a:srgbClr val="000000"/>
                </a:solidFill>
                <a:latin typeface="Arial"/>
                <a:cs typeface="Segoe UI"/>
              </a:rPr>
              <a:t>Step-by-step instructions are in Appendix A of the </a:t>
            </a:r>
            <a:r>
              <a:rPr lang="en-US" sz="2400" dirty="0">
                <a:solidFill>
                  <a:srgbClr val="000000"/>
                </a:solidFill>
                <a:latin typeface="Arial"/>
                <a:cs typeface="Segoe UI"/>
                <a:hlinkClick r:id="rId3"/>
              </a:rPr>
              <a:t>PAM</a:t>
            </a:r>
            <a:r>
              <a:rPr lang="en-US" sz="2400" dirty="0">
                <a:solidFill>
                  <a:srgbClr val="000000"/>
                </a:solidFill>
                <a:latin typeface="Arial"/>
                <a:cs typeface="Segoe UI"/>
              </a:rPr>
              <a:t>. </a:t>
            </a:r>
          </a:p>
          <a:p>
            <a:pPr marL="514350" indent="-342900">
              <a:buClr>
                <a:srgbClr val="000000"/>
              </a:buClr>
            </a:pPr>
            <a:endParaRPr lang="en-US"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449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3913" y="290513"/>
            <a:ext cx="11366500" cy="677862"/>
          </a:xfrm>
        </p:spPr>
        <p:txBody>
          <a:bodyPr>
            <a:normAutofit/>
          </a:bodyPr>
          <a:lstStyle/>
          <a:p>
            <a:r>
              <a:rPr lang="en-US" sz="4000" dirty="0">
                <a:solidFill>
                  <a:srgbClr val="3647B6"/>
                </a:solidFill>
                <a:latin typeface="Arial" panose="020B0604020202020204" pitchFamily="34" charset="0"/>
                <a:cs typeface="Arial" panose="020B0604020202020204" pitchFamily="34" charset="0"/>
              </a:rPr>
              <a:t>Steps to Resolve Error Messages</a:t>
            </a:r>
          </a:p>
        </p:txBody>
      </p:sp>
      <p:sp>
        <p:nvSpPr>
          <p:cNvPr id="3" name="Content Placeholder 2"/>
          <p:cNvSpPr>
            <a:spLocks noGrp="1"/>
          </p:cNvSpPr>
          <p:nvPr>
            <p:ph idx="4294967295"/>
          </p:nvPr>
        </p:nvSpPr>
        <p:spPr>
          <a:xfrm>
            <a:off x="823914" y="1033236"/>
            <a:ext cx="10290175" cy="5048250"/>
          </a:xfrm>
        </p:spPr>
        <p:txBody>
          <a:bodyPr vert="horz" lIns="91416" tIns="45708" rIns="91416" bIns="45708" rtlCol="0" anchor="t">
            <a:noAutofit/>
          </a:bodyPr>
          <a:lstStyle/>
          <a:p>
            <a:pPr>
              <a:buClr>
                <a:srgbClr val="010203"/>
              </a:buClr>
            </a:pPr>
            <a:r>
              <a:rPr lang="en-US" sz="2600" dirty="0">
                <a:latin typeface="Arial" panose="020B0604020202020204" pitchFamily="34" charset="0"/>
                <a:cs typeface="Arial" panose="020B0604020202020204" pitchFamily="34" charset="0"/>
              </a:rPr>
              <a:t>If possible, do not power the device off until the student has exited the MCAS Student Kiosk. </a:t>
            </a:r>
          </a:p>
          <a:p>
            <a:pPr>
              <a:buClr>
                <a:srgbClr val="010203"/>
              </a:buClr>
            </a:pPr>
            <a:r>
              <a:rPr lang="en-US" sz="2800" dirty="0">
                <a:solidFill>
                  <a:srgbClr val="000000"/>
                </a:solidFill>
                <a:latin typeface="Arial" panose="020B0604020202020204" pitchFamily="34" charset="0"/>
                <a:cs typeface="Arial" panose="020B0604020202020204" pitchFamily="34" charset="0"/>
              </a:rPr>
              <a:t>Record the exact device the student is testing on. </a:t>
            </a:r>
          </a:p>
          <a:p>
            <a:pPr>
              <a:buClr>
                <a:srgbClr val="010203"/>
              </a:buClr>
            </a:pPr>
            <a:r>
              <a:rPr lang="en-US" sz="2600" dirty="0">
                <a:latin typeface="Arial" panose="020B0604020202020204" pitchFamily="34" charset="0"/>
                <a:cs typeface="Arial" panose="020B0604020202020204" pitchFamily="34" charset="0"/>
              </a:rPr>
              <a:t>Troubleshoot the error according to the instructions in Appendix A of the </a:t>
            </a:r>
            <a:r>
              <a:rPr lang="en-US" sz="2600" dirty="0">
                <a:latin typeface="Arial" panose="020B0604020202020204" pitchFamily="34" charset="0"/>
                <a:cs typeface="Arial" panose="020B0604020202020204" pitchFamily="34" charset="0"/>
                <a:hlinkClick r:id="rId3"/>
              </a:rPr>
              <a:t>PAM</a:t>
            </a:r>
            <a:r>
              <a:rPr lang="en-US" sz="2600" dirty="0">
                <a:latin typeface="Arial" panose="020B0604020202020204" pitchFamily="34" charset="0"/>
                <a:cs typeface="Arial" panose="020B0604020202020204" pitchFamily="34" charset="0"/>
              </a:rPr>
              <a:t>. </a:t>
            </a:r>
          </a:p>
          <a:p>
            <a:pPr lvl="1">
              <a:buClr>
                <a:srgbClr val="010203"/>
              </a:buClr>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If your school is experiencing a high volume of error messages, contact the MCAS Service Center. </a:t>
            </a:r>
          </a:p>
          <a:p>
            <a:pPr>
              <a:buClr>
                <a:srgbClr val="010203"/>
              </a:buClr>
            </a:pPr>
            <a:r>
              <a:rPr lang="en-US" sz="2600" dirty="0">
                <a:latin typeface="Arial" panose="020B0604020202020204" pitchFamily="34" charset="0"/>
                <a:cs typeface="Arial" panose="020B0604020202020204" pitchFamily="34" charset="0"/>
              </a:rPr>
              <a:t>When resuming a test after an error has exited the student from the kiosk, the original testing device should be used first.</a:t>
            </a:r>
          </a:p>
          <a:p>
            <a:pPr lvl="1">
              <a:buClr>
                <a:srgbClr val="010203"/>
              </a:buClr>
              <a:buFont typeface="Arial" panose="020B0604020202020204" pitchFamily="34" charset="0"/>
              <a:buChar char="•"/>
            </a:pPr>
            <a:r>
              <a:rPr lang="en-US" sz="2200" dirty="0">
                <a:latin typeface="Arial" panose="020B0604020202020204" pitchFamily="34" charset="0"/>
                <a:cs typeface="Arial" panose="020B0604020202020204" pitchFamily="34" charset="0"/>
              </a:rPr>
              <a:t>This is so that any unsent responses on the original device can be sent to eMetric. </a:t>
            </a:r>
          </a:p>
          <a:p>
            <a:pPr>
              <a:buClr>
                <a:srgbClr val="010203"/>
              </a:buClr>
            </a:pPr>
            <a:r>
              <a:rPr lang="en-US" sz="2600" dirty="0">
                <a:latin typeface="Arial" panose="020B0604020202020204" pitchFamily="34" charset="0"/>
                <a:cs typeface="Arial" panose="020B0604020202020204" pitchFamily="34" charset="0"/>
              </a:rPr>
              <a:t>If the original testing device cannot be used or if the original error is still occurring, contact the MCAS Service Center for support. </a:t>
            </a:r>
          </a:p>
          <a:p>
            <a:endParaRPr lang="en-US" sz="2399" dirty="0"/>
          </a:p>
          <a:p>
            <a:pPr marL="457063" lvl="1" indent="0">
              <a:buNone/>
            </a:pPr>
            <a:endParaRPr lang="en-US" sz="1400" dirty="0"/>
          </a:p>
          <a:p>
            <a:pPr marL="457063" lvl="1" indent="0">
              <a:buNone/>
            </a:pPr>
            <a:endParaRPr lang="en-US" sz="1999" dirty="0">
              <a:solidFill>
                <a:prstClr val="black"/>
              </a:solidFill>
              <a:cs typeface="Arial" charset="0"/>
            </a:endParaRPr>
          </a:p>
          <a:p>
            <a:pPr marL="457063" lvl="1" indent="0">
              <a:buNone/>
            </a:pPr>
            <a:endParaRPr lang="en-US" sz="1999" dirty="0">
              <a:solidFill>
                <a:prstClr val="black"/>
              </a:solidFill>
              <a:cs typeface="Arial" charset="0"/>
            </a:endParaRPr>
          </a:p>
          <a:p>
            <a:pPr marL="457063" lvl="1" indent="0">
              <a:buNone/>
            </a:pPr>
            <a:endParaRPr lang="en-US" sz="1999" dirty="0">
              <a:solidFill>
                <a:prstClr val="black"/>
              </a:solidFill>
              <a:cs typeface="Arial" charset="0"/>
            </a:endParaRPr>
          </a:p>
        </p:txBody>
      </p:sp>
    </p:spTree>
    <p:extLst>
      <p:ext uri="{BB962C8B-B14F-4D97-AF65-F5344CB8AC3E}">
        <p14:creationId xmlns:p14="http://schemas.microsoft.com/office/powerpoint/2010/main" val="4194942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014F4-1D6D-AD59-16B6-B91C325356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C8679B-794A-B4D5-36C1-D348C839FD9B}"/>
              </a:ext>
            </a:extLst>
          </p:cNvPr>
          <p:cNvSpPr txBox="1">
            <a:spLocks/>
          </p:cNvSpPr>
          <p:nvPr/>
        </p:nvSpPr>
        <p:spPr>
          <a:xfrm>
            <a:off x="103238" y="169069"/>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4000" dirty="0">
                <a:solidFill>
                  <a:srgbClr val="3647B6"/>
                </a:solidFill>
                <a:latin typeface="Arial" panose="020B0604020202020204" pitchFamily="34" charset="0"/>
                <a:cs typeface="Arial" panose="020B0604020202020204" pitchFamily="34" charset="0"/>
              </a:rPr>
              <a:t>Common MCAS Student Kiosk Error Messages</a:t>
            </a:r>
          </a:p>
        </p:txBody>
      </p:sp>
      <p:sp>
        <p:nvSpPr>
          <p:cNvPr id="3" name="Content Placeholder 2">
            <a:extLst>
              <a:ext uri="{FF2B5EF4-FFF2-40B4-BE49-F238E27FC236}">
                <a16:creationId xmlns:a16="http://schemas.microsoft.com/office/drawing/2014/main" id="{881C3EC2-99A4-2E79-A5B5-141E4F042DAA}"/>
              </a:ext>
            </a:extLst>
          </p:cNvPr>
          <p:cNvSpPr txBox="1">
            <a:spLocks/>
          </p:cNvSpPr>
          <p:nvPr/>
        </p:nvSpPr>
        <p:spPr>
          <a:xfrm>
            <a:off x="271426" y="900112"/>
            <a:ext cx="10729488" cy="5057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342900">
              <a:buClr>
                <a:srgbClr val="000000"/>
              </a:buClr>
            </a:pPr>
            <a:endParaRPr lang="en-US" sz="2800" dirty="0">
              <a:solidFill>
                <a:srgbClr val="000000"/>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CDFB63D9-481C-914A-8C09-79A6F37DBE24}"/>
              </a:ext>
            </a:extLst>
          </p:cNvPr>
          <p:cNvSpPr txBox="1">
            <a:spLocks/>
          </p:cNvSpPr>
          <p:nvPr/>
        </p:nvSpPr>
        <p:spPr>
          <a:xfrm>
            <a:off x="575435" y="959642"/>
            <a:ext cx="10275888" cy="5049838"/>
          </a:xfrm>
          <a:prstGeom prst="rect">
            <a:avLst/>
          </a:prstGeom>
        </p:spPr>
        <p:txBody>
          <a:bodyPr vert="horz" lIns="91416" tIns="45708" rIns="91416" bIns="45708"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10203"/>
              </a:buClr>
            </a:pPr>
            <a:endParaRPr lang="en-US" sz="2400" dirty="0">
              <a:solidFill>
                <a:prstClr val="black"/>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8B0C7FD2-D797-E89A-7F57-BD092B018054}"/>
              </a:ext>
            </a:extLst>
          </p:cNvPr>
          <p:cNvGraphicFramePr>
            <a:graphicFrameLocks noGrp="1"/>
          </p:cNvGraphicFramePr>
          <p:nvPr>
            <p:extLst>
              <p:ext uri="{D42A27DB-BD31-4B8C-83A1-F6EECF244321}">
                <p14:modId xmlns:p14="http://schemas.microsoft.com/office/powerpoint/2010/main" val="220315620"/>
              </p:ext>
            </p:extLst>
          </p:nvPr>
        </p:nvGraphicFramePr>
        <p:xfrm>
          <a:off x="478970" y="1054651"/>
          <a:ext cx="10996248" cy="4998720"/>
        </p:xfrm>
        <a:graphic>
          <a:graphicData uri="http://schemas.openxmlformats.org/drawingml/2006/table">
            <a:tbl>
              <a:tblPr firstRow="1" bandRow="1">
                <a:tableStyleId>{5C22544A-7EE6-4342-B048-85BDC9FD1C3A}</a:tableStyleId>
              </a:tblPr>
              <a:tblGrid>
                <a:gridCol w="3140850">
                  <a:extLst>
                    <a:ext uri="{9D8B030D-6E8A-4147-A177-3AD203B41FA5}">
                      <a16:colId xmlns:a16="http://schemas.microsoft.com/office/drawing/2014/main" val="629685213"/>
                    </a:ext>
                  </a:extLst>
                </a:gridCol>
                <a:gridCol w="7855398">
                  <a:extLst>
                    <a:ext uri="{9D8B030D-6E8A-4147-A177-3AD203B41FA5}">
                      <a16:colId xmlns:a16="http://schemas.microsoft.com/office/drawing/2014/main" val="2548005661"/>
                    </a:ext>
                  </a:extLst>
                </a:gridCol>
              </a:tblGrid>
              <a:tr h="370840">
                <a:tc>
                  <a:txBody>
                    <a:bodyPr/>
                    <a:lstStyle/>
                    <a:p>
                      <a:pPr algn="l" rtl="0" fontAlgn="base">
                        <a:lnSpc>
                          <a:spcPct val="100000"/>
                        </a:lnSpc>
                      </a:pPr>
                      <a:r>
                        <a:rPr lang="en-US" sz="2400" b="1" i="0" dirty="0">
                          <a:effectLst/>
                          <a:latin typeface="Arial" panose="020B0604020202020204" pitchFamily="34" charset="0"/>
                          <a:cs typeface="Arial" panose="020B0604020202020204" pitchFamily="34" charset="0"/>
                        </a:rPr>
                        <a:t>Error Message</a:t>
                      </a:r>
                      <a:r>
                        <a:rPr lang="en-US" sz="2400" b="0" i="0" dirty="0">
                          <a:effectLst/>
                          <a:latin typeface="Arial" panose="020B0604020202020204" pitchFamily="34" charset="0"/>
                          <a:cs typeface="Arial" panose="020B0604020202020204" pitchFamily="34" charset="0"/>
                        </a:rPr>
                        <a:t> </a:t>
                      </a:r>
                    </a:p>
                  </a:txBody>
                  <a:tcPr/>
                </a:tc>
                <a:tc>
                  <a:txBody>
                    <a:bodyPr/>
                    <a:lstStyle/>
                    <a:p>
                      <a:pPr algn="l" rtl="0" fontAlgn="base">
                        <a:lnSpc>
                          <a:spcPct val="100000"/>
                        </a:lnSpc>
                      </a:pPr>
                      <a:r>
                        <a:rPr lang="en-US" sz="2400" b="1" i="0" dirty="0">
                          <a:effectLst/>
                          <a:latin typeface="Arial" panose="020B0604020202020204" pitchFamily="34" charset="0"/>
                          <a:cs typeface="Arial" panose="020B0604020202020204" pitchFamily="34" charset="0"/>
                        </a:rPr>
                        <a:t>Resolution</a:t>
                      </a:r>
                      <a:r>
                        <a:rPr lang="en-US" sz="2400" b="0" i="0" dirty="0">
                          <a:effectLst/>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641856672"/>
                  </a:ext>
                </a:extLst>
              </a:tr>
              <a:tr h="370840">
                <a:tc>
                  <a:txBody>
                    <a:bodyPr/>
                    <a:lstStyle/>
                    <a:p>
                      <a:pPr algn="l" rtl="0" fontAlgn="base">
                        <a:lnSpc>
                          <a:spcPct val="100000"/>
                        </a:lnSpc>
                      </a:pPr>
                      <a:r>
                        <a:rPr lang="en-US" sz="2000" b="1" i="0" dirty="0">
                          <a:effectLst/>
                          <a:latin typeface="Arial" panose="020B0604020202020204" pitchFamily="34" charset="0"/>
                          <a:cs typeface="Arial" panose="020B0604020202020204" pitchFamily="34" charset="0"/>
                        </a:rPr>
                        <a:t>Invalid username/password </a:t>
                      </a:r>
                    </a:p>
                  </a:txBody>
                  <a:tcPr/>
                </a:tc>
                <a:tc>
                  <a:txBody>
                    <a:bodyPr/>
                    <a:lstStyle/>
                    <a:p>
                      <a:pPr marL="342900" indent="-342900" algn="l" rtl="0" fontAlgn="base">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The student is using the incorrect password or username when trying to log into the MCAS Student Kiosk. </a:t>
                      </a:r>
                    </a:p>
                    <a:p>
                      <a:pPr marL="342900" indent="-342900" algn="l" rtl="0" fontAlgn="base">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Verify the correct username and password in the MCAS Portal and have the student try again. </a:t>
                      </a:r>
                    </a:p>
                  </a:txBody>
                  <a:tcPr/>
                </a:tc>
                <a:extLst>
                  <a:ext uri="{0D108BD9-81ED-4DB2-BD59-A6C34878D82A}">
                    <a16:rowId xmlns:a16="http://schemas.microsoft.com/office/drawing/2014/main" val="944021578"/>
                  </a:ext>
                </a:extLst>
              </a:tr>
              <a:tr h="370840">
                <a:tc>
                  <a:txBody>
                    <a:bodyPr/>
                    <a:lstStyle/>
                    <a:p>
                      <a:pPr algn="l" rtl="0" fontAlgn="base">
                        <a:lnSpc>
                          <a:spcPct val="100000"/>
                        </a:lnSpc>
                      </a:pPr>
                      <a:r>
                        <a:rPr lang="en-US" sz="2000" b="1" i="0" dirty="0">
                          <a:effectLst/>
                          <a:latin typeface="Arial" panose="020B0604020202020204" pitchFamily="34" charset="0"/>
                          <a:cs typeface="Arial" panose="020B0604020202020204" pitchFamily="34" charset="0"/>
                        </a:rPr>
                        <a:t>We could not establish a connection to our server, please check your internet connection. </a:t>
                      </a:r>
                    </a:p>
                  </a:txBody>
                  <a:tcPr/>
                </a:tc>
                <a:tc>
                  <a:txBody>
                    <a:bodyPr/>
                    <a:lstStyle/>
                    <a:p>
                      <a:pPr marL="342900" indent="-342900" algn="l" rtl="0" fontAlgn="base">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Internet connectivity was lost after the student entered their username and password. </a:t>
                      </a:r>
                    </a:p>
                    <a:p>
                      <a:pPr marL="342900" indent="-342900" algn="l" rtl="0" fontAlgn="base">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The MCAS Student Kiosk detected the loss of internet connectivity and will not allow the student to log in until internet connectivity is reestablished. </a:t>
                      </a:r>
                    </a:p>
                    <a:p>
                      <a:pPr marL="342900" indent="-342900" algn="l" rtl="0" fontAlgn="base">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Contact your technology coordinator. </a:t>
                      </a:r>
                    </a:p>
                  </a:txBody>
                  <a:tcPr/>
                </a:tc>
                <a:extLst>
                  <a:ext uri="{0D108BD9-81ED-4DB2-BD59-A6C34878D82A}">
                    <a16:rowId xmlns:a16="http://schemas.microsoft.com/office/drawing/2014/main" val="3812580208"/>
                  </a:ext>
                </a:extLst>
              </a:tr>
              <a:tr h="370840">
                <a:tc>
                  <a:txBody>
                    <a:bodyPr/>
                    <a:lstStyle/>
                    <a:p>
                      <a:pPr algn="l" rtl="0" fontAlgn="base">
                        <a:lnSpc>
                          <a:spcPct val="100000"/>
                        </a:lnSpc>
                      </a:pPr>
                      <a:r>
                        <a:rPr lang="en-US" sz="2000" b="1" i="0" dirty="0">
                          <a:effectLst/>
                          <a:latin typeface="Arial" panose="020B0604020202020204" pitchFamily="34" charset="0"/>
                          <a:cs typeface="Arial" panose="020B0604020202020204" pitchFamily="34" charset="0"/>
                        </a:rPr>
                        <a:t>Incorrect session access code. Please try again. </a:t>
                      </a:r>
                    </a:p>
                  </a:txBody>
                  <a:tcPr/>
                </a:tc>
                <a:tc>
                  <a:txBody>
                    <a:bodyPr/>
                    <a:lstStyle/>
                    <a:p>
                      <a:pPr marL="342900" indent="-342900" algn="l" rtl="0" fontAlgn="base">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The student is using the incorrect session access code for the session selected or typing in the session access code incorrectly. </a:t>
                      </a:r>
                    </a:p>
                    <a:p>
                      <a:pPr marL="342900" indent="-342900" algn="l" rtl="0" fontAlgn="base">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Verify the correct session access code in the MCAS Portal and have the student try again. </a:t>
                      </a:r>
                    </a:p>
                  </a:txBody>
                  <a:tcPr/>
                </a:tc>
                <a:extLst>
                  <a:ext uri="{0D108BD9-81ED-4DB2-BD59-A6C34878D82A}">
                    <a16:rowId xmlns:a16="http://schemas.microsoft.com/office/drawing/2014/main" val="3759722497"/>
                  </a:ext>
                </a:extLst>
              </a:tr>
            </a:tbl>
          </a:graphicData>
        </a:graphic>
      </p:graphicFrame>
      <p:sp>
        <p:nvSpPr>
          <p:cNvPr id="6" name="TextBox 5">
            <a:extLst>
              <a:ext uri="{FF2B5EF4-FFF2-40B4-BE49-F238E27FC236}">
                <a16:creationId xmlns:a16="http://schemas.microsoft.com/office/drawing/2014/main" id="{F2A7BC5A-92D7-56AF-CF69-3BF133546616}"/>
              </a:ext>
            </a:extLst>
          </p:cNvPr>
          <p:cNvSpPr txBox="1"/>
          <p:nvPr/>
        </p:nvSpPr>
        <p:spPr>
          <a:xfrm>
            <a:off x="2914022" y="6259503"/>
            <a:ext cx="8390374" cy="369332"/>
          </a:xfrm>
          <a:prstGeom prst="rect">
            <a:avLst/>
          </a:prstGeom>
          <a:noFill/>
        </p:spPr>
        <p:txBody>
          <a:bodyPr wrap="square" rtlCol="0">
            <a:spAutoFit/>
          </a:bodyPr>
          <a:lstStyle/>
          <a:p>
            <a:r>
              <a:rPr lang="en-US" sz="1800" dirty="0">
                <a:solidFill>
                  <a:prstClr val="black"/>
                </a:solidFill>
                <a:latin typeface="Arial" panose="020B0604020202020204" pitchFamily="34" charset="0"/>
                <a:cs typeface="Arial" panose="020B0604020202020204" pitchFamily="34" charset="0"/>
              </a:rPr>
              <a:t>Refer to </a:t>
            </a:r>
            <a:r>
              <a:rPr lang="en-US" sz="1800" dirty="0">
                <a:solidFill>
                  <a:prstClr val="black"/>
                </a:solidFill>
                <a:latin typeface="Arial" panose="020B0604020202020204" pitchFamily="34" charset="0"/>
                <a:cs typeface="Arial" panose="020B0604020202020204" pitchFamily="34" charset="0"/>
                <a:hlinkClick r:id="rId3"/>
              </a:rPr>
              <a:t>Appendix A of the PAM</a:t>
            </a:r>
            <a:r>
              <a:rPr lang="en-US" sz="1800" dirty="0">
                <a:solidFill>
                  <a:prstClr val="black"/>
                </a:solidFill>
                <a:latin typeface="Arial" panose="020B0604020202020204" pitchFamily="34" charset="0"/>
                <a:cs typeface="Arial" panose="020B0604020202020204" pitchFamily="34" charset="0"/>
              </a:rPr>
              <a:t> for a full list of error messages and instructions. </a:t>
            </a:r>
          </a:p>
        </p:txBody>
      </p:sp>
    </p:spTree>
    <p:extLst>
      <p:ext uri="{BB962C8B-B14F-4D97-AF65-F5344CB8AC3E}">
        <p14:creationId xmlns:p14="http://schemas.microsoft.com/office/powerpoint/2010/main" val="1778769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61BFA-5992-4212-C9A6-AB4AA6FAE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57B5E-D5C2-A97F-2C3C-9AB39FFCB737}"/>
              </a:ext>
            </a:extLst>
          </p:cNvPr>
          <p:cNvSpPr txBox="1">
            <a:spLocks/>
          </p:cNvSpPr>
          <p:nvPr/>
        </p:nvSpPr>
        <p:spPr>
          <a:xfrm>
            <a:off x="103238" y="169069"/>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3600" dirty="0">
                <a:solidFill>
                  <a:srgbClr val="3647B6"/>
                </a:solidFill>
                <a:latin typeface="Arial" panose="020B0604020202020204" pitchFamily="34" charset="0"/>
                <a:cs typeface="Arial" panose="020B0604020202020204" pitchFamily="34" charset="0"/>
              </a:rPr>
              <a:t>Common MCAS Student Kiosk Error Messages (cont’d)</a:t>
            </a:r>
          </a:p>
        </p:txBody>
      </p:sp>
      <p:sp>
        <p:nvSpPr>
          <p:cNvPr id="3" name="Content Placeholder 2">
            <a:extLst>
              <a:ext uri="{FF2B5EF4-FFF2-40B4-BE49-F238E27FC236}">
                <a16:creationId xmlns:a16="http://schemas.microsoft.com/office/drawing/2014/main" id="{A73F49B7-E219-9C76-FC83-F4D7A66307A7}"/>
              </a:ext>
            </a:extLst>
          </p:cNvPr>
          <p:cNvSpPr txBox="1">
            <a:spLocks/>
          </p:cNvSpPr>
          <p:nvPr/>
        </p:nvSpPr>
        <p:spPr>
          <a:xfrm>
            <a:off x="271426" y="900112"/>
            <a:ext cx="10729488" cy="5057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342900">
              <a:buClr>
                <a:srgbClr val="000000"/>
              </a:buClr>
            </a:pPr>
            <a:endParaRPr lang="en-US" sz="2800" dirty="0">
              <a:solidFill>
                <a:srgbClr val="000000"/>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0F7984B-144D-5805-09AF-99F670E17834}"/>
              </a:ext>
            </a:extLst>
          </p:cNvPr>
          <p:cNvSpPr txBox="1">
            <a:spLocks/>
          </p:cNvSpPr>
          <p:nvPr/>
        </p:nvSpPr>
        <p:spPr>
          <a:xfrm>
            <a:off x="575435" y="959642"/>
            <a:ext cx="10275888" cy="5049838"/>
          </a:xfrm>
          <a:prstGeom prst="rect">
            <a:avLst/>
          </a:prstGeom>
        </p:spPr>
        <p:txBody>
          <a:bodyPr vert="horz" lIns="91416" tIns="45708" rIns="91416" bIns="45708"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10203"/>
              </a:buClr>
            </a:pPr>
            <a:endParaRPr lang="en-US" sz="2400" dirty="0">
              <a:solidFill>
                <a:prstClr val="black"/>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DBAC8716-00ED-6668-0D92-49A1754644A5}"/>
              </a:ext>
            </a:extLst>
          </p:cNvPr>
          <p:cNvGraphicFramePr>
            <a:graphicFrameLocks noGrp="1"/>
          </p:cNvGraphicFramePr>
          <p:nvPr>
            <p:extLst>
              <p:ext uri="{D42A27DB-BD31-4B8C-83A1-F6EECF244321}">
                <p14:modId xmlns:p14="http://schemas.microsoft.com/office/powerpoint/2010/main" val="467270830"/>
              </p:ext>
            </p:extLst>
          </p:nvPr>
        </p:nvGraphicFramePr>
        <p:xfrm>
          <a:off x="478970" y="1054651"/>
          <a:ext cx="10996248" cy="4297680"/>
        </p:xfrm>
        <a:graphic>
          <a:graphicData uri="http://schemas.openxmlformats.org/drawingml/2006/table">
            <a:tbl>
              <a:tblPr firstRow="1" bandRow="1">
                <a:tableStyleId>{5C22544A-7EE6-4342-B048-85BDC9FD1C3A}</a:tableStyleId>
              </a:tblPr>
              <a:tblGrid>
                <a:gridCol w="3140850">
                  <a:extLst>
                    <a:ext uri="{9D8B030D-6E8A-4147-A177-3AD203B41FA5}">
                      <a16:colId xmlns:a16="http://schemas.microsoft.com/office/drawing/2014/main" val="629685213"/>
                    </a:ext>
                  </a:extLst>
                </a:gridCol>
                <a:gridCol w="7855398">
                  <a:extLst>
                    <a:ext uri="{9D8B030D-6E8A-4147-A177-3AD203B41FA5}">
                      <a16:colId xmlns:a16="http://schemas.microsoft.com/office/drawing/2014/main" val="2548005661"/>
                    </a:ext>
                  </a:extLst>
                </a:gridCol>
              </a:tblGrid>
              <a:tr h="370840">
                <a:tc>
                  <a:txBody>
                    <a:bodyPr/>
                    <a:lstStyle/>
                    <a:p>
                      <a:pPr algn="l" rtl="0" fontAlgn="base">
                        <a:lnSpc>
                          <a:spcPct val="100000"/>
                        </a:lnSpc>
                      </a:pPr>
                      <a:r>
                        <a:rPr lang="en-US" sz="2400" b="1" i="0" dirty="0">
                          <a:effectLst/>
                          <a:latin typeface="Arial" panose="020B0604020202020204" pitchFamily="34" charset="0"/>
                          <a:cs typeface="Arial" panose="020B0604020202020204" pitchFamily="34" charset="0"/>
                        </a:rPr>
                        <a:t>Error Message</a:t>
                      </a:r>
                      <a:r>
                        <a:rPr lang="en-US" sz="2400" b="0" i="0" dirty="0">
                          <a:effectLst/>
                          <a:latin typeface="Arial" panose="020B0604020202020204" pitchFamily="34" charset="0"/>
                          <a:cs typeface="Arial" panose="020B0604020202020204" pitchFamily="34" charset="0"/>
                        </a:rPr>
                        <a:t> </a:t>
                      </a:r>
                    </a:p>
                  </a:txBody>
                  <a:tcPr/>
                </a:tc>
                <a:tc>
                  <a:txBody>
                    <a:bodyPr/>
                    <a:lstStyle/>
                    <a:p>
                      <a:pPr algn="l" rtl="0" fontAlgn="base">
                        <a:lnSpc>
                          <a:spcPct val="100000"/>
                        </a:lnSpc>
                      </a:pPr>
                      <a:r>
                        <a:rPr lang="en-US" sz="2400" b="1" i="0" dirty="0">
                          <a:effectLst/>
                          <a:latin typeface="Arial" panose="020B0604020202020204" pitchFamily="34" charset="0"/>
                          <a:cs typeface="Arial" panose="020B0604020202020204" pitchFamily="34" charset="0"/>
                        </a:rPr>
                        <a:t>Resolution</a:t>
                      </a:r>
                      <a:r>
                        <a:rPr lang="en-US" sz="2400" b="0" i="0" dirty="0">
                          <a:effectLst/>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641856672"/>
                  </a:ext>
                </a:extLst>
              </a:tr>
              <a:tr h="370840">
                <a:tc>
                  <a:txBody>
                    <a:bodyPr/>
                    <a:lstStyle/>
                    <a:p>
                      <a:pPr algn="l" rtl="0" fontAlgn="base">
                        <a:lnSpc>
                          <a:spcPct val="100000"/>
                        </a:lnSpc>
                      </a:pPr>
                      <a:r>
                        <a:rPr lang="en-US" sz="2000" b="1" i="0" dirty="0">
                          <a:effectLst/>
                          <a:latin typeface="Arial" panose="020B0604020202020204" pitchFamily="34" charset="0"/>
                          <a:cs typeface="Arial" panose="020B0604020202020204" pitchFamily="34" charset="0"/>
                        </a:rPr>
                        <a:t>We were unable to get your Test Session. Please check your internet connection and try again. </a:t>
                      </a:r>
                    </a:p>
                  </a:txBody>
                  <a:tcPr/>
                </a:tc>
                <a:tc>
                  <a:txBody>
                    <a:bodyPr/>
                    <a:lstStyle/>
                    <a:p>
                      <a:pPr marL="342900" indent="-342900" algn="l" rtl="0" fontAlgn="base">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Internet connectivity was lost after the student logged in. </a:t>
                      </a:r>
                    </a:p>
                    <a:p>
                      <a:pPr marL="342900" indent="-342900" algn="l" rtl="0" fontAlgn="base">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The MCAS Student Kiosk will not load the test sessions until a connection to the internet is reestablished. Click </a:t>
                      </a:r>
                      <a:r>
                        <a:rPr lang="en-US" sz="2000" b="1" i="0" dirty="0">
                          <a:effectLst/>
                          <a:latin typeface="Arial" panose="020B0604020202020204" pitchFamily="34" charset="0"/>
                          <a:cs typeface="Arial" panose="020B0604020202020204" pitchFamily="34" charset="0"/>
                        </a:rPr>
                        <a:t>Retry</a:t>
                      </a:r>
                      <a:r>
                        <a:rPr lang="en-US" sz="2000" b="0" i="0" dirty="0">
                          <a:effectLst/>
                          <a:latin typeface="Arial" panose="020B0604020202020204" pitchFamily="34" charset="0"/>
                          <a:cs typeface="Arial" panose="020B0604020202020204" pitchFamily="34" charset="0"/>
                        </a:rPr>
                        <a:t>. </a:t>
                      </a:r>
                    </a:p>
                    <a:p>
                      <a:pPr marL="342900" indent="-342900" algn="l" rtl="0" fontAlgn="base">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If internet connectivity is established, then the student will be directed to the test session. </a:t>
                      </a:r>
                    </a:p>
                    <a:p>
                      <a:pPr marL="342900" indent="-342900" algn="l" rtl="0" fontAlgn="base">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If an internet connection is not detected, contact your technology coordinator. </a:t>
                      </a:r>
                    </a:p>
                  </a:txBody>
                  <a:tcPr/>
                </a:tc>
                <a:extLst>
                  <a:ext uri="{0D108BD9-81ED-4DB2-BD59-A6C34878D82A}">
                    <a16:rowId xmlns:a16="http://schemas.microsoft.com/office/drawing/2014/main" val="944021578"/>
                  </a:ext>
                </a:extLst>
              </a:tr>
              <a:tr h="370840">
                <a:tc>
                  <a:txBody>
                    <a:bodyPr/>
                    <a:lstStyle/>
                    <a:p>
                      <a:pPr algn="l" rtl="0" fontAlgn="base">
                        <a:lnSpc>
                          <a:spcPct val="100000"/>
                        </a:lnSpc>
                      </a:pPr>
                      <a:r>
                        <a:rPr lang="en-US" sz="2000" b="1" dirty="0">
                          <a:latin typeface="Arial" panose="020B0604020202020204" pitchFamily="34" charset="0"/>
                          <a:cs typeface="Arial" panose="020B0604020202020204" pitchFamily="34" charset="0"/>
                        </a:rPr>
                        <a:t>We could not establish a connection to our server, please check your internet connection. </a:t>
                      </a:r>
                    </a:p>
                  </a:txBody>
                  <a:tcPr/>
                </a:tc>
                <a:tc>
                  <a:txBody>
                    <a:bodyPr/>
                    <a:lstStyle/>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The eMetric servers cannot reach the stored response folder location due to a network connectivity failure. </a:t>
                      </a:r>
                    </a:p>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Contact your technology coordinator. </a:t>
                      </a:r>
                    </a:p>
                  </a:txBody>
                  <a:tcPr/>
                </a:tc>
                <a:extLst>
                  <a:ext uri="{0D108BD9-81ED-4DB2-BD59-A6C34878D82A}">
                    <a16:rowId xmlns:a16="http://schemas.microsoft.com/office/drawing/2014/main" val="3812580208"/>
                  </a:ext>
                </a:extLst>
              </a:tr>
            </a:tbl>
          </a:graphicData>
        </a:graphic>
      </p:graphicFrame>
    </p:spTree>
    <p:extLst>
      <p:ext uri="{BB962C8B-B14F-4D97-AF65-F5344CB8AC3E}">
        <p14:creationId xmlns:p14="http://schemas.microsoft.com/office/powerpoint/2010/main" val="182740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were emailed to participants before this session from </a:t>
            </a:r>
            <a:r>
              <a:rPr lang="en-US" dirty="0">
                <a:solidFill>
                  <a:srgbClr val="101D35"/>
                </a:solidFill>
                <a:latin typeface="Arial" panose="020B0604020202020204" pitchFamily="34" charset="0"/>
                <a:cs typeface="Arial" panose="020B0604020202020204" pitchFamily="34" charset="0"/>
                <a:hlinkClick r:id="rId3"/>
              </a:rPr>
              <a:t>MCASEvents@cognia.org</a:t>
            </a:r>
            <a:r>
              <a:rPr lang="en-US" dirty="0">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dirty="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637BA-41F5-F254-6A90-C2908773D7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47FEB-5DAE-DA3D-3E14-19DBF218F89C}"/>
              </a:ext>
            </a:extLst>
          </p:cNvPr>
          <p:cNvSpPr txBox="1">
            <a:spLocks/>
          </p:cNvSpPr>
          <p:nvPr/>
        </p:nvSpPr>
        <p:spPr>
          <a:xfrm>
            <a:off x="103238" y="169069"/>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3600" dirty="0">
                <a:solidFill>
                  <a:srgbClr val="3647B6"/>
                </a:solidFill>
                <a:latin typeface="Arial" panose="020B0604020202020204" pitchFamily="34" charset="0"/>
                <a:cs typeface="Arial" panose="020B0604020202020204" pitchFamily="34" charset="0"/>
              </a:rPr>
              <a:t>Common MCAS Student Kiosk Error Messages (cont’d)</a:t>
            </a:r>
          </a:p>
        </p:txBody>
      </p:sp>
      <p:sp>
        <p:nvSpPr>
          <p:cNvPr id="3" name="Content Placeholder 2">
            <a:extLst>
              <a:ext uri="{FF2B5EF4-FFF2-40B4-BE49-F238E27FC236}">
                <a16:creationId xmlns:a16="http://schemas.microsoft.com/office/drawing/2014/main" id="{97C7D544-A008-6B04-96A2-C96A7FCF84DC}"/>
              </a:ext>
            </a:extLst>
          </p:cNvPr>
          <p:cNvSpPr txBox="1">
            <a:spLocks/>
          </p:cNvSpPr>
          <p:nvPr/>
        </p:nvSpPr>
        <p:spPr>
          <a:xfrm>
            <a:off x="271426" y="900112"/>
            <a:ext cx="10729488" cy="5057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342900">
              <a:buClr>
                <a:srgbClr val="000000"/>
              </a:buClr>
            </a:pPr>
            <a:endParaRPr lang="en-US" sz="2800" dirty="0">
              <a:solidFill>
                <a:srgbClr val="000000"/>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11FE9ABD-3D06-E606-86FE-859C4FE11412}"/>
              </a:ext>
            </a:extLst>
          </p:cNvPr>
          <p:cNvSpPr txBox="1">
            <a:spLocks/>
          </p:cNvSpPr>
          <p:nvPr/>
        </p:nvSpPr>
        <p:spPr>
          <a:xfrm>
            <a:off x="575435" y="959642"/>
            <a:ext cx="10275888" cy="5049838"/>
          </a:xfrm>
          <a:prstGeom prst="rect">
            <a:avLst/>
          </a:prstGeom>
        </p:spPr>
        <p:txBody>
          <a:bodyPr vert="horz" lIns="91416" tIns="45708" rIns="91416" bIns="45708"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10203"/>
              </a:buClr>
            </a:pPr>
            <a:endParaRPr lang="en-US" sz="2400" dirty="0">
              <a:solidFill>
                <a:prstClr val="black"/>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26AC0E40-B98F-737C-8143-C7A39E54DE90}"/>
              </a:ext>
            </a:extLst>
          </p:cNvPr>
          <p:cNvGraphicFramePr>
            <a:graphicFrameLocks noGrp="1"/>
          </p:cNvGraphicFramePr>
          <p:nvPr>
            <p:extLst>
              <p:ext uri="{D42A27DB-BD31-4B8C-83A1-F6EECF244321}">
                <p14:modId xmlns:p14="http://schemas.microsoft.com/office/powerpoint/2010/main" val="4076446819"/>
              </p:ext>
            </p:extLst>
          </p:nvPr>
        </p:nvGraphicFramePr>
        <p:xfrm>
          <a:off x="478970" y="900112"/>
          <a:ext cx="11441604" cy="5212080"/>
        </p:xfrm>
        <a:graphic>
          <a:graphicData uri="http://schemas.openxmlformats.org/drawingml/2006/table">
            <a:tbl>
              <a:tblPr firstRow="1" bandRow="1">
                <a:tableStyleId>{5C22544A-7EE6-4342-B048-85BDC9FD1C3A}</a:tableStyleId>
              </a:tblPr>
              <a:tblGrid>
                <a:gridCol w="2756599">
                  <a:extLst>
                    <a:ext uri="{9D8B030D-6E8A-4147-A177-3AD203B41FA5}">
                      <a16:colId xmlns:a16="http://schemas.microsoft.com/office/drawing/2014/main" val="629685213"/>
                    </a:ext>
                  </a:extLst>
                </a:gridCol>
                <a:gridCol w="8685005">
                  <a:extLst>
                    <a:ext uri="{9D8B030D-6E8A-4147-A177-3AD203B41FA5}">
                      <a16:colId xmlns:a16="http://schemas.microsoft.com/office/drawing/2014/main" val="2548005661"/>
                    </a:ext>
                  </a:extLst>
                </a:gridCol>
              </a:tblGrid>
              <a:tr h="370840">
                <a:tc>
                  <a:txBody>
                    <a:bodyPr/>
                    <a:lstStyle/>
                    <a:p>
                      <a:pPr algn="l" rtl="0" fontAlgn="base">
                        <a:lnSpc>
                          <a:spcPct val="100000"/>
                        </a:lnSpc>
                      </a:pPr>
                      <a:r>
                        <a:rPr lang="en-US" sz="2400" b="1" i="0" dirty="0">
                          <a:effectLst/>
                          <a:latin typeface="Arial" panose="020B0604020202020204" pitchFamily="34" charset="0"/>
                          <a:cs typeface="Arial" panose="020B0604020202020204" pitchFamily="34" charset="0"/>
                        </a:rPr>
                        <a:t>Error Message</a:t>
                      </a:r>
                      <a:r>
                        <a:rPr lang="en-US" sz="2400" b="0" i="0" dirty="0">
                          <a:effectLst/>
                          <a:latin typeface="Arial" panose="020B0604020202020204" pitchFamily="34" charset="0"/>
                          <a:cs typeface="Arial" panose="020B0604020202020204" pitchFamily="34" charset="0"/>
                        </a:rPr>
                        <a:t> </a:t>
                      </a:r>
                    </a:p>
                  </a:txBody>
                  <a:tcPr/>
                </a:tc>
                <a:tc>
                  <a:txBody>
                    <a:bodyPr/>
                    <a:lstStyle/>
                    <a:p>
                      <a:pPr algn="l" rtl="0" fontAlgn="base">
                        <a:lnSpc>
                          <a:spcPct val="100000"/>
                        </a:lnSpc>
                      </a:pPr>
                      <a:r>
                        <a:rPr lang="en-US" sz="2400" b="1" i="0" dirty="0">
                          <a:effectLst/>
                          <a:latin typeface="Arial" panose="020B0604020202020204" pitchFamily="34" charset="0"/>
                          <a:cs typeface="Arial" panose="020B0604020202020204" pitchFamily="34" charset="0"/>
                        </a:rPr>
                        <a:t>Resolution</a:t>
                      </a:r>
                      <a:r>
                        <a:rPr lang="en-US" sz="2400" b="0" i="0" dirty="0">
                          <a:effectLst/>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641856672"/>
                  </a:ext>
                </a:extLst>
              </a:tr>
              <a:tr h="370840">
                <a:tc>
                  <a:txBody>
                    <a:bodyPr/>
                    <a:lstStyle/>
                    <a:p>
                      <a:pPr algn="l" rtl="0" fontAlgn="base">
                        <a:lnSpc>
                          <a:spcPct val="100000"/>
                        </a:lnSpc>
                      </a:pPr>
                      <a:r>
                        <a:rPr lang="en-US" sz="2000" b="1" dirty="0">
                          <a:latin typeface="Arial" panose="020B0604020202020204" pitchFamily="34" charset="0"/>
                          <a:cs typeface="Arial" panose="020B0604020202020204" pitchFamily="34" charset="0"/>
                        </a:rPr>
                        <a:t>Please raise your hand; your test session has timed out.</a:t>
                      </a:r>
                    </a:p>
                  </a:txBody>
                  <a:tcPr/>
                </a:tc>
                <a:tc>
                  <a:txBody>
                    <a:bodyPr/>
                    <a:lstStyle/>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The student has timed out of their test session, meaning they have been inactive in the test for 60 minutes or more. </a:t>
                      </a:r>
                    </a:p>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Click </a:t>
                      </a:r>
                      <a:r>
                        <a:rPr lang="en-US" sz="2000" b="1" dirty="0">
                          <a:latin typeface="Arial" panose="020B0604020202020204" pitchFamily="34" charset="0"/>
                          <a:cs typeface="Arial" panose="020B0604020202020204" pitchFamily="34" charset="0"/>
                        </a:rPr>
                        <a:t>Exit</a:t>
                      </a:r>
                      <a:r>
                        <a:rPr lang="en-US" sz="2000" dirty="0">
                          <a:latin typeface="Arial" panose="020B0604020202020204" pitchFamily="34" charset="0"/>
                          <a:cs typeface="Arial" panose="020B0604020202020204" pitchFamily="34" charset="0"/>
                        </a:rPr>
                        <a:t> to go back to the sign-in page. </a:t>
                      </a:r>
                    </a:p>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When the student is ready to continue testing, they will log back into the student testing interface and select the session, enter the session access code, and the test administrator will enter the proctor password. </a:t>
                      </a:r>
                    </a:p>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The student will resume testing where they left off. </a:t>
                      </a:r>
                    </a:p>
                  </a:txBody>
                  <a:tcPr/>
                </a:tc>
                <a:extLst>
                  <a:ext uri="{0D108BD9-81ED-4DB2-BD59-A6C34878D82A}">
                    <a16:rowId xmlns:a16="http://schemas.microsoft.com/office/drawing/2014/main" val="944021578"/>
                  </a:ext>
                </a:extLst>
              </a:tr>
              <a:tr h="370840">
                <a:tc>
                  <a:txBody>
                    <a:bodyPr/>
                    <a:lstStyle/>
                    <a:p>
                      <a:pPr algn="l" rtl="0" fontAlgn="base">
                        <a:lnSpc>
                          <a:spcPct val="100000"/>
                        </a:lnSpc>
                      </a:pPr>
                      <a:r>
                        <a:rPr lang="en-US" sz="2000" b="1" dirty="0">
                          <a:latin typeface="Arial" panose="020B0604020202020204" pitchFamily="34" charset="0"/>
                          <a:cs typeface="Arial" panose="020B0604020202020204" pitchFamily="34" charset="0"/>
                        </a:rPr>
                        <a:t>A connection to the network could not be established. Your test has been saved offline.</a:t>
                      </a:r>
                    </a:p>
                  </a:txBody>
                  <a:tcPr/>
                </a:tc>
                <a:tc>
                  <a:txBody>
                    <a:bodyPr/>
                    <a:lstStyle/>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Internet connectivity was lost after the student began testing and was not restored by the time the student completed the test. </a:t>
                      </a:r>
                    </a:p>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The student’s responses are saved to the local folder configured when installing the MCAS Student Kiosk. </a:t>
                      </a:r>
                    </a:p>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Enter the proctor password to acknowledge the message. </a:t>
                      </a:r>
                    </a:p>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Note the student’s device ID. </a:t>
                      </a:r>
                    </a:p>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Contact your technology coordinator to establish internet connection. </a:t>
                      </a:r>
                    </a:p>
                    <a:p>
                      <a:pPr marL="342900" indent="-342900" algn="l" rtl="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Relaunch the MCAS Student Kiosk on the student’s device.</a:t>
                      </a:r>
                    </a:p>
                  </a:txBody>
                  <a:tcPr/>
                </a:tc>
                <a:extLst>
                  <a:ext uri="{0D108BD9-81ED-4DB2-BD59-A6C34878D82A}">
                    <a16:rowId xmlns:a16="http://schemas.microsoft.com/office/drawing/2014/main" val="3812580208"/>
                  </a:ext>
                </a:extLst>
              </a:tr>
            </a:tbl>
          </a:graphicData>
        </a:graphic>
      </p:graphicFrame>
    </p:spTree>
    <p:extLst>
      <p:ext uri="{BB962C8B-B14F-4D97-AF65-F5344CB8AC3E}">
        <p14:creationId xmlns:p14="http://schemas.microsoft.com/office/powerpoint/2010/main" val="32673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A6C84-B163-890F-B64A-5FE6DCA35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781272-FFE0-C69F-F248-003B03BD2A56}"/>
              </a:ext>
            </a:extLst>
          </p:cNvPr>
          <p:cNvSpPr>
            <a:spLocks noGrp="1"/>
          </p:cNvSpPr>
          <p:nvPr>
            <p:ph type="title"/>
          </p:nvPr>
        </p:nvSpPr>
        <p:spPr>
          <a:xfrm>
            <a:off x="221751" y="2288346"/>
            <a:ext cx="10515600" cy="1093686"/>
          </a:xfrm>
        </p:spPr>
        <p:txBody>
          <a:bodyPr/>
          <a:lstStyle/>
          <a:p>
            <a:r>
              <a:rPr lang="en-US" dirty="0"/>
              <a:t>Questions and Answers</a:t>
            </a:r>
          </a:p>
        </p:txBody>
      </p:sp>
      <p:sp>
        <p:nvSpPr>
          <p:cNvPr id="3" name="Text Placeholder 2">
            <a:extLst>
              <a:ext uri="{FF2B5EF4-FFF2-40B4-BE49-F238E27FC236}">
                <a16:creationId xmlns:a16="http://schemas.microsoft.com/office/drawing/2014/main" id="{7BF1A1B6-EEEB-E4C8-4A62-E84986B7A04A}"/>
              </a:ext>
            </a:extLst>
          </p:cNvPr>
          <p:cNvSpPr>
            <a:spLocks noGrp="1"/>
          </p:cNvSpPr>
          <p:nvPr>
            <p:ph type="body" idx="4294967295"/>
          </p:nvPr>
        </p:nvSpPr>
        <p:spPr>
          <a:xfrm>
            <a:off x="1190368" y="3277155"/>
            <a:ext cx="6915705" cy="823326"/>
          </a:xfrm>
        </p:spPr>
        <p:txBody>
          <a:bodyPr/>
          <a:lstStyle/>
          <a:p>
            <a:pPr marL="0" indent="0">
              <a:buNone/>
            </a:pPr>
            <a:r>
              <a:rPr lang="en-US" dirty="0"/>
              <a:t>Use the “Q&amp;A” feature to ask questions. </a:t>
            </a:r>
          </a:p>
        </p:txBody>
      </p:sp>
      <p:pic>
        <p:nvPicPr>
          <p:cNvPr id="8" name="Picture 7">
            <a:extLst>
              <a:ext uri="{FF2B5EF4-FFF2-40B4-BE49-F238E27FC236}">
                <a16:creationId xmlns:a16="http://schemas.microsoft.com/office/drawing/2014/main" id="{EA0443EE-A357-F60E-908B-C90FC4780D7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F4EB529F-C2D4-0E0D-4C37-8DB04A06BC12}"/>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displays Q &amp; A dialog box">
            <a:extLst>
              <a:ext uri="{FF2B5EF4-FFF2-40B4-BE49-F238E27FC236}">
                <a16:creationId xmlns:a16="http://schemas.microsoft.com/office/drawing/2014/main" id="{54440174-5F03-3782-FDDA-0846B749F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464301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5. Resources, Support, and Next Steps</a:t>
            </a:r>
          </a:p>
        </p:txBody>
      </p:sp>
    </p:spTree>
    <p:extLst>
      <p:ext uri="{BB962C8B-B14F-4D97-AF65-F5344CB8AC3E}">
        <p14:creationId xmlns:p14="http://schemas.microsoft.com/office/powerpoint/2010/main" val="1998368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idx="4294967295"/>
          </p:nvPr>
        </p:nvSpPr>
        <p:spPr>
          <a:xfrm>
            <a:off x="822325" y="109815"/>
            <a:ext cx="11369675" cy="679450"/>
          </a:xfrm>
        </p:spPr>
        <p:txBody>
          <a:bodyPr>
            <a:normAutofit fontScale="90000"/>
          </a:bodyPr>
          <a:lstStyle/>
          <a:p>
            <a:r>
              <a:rPr lang="en-US" sz="4400" dirty="0">
                <a:solidFill>
                  <a:srgbClr val="3647B6"/>
                </a:solidFill>
                <a:cs typeface="Segoe UI" pitchFamily="34" charset="0"/>
              </a:rPr>
              <a:t>Additional Resources</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674740083"/>
              </p:ext>
            </p:extLst>
          </p:nvPr>
        </p:nvGraphicFramePr>
        <p:xfrm>
          <a:off x="656700" y="855253"/>
          <a:ext cx="11369675" cy="5512971"/>
        </p:xfrm>
        <a:graphic>
          <a:graphicData uri="http://schemas.openxmlformats.org/drawingml/2006/table">
            <a:tbl>
              <a:tblPr firstRow="1" bandRow="1">
                <a:tableStyleId>{5C22544A-7EE6-4342-B048-85BDC9FD1C3A}</a:tableStyleId>
              </a:tblPr>
              <a:tblGrid>
                <a:gridCol w="5459351">
                  <a:extLst>
                    <a:ext uri="{9D8B030D-6E8A-4147-A177-3AD203B41FA5}">
                      <a16:colId xmlns:a16="http://schemas.microsoft.com/office/drawing/2014/main" val="693765042"/>
                    </a:ext>
                  </a:extLst>
                </a:gridCol>
                <a:gridCol w="5910324">
                  <a:extLst>
                    <a:ext uri="{9D8B030D-6E8A-4147-A177-3AD203B41FA5}">
                      <a16:colId xmlns:a16="http://schemas.microsoft.com/office/drawing/2014/main" val="4077489660"/>
                    </a:ext>
                  </a:extLst>
                </a:gridCol>
              </a:tblGrid>
              <a:tr h="370771">
                <a:tc>
                  <a:txBody>
                    <a:bodyPr/>
                    <a:lstStyle/>
                    <a:p>
                      <a:pPr marL="0" algn="l" defTabSz="914126" rtl="0" eaLnBrk="1" latinLnBrk="0" hangingPunct="1"/>
                      <a:r>
                        <a:rPr lang="en-US" sz="2000" b="1" kern="1200" dirty="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2000" b="1" kern="1200" dirty="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400029">
                <a:tc>
                  <a:txBody>
                    <a:bodyPr/>
                    <a:lstStyle/>
                    <a:p>
                      <a:pPr marL="0" algn="l" defTabSz="914126" rtl="0" eaLnBrk="1" latinLnBrk="0" hangingPunct="1"/>
                      <a:r>
                        <a:rPr lang="en-US" sz="2200" kern="1200" dirty="0">
                          <a:solidFill>
                            <a:schemeClr val="dk1"/>
                          </a:solidFill>
                          <a:latin typeface="Arial" panose="020B0604020202020204" pitchFamily="34" charset="0"/>
                          <a:ea typeface="+mn-ea"/>
                          <a:cs typeface="Arial" panose="020B0604020202020204" pitchFamily="34" charset="0"/>
                        </a:rPr>
                        <a:t>MCAS Resource Center </a:t>
                      </a:r>
                    </a:p>
                  </a:txBody>
                  <a:tcPr/>
                </a:tc>
                <a:tc>
                  <a:txBody>
                    <a:bodyPr/>
                    <a:lstStyle/>
                    <a:p>
                      <a:r>
                        <a:rPr lang="en-US" sz="2200" dirty="0">
                          <a:latin typeface="Arial" panose="020B0604020202020204" pitchFamily="34" charset="0"/>
                          <a:cs typeface="Arial" panose="020B0604020202020204" pitchFamily="34" charset="0"/>
                          <a:hlinkClick r:id="rId3"/>
                        </a:rPr>
                        <a:t>mcas.onlinehelp.cognia.org </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684501">
                <a:tc>
                  <a:txBody>
                    <a:bodyPr/>
                    <a:lstStyle/>
                    <a:p>
                      <a:pPr marL="0" algn="l" defTabSz="914126" rtl="0" eaLnBrk="1" latinLnBrk="0" hangingPunct="1"/>
                      <a:r>
                        <a:rPr lang="en-US" sz="2200" kern="1200" dirty="0">
                          <a:solidFill>
                            <a:schemeClr val="dk1"/>
                          </a:solidFill>
                          <a:latin typeface="Arial" panose="020B0604020202020204" pitchFamily="34" charset="0"/>
                          <a:ea typeface="+mn-ea"/>
                          <a:cs typeface="Arial" panose="020B0604020202020204" pitchFamily="34" charset="0"/>
                        </a:rPr>
                        <a:t>MCAS Portal user guides </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MCAS Portal User Management Guide</a:t>
                      </a:r>
                    </a:p>
                  </a:txBody>
                  <a:tcPr/>
                </a:tc>
                <a:tc>
                  <a:txBody>
                    <a:bodyPr/>
                    <a:lstStyle/>
                    <a:p>
                      <a:r>
                        <a:rPr lang="en-US" sz="2200" dirty="0">
                          <a:latin typeface="Arial" panose="020B0604020202020204" pitchFamily="34" charset="0"/>
                          <a:cs typeface="Arial" panose="020B0604020202020204" pitchFamily="34" charset="0"/>
                          <a:hlinkClick r:id="rId4"/>
                        </a:rPr>
                        <a:t>https://mcas.onlinehelp.cognia.org/portal/</a:t>
                      </a:r>
                      <a:r>
                        <a:rPr lang="en-US" sz="22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405862612"/>
                  </a:ext>
                </a:extLst>
              </a:tr>
              <a:tr h="1796814">
                <a:tc>
                  <a:txBody>
                    <a:bodyPr/>
                    <a:lstStyle/>
                    <a:p>
                      <a:pPr marL="0" algn="l" defTabSz="914126" rtl="0" eaLnBrk="1" latinLnBrk="0" hangingPunct="1"/>
                      <a:r>
                        <a:rPr lang="en-US" sz="2200" kern="1200" dirty="0">
                          <a:solidFill>
                            <a:schemeClr val="dk1"/>
                          </a:solidFill>
                          <a:latin typeface="Arial" panose="020B0604020202020204" pitchFamily="34" charset="0"/>
                          <a:ea typeface="+mn-ea"/>
                          <a:cs typeface="Arial" panose="020B0604020202020204" pitchFamily="34" charset="0"/>
                        </a:rPr>
                        <a:t>Technology Information</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Technology Guidelines for MCAS Computer-Based Testing </a:t>
                      </a:r>
                      <a:br>
                        <a:rPr lang="en-US" sz="2000" kern="1200" dirty="0">
                          <a:solidFill>
                            <a:schemeClr val="dk1"/>
                          </a:solidFill>
                          <a:latin typeface="Arial" panose="020B0604020202020204" pitchFamily="34" charset="0"/>
                          <a:ea typeface="+mn-ea"/>
                          <a:cs typeface="Arial" panose="020B0604020202020204" pitchFamily="34" charset="0"/>
                        </a:rPr>
                      </a:br>
                      <a:r>
                        <a:rPr lang="en-US" sz="1800" b="1" i="1" kern="1200" dirty="0">
                          <a:solidFill>
                            <a:schemeClr val="dk1"/>
                          </a:solidFill>
                          <a:latin typeface="Arial" panose="020B0604020202020204" pitchFamily="34" charset="0"/>
                          <a:ea typeface="+mn-ea"/>
                          <a:cs typeface="Arial" panose="020B0604020202020204" pitchFamily="34" charset="0"/>
                        </a:rPr>
                        <a:t>(Check prior to each test administration.)</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Guide to Installing the MCAS Student Kiosk and Conducting Site Readiness</a:t>
                      </a:r>
                    </a:p>
                  </a:txBody>
                  <a:tcPr/>
                </a:tc>
                <a:tc>
                  <a:txBody>
                    <a:bodyPr/>
                    <a:lstStyle/>
                    <a:p>
                      <a:r>
                        <a:rPr lang="en-US" sz="2200" dirty="0">
                          <a:latin typeface="Arial" panose="020B0604020202020204" pitchFamily="34" charset="0"/>
                          <a:cs typeface="Arial" panose="020B0604020202020204" pitchFamily="34" charset="0"/>
                          <a:hlinkClick r:id="rId5"/>
                        </a:rPr>
                        <a:t>https://mcas.onlinehelp.cognia.org/technology-setup/</a:t>
                      </a:r>
                      <a:r>
                        <a:rPr lang="en-US" sz="22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822600052"/>
                  </a:ext>
                </a:extLst>
              </a:tr>
              <a:tr h="1051511">
                <a:tc>
                  <a:txBody>
                    <a:bodyPr/>
                    <a:lstStyle/>
                    <a:p>
                      <a:pPr marL="0" algn="l" defTabSz="914126" rtl="0" eaLnBrk="1" latinLnBrk="0" hangingPunct="1"/>
                      <a:r>
                        <a:rPr lang="en-US" sz="2200" kern="1200" dirty="0">
                          <a:solidFill>
                            <a:schemeClr val="dk1"/>
                          </a:solidFill>
                          <a:latin typeface="Arial" panose="020B0604020202020204" pitchFamily="34" charset="0"/>
                          <a:ea typeface="+mn-ea"/>
                          <a:cs typeface="Arial" panose="020B0604020202020204" pitchFamily="34" charset="0"/>
                        </a:rPr>
                        <a:t>Student Assessment Updates </a:t>
                      </a:r>
                      <a:br>
                        <a:rPr lang="en-US" sz="2400" kern="1200" dirty="0">
                          <a:solidFill>
                            <a:schemeClr val="dk1"/>
                          </a:solidFill>
                          <a:latin typeface="Arial" panose="020B0604020202020204" pitchFamily="34" charset="0"/>
                          <a:ea typeface="+mn-ea"/>
                          <a:cs typeface="Arial" panose="020B0604020202020204" pitchFamily="34" charset="0"/>
                        </a:rPr>
                      </a:br>
                      <a:r>
                        <a:rPr lang="en-US" sz="1800" kern="1200" dirty="0">
                          <a:solidFill>
                            <a:schemeClr val="dk1"/>
                          </a:solidFill>
                          <a:latin typeface="Arial" panose="020B0604020202020204" pitchFamily="34" charset="0"/>
                          <a:ea typeface="+mn-ea"/>
                          <a:cs typeface="Arial" panose="020B0604020202020204" pitchFamily="34" charset="0"/>
                        </a:rPr>
                        <a:t>(Biweekly email with important updates about the MCAS program)</a:t>
                      </a:r>
                      <a:endParaRPr lang="en-US" sz="2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hlinkClick r:id="rId6"/>
                        </a:rPr>
                        <a:t>www.doe.mass.edu/mcas/updates.html</a:t>
                      </a:r>
                      <a:endParaRPr lang="en-US" sz="2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If you do not already receive this email, subscribe using this link: </a:t>
                      </a:r>
                      <a:r>
                        <a:rPr lang="en-US" sz="1800" dirty="0">
                          <a:latin typeface="Arial" panose="020B0604020202020204" pitchFamily="34" charset="0"/>
                          <a:cs typeface="Arial" panose="020B0604020202020204" pitchFamily="34" charset="0"/>
                          <a:hlinkClick r:id="rId7"/>
                        </a:rPr>
                        <a:t>http://eepurl.com/ghSOhH</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961812291"/>
                  </a:ext>
                </a:extLst>
              </a:tr>
              <a:tr h="986740">
                <a:tc>
                  <a:txBody>
                    <a:bodyPr/>
                    <a:lstStyle/>
                    <a:p>
                      <a:pPr marL="0" algn="l" defTabSz="914126" rtl="0" eaLnBrk="1" latinLnBrk="0" hangingPunct="1"/>
                      <a:r>
                        <a:rPr lang="en-US" sz="2200" kern="1200" dirty="0">
                          <a:solidFill>
                            <a:schemeClr val="dk1"/>
                          </a:solidFill>
                          <a:latin typeface="Arial" panose="020B0604020202020204" pitchFamily="34" charset="0"/>
                          <a:ea typeface="+mn-ea"/>
                          <a:cs typeface="Arial" panose="020B0604020202020204" pitchFamily="34" charset="0"/>
                        </a:rPr>
                        <a:t>Cybersecurity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hlinkClick r:id="rId8"/>
                        </a:rPr>
                        <a:t>https://www.doe.mass.edu/mcas/testadmin/</a:t>
                      </a:r>
                      <a:r>
                        <a:rPr lang="en-US" sz="2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569619784"/>
                  </a:ext>
                </a:extLst>
              </a:tr>
            </a:tbl>
          </a:graphicData>
        </a:graphic>
      </p:graphicFrame>
    </p:spTree>
    <p:extLst>
      <p:ext uri="{BB962C8B-B14F-4D97-AF65-F5344CB8AC3E}">
        <p14:creationId xmlns:p14="http://schemas.microsoft.com/office/powerpoint/2010/main" val="2855988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372862" y="171450"/>
            <a:ext cx="10514013" cy="1041400"/>
          </a:xfrm>
        </p:spPr>
        <p:txBody>
          <a:bodyPr>
            <a:normAutofit/>
          </a:bodyPr>
          <a:lstStyle/>
          <a:p>
            <a:r>
              <a:rPr lang="en-US" altLang="en-US" sz="3999" dirty="0">
                <a:solidFill>
                  <a:srgbClr val="3647B6"/>
                </a:solidFill>
              </a:rPr>
              <a:t>Next Steps</a:t>
            </a:r>
            <a:endParaRPr lang="en-US" sz="3999" dirty="0">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523782" y="1403350"/>
            <a:ext cx="10514013" cy="4051300"/>
          </a:xfrm>
        </p:spPr>
        <p:txBody>
          <a:bodyPr/>
          <a:lstStyle/>
          <a:p>
            <a:pPr>
              <a:buClr>
                <a:srgbClr val="010203"/>
              </a:buClr>
            </a:pPr>
            <a:r>
              <a:rPr lang="en-US" altLang="en-US" b="1" dirty="0">
                <a:latin typeface="Arial" panose="020B0604020202020204" pitchFamily="34" charset="0"/>
                <a:cs typeface="Arial" panose="020B0604020202020204" pitchFamily="34" charset="0"/>
              </a:rPr>
              <a:t>Today: </a:t>
            </a:r>
            <a:r>
              <a:rPr lang="en-US" altLang="en-US" dirty="0">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Email your input to </a:t>
            </a:r>
            <a:r>
              <a:rPr lang="en-US" altLang="en-US" dirty="0">
                <a:hlinkClick r:id="rId3"/>
              </a:rPr>
              <a:t>mcas@mass.gov</a:t>
            </a:r>
            <a:r>
              <a:rPr lang="en-US" altLang="en-US" dirty="0"/>
              <a:t> </a:t>
            </a:r>
            <a:r>
              <a:rPr lang="en-US" altLang="en-US" dirty="0">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dirty="0">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Recording will be available </a:t>
            </a:r>
          </a:p>
        </p:txBody>
      </p:sp>
    </p:spTree>
    <p:extLst>
      <p:ext uri="{BB962C8B-B14F-4D97-AF65-F5344CB8AC3E}">
        <p14:creationId xmlns:p14="http://schemas.microsoft.com/office/powerpoint/2010/main" val="94862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339792" y="171450"/>
            <a:ext cx="10514013" cy="1041400"/>
          </a:xfrm>
        </p:spPr>
        <p:txBody>
          <a:bodyPr/>
          <a:lstStyle/>
          <a:p>
            <a:r>
              <a:rPr lang="en-US" sz="4000" dirty="0">
                <a:solidFill>
                  <a:srgbClr val="3647B6"/>
                </a:solidFill>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39791" y="1212851"/>
            <a:ext cx="5157788" cy="676275"/>
          </a:xfrm>
        </p:spPr>
        <p:txBody>
          <a:bodyPr/>
          <a:lstStyle/>
          <a:p>
            <a:pPr marL="0" indent="0">
              <a:buNone/>
            </a:pPr>
            <a:r>
              <a:rPr lang="en-US" b="1" dirty="0">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461963" y="1889126"/>
            <a:ext cx="5775875" cy="4022725"/>
          </a:xfrm>
        </p:spPr>
        <p:txBody>
          <a:bodyPr>
            <a:normAutofit/>
          </a:bodyPr>
          <a:lstStyle/>
          <a:p>
            <a:pPr>
              <a:buClr>
                <a:srgbClr val="010203"/>
              </a:buClr>
            </a:pPr>
            <a:r>
              <a:rPr lang="en-US" dirty="0">
                <a:latin typeface="Arial" panose="020B0604020202020204" pitchFamily="34" charset="0"/>
                <a:cs typeface="Arial" panose="020B0604020202020204" pitchFamily="34" charset="0"/>
              </a:rPr>
              <a:t>Questions on logistics and technology</a:t>
            </a:r>
            <a:br>
              <a:rPr lang="en-US" dirty="0">
                <a:latin typeface="Arial" panose="020B0604020202020204" pitchFamily="34" charset="0"/>
                <a:cs typeface="Arial" panose="020B0604020202020204" pitchFamily="34" charset="0"/>
              </a:rPr>
            </a:br>
            <a:endParaRPr lang="en-US" sz="1200" dirty="0"/>
          </a:p>
          <a:p>
            <a:pPr marL="852589" lvl="1" indent="-457200">
              <a:buClr>
                <a:srgbClr val="010203"/>
              </a:buClr>
            </a:pPr>
            <a:r>
              <a:rPr lang="en-US" b="1" dirty="0">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3"/>
              </a:rPr>
              <a:t>https://mcas.onlinehelp.cognia.org/</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latin typeface="Arial" panose="020B0604020202020204" pitchFamily="34" charset="0"/>
                <a:cs typeface="Arial" panose="020B0604020202020204" pitchFamily="34" charset="0"/>
              </a:rPr>
              <a:t>Email: </a:t>
            </a:r>
            <a:r>
              <a:rPr lang="en-US" sz="2299" dirty="0">
                <a:hlinkClick r:id="rId4"/>
              </a:rPr>
              <a:t>mcas@cognia.org</a:t>
            </a:r>
            <a:endParaRPr lang="en-US" sz="2299" dirty="0"/>
          </a:p>
          <a:p>
            <a:pPr marL="852589" lvl="1" indent="-457200">
              <a:buClr>
                <a:srgbClr val="010203"/>
              </a:buClr>
            </a:pPr>
            <a:r>
              <a:rPr lang="en-US" b="1" dirty="0">
                <a:latin typeface="Arial" panose="020B0604020202020204" pitchFamily="34" charset="0"/>
                <a:cs typeface="Arial" panose="020B0604020202020204" pitchFamily="34" charset="0"/>
              </a:rPr>
              <a:t>Phone: </a:t>
            </a:r>
            <a:r>
              <a:rPr lang="en-US" dirty="0">
                <a:latin typeface="Arial" panose="020B0604020202020204" pitchFamily="34" charset="0"/>
                <a:cs typeface="Arial" panose="020B0604020202020204" pitchFamily="34" charset="0"/>
              </a:rPr>
              <a:t>800-737-5103</a:t>
            </a:r>
          </a:p>
          <a:p>
            <a:pPr marL="852589" lvl="1" indent="-457200">
              <a:buClr>
                <a:srgbClr val="010203"/>
              </a:buClr>
            </a:pPr>
            <a:r>
              <a:rPr lang="en-US" b="1" dirty="0"/>
              <a:t>TTY: </a:t>
            </a:r>
            <a:r>
              <a:rPr lang="en-US" dirty="0"/>
              <a:t>888-222-1671</a:t>
            </a:r>
          </a:p>
          <a:p>
            <a:pPr marL="852589" lvl="1" indent="-457200">
              <a:buClr>
                <a:srgbClr val="010203"/>
              </a:buClr>
            </a:pPr>
            <a:r>
              <a:rPr lang="en-US" b="0" i="0" dirty="0">
                <a:solidFill>
                  <a:srgbClr val="000000"/>
                </a:solidFill>
                <a:effectLst/>
                <a:latin typeface="Helvetica" panose="020B0604020202020204" pitchFamily="34" charset="0"/>
              </a:rPr>
              <a:t>Live chat is available at the link on the bottom of the page at the </a:t>
            </a:r>
            <a:r>
              <a:rPr lang="en-US" b="0" i="0" u="sng" dirty="0">
                <a:solidFill>
                  <a:srgbClr val="337AB7"/>
                </a:solidFill>
                <a:effectLst/>
                <a:latin typeface="Helvetica" panose="020B0604020202020204" pitchFamily="34" charset="0"/>
                <a:hlinkClick r:id="rId3"/>
              </a:rPr>
              <a:t>MCAS Resource Center</a:t>
            </a:r>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8" y="1212851"/>
            <a:ext cx="5640387" cy="676275"/>
          </a:xfrm>
        </p:spPr>
        <p:txBody>
          <a:bodyPr>
            <a:noAutofit/>
          </a:bodyPr>
          <a:lstStyle/>
          <a:p>
            <a:pPr marL="0" indent="0">
              <a:buNone/>
            </a:pPr>
            <a:r>
              <a:rPr lang="en-US" b="1" dirty="0">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703501" y="2134840"/>
            <a:ext cx="5258313" cy="3509850"/>
          </a:xfrm>
        </p:spPr>
        <p:txBody>
          <a:bodyPr/>
          <a:lstStyle/>
          <a:p>
            <a:pPr>
              <a:buClr>
                <a:srgbClr val="010203"/>
              </a:buClr>
            </a:pPr>
            <a:r>
              <a:rPr lang="en-US" dirty="0">
                <a:latin typeface="Arial" panose="020B0604020202020204" pitchFamily="34" charset="0"/>
                <a:cs typeface="Arial" panose="020B0604020202020204" pitchFamily="34" charset="0"/>
              </a:rPr>
              <a:t>Policy questions (e.g., student participation, accommodations)</a:t>
            </a:r>
            <a:br>
              <a:rPr lang="en-US" dirty="0">
                <a:latin typeface="Arial" panose="020B0604020202020204" pitchFamily="34" charset="0"/>
                <a:cs typeface="Arial" panose="020B0604020202020204" pitchFamily="34" charset="0"/>
              </a:rPr>
            </a:br>
            <a:endParaRPr lang="en-US" sz="1200" dirty="0"/>
          </a:p>
          <a:p>
            <a:pPr marL="852589" lvl="1" indent="-457200">
              <a:buClr>
                <a:srgbClr val="010203"/>
              </a:buClr>
            </a:pPr>
            <a:r>
              <a:rPr lang="en-US" b="1" dirty="0">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5"/>
              </a:rPr>
              <a:t>www.doe.mass.edu/mcas</a:t>
            </a:r>
            <a:r>
              <a:rPr lang="en-US" dirty="0">
                <a:latin typeface="Arial" panose="020B0604020202020204" pitchFamily="34" charset="0"/>
                <a:cs typeface="Arial" panose="020B0604020202020204" pitchFamily="34" charset="0"/>
              </a:rPr>
              <a:t> </a:t>
            </a:r>
            <a:endParaRPr lang="en-US" sz="2199" dirty="0"/>
          </a:p>
          <a:p>
            <a:pPr marL="852589" lvl="1" indent="-457200">
              <a:buClr>
                <a:srgbClr val="010203"/>
              </a:buClr>
            </a:pPr>
            <a:r>
              <a:rPr lang="en-US" b="1"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6"/>
              </a:rPr>
              <a:t>mcas@mass.gov</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latin typeface="Arial" panose="020B0604020202020204" pitchFamily="34" charset="0"/>
                <a:cs typeface="Arial" panose="020B0604020202020204" pitchFamily="34" charset="0"/>
              </a:rPr>
              <a:t>Phone: </a:t>
            </a:r>
            <a:r>
              <a:rPr lang="en-US" dirty="0">
                <a:latin typeface="Arial" panose="020B0604020202020204" pitchFamily="34" charset="0"/>
                <a:cs typeface="Arial" panose="020B0604020202020204" pitchFamily="34" charset="0"/>
              </a:rPr>
              <a:t>781-338-3625</a:t>
            </a:r>
          </a:p>
          <a:p>
            <a:pPr marL="852589" lvl="1" indent="-457200">
              <a:buClr>
                <a:srgbClr val="010203"/>
              </a:buClr>
            </a:pPr>
            <a:r>
              <a:rPr lang="en-US" b="1" dirty="0"/>
              <a:t>TTY: </a:t>
            </a:r>
            <a:r>
              <a:rPr lang="en-US" dirty="0"/>
              <a:t>800-439-2370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713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839569" y="883718"/>
            <a:ext cx="10512862" cy="1093401"/>
          </a:xfrm>
        </p:spPr>
        <p:txBody>
          <a:bodyPr>
            <a:normAutofit/>
          </a:bodyPr>
          <a:lstStyle/>
          <a:p>
            <a:pPr algn="ctr"/>
            <a:r>
              <a:rPr lang="en-US" sz="5398" b="1" dirty="0"/>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671144" y="1977119"/>
            <a:ext cx="8975835" cy="399981"/>
          </a:xfrm>
          <a:prstGeom prst="rect">
            <a:avLst/>
          </a:prstGeom>
          <a:noFill/>
          <a:ln w="9525">
            <a:noFill/>
            <a:miter lim="800000"/>
            <a:headEnd/>
            <a:tailEnd/>
          </a:ln>
        </p:spPr>
        <p:txBody>
          <a:bodyPr wrap="square">
            <a:spAutoFit/>
          </a:bodyPr>
          <a:lstStyle/>
          <a:p>
            <a:pPr algn="ctr" eaLnBrk="1" hangingPunct="1"/>
            <a:r>
              <a:rPr lang="en-US" altLang="zh-CN" sz="1999" b="1" dirty="0">
                <a:latin typeface="Arial" panose="020B0604020202020204" pitchFamily="34" charset="0"/>
                <a:ea typeface="Segoe SemiBold"/>
                <a:cs typeface="Arial" panose="020B0604020202020204" pitchFamily="34" charset="0"/>
              </a:rPr>
              <a:t>The Office of Student Assessment Services </a:t>
            </a:r>
            <a:endParaRPr lang="zh-CN" altLang="en-US" sz="1999"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040" y="2971920"/>
            <a:ext cx="457081" cy="457081"/>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dirty="0">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601" y="2874680"/>
            <a:ext cx="540693" cy="540693"/>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dirty="0">
                <a:latin typeface="Arial" panose="020B0604020202020204" pitchFamily="34" charset="0"/>
                <a:cs typeface="Arial" panose="020B0604020202020204" pitchFamily="34" charset="0"/>
                <a:hlinkClick r:id="rId7"/>
              </a:rPr>
              <a:t>mcas@mass.gov</a:t>
            </a:r>
            <a:r>
              <a:rPr lang="en-US" sz="1999" dirty="0">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7215" y="3658951"/>
            <a:ext cx="544731" cy="544731"/>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5085429" cy="400006"/>
          </a:xfrm>
          <a:prstGeom prst="rect">
            <a:avLst/>
          </a:prstGeom>
          <a:noFill/>
        </p:spPr>
        <p:txBody>
          <a:bodyPr wrap="square" rtlCol="0">
            <a:spAutoFit/>
          </a:bodyPr>
          <a:lstStyle/>
          <a:p>
            <a:r>
              <a:rPr lang="en-US" sz="1999" dirty="0">
                <a:latin typeface="Arial" panose="020B0604020202020204" pitchFamily="34" charset="0"/>
                <a:cs typeface="Arial" panose="020B0604020202020204" pitchFamily="34" charset="0"/>
                <a:hlinkClick r:id="rId10"/>
              </a:rPr>
              <a:t>www.doe.mass.edu/mcas</a:t>
            </a:r>
            <a:r>
              <a:rPr lang="en-US" sz="1999" dirty="0">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090" y="3628500"/>
            <a:ext cx="544732" cy="544732"/>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6092407" cy="400006"/>
          </a:xfrm>
          <a:prstGeom prst="rect">
            <a:avLst/>
          </a:prstGeom>
          <a:noFill/>
        </p:spPr>
        <p:txBody>
          <a:bodyPr wrap="square">
            <a:spAutoFit/>
          </a:bodyPr>
          <a:lstStyle/>
          <a:p>
            <a:r>
              <a:rPr lang="en-US" sz="1999" dirty="0">
                <a:latin typeface="Arial" panose="020B0604020202020204" pitchFamily="34" charset="0"/>
                <a:cs typeface="Arial" panose="020B0604020202020204" pitchFamily="34" charset="0"/>
              </a:rPr>
              <a:t>135 Santilli Highway, Everett, MA 02149</a:t>
            </a:r>
          </a:p>
        </p:txBody>
      </p:sp>
    </p:spTree>
    <p:extLst>
      <p:ext uri="{BB962C8B-B14F-4D97-AF65-F5344CB8AC3E}">
        <p14:creationId xmlns:p14="http://schemas.microsoft.com/office/powerpoint/2010/main" val="197619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5"/>
            <a:ext cx="11270380" cy="4103610"/>
          </a:xfrm>
        </p:spPr>
        <p:txBody>
          <a:bodyPr vert="horz" lIns="91440" tIns="45720" rIns="91440" bIns="45720" rtlCol="0" anchor="t">
            <a:normAutofit/>
          </a:bodyPr>
          <a:lstStyle/>
          <a:p>
            <a:pPr marL="514350" indent="-514350">
              <a:buClrTx/>
              <a:buFont typeface="+mj-lt"/>
              <a:buAutoNum type="arabicPeriod"/>
            </a:pPr>
            <a:r>
              <a:rPr lang="en-US" dirty="0">
                <a:solidFill>
                  <a:srgbClr val="101D35"/>
                </a:solidFill>
                <a:latin typeface="Arial"/>
                <a:cs typeface="Arial"/>
              </a:rPr>
              <a:t>Technology Staff Responsibilities</a:t>
            </a:r>
          </a:p>
          <a:p>
            <a:pPr marL="514350" indent="-514350">
              <a:buClrTx/>
              <a:buFont typeface="+mj-lt"/>
              <a:buAutoNum type="arabicPeriod"/>
            </a:pPr>
            <a:r>
              <a:rPr lang="en-US" dirty="0">
                <a:solidFill>
                  <a:srgbClr val="101D35"/>
                </a:solidFill>
                <a:latin typeface="Arial"/>
                <a:cs typeface="Arial"/>
              </a:rPr>
              <a:t>Technology Guidelines</a:t>
            </a:r>
          </a:p>
          <a:p>
            <a:pPr marL="514350" indent="-514350">
              <a:buClrTx/>
              <a:buFont typeface="+mj-lt"/>
              <a:buAutoNum type="arabicPeriod"/>
            </a:pPr>
            <a:r>
              <a:rPr lang="en-US" dirty="0">
                <a:solidFill>
                  <a:srgbClr val="101D35"/>
                </a:solidFill>
                <a:latin typeface="Arial"/>
                <a:cs typeface="Arial"/>
              </a:rPr>
              <a:t>MCAS Student Kiosk Updates and Site Readiness</a:t>
            </a:r>
          </a:p>
          <a:p>
            <a:pPr marL="514350" indent="-514350">
              <a:buClrTx/>
              <a:buFont typeface="+mj-lt"/>
              <a:buAutoNum type="arabicPeriod"/>
            </a:pPr>
            <a:r>
              <a:rPr lang="en-US" dirty="0">
                <a:solidFill>
                  <a:srgbClr val="101D35"/>
                </a:solidFill>
                <a:latin typeface="Arial"/>
                <a:cs typeface="Arial"/>
              </a:rPr>
              <a:t>Troubleshooting during Testing</a:t>
            </a:r>
            <a:r>
              <a:rPr lang="en-US">
                <a:solidFill>
                  <a:srgbClr val="101D35"/>
                </a:solidFill>
                <a:latin typeface="Arial"/>
                <a:cs typeface="Arial"/>
              </a:rPr>
              <a:t>: </a:t>
            </a:r>
            <a:br>
              <a:rPr lang="en-US">
                <a:solidFill>
                  <a:srgbClr val="101D35"/>
                </a:solidFill>
                <a:latin typeface="Arial"/>
                <a:cs typeface="Arial"/>
              </a:rPr>
            </a:br>
            <a:r>
              <a:rPr lang="en-US">
                <a:solidFill>
                  <a:srgbClr val="101D35"/>
                </a:solidFill>
                <a:latin typeface="Arial"/>
                <a:cs typeface="Arial"/>
              </a:rPr>
              <a:t>Internet </a:t>
            </a:r>
            <a:r>
              <a:rPr lang="en-US" dirty="0">
                <a:solidFill>
                  <a:srgbClr val="101D35"/>
                </a:solidFill>
                <a:latin typeface="Arial"/>
                <a:cs typeface="Arial"/>
              </a:rPr>
              <a:t>Connectivity and Error Messages</a:t>
            </a:r>
          </a:p>
          <a:p>
            <a:pPr marL="514350" indent="-514350">
              <a:buClrTx/>
              <a:buFont typeface="+mj-lt"/>
              <a:buAutoNum type="arabicPeriod"/>
            </a:pPr>
            <a:r>
              <a:rPr lang="en-US" dirty="0">
                <a:solidFill>
                  <a:srgbClr val="101D35"/>
                </a:solidFill>
                <a:latin typeface="Arial"/>
                <a:cs typeface="Arial"/>
              </a:rPr>
              <a:t>Resources and Next Steps</a:t>
            </a:r>
          </a:p>
          <a:p>
            <a:pPr>
              <a:buClrTx/>
            </a:pPr>
            <a:endParaRPr lang="en-US" sz="2000" dirty="0">
              <a:solidFill>
                <a:srgbClr val="101D35"/>
              </a:solidFill>
              <a:latin typeface="Arial"/>
              <a:cs typeface="Arial"/>
            </a:endParaRPr>
          </a:p>
          <a:p>
            <a:pPr marL="514350" indent="-514350">
              <a:buClrTx/>
              <a:buFont typeface="+mj-lt"/>
              <a:buAutoNum type="arabicPeriod"/>
            </a:pPr>
            <a:endParaRPr lang="en-US" dirty="0">
              <a:solidFill>
                <a:srgbClr val="101D35"/>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3869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8199" y="2882157"/>
            <a:ext cx="11087501" cy="1093686"/>
          </a:xfrm>
        </p:spPr>
        <p:txBody>
          <a:bodyPr>
            <a:normAutofit fontScale="90000"/>
          </a:bodyPr>
          <a:lstStyle/>
          <a:p>
            <a:r>
              <a:rPr lang="en-US" dirty="0">
                <a:latin typeface="Arial" panose="020B0604020202020204" pitchFamily="34" charset="0"/>
                <a:cs typeface="Arial" panose="020B0604020202020204" pitchFamily="34" charset="0"/>
              </a:rPr>
              <a:t>1. Technology Staff Responsibilities</a:t>
            </a:r>
          </a:p>
        </p:txBody>
      </p:sp>
    </p:spTree>
    <p:extLst>
      <p:ext uri="{BB962C8B-B14F-4D97-AF65-F5344CB8AC3E}">
        <p14:creationId xmlns:p14="http://schemas.microsoft.com/office/powerpoint/2010/main" val="2009211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DD57-3BCE-4A73-8B08-7824F55C01A0}"/>
              </a:ext>
            </a:extLst>
          </p:cNvPr>
          <p:cNvSpPr>
            <a:spLocks noGrp="1"/>
          </p:cNvSpPr>
          <p:nvPr>
            <p:ph type="title" idx="4294967295"/>
          </p:nvPr>
        </p:nvSpPr>
        <p:spPr>
          <a:xfrm>
            <a:off x="198782" y="149224"/>
            <a:ext cx="11366500" cy="679450"/>
          </a:xfrm>
        </p:spPr>
        <p:txBody>
          <a:bodyPr/>
          <a:lstStyle/>
          <a:p>
            <a:r>
              <a:rPr lang="en-US" sz="4000" dirty="0">
                <a:solidFill>
                  <a:srgbClr val="3647B6"/>
                </a:solidFill>
                <a:latin typeface="Arial" panose="020B0604020202020204" pitchFamily="34" charset="0"/>
                <a:cs typeface="Arial" panose="020B0604020202020204" pitchFamily="34" charset="0"/>
              </a:rPr>
              <a:t>Pre-Administration Checklist for Technology Staff</a:t>
            </a:r>
          </a:p>
        </p:txBody>
      </p:sp>
      <p:sp>
        <p:nvSpPr>
          <p:cNvPr id="3" name="Content Placeholder 2">
            <a:extLst>
              <a:ext uri="{FF2B5EF4-FFF2-40B4-BE49-F238E27FC236}">
                <a16:creationId xmlns:a16="http://schemas.microsoft.com/office/drawing/2014/main" id="{7D3E23DC-242D-4478-8137-E6CFB0357BCC}"/>
              </a:ext>
            </a:extLst>
          </p:cNvPr>
          <p:cNvSpPr>
            <a:spLocks noGrp="1"/>
          </p:cNvSpPr>
          <p:nvPr>
            <p:ph idx="4294967295"/>
          </p:nvPr>
        </p:nvSpPr>
        <p:spPr>
          <a:xfrm>
            <a:off x="563562" y="1053961"/>
            <a:ext cx="11064875" cy="5400675"/>
          </a:xfrm>
        </p:spPr>
        <p:txBody>
          <a:bodyPr/>
          <a:lstStyle/>
          <a:p>
            <a:pPr marL="514350" indent="-514350">
              <a:buClr>
                <a:srgbClr val="101D35"/>
              </a:buClr>
              <a:buFont typeface="+mj-lt"/>
              <a:buAutoNum type="arabicPeriod"/>
            </a:pPr>
            <a:r>
              <a:rPr lang="en-US" sz="2800" dirty="0">
                <a:latin typeface="Arial" panose="020B0604020202020204" pitchFamily="34" charset="0"/>
                <a:cs typeface="Arial" panose="020B0604020202020204" pitchFamily="34" charset="0"/>
              </a:rPr>
              <a:t>Review the technology coordinator responsibilities in Appendix A of the </a:t>
            </a:r>
            <a:r>
              <a:rPr lang="en-US" sz="2800" dirty="0">
                <a:latin typeface="Arial" panose="020B0604020202020204" pitchFamily="34" charset="0"/>
                <a:cs typeface="Arial" panose="020B0604020202020204" pitchFamily="34" charset="0"/>
                <a:hlinkClick r:id="rId3"/>
              </a:rPr>
              <a:t>Principal’s Administration Manual</a:t>
            </a:r>
            <a:r>
              <a:rPr lang="en-US" sz="2800" dirty="0">
                <a:latin typeface="Arial" panose="020B0604020202020204" pitchFamily="34" charset="0"/>
                <a:cs typeface="Arial" panose="020B0604020202020204" pitchFamily="34" charset="0"/>
              </a:rPr>
              <a:t>. </a:t>
            </a:r>
          </a:p>
          <a:p>
            <a:pPr marL="514350" indent="-514350">
              <a:buClr>
                <a:srgbClr val="101D35"/>
              </a:buClr>
              <a:buFont typeface="+mj-lt"/>
              <a:buAutoNum type="arabicPeriod"/>
            </a:pPr>
            <a:r>
              <a:rPr lang="en-US" sz="2800" dirty="0">
                <a:latin typeface="Arial" panose="020B0604020202020204" pitchFamily="34" charset="0"/>
                <a:cs typeface="Arial" panose="020B0604020202020204" pitchFamily="34" charset="0"/>
              </a:rPr>
              <a:t>Establish communication plan with principal/test coordinators. </a:t>
            </a:r>
          </a:p>
          <a:p>
            <a:pPr marL="514350" indent="-514350">
              <a:buClr>
                <a:srgbClr val="101D35"/>
              </a:buClr>
              <a:buFont typeface="+mj-lt"/>
              <a:buAutoNum type="arabicPeriod"/>
            </a:pPr>
            <a:r>
              <a:rPr lang="en-US" sz="2800" dirty="0">
                <a:latin typeface="Arial" panose="020B0604020202020204" pitchFamily="34" charset="0"/>
                <a:cs typeface="Arial" panose="020B0604020202020204" pitchFamily="34" charset="0"/>
              </a:rPr>
              <a:t>Verify access to MCAS Portal and MCAS Training Site. </a:t>
            </a:r>
          </a:p>
          <a:p>
            <a:pPr marL="514350" indent="-514350">
              <a:buClr>
                <a:srgbClr val="101D35"/>
              </a:buClr>
              <a:buFont typeface="+mj-lt"/>
              <a:buAutoNum type="arabicPeriod"/>
            </a:pPr>
            <a:r>
              <a:rPr lang="en-US" sz="2800" dirty="0">
                <a:latin typeface="Arial" panose="020B0604020202020204" pitchFamily="34" charset="0"/>
                <a:cs typeface="Arial" panose="020B0604020202020204" pitchFamily="34" charset="0"/>
              </a:rPr>
              <a:t>Verify all student devices meet technology requirements, and ensure external hardware is available (e.g., headphones, chargers).</a:t>
            </a:r>
          </a:p>
          <a:p>
            <a:pPr marL="514350" indent="-514350">
              <a:buClr>
                <a:srgbClr val="101D35"/>
              </a:buClr>
              <a:buFont typeface="+mj-lt"/>
              <a:buAutoNum type="arabicPeriod"/>
            </a:pPr>
            <a:r>
              <a:rPr lang="en-US" sz="2800" dirty="0">
                <a:latin typeface="Arial" panose="020B0604020202020204" pitchFamily="34" charset="0"/>
                <a:cs typeface="Arial" panose="020B0604020202020204" pitchFamily="34" charset="0"/>
              </a:rPr>
              <a:t>Configure devices.</a:t>
            </a:r>
          </a:p>
          <a:p>
            <a:pPr marL="514350" indent="-514350">
              <a:buClr>
                <a:srgbClr val="101D35"/>
              </a:buClr>
              <a:buFont typeface="+mj-lt"/>
              <a:buAutoNum type="arabicPeriod"/>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70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DD57-3BCE-4A73-8B08-7824F55C01A0}"/>
              </a:ext>
            </a:extLst>
          </p:cNvPr>
          <p:cNvSpPr>
            <a:spLocks noGrp="1"/>
          </p:cNvSpPr>
          <p:nvPr>
            <p:ph type="title" idx="4294967295"/>
          </p:nvPr>
        </p:nvSpPr>
        <p:spPr>
          <a:xfrm>
            <a:off x="199073" y="304165"/>
            <a:ext cx="11366500" cy="679450"/>
          </a:xfrm>
        </p:spPr>
        <p:txBody>
          <a:bodyPr/>
          <a:lstStyle/>
          <a:p>
            <a:r>
              <a:rPr lang="en-US" sz="4000" dirty="0">
                <a:solidFill>
                  <a:srgbClr val="3647B6"/>
                </a:solidFill>
                <a:latin typeface="Arial" panose="020B0604020202020204" pitchFamily="34" charset="0"/>
                <a:cs typeface="Arial" panose="020B0604020202020204" pitchFamily="34" charset="0"/>
              </a:rPr>
              <a:t>Pre-Administration Checklist for Technology Staff (cont’d)</a:t>
            </a:r>
          </a:p>
        </p:txBody>
      </p:sp>
      <p:sp>
        <p:nvSpPr>
          <p:cNvPr id="3" name="Content Placeholder 2">
            <a:extLst>
              <a:ext uri="{FF2B5EF4-FFF2-40B4-BE49-F238E27FC236}">
                <a16:creationId xmlns:a16="http://schemas.microsoft.com/office/drawing/2014/main" id="{7D3E23DC-242D-4478-8137-E6CFB0357BCC}"/>
              </a:ext>
            </a:extLst>
          </p:cNvPr>
          <p:cNvSpPr>
            <a:spLocks noGrp="1"/>
          </p:cNvSpPr>
          <p:nvPr>
            <p:ph idx="4294967295"/>
          </p:nvPr>
        </p:nvSpPr>
        <p:spPr>
          <a:xfrm>
            <a:off x="823913" y="1268483"/>
            <a:ext cx="11064875" cy="3028047"/>
          </a:xfrm>
        </p:spPr>
        <p:txBody>
          <a:bodyPr/>
          <a:lstStyle/>
          <a:p>
            <a:pPr marL="514350" indent="-514350">
              <a:buClr>
                <a:srgbClr val="101D35"/>
              </a:buClr>
              <a:buFont typeface="+mj-lt"/>
              <a:buAutoNum type="arabicPeriod" startAt="6"/>
            </a:pPr>
            <a:r>
              <a:rPr lang="en-US" sz="2800" dirty="0">
                <a:latin typeface="Arial" panose="020B0604020202020204" pitchFamily="34" charset="0"/>
                <a:cs typeface="Arial" panose="020B0604020202020204" pitchFamily="34" charset="0"/>
              </a:rPr>
              <a:t>Add provided URLs to the </a:t>
            </a:r>
            <a:r>
              <a:rPr lang="en-US" sz="2800" dirty="0">
                <a:solidFill>
                  <a:srgbClr val="000000"/>
                </a:solidFill>
                <a:latin typeface="Arial" panose="020B0604020202020204" pitchFamily="34" charset="0"/>
                <a:cs typeface="Arial" panose="020B0604020202020204" pitchFamily="34" charset="0"/>
              </a:rPr>
              <a:t>exempt list </a:t>
            </a:r>
            <a:r>
              <a:rPr lang="en-US" sz="2800" dirty="0">
                <a:latin typeface="Arial" panose="020B0604020202020204" pitchFamily="34" charset="0"/>
                <a:cs typeface="Arial" panose="020B0604020202020204" pitchFamily="34" charset="0"/>
              </a:rPr>
              <a:t>in any applicable network appliance or software (e.g., content filters, firewalls, proxy servers, anti-virus solutions).</a:t>
            </a:r>
          </a:p>
          <a:p>
            <a:pPr marL="514350" indent="-514350">
              <a:buClr>
                <a:srgbClr val="101D35"/>
              </a:buClr>
              <a:buFont typeface="+mj-lt"/>
              <a:buAutoNum type="arabicPeriod" startAt="6"/>
            </a:pPr>
            <a:r>
              <a:rPr lang="en-US" sz="2800" dirty="0">
                <a:solidFill>
                  <a:srgbClr val="010203"/>
                </a:solidFill>
                <a:latin typeface="Arial" panose="020B0604020202020204" pitchFamily="34" charset="0"/>
                <a:cs typeface="Arial" panose="020B0604020202020204" pitchFamily="34" charset="0"/>
              </a:rPr>
              <a:t>Download and install the MCAS Student Kiosk </a:t>
            </a:r>
            <a:r>
              <a:rPr lang="en-US" sz="2800" dirty="0">
                <a:latin typeface="Arial" panose="020B0604020202020204" pitchFamily="34" charset="0"/>
                <a:cs typeface="Arial" panose="020B0604020202020204" pitchFamily="34" charset="0"/>
              </a:rPr>
              <a:t>on student devices.</a:t>
            </a:r>
          </a:p>
          <a:p>
            <a:pPr marL="514350" indent="-514350">
              <a:buClr>
                <a:srgbClr val="101D35"/>
              </a:buClr>
              <a:buFont typeface="+mj-lt"/>
              <a:buAutoNum type="arabicPeriod" startAt="6"/>
            </a:pPr>
            <a:r>
              <a:rPr lang="en-US" sz="2800" dirty="0">
                <a:latin typeface="Arial" panose="020B0604020202020204" pitchFamily="34" charset="0"/>
                <a:cs typeface="Arial" panose="020B0604020202020204" pitchFamily="34" charset="0"/>
              </a:rPr>
              <a:t>Conduct Site Readiness. </a:t>
            </a:r>
          </a:p>
          <a:p>
            <a:pPr marL="514350" indent="-514350">
              <a:buClr>
                <a:srgbClr val="101D35"/>
              </a:buClr>
              <a:buFont typeface="+mj-lt"/>
              <a:buAutoNum type="arabicPeriod" startAt="6"/>
            </a:pPr>
            <a:r>
              <a:rPr lang="en-US" sz="2800" dirty="0">
                <a:latin typeface="Arial" panose="020B0604020202020204" pitchFamily="34" charset="0"/>
                <a:cs typeface="Arial" panose="020B0604020202020204" pitchFamily="34" charset="0"/>
              </a:rPr>
              <a:t>Reach out to the MCAS Service Center with technology questions.</a:t>
            </a:r>
          </a:p>
          <a:p>
            <a:pPr marL="514350" indent="-514350">
              <a:buClr>
                <a:srgbClr val="101D35"/>
              </a:buClr>
              <a:buFont typeface="+mj-lt"/>
              <a:buAutoNum type="arabicPeriod" startAt="6"/>
            </a:pPr>
            <a:r>
              <a:rPr lang="en-US" sz="2800" dirty="0">
                <a:latin typeface="Arial" panose="020B0604020202020204" pitchFamily="34" charset="0"/>
                <a:cs typeface="Arial" panose="020B0604020202020204" pitchFamily="34" charset="0"/>
              </a:rPr>
              <a:t>Make plan to be available during testing for troubleshooting technology issues. </a:t>
            </a:r>
            <a:endParaRPr lang="en-US" sz="2800" dirty="0"/>
          </a:p>
        </p:txBody>
      </p:sp>
    </p:spTree>
    <p:extLst>
      <p:ext uri="{BB962C8B-B14F-4D97-AF65-F5344CB8AC3E}">
        <p14:creationId xmlns:p14="http://schemas.microsoft.com/office/powerpoint/2010/main" val="2316301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23913" y="288925"/>
            <a:ext cx="11366500" cy="679450"/>
          </a:xfrm>
        </p:spPr>
        <p:txBody>
          <a:bodyPr/>
          <a:lstStyle/>
          <a:p>
            <a:r>
              <a:rPr lang="en-US" sz="4000" dirty="0">
                <a:solidFill>
                  <a:srgbClr val="3647B6"/>
                </a:solidFill>
                <a:latin typeface="Arial" panose="020B0604020202020204" pitchFamily="34" charset="0"/>
                <a:cs typeface="Arial" panose="020B0604020202020204" pitchFamily="34" charset="0"/>
              </a:rPr>
              <a:t>Bring Your Own Device (BYOD)</a:t>
            </a:r>
          </a:p>
        </p:txBody>
      </p:sp>
      <p:sp>
        <p:nvSpPr>
          <p:cNvPr id="7173" name="Content Placeholder 6"/>
          <p:cNvSpPr>
            <a:spLocks noGrp="1"/>
          </p:cNvSpPr>
          <p:nvPr>
            <p:ph idx="4294967295"/>
          </p:nvPr>
        </p:nvSpPr>
        <p:spPr>
          <a:xfrm>
            <a:off x="823914" y="1230314"/>
            <a:ext cx="10957299" cy="5049837"/>
          </a:xfrm>
        </p:spPr>
        <p:txBody>
          <a:bodyPr>
            <a:normAutofit/>
          </a:bodyPr>
          <a:lstStyle/>
          <a:p>
            <a:pPr>
              <a:buClr>
                <a:srgbClr val="002060"/>
              </a:buClr>
            </a:pPr>
            <a:r>
              <a:rPr lang="en-US" dirty="0">
                <a:latin typeface="Arial" panose="020B0604020202020204" pitchFamily="34" charset="0"/>
                <a:cs typeface="Arial" panose="020B0604020202020204" pitchFamily="34" charset="0"/>
              </a:rPr>
              <a:t>Schools that intend to use BYOD for MCAS should inform DESE by emailing </a:t>
            </a:r>
            <a:r>
              <a:rPr lang="en-US" dirty="0">
                <a:latin typeface="Arial" panose="020B0604020202020204" pitchFamily="34" charset="0"/>
                <a:cs typeface="Arial" panose="020B0604020202020204" pitchFamily="34" charset="0"/>
                <a:hlinkClick r:id="rId3"/>
              </a:rPr>
              <a:t>MCAS@mass.gov</a:t>
            </a:r>
            <a:r>
              <a:rPr lang="en-US" dirty="0">
                <a:latin typeface="Arial" panose="020B0604020202020204" pitchFamily="34" charset="0"/>
                <a:cs typeface="Arial" panose="020B0604020202020204" pitchFamily="34" charset="0"/>
              </a:rPr>
              <a:t>. Further instructions will be provided. </a:t>
            </a:r>
          </a:p>
          <a:p>
            <a:pPr lvl="1">
              <a:buClr>
                <a:srgbClr val="002060"/>
              </a:buClr>
              <a:buFont typeface="Arial" panose="020B0604020202020204" pitchFamily="34" charset="0"/>
              <a:buChar char="•"/>
            </a:pPr>
            <a:r>
              <a:rPr lang="en-US" dirty="0">
                <a:latin typeface="Arial" panose="020B0604020202020204" pitchFamily="34" charset="0"/>
                <a:cs typeface="Arial" panose="020B0604020202020204" pitchFamily="34" charset="0"/>
              </a:rPr>
              <a:t>Deadline was January 17 for spring administrations.</a:t>
            </a:r>
            <a:endParaRPr lang="en-US" b="1" dirty="0">
              <a:latin typeface="Arial" panose="020B0604020202020204" pitchFamily="34" charset="0"/>
              <a:cs typeface="Arial" panose="020B0604020202020204" pitchFamily="34" charset="0"/>
            </a:endParaRPr>
          </a:p>
          <a:p>
            <a:pPr>
              <a:buClr>
                <a:srgbClr val="002060"/>
              </a:buClr>
            </a:pPr>
            <a:r>
              <a:rPr lang="en-US" dirty="0">
                <a:latin typeface="Arial" panose="020B0604020202020204" pitchFamily="34" charset="0"/>
                <a:cs typeface="Arial" panose="020B0604020202020204" pitchFamily="34" charset="0"/>
              </a:rPr>
              <a:t>Recommendations</a:t>
            </a:r>
          </a:p>
          <a:p>
            <a:pPr lvl="1">
              <a:buClr>
                <a:srgbClr val="002060"/>
              </a:buClr>
              <a:buFont typeface="Arial" panose="020B0604020202020204" pitchFamily="34" charset="0"/>
              <a:buChar char="•"/>
            </a:pPr>
            <a:r>
              <a:rPr lang="en-US" dirty="0">
                <a:latin typeface="Arial" panose="020B0604020202020204" pitchFamily="34" charset="0"/>
                <a:cs typeface="Arial" panose="020B0604020202020204" pitchFamily="34" charset="0"/>
              </a:rPr>
              <a:t>Use devices managed by the school/district.</a:t>
            </a:r>
          </a:p>
          <a:p>
            <a:pPr lvl="1">
              <a:buClr>
                <a:srgbClr val="002060"/>
              </a:buClr>
              <a:buFont typeface="Arial" panose="020B0604020202020204" pitchFamily="34" charset="0"/>
              <a:buChar char="•"/>
            </a:pPr>
            <a:r>
              <a:rPr lang="en-US" dirty="0">
                <a:latin typeface="Arial" panose="020B0604020202020204" pitchFamily="34" charset="0"/>
                <a:cs typeface="Arial" panose="020B0604020202020204" pitchFamily="34" charset="0"/>
              </a:rPr>
              <a:t>Confirm that devices meet technology requirements.</a:t>
            </a:r>
          </a:p>
          <a:p>
            <a:pPr lvl="1">
              <a:buClr>
                <a:srgbClr val="002060"/>
              </a:buClr>
              <a:buFont typeface="Arial" panose="020B0604020202020204" pitchFamily="34" charset="0"/>
              <a:buChar char="•"/>
            </a:pPr>
            <a:r>
              <a:rPr lang="en-US" dirty="0">
                <a:latin typeface="Arial" panose="020B0604020202020204" pitchFamily="34" charset="0"/>
                <a:cs typeface="Arial" panose="020B0604020202020204" pitchFamily="34" charset="0"/>
              </a:rPr>
              <a:t>Note that unmanaged Chromebooks cannot be used for BYOD. </a:t>
            </a:r>
          </a:p>
          <a:p>
            <a:endParaRPr lang="en-US" dirty="0"/>
          </a:p>
        </p:txBody>
      </p:sp>
    </p:spTree>
    <p:extLst>
      <p:ext uri="{BB962C8B-B14F-4D97-AF65-F5344CB8AC3E}">
        <p14:creationId xmlns:p14="http://schemas.microsoft.com/office/powerpoint/2010/main" val="130693523"/>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4" ma:contentTypeDescription="Create a new document." ma:contentTypeScope="" ma:versionID="029ab163fe53dea6eac6a50caa86fa3a">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96eeb4d8f957f047a37b3907739772c3"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Props1.xml><?xml version="1.0" encoding="utf-8"?>
<ds:datastoreItem xmlns:ds="http://schemas.openxmlformats.org/officeDocument/2006/customXml" ds:itemID="{DE6716B4-D516-45C1-9132-039B29F0205C}">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3.xml><?xml version="1.0" encoding="utf-8"?>
<ds:datastoreItem xmlns:ds="http://schemas.openxmlformats.org/officeDocument/2006/customXml" ds:itemID="{9EAF0FD2-44B7-49AE-A44E-FF3F2848CDD7}">
  <ds:schemaRefs>
    <ds:schemaRef ds:uri="http://purl.org/dc/elements/1.1/"/>
    <ds:schemaRef ds:uri="http://www.w3.org/XML/1998/namespace"/>
    <ds:schemaRef ds:uri="049449a1-970d-4061-91c8-87f7c4621d9d"/>
    <ds:schemaRef ds:uri="http://schemas.microsoft.com/office/2006/documentManagement/types"/>
    <ds:schemaRef ds:uri="http://purl.org/dc/dcmitype/"/>
    <ds:schemaRef ds:uri="e77133ba-eec1-4d51-86ef-7b6d23495175"/>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ESE PowerPoint Template 2017</Template>
  <TotalTime>119</TotalTime>
  <Words>3909</Words>
  <Application>Microsoft Office PowerPoint</Application>
  <PresentationFormat>Widescreen</PresentationFormat>
  <Paragraphs>479</Paragraphs>
  <Slides>46</Slides>
  <Notes>43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46</vt:i4>
      </vt:variant>
    </vt:vector>
  </HeadingPairs>
  <TitlesOfParts>
    <vt:vector size="60" baseType="lpstr">
      <vt:lpstr>等线</vt:lpstr>
      <vt:lpstr>Aptos</vt:lpstr>
      <vt:lpstr>Arial</vt:lpstr>
      <vt:lpstr>Calibri</vt:lpstr>
      <vt:lpstr>Courier New</vt:lpstr>
      <vt:lpstr>Helvetica</vt:lpstr>
      <vt:lpstr>Segoe</vt:lpstr>
      <vt:lpstr>Segoe SemiBold</vt:lpstr>
      <vt:lpstr>Segoe UI</vt:lpstr>
      <vt:lpstr>Segoe UI Semibold</vt:lpstr>
      <vt:lpstr>Wingdings</vt:lpstr>
      <vt:lpstr>ESE PowerPoint Template 2017</vt:lpstr>
      <vt:lpstr>Office Theme</vt:lpstr>
      <vt:lpstr>1_Office Theme</vt:lpstr>
      <vt:lpstr>MCAS Tasks for Technology Coordinators</vt:lpstr>
      <vt:lpstr>Presenters</vt:lpstr>
      <vt:lpstr>Logistics for This Session </vt:lpstr>
      <vt:lpstr>Slides for This Session </vt:lpstr>
      <vt:lpstr>Today’s Agenda</vt:lpstr>
      <vt:lpstr>1. Technology Staff Responsibilities</vt:lpstr>
      <vt:lpstr>Pre-Administration Checklist for Technology Staff</vt:lpstr>
      <vt:lpstr>Pre-Administration Checklist for Technology Staff (cont’d)</vt:lpstr>
      <vt:lpstr>Bring Your Own Device (BYOD)</vt:lpstr>
      <vt:lpstr>2. Technology Guidelines</vt:lpstr>
      <vt:lpstr>Technology Guidelines for MCAS Computer-Based Testing</vt:lpstr>
      <vt:lpstr>Recent Updates to the Technology Guidelines</vt:lpstr>
      <vt:lpstr>Poll Question</vt:lpstr>
      <vt:lpstr>Student Device Specifications</vt:lpstr>
      <vt:lpstr>ChromeOS Support Plan</vt:lpstr>
      <vt:lpstr>iPadOS Support Plan </vt:lpstr>
      <vt:lpstr>Support for Linux, macOS, and Windows</vt:lpstr>
      <vt:lpstr>Network Requirements and Guidelines</vt:lpstr>
      <vt:lpstr>OneDrive</vt:lpstr>
      <vt:lpstr>Supported OS for Accessibility Features/Accommodations</vt:lpstr>
      <vt:lpstr>Questions &amp; Answers</vt:lpstr>
      <vt:lpstr>3. MCAS Student Kiosk Updates and Site Readiness</vt:lpstr>
      <vt:lpstr>Download and Install MCAS Student Kiosks</vt:lpstr>
      <vt:lpstr>MCAS Student Kiosk: February 19 Updates</vt:lpstr>
      <vt:lpstr>MCAS Student Kiosk: Additional Updates</vt:lpstr>
      <vt:lpstr>MCAS Student Kiosk: Update for MacOS</vt:lpstr>
      <vt:lpstr>Overview of Site Readiness</vt:lpstr>
      <vt:lpstr>Site Readiness FAQs</vt:lpstr>
      <vt:lpstr>Questions and Answers</vt:lpstr>
      <vt:lpstr>4. Troubleshooting during Testing: Internet Connectivity and Other Error Messages</vt:lpstr>
      <vt:lpstr>MCAS Student Kiosk: Internet Connectivity </vt:lpstr>
      <vt:lpstr>MCAS Student Kiosk: Internet Connectivity (cont’d) </vt:lpstr>
      <vt:lpstr>PowerPoint Presentation</vt:lpstr>
      <vt:lpstr>PowerPoint Presentation</vt:lpstr>
      <vt:lpstr>PowerPoint Presentation</vt:lpstr>
      <vt:lpstr>PowerPoint Presentation</vt:lpstr>
      <vt:lpstr>Steps to Resolve Error Messages</vt:lpstr>
      <vt:lpstr>PowerPoint Presentation</vt:lpstr>
      <vt:lpstr>PowerPoint Presentation</vt:lpstr>
      <vt:lpstr>PowerPoint Presentation</vt:lpstr>
      <vt:lpstr>Questions and Answers</vt:lpstr>
      <vt:lpstr>5. Resources, Support, and Next Steps</vt:lpstr>
      <vt:lpstr>Additional Resources</vt:lpstr>
      <vt:lpstr>Next Steps</vt:lpstr>
      <vt:lpstr>Email and Phone Support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cp:lastPrinted>2020-01-24T16:15:48Z</cp:lastPrinted>
  <dcterms:created xsi:type="dcterms:W3CDTF">2018-01-22T18:15:09Z</dcterms:created>
  <dcterms:modified xsi:type="dcterms:W3CDTF">2025-02-28T16:06:48Z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ContentTypeId">
    <vt:lpwstr>0x0101001632492CAC103A49A985C1EA3C99F8E6</vt:lpwstr>
  </property>
  <property fmtid="{D5CDD505-2E9C-101B-9397-08002B2CF9AE}" pid="10" name="MSIP_Label_09530f54-9721-46db-bbe4-0dd4cd6e1126_Enabled">
    <vt:lpwstr>true</vt:lpwstr>
  </property>
  <property fmtid="{D5CDD505-2E9C-101B-9397-08002B2CF9AE}" pid="11" name="MSIP_Label_09530f54-9721-46db-bbe4-0dd4cd6e1126_SetDate">
    <vt:lpwstr>2024-10-22T15:48:17Z</vt:lpwstr>
  </property>
  <property fmtid="{D5CDD505-2E9C-101B-9397-08002B2CF9AE}" pid="12" name="MSIP_Label_09530f54-9721-46db-bbe4-0dd4cd6e1126_Method">
    <vt:lpwstr>Standard</vt:lpwstr>
  </property>
  <property fmtid="{D5CDD505-2E9C-101B-9397-08002B2CF9AE}" pid="13" name="MSIP_Label_09530f54-9721-46db-bbe4-0dd4cd6e1126_Name">
    <vt:lpwstr>General</vt:lpwstr>
  </property>
  <property fmtid="{D5CDD505-2E9C-101B-9397-08002B2CF9AE}" pid="14" name="MSIP_Label_09530f54-9721-46db-bbe4-0dd4cd6e1126_SiteId">
    <vt:lpwstr>22230e31-3d9d-47b1-8794-50b0e2d7bd02</vt:lpwstr>
  </property>
  <property fmtid="{D5CDD505-2E9C-101B-9397-08002B2CF9AE}" pid="15" name="MSIP_Label_09530f54-9721-46db-bbe4-0dd4cd6e1126_ActionId">
    <vt:lpwstr>fd03889f-dac6-4c8b-b761-6899e16f56ad</vt:lpwstr>
  </property>
  <property fmtid="{D5CDD505-2E9C-101B-9397-08002B2CF9AE}" pid="16" name="MSIP_Label_09530f54-9721-46db-bbe4-0dd4cd6e1126_ContentBits">
    <vt:lpwstr>2</vt:lpwstr>
  </property>
  <property fmtid="{D5CDD505-2E9C-101B-9397-08002B2CF9AE}" pid="17" name="ClassificationContentMarkingFooterLocations">
    <vt:lpwstr>ESE PowerPoint Template 2017:8\Office Theme:4</vt:lpwstr>
  </property>
  <property fmtid="{D5CDD505-2E9C-101B-9397-08002B2CF9AE}" pid="18" name="ClassificationContentMarkingFooterText">
    <vt:lpwstr>Copyright - eMetric LLC</vt:lpwstr>
  </property>
</Properties>
</file>