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0" r:id="rId5"/>
  </p:sldMasterIdLst>
  <p:notesMasterIdLst>
    <p:notesMasterId r:id="rId92"/>
  </p:notesMasterIdLst>
  <p:handoutMasterIdLst>
    <p:handoutMasterId r:id="rId93"/>
  </p:handoutMasterIdLst>
  <p:sldIdLst>
    <p:sldId id="280" r:id="rId6"/>
    <p:sldId id="359" r:id="rId7"/>
    <p:sldId id="1184" r:id="rId8"/>
    <p:sldId id="1274" r:id="rId9"/>
    <p:sldId id="1171" r:id="rId10"/>
    <p:sldId id="1262" r:id="rId11"/>
    <p:sldId id="1383" r:id="rId12"/>
    <p:sldId id="1231" r:id="rId13"/>
    <p:sldId id="1243" r:id="rId14"/>
    <p:sldId id="1495" r:id="rId15"/>
    <p:sldId id="1247" r:id="rId16"/>
    <p:sldId id="1496" r:id="rId17"/>
    <p:sldId id="1423" r:id="rId18"/>
    <p:sldId id="1450" r:id="rId19"/>
    <p:sldId id="1424" r:id="rId20"/>
    <p:sldId id="1399" r:id="rId21"/>
    <p:sldId id="1172" r:id="rId22"/>
    <p:sldId id="1458" r:id="rId23"/>
    <p:sldId id="1456" r:id="rId24"/>
    <p:sldId id="1452" r:id="rId25"/>
    <p:sldId id="1459" r:id="rId26"/>
    <p:sldId id="1457" r:id="rId27"/>
    <p:sldId id="1494" r:id="rId28"/>
    <p:sldId id="1485" r:id="rId29"/>
    <p:sldId id="1451" r:id="rId30"/>
    <p:sldId id="1479" r:id="rId31"/>
    <p:sldId id="1460" r:id="rId32"/>
    <p:sldId id="1473" r:id="rId33"/>
    <p:sldId id="1461" r:id="rId34"/>
    <p:sldId id="1474" r:id="rId35"/>
    <p:sldId id="1475" r:id="rId36"/>
    <p:sldId id="1476" r:id="rId37"/>
    <p:sldId id="1472" r:id="rId38"/>
    <p:sldId id="1477" r:id="rId39"/>
    <p:sldId id="1478" r:id="rId40"/>
    <p:sldId id="327" r:id="rId41"/>
    <p:sldId id="1444" r:id="rId42"/>
    <p:sldId id="1159" r:id="rId43"/>
    <p:sldId id="1249" r:id="rId44"/>
    <p:sldId id="1163" r:id="rId45"/>
    <p:sldId id="1481" r:id="rId46"/>
    <p:sldId id="1497" r:id="rId47"/>
    <p:sldId id="1453" r:id="rId48"/>
    <p:sldId id="1126" r:id="rId49"/>
    <p:sldId id="1498" r:id="rId50"/>
    <p:sldId id="1499" r:id="rId51"/>
    <p:sldId id="1490" r:id="rId52"/>
    <p:sldId id="1491" r:id="rId53"/>
    <p:sldId id="1466" r:id="rId54"/>
    <p:sldId id="1467" r:id="rId55"/>
    <p:sldId id="1469" r:id="rId56"/>
    <p:sldId id="1486" r:id="rId57"/>
    <p:sldId id="1468" r:id="rId58"/>
    <p:sldId id="1483" r:id="rId59"/>
    <p:sldId id="1484" r:id="rId60"/>
    <p:sldId id="1487" r:id="rId61"/>
    <p:sldId id="1448" r:id="rId62"/>
    <p:sldId id="1462" r:id="rId63"/>
    <p:sldId id="1508" r:id="rId64"/>
    <p:sldId id="1506" r:id="rId65"/>
    <p:sldId id="1501" r:id="rId66"/>
    <p:sldId id="1202" r:id="rId67"/>
    <p:sldId id="288" r:id="rId68"/>
    <p:sldId id="1158" r:id="rId69"/>
    <p:sldId id="1482" r:id="rId70"/>
    <p:sldId id="1454" r:id="rId71"/>
    <p:sldId id="1492" r:id="rId72"/>
    <p:sldId id="1493" r:id="rId73"/>
    <p:sldId id="1488" r:id="rId74"/>
    <p:sldId id="1489" r:id="rId75"/>
    <p:sldId id="1143" r:id="rId76"/>
    <p:sldId id="1174" r:id="rId77"/>
    <p:sldId id="1505" r:id="rId78"/>
    <p:sldId id="1368" r:id="rId79"/>
    <p:sldId id="1502" r:id="rId80"/>
    <p:sldId id="1503" r:id="rId81"/>
    <p:sldId id="1504" r:id="rId82"/>
    <p:sldId id="1507" r:id="rId83"/>
    <p:sldId id="1471" r:id="rId84"/>
    <p:sldId id="1072" r:id="rId85"/>
    <p:sldId id="1442" r:id="rId86"/>
    <p:sldId id="1298" r:id="rId87"/>
    <p:sldId id="311" r:id="rId88"/>
    <p:sldId id="1433" r:id="rId89"/>
    <p:sldId id="1295" r:id="rId90"/>
    <p:sldId id="1264" r:id="rId91"/>
  </p:sldIdLst>
  <p:sldSz cx="12192000" cy="6858000"/>
  <p:notesSz cx="7010400" cy="92964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CDB8D06-1536-F0B5-7B92-A5EFA48C1A7F}" name="Dezarae Blossomgame" initials="DB" userId="S::Dezarae.Blossomgame@cognia.org::9589b920-5268-4276-82f2-61369d2bfdb2" providerId="AD"/>
  <p188:author id="{DBB5EE4D-C1DE-6B60-4A92-3C8A6A2DF40E}" name="Abbie Currier" initials="AC" userId="S::acurrier_emetric.net#ext#@cogniaorg.onmicrosoft.com::207e5a5e-dc4f-4e8d-a6ed-459ba44175f0" providerId="AD"/>
  <p188:author id="{CD201857-0226-EC5D-C27F-5E8B7A79CF9A}" name="Zalk, Jodie (DESE)" initials="Z(" userId="S::jodie.l.zalk@mass.gov::e1452584-4588-4fe8-8e76-c634323654f0" providerId="AD"/>
  <p188:author id="{BF065B60-68B2-033C-0531-4C24429BD042}" name="Cullen, Shannon (DESE)" initials="CS(" userId="S::Shannon.Cullen@mass.gov::6b1ad6a8-5818-44b3-9274-ccefbf22d13d" providerId="AD"/>
  <p188:author id="{E4CD3766-4B6D-0092-95B6-49B9A7CC8678}" name="Dezarae Blossomgame" initials="DB" userId="S::dezarae.blossomgame@cognia.org::9589b920-5268-4276-82f2-61369d2bfdb2" providerId="AD"/>
  <p188:author id="{2DDAB86A-D521-A4F8-DC3C-FF0AD3E217C3}" name="Zalk, Jodie (DESE)" initials="JZ" userId="S::Jodie.L.Zalk@mass.gov::e1452584-4588-4fe8-8e76-c634323654f0" providerId="AD"/>
  <p188:author id="{294D2170-BAF0-D4D5-5388-F00BBE691710}" name="acurrier@emetric.net" initials="ac" userId="S::urn:spo:guest#acurrier@emetric.net::" providerId="AD"/>
  <p188:author id="{52CBF4AC-2F2A-CAC0-FF80-696C1D5B8F72}" name="Abbie Currier" initials="AC" userId="S::acurrier@emetric.net::abe16f36-c232-4a49-81f6-0ff344f1a17d" providerId="AD"/>
  <p188:author id="{D2B726C1-6B67-7C9B-17B0-EF1B90BE53D0}" name="Pelychaty, Robert (DESE)" initials="P(" userId="S::robert.pelychaty@mass.gov::4b7f82dc-9b90-4364-a63e-8be2ecd61eb5" providerId="AD"/>
  <p188:author id="{E1D283EA-5118-6F9E-720F-C68CD41DE9B6}" name="Kelley, R. Scott (DESE)" initials="K(" userId="S::r.scott.kelley@mass.gov::94781df7-8020-4319-920c-b88462c06ab3" providerId="AD"/>
  <p188:author id="{D7C264F7-7DD7-2006-D813-B710073AC89F}" name="Pelychaty, Robert (DESE)" initials="RP" userId="S::Robert.Pelychaty@mass.gov::4b7f82dc-9b90-4364-a63e-8be2ecd61eb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jlz" initials="j" lastIdx="10" clrIdx="0"/>
  <p:cmAuthor id="1" name="bkelly" initials="bkelly" lastIdx="11" clrIdx="1"/>
  <p:cmAuthor id="2" name="Kenny Taylor EXTERNAL" initials="KTE" lastIdx="15" clrIdx="2">
    <p:extLst>
      <p:ext uri="{19B8F6BF-5375-455C-9EA6-DF929625EA0E}">
        <p15:presenceInfo xmlns:p15="http://schemas.microsoft.com/office/powerpoint/2012/main" userId="Kenny Taylor EXTERNAL" providerId="None"/>
      </p:ext>
    </p:extLst>
  </p:cmAuthor>
  <p:cmAuthor id="3" name="Zalk, Jodie" initials="ZJ" lastIdx="38" clrIdx="3">
    <p:extLst>
      <p:ext uri="{19B8F6BF-5375-455C-9EA6-DF929625EA0E}">
        <p15:presenceInfo xmlns:p15="http://schemas.microsoft.com/office/powerpoint/2012/main" userId="Zalk, Jodie" providerId="None"/>
      </p:ext>
    </p:extLst>
  </p:cmAuthor>
  <p:cmAuthor id="4" name="Pennington, Elizabeth" initials="PE" lastIdx="1" clrIdx="4">
    <p:extLst>
      <p:ext uri="{19B8F6BF-5375-455C-9EA6-DF929625EA0E}">
        <p15:presenceInfo xmlns:p15="http://schemas.microsoft.com/office/powerpoint/2012/main" userId="S::Elizabeth.Pennington@pearson.com::e28ec3e6-d01a-48d6-ac9b-0d88e5d6f329" providerId="AD"/>
      </p:ext>
    </p:extLst>
  </p:cmAuthor>
  <p:cmAuthor id="5" name="Fickes, Robert" initials="FR" lastIdx="60" clrIdx="5">
    <p:extLst>
      <p:ext uri="{19B8F6BF-5375-455C-9EA6-DF929625EA0E}">
        <p15:presenceInfo xmlns:p15="http://schemas.microsoft.com/office/powerpoint/2012/main" userId="S::Robert.Fickes@pearson.com::487722c4-2233-4d12-9c34-d0a002179c4c" providerId="AD"/>
      </p:ext>
    </p:extLst>
  </p:cmAuthor>
  <p:cmAuthor id="6" name="Cullen, Shannon (DESE)" initials="CS(" lastIdx="12" clrIdx="6">
    <p:extLst>
      <p:ext uri="{19B8F6BF-5375-455C-9EA6-DF929625EA0E}">
        <p15:presenceInfo xmlns:p15="http://schemas.microsoft.com/office/powerpoint/2012/main" userId="S::shannon.cullen@doe.mass.edu::6b1ad6a8-5818-44b3-9274-ccefbf22d13d" providerId="AD"/>
      </p:ext>
    </p:extLst>
  </p:cmAuthor>
  <p:cmAuthor id="7" name="Zalk, Jodie (DESE)" initials="ZJ(" lastIdx="21" clrIdx="7">
    <p:extLst>
      <p:ext uri="{19B8F6BF-5375-455C-9EA6-DF929625EA0E}">
        <p15:presenceInfo xmlns:p15="http://schemas.microsoft.com/office/powerpoint/2012/main" userId="S::JZalk@doe.mass.edu::e1452584-4588-4fe8-8e76-c634323654f0" providerId="AD"/>
      </p:ext>
    </p:extLst>
  </p:cmAuthor>
  <p:cmAuthor id="8" name="Cullen, Shannon (DESE)" initials="CS( [2]" lastIdx="127" clrIdx="8">
    <p:extLst>
      <p:ext uri="{19B8F6BF-5375-455C-9EA6-DF929625EA0E}">
        <p15:presenceInfo xmlns:p15="http://schemas.microsoft.com/office/powerpoint/2012/main" userId="S::Shannon.Cullen@mass.gov::6b1ad6a8-5818-44b3-9274-ccefbf22d13d" providerId="AD"/>
      </p:ext>
    </p:extLst>
  </p:cmAuthor>
  <p:cmAuthor id="9" name="Kelley, R. Scott (DESE)" initials="KRS(" lastIdx="16" clrIdx="9">
    <p:extLst>
      <p:ext uri="{19B8F6BF-5375-455C-9EA6-DF929625EA0E}">
        <p15:presenceInfo xmlns:p15="http://schemas.microsoft.com/office/powerpoint/2012/main" userId="S::R.Scott.Kelley@mass.gov::94781df7-8020-4319-920c-b88462c06ab3" providerId="AD"/>
      </p:ext>
    </p:extLst>
  </p:cmAuthor>
  <p:cmAuthor id="10" name="Zalk, Jodie (DESE)" initials="ZJ( [2]" lastIdx="86" clrIdx="10">
    <p:extLst>
      <p:ext uri="{19B8F6BF-5375-455C-9EA6-DF929625EA0E}">
        <p15:presenceInfo xmlns:p15="http://schemas.microsoft.com/office/powerpoint/2012/main" userId="S::Jodie.L.Zalk@mass.gov::e1452584-4588-4fe8-8e76-c634323654f0" providerId="AD"/>
      </p:ext>
    </p:extLst>
  </p:cmAuthor>
  <p:cmAuthor id="11" name="Tompkins, Andrea" initials="TA" lastIdx="11" clrIdx="11">
    <p:extLst>
      <p:ext uri="{19B8F6BF-5375-455C-9EA6-DF929625EA0E}">
        <p15:presenceInfo xmlns:p15="http://schemas.microsoft.com/office/powerpoint/2012/main" userId="S::andrea.tompkins@pearson.com::6ae2736e-5b24-4af4-98bc-79ca7a9e3fa8" providerId="AD"/>
      </p:ext>
    </p:extLst>
  </p:cmAuthor>
  <p:cmAuthor id="12" name="Whitney Woods" initials="WW" lastIdx="2" clrIdx="12">
    <p:extLst>
      <p:ext uri="{19B8F6BF-5375-455C-9EA6-DF929625EA0E}">
        <p15:presenceInfo xmlns:p15="http://schemas.microsoft.com/office/powerpoint/2012/main" userId="S::whitney.woods@pearson.com::38c549b7-54d6-4a1e-b2f6-c31572cbe78b" providerId="AD"/>
      </p:ext>
    </p:extLst>
  </p:cmAuthor>
  <p:cmAuthor id="13" name="Joseph Henkelman" initials="JH" lastIdx="5" clrIdx="13">
    <p:extLst>
      <p:ext uri="{19B8F6BF-5375-455C-9EA6-DF929625EA0E}">
        <p15:presenceInfo xmlns:p15="http://schemas.microsoft.com/office/powerpoint/2012/main" userId="S::Joseph.Henkelman@pearson.com::e82eaec1-b45c-47cd-b767-52b36deebf6c" providerId="AD"/>
      </p:ext>
    </p:extLst>
  </p:cmAuthor>
  <p:cmAuthor id="14" name="Scott Kelley" initials="sk" lastIdx="4" clrIdx="14">
    <p:extLst>
      <p:ext uri="{19B8F6BF-5375-455C-9EA6-DF929625EA0E}">
        <p15:presenceInfo xmlns:p15="http://schemas.microsoft.com/office/powerpoint/2012/main" userId="Scott Kelley" providerId="None"/>
      </p:ext>
    </p:extLst>
  </p:cmAuthor>
  <p:cmAuthor id="15" name="Holly Woodruff" initials="HW" lastIdx="3" clrIdx="15">
    <p:extLst>
      <p:ext uri="{19B8F6BF-5375-455C-9EA6-DF929625EA0E}">
        <p15:presenceInfo xmlns:p15="http://schemas.microsoft.com/office/powerpoint/2012/main" userId="S::holly.woodruff@pearson.com::bd40664c-d0f9-47f6-9555-8f1bf1ec3b14" providerId="AD"/>
      </p:ext>
    </p:extLst>
  </p:cmAuthor>
  <p:cmAuthor id="16" name="Pelychaty, Robert (DESE)" initials="P(" lastIdx="2" clrIdx="16">
    <p:extLst>
      <p:ext uri="{19B8F6BF-5375-455C-9EA6-DF929625EA0E}">
        <p15:presenceInfo xmlns:p15="http://schemas.microsoft.com/office/powerpoint/2012/main" userId="S::robert.pelychaty@mass.gov::4b7f82dc-9b90-4364-a63e-8be2ecd61eb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563C1"/>
    <a:srgbClr val="101D35"/>
    <a:srgbClr val="3647B6"/>
    <a:srgbClr val="203B6A"/>
    <a:srgbClr val="A18557"/>
    <a:srgbClr val="F9F9FA"/>
    <a:srgbClr val="FFFFFF"/>
    <a:srgbClr val="F9F9F9"/>
    <a:srgbClr val="FAF9F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5348" autoAdjust="0"/>
  </p:normalViewPr>
  <p:slideViewPr>
    <p:cSldViewPr snapToGrid="0">
      <p:cViewPr varScale="1">
        <p:scale>
          <a:sx n="73" d="100"/>
          <a:sy n="73" d="100"/>
        </p:scale>
        <p:origin x="1998" y="54"/>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5" Type="http://schemas.openxmlformats.org/officeDocument/2006/relationships/slideMaster" Target="slideMasters/slideMaster2.xml"/><Relationship Id="rId90" Type="http://schemas.openxmlformats.org/officeDocument/2006/relationships/slide" Target="slides/slide85.xml"/><Relationship Id="rId95" Type="http://schemas.openxmlformats.org/officeDocument/2006/relationships/presProps" Target="presProps.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80" Type="http://schemas.openxmlformats.org/officeDocument/2006/relationships/slide" Target="slides/slide75.xml"/><Relationship Id="rId85" Type="http://schemas.openxmlformats.org/officeDocument/2006/relationships/slide" Target="slides/slide80.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slide" Target="slides/slide83.xml"/><Relationship Id="rId91" Type="http://schemas.openxmlformats.org/officeDocument/2006/relationships/slide" Target="slides/slide86.xml"/><Relationship Id="rId9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commentAuthors" Target="commentAuthors.xml"/><Relationship Id="rId9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theme" Target="theme/theme1.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notesMaster" Target="notesMasters/notesMaster1.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microsoft.com/office/2018/10/relationships/authors" Target="author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handoutMaster" Target="handoutMasters/handoutMaster1.xml"/><Relationship Id="rId98"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ullen, Shannon (DESE)" userId="6b1ad6a8-5818-44b3-9274-ccefbf22d13d" providerId="ADAL" clId="{5C711DC1-7B29-43E3-8EBF-EFE9B44E93EF}"/>
    <pc:docChg chg="modSld">
      <pc:chgData name="Cullen, Shannon (DESE)" userId="6b1ad6a8-5818-44b3-9274-ccefbf22d13d" providerId="ADAL" clId="{5C711DC1-7B29-43E3-8EBF-EFE9B44E93EF}" dt="2025-03-04T21:27:40.640" v="8" actId="20577"/>
      <pc:docMkLst>
        <pc:docMk/>
      </pc:docMkLst>
      <pc:sldChg chg="modSp mod">
        <pc:chgData name="Cullen, Shannon (DESE)" userId="6b1ad6a8-5818-44b3-9274-ccefbf22d13d" providerId="ADAL" clId="{5C711DC1-7B29-43E3-8EBF-EFE9B44E93EF}" dt="2025-03-04T21:27:40.640" v="8" actId="20577"/>
        <pc:sldMkLst>
          <pc:docMk/>
          <pc:sldMk cId="1711697741" sldId="1262"/>
        </pc:sldMkLst>
        <pc:spChg chg="mod">
          <ac:chgData name="Cullen, Shannon (DESE)" userId="6b1ad6a8-5818-44b3-9274-ccefbf22d13d" providerId="ADAL" clId="{5C711DC1-7B29-43E3-8EBF-EFE9B44E93EF}" dt="2025-03-04T21:27:40.640" v="8" actId="20577"/>
          <ac:spMkLst>
            <pc:docMk/>
            <pc:sldMk cId="1711697741" sldId="1262"/>
            <ac:spMk id="3" creationId="{EA8BECCA-2104-4569-9EFA-4A4475A36802}"/>
          </ac:spMkLst>
        </pc:spChg>
      </pc:sldChg>
      <pc:sldChg chg="modNotesTx">
        <pc:chgData name="Cullen, Shannon (DESE)" userId="6b1ad6a8-5818-44b3-9274-ccefbf22d13d" providerId="ADAL" clId="{5C711DC1-7B29-43E3-8EBF-EFE9B44E93EF}" dt="2025-03-04T21:25:53.020" v="0" actId="20577"/>
        <pc:sldMkLst>
          <pc:docMk/>
          <pc:sldMk cId="927834095" sldId="1450"/>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E35D9B-051D-4DD1-8ADE-107CFB18F803}"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3DCF5CC4-3C0F-424B-B522-A53633655257}">
      <dgm:prSet phldrT="[Text]"/>
      <dgm:spPr/>
      <dgm:t>
        <a:bodyPr/>
        <a:lstStyle/>
        <a:p>
          <a:r>
            <a:rPr lang="en-US" b="1">
              <a:latin typeface="Arial" panose="020B0604020202020204" pitchFamily="34" charset="0"/>
              <a:cs typeface="Arial" panose="020B0604020202020204" pitchFamily="34" charset="0"/>
            </a:rPr>
            <a:t>2 weeks before testing</a:t>
          </a:r>
        </a:p>
      </dgm:t>
    </dgm:pt>
    <dgm:pt modelId="{A7BA8A3E-21F8-49A8-B337-BF648BA5FC2C}" type="parTrans" cxnId="{184357C2-0B7B-4C72-851F-1B4F1F01B699}">
      <dgm:prSet/>
      <dgm:spPr/>
      <dgm:t>
        <a:bodyPr/>
        <a:lstStyle/>
        <a:p>
          <a:endParaRPr lang="en-US"/>
        </a:p>
      </dgm:t>
    </dgm:pt>
    <dgm:pt modelId="{EF22CF3C-A2C7-45B7-A169-C7F308FD73CA}" type="sibTrans" cxnId="{184357C2-0B7B-4C72-851F-1B4F1F01B699}">
      <dgm:prSet/>
      <dgm:spPr/>
      <dgm:t>
        <a:bodyPr/>
        <a:lstStyle/>
        <a:p>
          <a:endParaRPr lang="en-US"/>
        </a:p>
      </dgm:t>
    </dgm:pt>
    <dgm:pt modelId="{28F3BB83-37C9-43C9-998D-55C63EA5F675}">
      <dgm:prSet phldrT="[Text]" custT="1"/>
      <dgm:spPr/>
      <dgm:t>
        <a:bodyPr/>
        <a:lstStyle/>
        <a:p>
          <a:pPr>
            <a:buFont typeface="Arial" panose="020B0604020202020204" pitchFamily="34" charset="0"/>
            <a:buChar char="•"/>
          </a:pPr>
          <a:r>
            <a:rPr lang="en-US" sz="2000" b="1">
              <a:latin typeface="Arial" panose="020B0604020202020204" pitchFamily="34" charset="0"/>
              <a:cs typeface="Arial" panose="020B0604020202020204" pitchFamily="34" charset="0"/>
            </a:rPr>
            <a:t>●Create and assign students to classes</a:t>
          </a:r>
        </a:p>
        <a:p>
          <a:pPr>
            <a:buFont typeface="Arial" panose="020B0604020202020204" pitchFamily="34" charset="0"/>
            <a:buChar char="•"/>
          </a:pPr>
          <a:r>
            <a:rPr lang="en-US" sz="2000" b="1">
              <a:latin typeface="Arial" panose="020B0604020202020204" pitchFamily="34" charset="0"/>
              <a:cs typeface="Arial" panose="020B0604020202020204" pitchFamily="34" charset="0"/>
            </a:rPr>
            <a:t>●Verify accommodations in the MCAS Portal</a:t>
          </a:r>
        </a:p>
        <a:p>
          <a:pPr>
            <a:buFont typeface="Arial" panose="020B0604020202020204" pitchFamily="34" charset="0"/>
            <a:buChar char="•"/>
          </a:pPr>
          <a:r>
            <a:rPr lang="en-US" sz="2000" b="1">
              <a:latin typeface="Arial" panose="020B0604020202020204" pitchFamily="34" charset="0"/>
              <a:cs typeface="Arial" panose="020B0604020202020204" pitchFamily="34" charset="0"/>
            </a:rPr>
            <a:t>●Create test administrator logins if necessary (for certain accom.)</a:t>
          </a:r>
        </a:p>
        <a:p>
          <a:pPr>
            <a:buFont typeface="Arial" panose="020B0604020202020204" pitchFamily="34" charset="0"/>
            <a:buChar char="•"/>
          </a:pPr>
          <a:r>
            <a:rPr lang="en-US" sz="2000" b="1">
              <a:latin typeface="Arial" panose="020B0604020202020204" pitchFamily="34" charset="0"/>
              <a:cs typeface="Arial" panose="020B0604020202020204" pitchFamily="34" charset="0"/>
            </a:rPr>
            <a:t>●Track delivery of materials through Materials Management</a:t>
          </a:r>
        </a:p>
      </dgm:t>
    </dgm:pt>
    <dgm:pt modelId="{EA61D2AA-EEF4-4F75-A5E3-D5F43D127C8C}" type="parTrans" cxnId="{6A999A4F-9038-422E-9B14-1BDA200417F8}">
      <dgm:prSet/>
      <dgm:spPr/>
      <dgm:t>
        <a:bodyPr/>
        <a:lstStyle/>
        <a:p>
          <a:endParaRPr lang="en-US"/>
        </a:p>
      </dgm:t>
    </dgm:pt>
    <dgm:pt modelId="{4BD8F71F-8816-4E74-9B43-75388AC8FB1F}" type="sibTrans" cxnId="{6A999A4F-9038-422E-9B14-1BDA200417F8}">
      <dgm:prSet/>
      <dgm:spPr/>
      <dgm:t>
        <a:bodyPr/>
        <a:lstStyle/>
        <a:p>
          <a:endParaRPr lang="en-US"/>
        </a:p>
      </dgm:t>
    </dgm:pt>
    <dgm:pt modelId="{C9D3C74F-6799-44EE-9F2D-6652B06CE892}">
      <dgm:prSet phldrT="[Text]"/>
      <dgm:spPr/>
      <dgm:t>
        <a:bodyPr/>
        <a:lstStyle/>
        <a:p>
          <a:r>
            <a:rPr lang="en-US" b="1">
              <a:latin typeface="Arial" panose="020B0604020202020204" pitchFamily="34" charset="0"/>
              <a:cs typeface="Arial" panose="020B0604020202020204" pitchFamily="34" charset="0"/>
            </a:rPr>
            <a:t>Up to one week before testing</a:t>
          </a:r>
        </a:p>
      </dgm:t>
    </dgm:pt>
    <dgm:pt modelId="{992C9E23-76FF-4BD7-86B1-74E05B950819}" type="parTrans" cxnId="{C60C09E7-691F-433B-91B3-7A404FC6F16D}">
      <dgm:prSet/>
      <dgm:spPr/>
      <dgm:t>
        <a:bodyPr/>
        <a:lstStyle/>
        <a:p>
          <a:endParaRPr lang="en-US"/>
        </a:p>
      </dgm:t>
    </dgm:pt>
    <dgm:pt modelId="{A04A7728-9575-474D-A643-D9DDCFD9FA53}" type="sibTrans" cxnId="{C60C09E7-691F-433B-91B3-7A404FC6F16D}">
      <dgm:prSet/>
      <dgm:spPr/>
      <dgm:t>
        <a:bodyPr/>
        <a:lstStyle/>
        <a:p>
          <a:endParaRPr lang="en-US"/>
        </a:p>
      </dgm:t>
    </dgm:pt>
    <dgm:pt modelId="{FB47BBAB-30C2-462D-A911-DF397D00FC97}">
      <dgm:prSet phldrT="[Text]" custT="1"/>
      <dgm:spPr/>
      <dgm:t>
        <a:bodyPr/>
        <a:lstStyle/>
        <a:p>
          <a:pPr algn="ctr"/>
          <a:r>
            <a:rPr lang="en-US" sz="2400" b="1">
              <a:latin typeface="Arial" panose="020B0604020202020204" pitchFamily="34" charset="0"/>
              <a:cs typeface="Arial" panose="020B0604020202020204" pitchFamily="34" charset="0"/>
            </a:rPr>
            <a:t>●Schedule classes to tests</a:t>
          </a:r>
        </a:p>
        <a:p>
          <a:pPr algn="ctr"/>
          <a:r>
            <a:rPr lang="en-US" sz="2400" b="1">
              <a:latin typeface="Arial" panose="020B0604020202020204" pitchFamily="34" charset="0"/>
              <a:cs typeface="Arial" panose="020B0604020202020204" pitchFamily="34" charset="0"/>
            </a:rPr>
            <a:t>●Print student logins and summary sheets</a:t>
          </a:r>
        </a:p>
      </dgm:t>
    </dgm:pt>
    <dgm:pt modelId="{80BE1259-3D70-4C7E-8C96-1CB87BE71C1F}" type="parTrans" cxnId="{A65DF0FE-07B7-4292-9917-CAAF37879143}">
      <dgm:prSet/>
      <dgm:spPr/>
      <dgm:t>
        <a:bodyPr/>
        <a:lstStyle/>
        <a:p>
          <a:endParaRPr lang="en-US"/>
        </a:p>
      </dgm:t>
    </dgm:pt>
    <dgm:pt modelId="{7FCB949B-C259-4EAE-AB9D-CF54A1965D61}" type="sibTrans" cxnId="{A65DF0FE-07B7-4292-9917-CAAF37879143}">
      <dgm:prSet/>
      <dgm:spPr/>
      <dgm:t>
        <a:bodyPr/>
        <a:lstStyle/>
        <a:p>
          <a:endParaRPr lang="en-US"/>
        </a:p>
      </dgm:t>
    </dgm:pt>
    <dgm:pt modelId="{D1B96660-9265-4D83-9DDD-32E0F9CE006E}">
      <dgm:prSet phldrT="[Text]"/>
      <dgm:spPr/>
      <dgm:t>
        <a:bodyPr/>
        <a:lstStyle/>
        <a:p>
          <a:pPr>
            <a:buFont typeface="Arial" panose="020B0604020202020204" pitchFamily="34" charset="0"/>
            <a:buChar char="•"/>
          </a:pPr>
          <a:r>
            <a:rPr lang="en-US" b="1">
              <a:latin typeface="Arial" panose="020B0604020202020204" pitchFamily="34" charset="0"/>
              <a:cs typeface="Arial" panose="020B0604020202020204" pitchFamily="34" charset="0"/>
            </a:rPr>
            <a:t>Now</a:t>
          </a:r>
        </a:p>
      </dgm:t>
    </dgm:pt>
    <dgm:pt modelId="{E35D59E4-FE76-4D58-AD4E-2B8C616B0C44}" type="parTrans" cxnId="{3EE1C822-CD9B-4303-A981-18EDF1FBEAB9}">
      <dgm:prSet/>
      <dgm:spPr/>
      <dgm:t>
        <a:bodyPr/>
        <a:lstStyle/>
        <a:p>
          <a:endParaRPr lang="en-US"/>
        </a:p>
      </dgm:t>
    </dgm:pt>
    <dgm:pt modelId="{BC99D777-B5B0-42D8-A6C3-A74338D44CC4}" type="sibTrans" cxnId="{3EE1C822-CD9B-4303-A981-18EDF1FBEAB9}">
      <dgm:prSet/>
      <dgm:spPr/>
      <dgm:t>
        <a:bodyPr/>
        <a:lstStyle/>
        <a:p>
          <a:endParaRPr lang="en-US"/>
        </a:p>
      </dgm:t>
    </dgm:pt>
    <dgm:pt modelId="{15FD8A64-93E8-4E4F-BEF6-8FD6EAB0493D}">
      <dgm:prSet phldrT="[Text]" custT="1"/>
      <dgm:spPr/>
      <dgm:t>
        <a:bodyPr/>
        <a:lstStyle/>
        <a:p>
          <a:pPr algn="ctr">
            <a:lnSpc>
              <a:spcPct val="90000"/>
            </a:lnSpc>
            <a:buFontTx/>
            <a:buNone/>
          </a:pPr>
          <a:r>
            <a:rPr lang="en-US" sz="2000" b="1">
              <a:latin typeface="Arial" panose="020B0604020202020204" pitchFamily="34" charset="0"/>
              <a:cs typeface="Arial" panose="020B0604020202020204" pitchFamily="34" charset="0"/>
            </a:rPr>
            <a:t>●Continue to update student registration information</a:t>
          </a:r>
        </a:p>
        <a:p>
          <a:pPr algn="ctr">
            <a:lnSpc>
              <a:spcPct val="90000"/>
            </a:lnSpc>
            <a:buFontTx/>
            <a:buNone/>
          </a:pPr>
          <a:r>
            <a:rPr lang="en-US" sz="2000" b="1">
              <a:latin typeface="Arial" panose="020B0604020202020204" pitchFamily="34" charset="0"/>
              <a:cs typeface="Arial" panose="020B0604020202020204" pitchFamily="34" charset="0"/>
            </a:rPr>
            <a:t>●Enrollment Transfer Requests (as needed)</a:t>
          </a:r>
        </a:p>
      </dgm:t>
    </dgm:pt>
    <dgm:pt modelId="{E3EC2101-501B-4799-AB40-B3D4A37FFDE1}" type="parTrans" cxnId="{B6491CCD-0852-4869-9C3A-710A74E6AEA2}">
      <dgm:prSet/>
      <dgm:spPr/>
      <dgm:t>
        <a:bodyPr/>
        <a:lstStyle/>
        <a:p>
          <a:endParaRPr lang="en-US"/>
        </a:p>
      </dgm:t>
    </dgm:pt>
    <dgm:pt modelId="{29B46715-A480-4703-B879-E01DFE05E601}" type="sibTrans" cxnId="{B6491CCD-0852-4869-9C3A-710A74E6AEA2}">
      <dgm:prSet/>
      <dgm:spPr/>
      <dgm:t>
        <a:bodyPr/>
        <a:lstStyle/>
        <a:p>
          <a:endParaRPr lang="en-US"/>
        </a:p>
      </dgm:t>
    </dgm:pt>
    <dgm:pt modelId="{C73FE255-4A66-43EE-80DE-8EDE54880EF8}" type="pres">
      <dgm:prSet presAssocID="{EBE35D9B-051D-4DD1-8ADE-107CFB18F803}" presName="theList" presStyleCnt="0">
        <dgm:presLayoutVars>
          <dgm:dir/>
          <dgm:animLvl val="lvl"/>
          <dgm:resizeHandles val="exact"/>
        </dgm:presLayoutVars>
      </dgm:prSet>
      <dgm:spPr/>
    </dgm:pt>
    <dgm:pt modelId="{FC8E802B-1F40-4FC5-9217-2E628C0781D2}" type="pres">
      <dgm:prSet presAssocID="{D1B96660-9265-4D83-9DDD-32E0F9CE006E}" presName="compNode" presStyleCnt="0"/>
      <dgm:spPr/>
    </dgm:pt>
    <dgm:pt modelId="{BC33968B-E3BF-4A7A-A8CA-E0E07D5C7112}" type="pres">
      <dgm:prSet presAssocID="{D1B96660-9265-4D83-9DDD-32E0F9CE006E}" presName="aNode" presStyleLbl="bgShp" presStyleIdx="0" presStyleCnt="3" custLinFactNeighborX="-285" custLinFactNeighborY="-1839"/>
      <dgm:spPr/>
    </dgm:pt>
    <dgm:pt modelId="{D53A5849-2E24-4F60-AE44-C0E2CCFBF245}" type="pres">
      <dgm:prSet presAssocID="{D1B96660-9265-4D83-9DDD-32E0F9CE006E}" presName="textNode" presStyleLbl="bgShp" presStyleIdx="0" presStyleCnt="3"/>
      <dgm:spPr/>
    </dgm:pt>
    <dgm:pt modelId="{F25969B3-B6F5-4508-973F-8A7619210AE1}" type="pres">
      <dgm:prSet presAssocID="{D1B96660-9265-4D83-9DDD-32E0F9CE006E}" presName="compChildNode" presStyleCnt="0"/>
      <dgm:spPr/>
    </dgm:pt>
    <dgm:pt modelId="{CC7EF905-4F00-46D3-AD62-C2363F93730F}" type="pres">
      <dgm:prSet presAssocID="{D1B96660-9265-4D83-9DDD-32E0F9CE006E}" presName="theInnerList" presStyleCnt="0"/>
      <dgm:spPr/>
    </dgm:pt>
    <dgm:pt modelId="{B46ABF52-564A-4912-A352-C8D75C06C2B3}" type="pres">
      <dgm:prSet presAssocID="{15FD8A64-93E8-4E4F-BEF6-8FD6EAB0493D}" presName="childNode" presStyleLbl="node1" presStyleIdx="0" presStyleCnt="3" custScaleX="101303" custScaleY="2000000" custLinFactY="-96600" custLinFactNeighborX="1139" custLinFactNeighborY="-100000">
        <dgm:presLayoutVars>
          <dgm:bulletEnabled val="1"/>
        </dgm:presLayoutVars>
      </dgm:prSet>
      <dgm:spPr/>
    </dgm:pt>
    <dgm:pt modelId="{12386E13-78E7-4619-B3B2-E7B89D1AA60C}" type="pres">
      <dgm:prSet presAssocID="{D1B96660-9265-4D83-9DDD-32E0F9CE006E}" presName="aSpace" presStyleCnt="0"/>
      <dgm:spPr/>
    </dgm:pt>
    <dgm:pt modelId="{A1D65087-3937-4B34-B059-995279AFAF65}" type="pres">
      <dgm:prSet presAssocID="{3DCF5CC4-3C0F-424B-B522-A53633655257}" presName="compNode" presStyleCnt="0"/>
      <dgm:spPr/>
    </dgm:pt>
    <dgm:pt modelId="{43237A7C-F3A8-4024-8664-D74DA0D9FBD4}" type="pres">
      <dgm:prSet presAssocID="{3DCF5CC4-3C0F-424B-B522-A53633655257}" presName="aNode" presStyleLbl="bgShp" presStyleIdx="1" presStyleCnt="3"/>
      <dgm:spPr/>
    </dgm:pt>
    <dgm:pt modelId="{E5F58CCF-05A3-49C8-9750-E29EBADAECFB}" type="pres">
      <dgm:prSet presAssocID="{3DCF5CC4-3C0F-424B-B522-A53633655257}" presName="textNode" presStyleLbl="bgShp" presStyleIdx="1" presStyleCnt="3"/>
      <dgm:spPr/>
    </dgm:pt>
    <dgm:pt modelId="{6F9F20A5-E014-4CE6-BF34-4BAE78381ACF}" type="pres">
      <dgm:prSet presAssocID="{3DCF5CC4-3C0F-424B-B522-A53633655257}" presName="compChildNode" presStyleCnt="0"/>
      <dgm:spPr/>
    </dgm:pt>
    <dgm:pt modelId="{9AC32DD8-28A2-4BB2-A5A7-4DDAA4A231D1}" type="pres">
      <dgm:prSet presAssocID="{3DCF5CC4-3C0F-424B-B522-A53633655257}" presName="theInnerList" presStyleCnt="0"/>
      <dgm:spPr/>
    </dgm:pt>
    <dgm:pt modelId="{9E5E75BA-1DD5-418A-B210-EF2268262C28}" type="pres">
      <dgm:prSet presAssocID="{28F3BB83-37C9-43C9-998D-55C63EA5F675}" presName="childNode" presStyleLbl="node1" presStyleIdx="1" presStyleCnt="3" custScaleX="120666" custScaleY="621103" custLinFactNeighborX="0" custLinFactNeighborY="-10431">
        <dgm:presLayoutVars>
          <dgm:bulletEnabled val="1"/>
        </dgm:presLayoutVars>
      </dgm:prSet>
      <dgm:spPr/>
    </dgm:pt>
    <dgm:pt modelId="{9746FAAC-00DE-4F0F-90E7-F32ACDB68FF8}" type="pres">
      <dgm:prSet presAssocID="{3DCF5CC4-3C0F-424B-B522-A53633655257}" presName="aSpace" presStyleCnt="0"/>
      <dgm:spPr/>
    </dgm:pt>
    <dgm:pt modelId="{929E412A-C2AC-416D-B529-B9BF0FDD272E}" type="pres">
      <dgm:prSet presAssocID="{C9D3C74F-6799-44EE-9F2D-6652B06CE892}" presName="compNode" presStyleCnt="0"/>
      <dgm:spPr/>
    </dgm:pt>
    <dgm:pt modelId="{9338C6C0-B28C-4308-8478-594D92C5D5CB}" type="pres">
      <dgm:prSet presAssocID="{C9D3C74F-6799-44EE-9F2D-6652B06CE892}" presName="aNode" presStyleLbl="bgShp" presStyleIdx="2" presStyleCnt="3"/>
      <dgm:spPr/>
    </dgm:pt>
    <dgm:pt modelId="{F19ACDAE-4442-4938-B4E1-1C4363CD9C08}" type="pres">
      <dgm:prSet presAssocID="{C9D3C74F-6799-44EE-9F2D-6652B06CE892}" presName="textNode" presStyleLbl="bgShp" presStyleIdx="2" presStyleCnt="3"/>
      <dgm:spPr/>
    </dgm:pt>
    <dgm:pt modelId="{84C15C61-36FE-45A8-9C72-6A2155C5BC13}" type="pres">
      <dgm:prSet presAssocID="{C9D3C74F-6799-44EE-9F2D-6652B06CE892}" presName="compChildNode" presStyleCnt="0"/>
      <dgm:spPr/>
    </dgm:pt>
    <dgm:pt modelId="{57344207-3CFB-49ED-B901-7A9A1FEA17B8}" type="pres">
      <dgm:prSet presAssocID="{C9D3C74F-6799-44EE-9F2D-6652B06CE892}" presName="theInnerList" presStyleCnt="0"/>
      <dgm:spPr/>
    </dgm:pt>
    <dgm:pt modelId="{C7D57BC3-E152-405E-BF39-68B6C7A68D6C}" type="pres">
      <dgm:prSet presAssocID="{FB47BBAB-30C2-462D-A911-DF397D00FC97}" presName="childNode" presStyleLbl="node1" presStyleIdx="2" presStyleCnt="3">
        <dgm:presLayoutVars>
          <dgm:bulletEnabled val="1"/>
        </dgm:presLayoutVars>
      </dgm:prSet>
      <dgm:spPr/>
    </dgm:pt>
  </dgm:ptLst>
  <dgm:cxnLst>
    <dgm:cxn modelId="{C96DF40C-F708-4884-850C-413CA1CA0000}" type="presOf" srcId="{EBE35D9B-051D-4DD1-8ADE-107CFB18F803}" destId="{C73FE255-4A66-43EE-80DE-8EDE54880EF8}" srcOrd="0" destOrd="0" presId="urn:microsoft.com/office/officeart/2005/8/layout/lProcess2"/>
    <dgm:cxn modelId="{3EE1C822-CD9B-4303-A981-18EDF1FBEAB9}" srcId="{EBE35D9B-051D-4DD1-8ADE-107CFB18F803}" destId="{D1B96660-9265-4D83-9DDD-32E0F9CE006E}" srcOrd="0" destOrd="0" parTransId="{E35D59E4-FE76-4D58-AD4E-2B8C616B0C44}" sibTransId="{BC99D777-B5B0-42D8-A6C3-A74338D44CC4}"/>
    <dgm:cxn modelId="{1C037233-1D14-47CE-BF2A-BBDA47093FBB}" type="presOf" srcId="{28F3BB83-37C9-43C9-998D-55C63EA5F675}" destId="{9E5E75BA-1DD5-418A-B210-EF2268262C28}" srcOrd="0" destOrd="0" presId="urn:microsoft.com/office/officeart/2005/8/layout/lProcess2"/>
    <dgm:cxn modelId="{6A999A4F-9038-422E-9B14-1BDA200417F8}" srcId="{3DCF5CC4-3C0F-424B-B522-A53633655257}" destId="{28F3BB83-37C9-43C9-998D-55C63EA5F675}" srcOrd="0" destOrd="0" parTransId="{EA61D2AA-EEF4-4F75-A5E3-D5F43D127C8C}" sibTransId="{4BD8F71F-8816-4E74-9B43-75388AC8FB1F}"/>
    <dgm:cxn modelId="{04412084-29D5-4D99-B8A8-F995819AD2CE}" type="presOf" srcId="{D1B96660-9265-4D83-9DDD-32E0F9CE006E}" destId="{D53A5849-2E24-4F60-AE44-C0E2CCFBF245}" srcOrd="1" destOrd="0" presId="urn:microsoft.com/office/officeart/2005/8/layout/lProcess2"/>
    <dgm:cxn modelId="{26A33996-C488-49A7-9DD3-09172AEF423F}" type="presOf" srcId="{FB47BBAB-30C2-462D-A911-DF397D00FC97}" destId="{C7D57BC3-E152-405E-BF39-68B6C7A68D6C}" srcOrd="0" destOrd="0" presId="urn:microsoft.com/office/officeart/2005/8/layout/lProcess2"/>
    <dgm:cxn modelId="{6F33E1A7-FC25-429A-B4C7-3B66413F193A}" type="presOf" srcId="{3DCF5CC4-3C0F-424B-B522-A53633655257}" destId="{E5F58CCF-05A3-49C8-9750-E29EBADAECFB}" srcOrd="1" destOrd="0" presId="urn:microsoft.com/office/officeart/2005/8/layout/lProcess2"/>
    <dgm:cxn modelId="{42F1FCAD-2FF1-4018-B067-3BD60496FEA4}" type="presOf" srcId="{3DCF5CC4-3C0F-424B-B522-A53633655257}" destId="{43237A7C-F3A8-4024-8664-D74DA0D9FBD4}" srcOrd="0" destOrd="0" presId="urn:microsoft.com/office/officeart/2005/8/layout/lProcess2"/>
    <dgm:cxn modelId="{38A182B5-1248-4DF5-B2EB-4CE7591965E5}" type="presOf" srcId="{15FD8A64-93E8-4E4F-BEF6-8FD6EAB0493D}" destId="{B46ABF52-564A-4912-A352-C8D75C06C2B3}" srcOrd="0" destOrd="0" presId="urn:microsoft.com/office/officeart/2005/8/layout/lProcess2"/>
    <dgm:cxn modelId="{184357C2-0B7B-4C72-851F-1B4F1F01B699}" srcId="{EBE35D9B-051D-4DD1-8ADE-107CFB18F803}" destId="{3DCF5CC4-3C0F-424B-B522-A53633655257}" srcOrd="1" destOrd="0" parTransId="{A7BA8A3E-21F8-49A8-B337-BF648BA5FC2C}" sibTransId="{EF22CF3C-A2C7-45B7-A169-C7F308FD73CA}"/>
    <dgm:cxn modelId="{441B5CC3-0BD0-462F-9283-0ABE2A5FFEBA}" type="presOf" srcId="{D1B96660-9265-4D83-9DDD-32E0F9CE006E}" destId="{BC33968B-E3BF-4A7A-A8CA-E0E07D5C7112}" srcOrd="0" destOrd="0" presId="urn:microsoft.com/office/officeart/2005/8/layout/lProcess2"/>
    <dgm:cxn modelId="{C42B3FC7-C25E-4A89-BA7A-7F0D59194913}" type="presOf" srcId="{C9D3C74F-6799-44EE-9F2D-6652B06CE892}" destId="{F19ACDAE-4442-4938-B4E1-1C4363CD9C08}" srcOrd="1" destOrd="0" presId="urn:microsoft.com/office/officeart/2005/8/layout/lProcess2"/>
    <dgm:cxn modelId="{B6491CCD-0852-4869-9C3A-710A74E6AEA2}" srcId="{D1B96660-9265-4D83-9DDD-32E0F9CE006E}" destId="{15FD8A64-93E8-4E4F-BEF6-8FD6EAB0493D}" srcOrd="0" destOrd="0" parTransId="{E3EC2101-501B-4799-AB40-B3D4A37FFDE1}" sibTransId="{29B46715-A480-4703-B879-E01DFE05E601}"/>
    <dgm:cxn modelId="{D95C8BD5-3453-4095-8F30-D0C44BDC61BF}" type="presOf" srcId="{C9D3C74F-6799-44EE-9F2D-6652B06CE892}" destId="{9338C6C0-B28C-4308-8478-594D92C5D5CB}" srcOrd="0" destOrd="0" presId="urn:microsoft.com/office/officeart/2005/8/layout/lProcess2"/>
    <dgm:cxn modelId="{C60C09E7-691F-433B-91B3-7A404FC6F16D}" srcId="{EBE35D9B-051D-4DD1-8ADE-107CFB18F803}" destId="{C9D3C74F-6799-44EE-9F2D-6652B06CE892}" srcOrd="2" destOrd="0" parTransId="{992C9E23-76FF-4BD7-86B1-74E05B950819}" sibTransId="{A04A7728-9575-474D-A643-D9DDCFD9FA53}"/>
    <dgm:cxn modelId="{A65DF0FE-07B7-4292-9917-CAAF37879143}" srcId="{C9D3C74F-6799-44EE-9F2D-6652B06CE892}" destId="{FB47BBAB-30C2-462D-A911-DF397D00FC97}" srcOrd="0" destOrd="0" parTransId="{80BE1259-3D70-4C7E-8C96-1CB87BE71C1F}" sibTransId="{7FCB949B-C259-4EAE-AB9D-CF54A1965D61}"/>
    <dgm:cxn modelId="{2D5394CD-508B-4449-BF9E-825ADC2D884F}" type="presParOf" srcId="{C73FE255-4A66-43EE-80DE-8EDE54880EF8}" destId="{FC8E802B-1F40-4FC5-9217-2E628C0781D2}" srcOrd="0" destOrd="0" presId="urn:microsoft.com/office/officeart/2005/8/layout/lProcess2"/>
    <dgm:cxn modelId="{8D399B1D-EBEB-4BB0-A8A9-700E67A9E3ED}" type="presParOf" srcId="{FC8E802B-1F40-4FC5-9217-2E628C0781D2}" destId="{BC33968B-E3BF-4A7A-A8CA-E0E07D5C7112}" srcOrd="0" destOrd="0" presId="urn:microsoft.com/office/officeart/2005/8/layout/lProcess2"/>
    <dgm:cxn modelId="{5EB51834-5662-44CC-AB5E-84F7AD5B4266}" type="presParOf" srcId="{FC8E802B-1F40-4FC5-9217-2E628C0781D2}" destId="{D53A5849-2E24-4F60-AE44-C0E2CCFBF245}" srcOrd="1" destOrd="0" presId="urn:microsoft.com/office/officeart/2005/8/layout/lProcess2"/>
    <dgm:cxn modelId="{931C969F-8C6A-435D-B052-2348C9395093}" type="presParOf" srcId="{FC8E802B-1F40-4FC5-9217-2E628C0781D2}" destId="{F25969B3-B6F5-4508-973F-8A7619210AE1}" srcOrd="2" destOrd="0" presId="urn:microsoft.com/office/officeart/2005/8/layout/lProcess2"/>
    <dgm:cxn modelId="{A9FEE9B7-CE3D-42A7-9F4E-EB3533F7CFFB}" type="presParOf" srcId="{F25969B3-B6F5-4508-973F-8A7619210AE1}" destId="{CC7EF905-4F00-46D3-AD62-C2363F93730F}" srcOrd="0" destOrd="0" presId="urn:microsoft.com/office/officeart/2005/8/layout/lProcess2"/>
    <dgm:cxn modelId="{6702311B-AE87-4C1E-B56E-92697688629F}" type="presParOf" srcId="{CC7EF905-4F00-46D3-AD62-C2363F93730F}" destId="{B46ABF52-564A-4912-A352-C8D75C06C2B3}" srcOrd="0" destOrd="0" presId="urn:microsoft.com/office/officeart/2005/8/layout/lProcess2"/>
    <dgm:cxn modelId="{2D4F42C8-BFD6-4CC9-B864-3254F9BF6849}" type="presParOf" srcId="{C73FE255-4A66-43EE-80DE-8EDE54880EF8}" destId="{12386E13-78E7-4619-B3B2-E7B89D1AA60C}" srcOrd="1" destOrd="0" presId="urn:microsoft.com/office/officeart/2005/8/layout/lProcess2"/>
    <dgm:cxn modelId="{EEACB9E5-4C36-476A-A60C-E696886074F4}" type="presParOf" srcId="{C73FE255-4A66-43EE-80DE-8EDE54880EF8}" destId="{A1D65087-3937-4B34-B059-995279AFAF65}" srcOrd="2" destOrd="0" presId="urn:microsoft.com/office/officeart/2005/8/layout/lProcess2"/>
    <dgm:cxn modelId="{7FD769B2-8BC6-4193-83B8-EB885F4333D8}" type="presParOf" srcId="{A1D65087-3937-4B34-B059-995279AFAF65}" destId="{43237A7C-F3A8-4024-8664-D74DA0D9FBD4}" srcOrd="0" destOrd="0" presId="urn:microsoft.com/office/officeart/2005/8/layout/lProcess2"/>
    <dgm:cxn modelId="{E0D85587-1CF8-4F5F-A227-0A3DF0338C7F}" type="presParOf" srcId="{A1D65087-3937-4B34-B059-995279AFAF65}" destId="{E5F58CCF-05A3-49C8-9750-E29EBADAECFB}" srcOrd="1" destOrd="0" presId="urn:microsoft.com/office/officeart/2005/8/layout/lProcess2"/>
    <dgm:cxn modelId="{DF44B539-55E7-470A-AF93-0D87C4D6A4BE}" type="presParOf" srcId="{A1D65087-3937-4B34-B059-995279AFAF65}" destId="{6F9F20A5-E014-4CE6-BF34-4BAE78381ACF}" srcOrd="2" destOrd="0" presId="urn:microsoft.com/office/officeart/2005/8/layout/lProcess2"/>
    <dgm:cxn modelId="{9D26D5EE-A20A-4DA6-A821-00A50094266A}" type="presParOf" srcId="{6F9F20A5-E014-4CE6-BF34-4BAE78381ACF}" destId="{9AC32DD8-28A2-4BB2-A5A7-4DDAA4A231D1}" srcOrd="0" destOrd="0" presId="urn:microsoft.com/office/officeart/2005/8/layout/lProcess2"/>
    <dgm:cxn modelId="{9ED6DFE9-C0BE-4C62-A1C6-FB06726BC2C1}" type="presParOf" srcId="{9AC32DD8-28A2-4BB2-A5A7-4DDAA4A231D1}" destId="{9E5E75BA-1DD5-418A-B210-EF2268262C28}" srcOrd="0" destOrd="0" presId="urn:microsoft.com/office/officeart/2005/8/layout/lProcess2"/>
    <dgm:cxn modelId="{F73F3ABF-78F6-47C2-A9A3-1181942931EB}" type="presParOf" srcId="{C73FE255-4A66-43EE-80DE-8EDE54880EF8}" destId="{9746FAAC-00DE-4F0F-90E7-F32ACDB68FF8}" srcOrd="3" destOrd="0" presId="urn:microsoft.com/office/officeart/2005/8/layout/lProcess2"/>
    <dgm:cxn modelId="{9BC1372E-104F-444C-8130-AB0A58A61A01}" type="presParOf" srcId="{C73FE255-4A66-43EE-80DE-8EDE54880EF8}" destId="{929E412A-C2AC-416D-B529-B9BF0FDD272E}" srcOrd="4" destOrd="0" presId="urn:microsoft.com/office/officeart/2005/8/layout/lProcess2"/>
    <dgm:cxn modelId="{9EF43924-021B-4A3B-9447-17CBD65E1A94}" type="presParOf" srcId="{929E412A-C2AC-416D-B529-B9BF0FDD272E}" destId="{9338C6C0-B28C-4308-8478-594D92C5D5CB}" srcOrd="0" destOrd="0" presId="urn:microsoft.com/office/officeart/2005/8/layout/lProcess2"/>
    <dgm:cxn modelId="{7657F260-1838-4101-BAF1-ED80500CA61C}" type="presParOf" srcId="{929E412A-C2AC-416D-B529-B9BF0FDD272E}" destId="{F19ACDAE-4442-4938-B4E1-1C4363CD9C08}" srcOrd="1" destOrd="0" presId="urn:microsoft.com/office/officeart/2005/8/layout/lProcess2"/>
    <dgm:cxn modelId="{80EEE73A-463A-4E73-BB4F-7571890CEB00}" type="presParOf" srcId="{929E412A-C2AC-416D-B529-B9BF0FDD272E}" destId="{84C15C61-36FE-45A8-9C72-6A2155C5BC13}" srcOrd="2" destOrd="0" presId="urn:microsoft.com/office/officeart/2005/8/layout/lProcess2"/>
    <dgm:cxn modelId="{FA97D076-D7C0-44B2-8206-D1C2FAED46B9}" type="presParOf" srcId="{84C15C61-36FE-45A8-9C72-6A2155C5BC13}" destId="{57344207-3CFB-49ED-B901-7A9A1FEA17B8}" srcOrd="0" destOrd="0" presId="urn:microsoft.com/office/officeart/2005/8/layout/lProcess2"/>
    <dgm:cxn modelId="{79103846-88C6-424E-A5BA-F4A825B32B20}" type="presParOf" srcId="{57344207-3CFB-49ED-B901-7A9A1FEA17B8}" destId="{C7D57BC3-E152-405E-BF39-68B6C7A68D6C}" srcOrd="0"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BE35D9B-051D-4DD1-8ADE-107CFB18F803}"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3DCF5CC4-3C0F-424B-B522-A53633655257}">
      <dgm:prSet phldrT="[Text]"/>
      <dgm:spPr/>
      <dgm:t>
        <a:bodyPr/>
        <a:lstStyle/>
        <a:p>
          <a:r>
            <a:rPr lang="en-US" b="1">
              <a:latin typeface="Arial" panose="020B0604020202020204" pitchFamily="34" charset="0"/>
              <a:cs typeface="Arial" panose="020B0604020202020204" pitchFamily="34" charset="0"/>
            </a:rPr>
            <a:t>During Testing</a:t>
          </a:r>
          <a:endParaRPr lang="en-US" b="1">
            <a:solidFill>
              <a:srgbClr val="FF0000"/>
            </a:solidFill>
            <a:latin typeface="Arial" panose="020B0604020202020204" pitchFamily="34" charset="0"/>
            <a:cs typeface="Arial" panose="020B0604020202020204" pitchFamily="34" charset="0"/>
          </a:endParaRPr>
        </a:p>
      </dgm:t>
    </dgm:pt>
    <dgm:pt modelId="{A7BA8A3E-21F8-49A8-B337-BF648BA5FC2C}" type="parTrans" cxnId="{184357C2-0B7B-4C72-851F-1B4F1F01B699}">
      <dgm:prSet/>
      <dgm:spPr/>
      <dgm:t>
        <a:bodyPr/>
        <a:lstStyle/>
        <a:p>
          <a:endParaRPr lang="en-US"/>
        </a:p>
      </dgm:t>
    </dgm:pt>
    <dgm:pt modelId="{EF22CF3C-A2C7-45B7-A169-C7F308FD73CA}" type="sibTrans" cxnId="{184357C2-0B7B-4C72-851F-1B4F1F01B699}">
      <dgm:prSet/>
      <dgm:spPr/>
      <dgm:t>
        <a:bodyPr/>
        <a:lstStyle/>
        <a:p>
          <a:endParaRPr lang="en-US"/>
        </a:p>
      </dgm:t>
    </dgm:pt>
    <dgm:pt modelId="{28F3BB83-37C9-43C9-998D-55C63EA5F675}">
      <dgm:prSet phldrT="[Text]" custT="1"/>
      <dgm:spPr/>
      <dgm:t>
        <a:bodyPr/>
        <a:lstStyle/>
        <a:p>
          <a:pPr>
            <a:buFont typeface="Arial" panose="020B0604020202020204" pitchFamily="34" charset="0"/>
            <a:buChar char="•"/>
          </a:pPr>
          <a:r>
            <a:rPr lang="en-US" sz="2000" b="1">
              <a:latin typeface="Arial" panose="020B0604020202020204" pitchFamily="34" charset="0"/>
              <a:cs typeface="Arial" panose="020B0604020202020204" pitchFamily="34" charset="0"/>
            </a:rPr>
            <a:t>●Resolve incorrect accommodations</a:t>
          </a:r>
        </a:p>
        <a:p>
          <a:r>
            <a:rPr lang="en-US" sz="2000" b="1">
              <a:latin typeface="Arial" panose="020B0604020202020204" pitchFamily="34" charset="0"/>
              <a:cs typeface="Arial" panose="020B0604020202020204" pitchFamily="34" charset="0"/>
            </a:rPr>
            <a:t>●Manage make-up testing</a:t>
          </a:r>
        </a:p>
        <a:p>
          <a:r>
            <a:rPr lang="en-US" sz="2000" b="1">
              <a:latin typeface="Arial" panose="020B0604020202020204" pitchFamily="34" charset="0"/>
              <a:cs typeface="Arial" panose="020B0604020202020204" pitchFamily="34" charset="0"/>
            </a:rPr>
            <a:t>●Void tests as needed</a:t>
          </a:r>
        </a:p>
        <a:p>
          <a:r>
            <a:rPr lang="en-US" sz="2000" b="1">
              <a:latin typeface="Arial" panose="020B0604020202020204" pitchFamily="34" charset="0"/>
              <a:cs typeface="Arial" panose="020B0604020202020204" pitchFamily="34" charset="0"/>
            </a:rPr>
            <a:t>●Unlock locked test questions (in certain circumstances)</a:t>
          </a:r>
        </a:p>
      </dgm:t>
    </dgm:pt>
    <dgm:pt modelId="{EA61D2AA-EEF4-4F75-A5E3-D5F43D127C8C}" type="parTrans" cxnId="{6A999A4F-9038-422E-9B14-1BDA200417F8}">
      <dgm:prSet/>
      <dgm:spPr/>
      <dgm:t>
        <a:bodyPr/>
        <a:lstStyle/>
        <a:p>
          <a:endParaRPr lang="en-US"/>
        </a:p>
      </dgm:t>
    </dgm:pt>
    <dgm:pt modelId="{4BD8F71F-8816-4E74-9B43-75388AC8FB1F}" type="sibTrans" cxnId="{6A999A4F-9038-422E-9B14-1BDA200417F8}">
      <dgm:prSet/>
      <dgm:spPr/>
      <dgm:t>
        <a:bodyPr/>
        <a:lstStyle/>
        <a:p>
          <a:endParaRPr lang="en-US"/>
        </a:p>
      </dgm:t>
    </dgm:pt>
    <dgm:pt modelId="{C9D3C74F-6799-44EE-9F2D-6652B06CE892}">
      <dgm:prSet phldrT="[Text]"/>
      <dgm:spPr/>
      <dgm:t>
        <a:bodyPr/>
        <a:lstStyle/>
        <a:p>
          <a:r>
            <a:rPr lang="en-US" b="1">
              <a:latin typeface="Arial" panose="020B0604020202020204" pitchFamily="34" charset="0"/>
              <a:cs typeface="Arial" panose="020B0604020202020204" pitchFamily="34" charset="0"/>
            </a:rPr>
            <a:t>After Testing</a:t>
          </a:r>
        </a:p>
      </dgm:t>
    </dgm:pt>
    <dgm:pt modelId="{992C9E23-76FF-4BD7-86B1-74E05B950819}" type="parTrans" cxnId="{C60C09E7-691F-433B-91B3-7A404FC6F16D}">
      <dgm:prSet/>
      <dgm:spPr/>
      <dgm:t>
        <a:bodyPr/>
        <a:lstStyle/>
        <a:p>
          <a:endParaRPr lang="en-US"/>
        </a:p>
      </dgm:t>
    </dgm:pt>
    <dgm:pt modelId="{A04A7728-9575-474D-A643-D9DDCFD9FA53}" type="sibTrans" cxnId="{C60C09E7-691F-433B-91B3-7A404FC6F16D}">
      <dgm:prSet/>
      <dgm:spPr/>
      <dgm:t>
        <a:bodyPr/>
        <a:lstStyle/>
        <a:p>
          <a:endParaRPr lang="en-US"/>
        </a:p>
      </dgm:t>
    </dgm:pt>
    <dgm:pt modelId="{FB47BBAB-30C2-462D-A911-DF397D00FC97}">
      <dgm:prSet phldrT="[Text]" custT="1"/>
      <dgm:spPr/>
      <dgm:t>
        <a:bodyPr/>
        <a:lstStyle/>
        <a:p>
          <a:pPr algn="ctr"/>
          <a:r>
            <a:rPr lang="en-US" sz="2000" b="1">
              <a:latin typeface="Arial" panose="020B0604020202020204" pitchFamily="34" charset="0"/>
              <a:cs typeface="Arial" panose="020B0604020202020204" pitchFamily="34" charset="0"/>
            </a:rPr>
            <a:t>●Fill in Report codes as needed</a:t>
          </a:r>
        </a:p>
        <a:p>
          <a:pPr algn="ctr"/>
          <a:r>
            <a:rPr lang="en-US" sz="2000" b="1">
              <a:latin typeface="Arial" panose="020B0604020202020204" pitchFamily="34" charset="0"/>
              <a:cs typeface="Arial" panose="020B0604020202020204" pitchFamily="34" charset="0"/>
            </a:rPr>
            <a:t>●Void tests as needed</a:t>
          </a:r>
        </a:p>
      </dgm:t>
    </dgm:pt>
    <dgm:pt modelId="{80BE1259-3D70-4C7E-8C96-1CB87BE71C1F}" type="parTrans" cxnId="{A65DF0FE-07B7-4292-9917-CAAF37879143}">
      <dgm:prSet/>
      <dgm:spPr/>
      <dgm:t>
        <a:bodyPr/>
        <a:lstStyle/>
        <a:p>
          <a:endParaRPr lang="en-US"/>
        </a:p>
      </dgm:t>
    </dgm:pt>
    <dgm:pt modelId="{7FCB949B-C259-4EAE-AB9D-CF54A1965D61}" type="sibTrans" cxnId="{A65DF0FE-07B7-4292-9917-CAAF37879143}">
      <dgm:prSet/>
      <dgm:spPr/>
      <dgm:t>
        <a:bodyPr/>
        <a:lstStyle/>
        <a:p>
          <a:endParaRPr lang="en-US"/>
        </a:p>
      </dgm:t>
    </dgm:pt>
    <dgm:pt modelId="{D1B96660-9265-4D83-9DDD-32E0F9CE006E}">
      <dgm:prSet phldrT="[Text]"/>
      <dgm:spPr/>
      <dgm:t>
        <a:bodyPr/>
        <a:lstStyle/>
        <a:p>
          <a:pPr>
            <a:buFont typeface="Arial" panose="020B0604020202020204" pitchFamily="34" charset="0"/>
            <a:buChar char="•"/>
          </a:pPr>
          <a:r>
            <a:rPr lang="en-US" b="1">
              <a:solidFill>
                <a:srgbClr val="FF0000"/>
              </a:solidFill>
              <a:latin typeface="Arial" panose="020B0604020202020204" pitchFamily="34" charset="0"/>
              <a:cs typeface="Arial" panose="020B0604020202020204" pitchFamily="34" charset="0"/>
            </a:rPr>
            <a:t>Test Day</a:t>
          </a:r>
          <a:endParaRPr lang="en-US" b="1">
            <a:latin typeface="Arial" panose="020B0604020202020204" pitchFamily="34" charset="0"/>
            <a:cs typeface="Arial" panose="020B0604020202020204" pitchFamily="34" charset="0"/>
          </a:endParaRPr>
        </a:p>
      </dgm:t>
    </dgm:pt>
    <dgm:pt modelId="{E35D59E4-FE76-4D58-AD4E-2B8C616B0C44}" type="parTrans" cxnId="{3EE1C822-CD9B-4303-A981-18EDF1FBEAB9}">
      <dgm:prSet/>
      <dgm:spPr/>
      <dgm:t>
        <a:bodyPr/>
        <a:lstStyle/>
        <a:p>
          <a:endParaRPr lang="en-US"/>
        </a:p>
      </dgm:t>
    </dgm:pt>
    <dgm:pt modelId="{BC99D777-B5B0-42D8-A6C3-A74338D44CC4}" type="sibTrans" cxnId="{3EE1C822-CD9B-4303-A981-18EDF1FBEAB9}">
      <dgm:prSet/>
      <dgm:spPr/>
      <dgm:t>
        <a:bodyPr/>
        <a:lstStyle/>
        <a:p>
          <a:endParaRPr lang="en-US"/>
        </a:p>
      </dgm:t>
    </dgm:pt>
    <dgm:pt modelId="{15FD8A64-93E8-4E4F-BEF6-8FD6EAB0493D}">
      <dgm:prSet phldrT="[Text]" custT="1"/>
      <dgm:spPr/>
      <dgm:t>
        <a:bodyPr/>
        <a:lstStyle/>
        <a:p>
          <a:pPr algn="ctr">
            <a:buFont typeface="Arial" panose="020B0604020202020204" pitchFamily="34" charset="0"/>
            <a:buChar char="•"/>
          </a:pPr>
          <a:r>
            <a:rPr lang="en-US" sz="2000" b="1">
              <a:latin typeface="Arial" panose="020B0604020202020204" pitchFamily="34" charset="0"/>
              <a:cs typeface="Arial" panose="020B0604020202020204" pitchFamily="34" charset="0"/>
            </a:rPr>
            <a:t>●</a:t>
          </a:r>
          <a:r>
            <a:rPr lang="en-US" sz="2000" b="1" i="0">
              <a:latin typeface="Arial" panose="020B0604020202020204" pitchFamily="34" charset="0"/>
              <a:cs typeface="Arial" panose="020B0604020202020204" pitchFamily="34" charset="0"/>
            </a:rPr>
            <a:t>Distribute student logins and summary sheets to test administrators</a:t>
          </a:r>
        </a:p>
        <a:p>
          <a:pPr algn="ctr">
            <a:buFont typeface="Arial" panose="020B0604020202020204" pitchFamily="34" charset="0"/>
            <a:buChar char="•"/>
          </a:pPr>
          <a:r>
            <a:rPr lang="en-US" sz="2000" b="1">
              <a:latin typeface="Arial" panose="020B0604020202020204" pitchFamily="34" charset="0"/>
              <a:cs typeface="Arial" panose="020B0604020202020204" pitchFamily="34" charset="0"/>
            </a:rPr>
            <a:t>●</a:t>
          </a:r>
          <a:r>
            <a:rPr lang="en-US" sz="2000" b="1" i="0">
              <a:latin typeface="Arial" panose="020B0604020202020204" pitchFamily="34" charset="0"/>
              <a:cs typeface="Arial" panose="020B0604020202020204" pitchFamily="34" charset="0"/>
            </a:rPr>
            <a:t>Monitor student testing status in the MCAS Portal</a:t>
          </a:r>
          <a:endParaRPr lang="en-US" sz="2000" b="1">
            <a:latin typeface="Arial" panose="020B0604020202020204" pitchFamily="34" charset="0"/>
            <a:cs typeface="Arial" panose="020B0604020202020204" pitchFamily="34" charset="0"/>
          </a:endParaRPr>
        </a:p>
      </dgm:t>
    </dgm:pt>
    <dgm:pt modelId="{E3EC2101-501B-4799-AB40-B3D4A37FFDE1}" type="parTrans" cxnId="{B6491CCD-0852-4869-9C3A-710A74E6AEA2}">
      <dgm:prSet/>
      <dgm:spPr/>
      <dgm:t>
        <a:bodyPr/>
        <a:lstStyle/>
        <a:p>
          <a:endParaRPr lang="en-US"/>
        </a:p>
      </dgm:t>
    </dgm:pt>
    <dgm:pt modelId="{29B46715-A480-4703-B879-E01DFE05E601}" type="sibTrans" cxnId="{B6491CCD-0852-4869-9C3A-710A74E6AEA2}">
      <dgm:prSet/>
      <dgm:spPr/>
      <dgm:t>
        <a:bodyPr/>
        <a:lstStyle/>
        <a:p>
          <a:endParaRPr lang="en-US"/>
        </a:p>
      </dgm:t>
    </dgm:pt>
    <dgm:pt modelId="{C73FE255-4A66-43EE-80DE-8EDE54880EF8}" type="pres">
      <dgm:prSet presAssocID="{EBE35D9B-051D-4DD1-8ADE-107CFB18F803}" presName="theList" presStyleCnt="0">
        <dgm:presLayoutVars>
          <dgm:dir/>
          <dgm:animLvl val="lvl"/>
          <dgm:resizeHandles val="exact"/>
        </dgm:presLayoutVars>
      </dgm:prSet>
      <dgm:spPr/>
    </dgm:pt>
    <dgm:pt modelId="{FC8E802B-1F40-4FC5-9217-2E628C0781D2}" type="pres">
      <dgm:prSet presAssocID="{D1B96660-9265-4D83-9DDD-32E0F9CE006E}" presName="compNode" presStyleCnt="0"/>
      <dgm:spPr/>
    </dgm:pt>
    <dgm:pt modelId="{BC33968B-E3BF-4A7A-A8CA-E0E07D5C7112}" type="pres">
      <dgm:prSet presAssocID="{D1B96660-9265-4D83-9DDD-32E0F9CE006E}" presName="aNode" presStyleLbl="bgShp" presStyleIdx="0" presStyleCnt="3" custLinFactNeighborX="-3307"/>
      <dgm:spPr/>
    </dgm:pt>
    <dgm:pt modelId="{D53A5849-2E24-4F60-AE44-C0E2CCFBF245}" type="pres">
      <dgm:prSet presAssocID="{D1B96660-9265-4D83-9DDD-32E0F9CE006E}" presName="textNode" presStyleLbl="bgShp" presStyleIdx="0" presStyleCnt="3"/>
      <dgm:spPr/>
    </dgm:pt>
    <dgm:pt modelId="{F25969B3-B6F5-4508-973F-8A7619210AE1}" type="pres">
      <dgm:prSet presAssocID="{D1B96660-9265-4D83-9DDD-32E0F9CE006E}" presName="compChildNode" presStyleCnt="0"/>
      <dgm:spPr/>
    </dgm:pt>
    <dgm:pt modelId="{CC7EF905-4F00-46D3-AD62-C2363F93730F}" type="pres">
      <dgm:prSet presAssocID="{D1B96660-9265-4D83-9DDD-32E0F9CE006E}" presName="theInnerList" presStyleCnt="0"/>
      <dgm:spPr/>
    </dgm:pt>
    <dgm:pt modelId="{B46ABF52-564A-4912-A352-C8D75C06C2B3}" type="pres">
      <dgm:prSet presAssocID="{15FD8A64-93E8-4E4F-BEF6-8FD6EAB0493D}" presName="childNode" presStyleLbl="node1" presStyleIdx="0" presStyleCnt="3" custScaleX="104665" custScaleY="908765" custLinFactNeighborX="-1873" custLinFactNeighborY="-6704">
        <dgm:presLayoutVars>
          <dgm:bulletEnabled val="1"/>
        </dgm:presLayoutVars>
      </dgm:prSet>
      <dgm:spPr/>
    </dgm:pt>
    <dgm:pt modelId="{12386E13-78E7-4619-B3B2-E7B89D1AA60C}" type="pres">
      <dgm:prSet presAssocID="{D1B96660-9265-4D83-9DDD-32E0F9CE006E}" presName="aSpace" presStyleCnt="0"/>
      <dgm:spPr/>
    </dgm:pt>
    <dgm:pt modelId="{A1D65087-3937-4B34-B059-995279AFAF65}" type="pres">
      <dgm:prSet presAssocID="{3DCF5CC4-3C0F-424B-B522-A53633655257}" presName="compNode" presStyleCnt="0"/>
      <dgm:spPr/>
    </dgm:pt>
    <dgm:pt modelId="{43237A7C-F3A8-4024-8664-D74DA0D9FBD4}" type="pres">
      <dgm:prSet presAssocID="{3DCF5CC4-3C0F-424B-B522-A53633655257}" presName="aNode" presStyleLbl="bgShp" presStyleIdx="1" presStyleCnt="3"/>
      <dgm:spPr/>
    </dgm:pt>
    <dgm:pt modelId="{E5F58CCF-05A3-49C8-9750-E29EBADAECFB}" type="pres">
      <dgm:prSet presAssocID="{3DCF5CC4-3C0F-424B-B522-A53633655257}" presName="textNode" presStyleLbl="bgShp" presStyleIdx="1" presStyleCnt="3"/>
      <dgm:spPr/>
    </dgm:pt>
    <dgm:pt modelId="{6F9F20A5-E014-4CE6-BF34-4BAE78381ACF}" type="pres">
      <dgm:prSet presAssocID="{3DCF5CC4-3C0F-424B-B522-A53633655257}" presName="compChildNode" presStyleCnt="0"/>
      <dgm:spPr/>
    </dgm:pt>
    <dgm:pt modelId="{9AC32DD8-28A2-4BB2-A5A7-4DDAA4A231D1}" type="pres">
      <dgm:prSet presAssocID="{3DCF5CC4-3C0F-424B-B522-A53633655257}" presName="theInnerList" presStyleCnt="0"/>
      <dgm:spPr/>
    </dgm:pt>
    <dgm:pt modelId="{9E5E75BA-1DD5-418A-B210-EF2268262C28}" type="pres">
      <dgm:prSet presAssocID="{28F3BB83-37C9-43C9-998D-55C63EA5F675}" presName="childNode" presStyleLbl="node1" presStyleIdx="1" presStyleCnt="3" custScaleX="109973" custScaleY="621103" custLinFactNeighborX="0" custLinFactNeighborY="-5035">
        <dgm:presLayoutVars>
          <dgm:bulletEnabled val="1"/>
        </dgm:presLayoutVars>
      </dgm:prSet>
      <dgm:spPr/>
    </dgm:pt>
    <dgm:pt modelId="{9746FAAC-00DE-4F0F-90E7-F32ACDB68FF8}" type="pres">
      <dgm:prSet presAssocID="{3DCF5CC4-3C0F-424B-B522-A53633655257}" presName="aSpace" presStyleCnt="0"/>
      <dgm:spPr/>
    </dgm:pt>
    <dgm:pt modelId="{929E412A-C2AC-416D-B529-B9BF0FDD272E}" type="pres">
      <dgm:prSet presAssocID="{C9D3C74F-6799-44EE-9F2D-6652B06CE892}" presName="compNode" presStyleCnt="0"/>
      <dgm:spPr/>
    </dgm:pt>
    <dgm:pt modelId="{9338C6C0-B28C-4308-8478-594D92C5D5CB}" type="pres">
      <dgm:prSet presAssocID="{C9D3C74F-6799-44EE-9F2D-6652B06CE892}" presName="aNode" presStyleLbl="bgShp" presStyleIdx="2" presStyleCnt="3"/>
      <dgm:spPr/>
    </dgm:pt>
    <dgm:pt modelId="{F19ACDAE-4442-4938-B4E1-1C4363CD9C08}" type="pres">
      <dgm:prSet presAssocID="{C9D3C74F-6799-44EE-9F2D-6652B06CE892}" presName="textNode" presStyleLbl="bgShp" presStyleIdx="2" presStyleCnt="3"/>
      <dgm:spPr/>
    </dgm:pt>
    <dgm:pt modelId="{84C15C61-36FE-45A8-9C72-6A2155C5BC13}" type="pres">
      <dgm:prSet presAssocID="{C9D3C74F-6799-44EE-9F2D-6652B06CE892}" presName="compChildNode" presStyleCnt="0"/>
      <dgm:spPr/>
    </dgm:pt>
    <dgm:pt modelId="{57344207-3CFB-49ED-B901-7A9A1FEA17B8}" type="pres">
      <dgm:prSet presAssocID="{C9D3C74F-6799-44EE-9F2D-6652B06CE892}" presName="theInnerList" presStyleCnt="0"/>
      <dgm:spPr/>
    </dgm:pt>
    <dgm:pt modelId="{C7D57BC3-E152-405E-BF39-68B6C7A68D6C}" type="pres">
      <dgm:prSet presAssocID="{FB47BBAB-30C2-462D-A911-DF397D00FC97}" presName="childNode" presStyleLbl="node1" presStyleIdx="2" presStyleCnt="3" custLinFactNeighborX="627" custLinFactNeighborY="3865">
        <dgm:presLayoutVars>
          <dgm:bulletEnabled val="1"/>
        </dgm:presLayoutVars>
      </dgm:prSet>
      <dgm:spPr/>
    </dgm:pt>
  </dgm:ptLst>
  <dgm:cxnLst>
    <dgm:cxn modelId="{C96DF40C-F708-4884-850C-413CA1CA0000}" type="presOf" srcId="{EBE35D9B-051D-4DD1-8ADE-107CFB18F803}" destId="{C73FE255-4A66-43EE-80DE-8EDE54880EF8}" srcOrd="0" destOrd="0" presId="urn:microsoft.com/office/officeart/2005/8/layout/lProcess2"/>
    <dgm:cxn modelId="{3EE1C822-CD9B-4303-A981-18EDF1FBEAB9}" srcId="{EBE35D9B-051D-4DD1-8ADE-107CFB18F803}" destId="{D1B96660-9265-4D83-9DDD-32E0F9CE006E}" srcOrd="0" destOrd="0" parTransId="{E35D59E4-FE76-4D58-AD4E-2B8C616B0C44}" sibTransId="{BC99D777-B5B0-42D8-A6C3-A74338D44CC4}"/>
    <dgm:cxn modelId="{1C037233-1D14-47CE-BF2A-BBDA47093FBB}" type="presOf" srcId="{28F3BB83-37C9-43C9-998D-55C63EA5F675}" destId="{9E5E75BA-1DD5-418A-B210-EF2268262C28}" srcOrd="0" destOrd="0" presId="urn:microsoft.com/office/officeart/2005/8/layout/lProcess2"/>
    <dgm:cxn modelId="{6A999A4F-9038-422E-9B14-1BDA200417F8}" srcId="{3DCF5CC4-3C0F-424B-B522-A53633655257}" destId="{28F3BB83-37C9-43C9-998D-55C63EA5F675}" srcOrd="0" destOrd="0" parTransId="{EA61D2AA-EEF4-4F75-A5E3-D5F43D127C8C}" sibTransId="{4BD8F71F-8816-4E74-9B43-75388AC8FB1F}"/>
    <dgm:cxn modelId="{04412084-29D5-4D99-B8A8-F995819AD2CE}" type="presOf" srcId="{D1B96660-9265-4D83-9DDD-32E0F9CE006E}" destId="{D53A5849-2E24-4F60-AE44-C0E2CCFBF245}" srcOrd="1" destOrd="0" presId="urn:microsoft.com/office/officeart/2005/8/layout/lProcess2"/>
    <dgm:cxn modelId="{26A33996-C488-49A7-9DD3-09172AEF423F}" type="presOf" srcId="{FB47BBAB-30C2-462D-A911-DF397D00FC97}" destId="{C7D57BC3-E152-405E-BF39-68B6C7A68D6C}" srcOrd="0" destOrd="0" presId="urn:microsoft.com/office/officeart/2005/8/layout/lProcess2"/>
    <dgm:cxn modelId="{6F33E1A7-FC25-429A-B4C7-3B66413F193A}" type="presOf" srcId="{3DCF5CC4-3C0F-424B-B522-A53633655257}" destId="{E5F58CCF-05A3-49C8-9750-E29EBADAECFB}" srcOrd="1" destOrd="0" presId="urn:microsoft.com/office/officeart/2005/8/layout/lProcess2"/>
    <dgm:cxn modelId="{42F1FCAD-2FF1-4018-B067-3BD60496FEA4}" type="presOf" srcId="{3DCF5CC4-3C0F-424B-B522-A53633655257}" destId="{43237A7C-F3A8-4024-8664-D74DA0D9FBD4}" srcOrd="0" destOrd="0" presId="urn:microsoft.com/office/officeart/2005/8/layout/lProcess2"/>
    <dgm:cxn modelId="{38A182B5-1248-4DF5-B2EB-4CE7591965E5}" type="presOf" srcId="{15FD8A64-93E8-4E4F-BEF6-8FD6EAB0493D}" destId="{B46ABF52-564A-4912-A352-C8D75C06C2B3}" srcOrd="0" destOrd="0" presId="urn:microsoft.com/office/officeart/2005/8/layout/lProcess2"/>
    <dgm:cxn modelId="{184357C2-0B7B-4C72-851F-1B4F1F01B699}" srcId="{EBE35D9B-051D-4DD1-8ADE-107CFB18F803}" destId="{3DCF5CC4-3C0F-424B-B522-A53633655257}" srcOrd="1" destOrd="0" parTransId="{A7BA8A3E-21F8-49A8-B337-BF648BA5FC2C}" sibTransId="{EF22CF3C-A2C7-45B7-A169-C7F308FD73CA}"/>
    <dgm:cxn modelId="{441B5CC3-0BD0-462F-9283-0ABE2A5FFEBA}" type="presOf" srcId="{D1B96660-9265-4D83-9DDD-32E0F9CE006E}" destId="{BC33968B-E3BF-4A7A-A8CA-E0E07D5C7112}" srcOrd="0" destOrd="0" presId="urn:microsoft.com/office/officeart/2005/8/layout/lProcess2"/>
    <dgm:cxn modelId="{C42B3FC7-C25E-4A89-BA7A-7F0D59194913}" type="presOf" srcId="{C9D3C74F-6799-44EE-9F2D-6652B06CE892}" destId="{F19ACDAE-4442-4938-B4E1-1C4363CD9C08}" srcOrd="1" destOrd="0" presId="urn:microsoft.com/office/officeart/2005/8/layout/lProcess2"/>
    <dgm:cxn modelId="{B6491CCD-0852-4869-9C3A-710A74E6AEA2}" srcId="{D1B96660-9265-4D83-9DDD-32E0F9CE006E}" destId="{15FD8A64-93E8-4E4F-BEF6-8FD6EAB0493D}" srcOrd="0" destOrd="0" parTransId="{E3EC2101-501B-4799-AB40-B3D4A37FFDE1}" sibTransId="{29B46715-A480-4703-B879-E01DFE05E601}"/>
    <dgm:cxn modelId="{D95C8BD5-3453-4095-8F30-D0C44BDC61BF}" type="presOf" srcId="{C9D3C74F-6799-44EE-9F2D-6652B06CE892}" destId="{9338C6C0-B28C-4308-8478-594D92C5D5CB}" srcOrd="0" destOrd="0" presId="urn:microsoft.com/office/officeart/2005/8/layout/lProcess2"/>
    <dgm:cxn modelId="{C60C09E7-691F-433B-91B3-7A404FC6F16D}" srcId="{EBE35D9B-051D-4DD1-8ADE-107CFB18F803}" destId="{C9D3C74F-6799-44EE-9F2D-6652B06CE892}" srcOrd="2" destOrd="0" parTransId="{992C9E23-76FF-4BD7-86B1-74E05B950819}" sibTransId="{A04A7728-9575-474D-A643-D9DDCFD9FA53}"/>
    <dgm:cxn modelId="{A65DF0FE-07B7-4292-9917-CAAF37879143}" srcId="{C9D3C74F-6799-44EE-9F2D-6652B06CE892}" destId="{FB47BBAB-30C2-462D-A911-DF397D00FC97}" srcOrd="0" destOrd="0" parTransId="{80BE1259-3D70-4C7E-8C96-1CB87BE71C1F}" sibTransId="{7FCB949B-C259-4EAE-AB9D-CF54A1965D61}"/>
    <dgm:cxn modelId="{2D5394CD-508B-4449-BF9E-825ADC2D884F}" type="presParOf" srcId="{C73FE255-4A66-43EE-80DE-8EDE54880EF8}" destId="{FC8E802B-1F40-4FC5-9217-2E628C0781D2}" srcOrd="0" destOrd="0" presId="urn:microsoft.com/office/officeart/2005/8/layout/lProcess2"/>
    <dgm:cxn modelId="{8D399B1D-EBEB-4BB0-A8A9-700E67A9E3ED}" type="presParOf" srcId="{FC8E802B-1F40-4FC5-9217-2E628C0781D2}" destId="{BC33968B-E3BF-4A7A-A8CA-E0E07D5C7112}" srcOrd="0" destOrd="0" presId="urn:microsoft.com/office/officeart/2005/8/layout/lProcess2"/>
    <dgm:cxn modelId="{5EB51834-5662-44CC-AB5E-84F7AD5B4266}" type="presParOf" srcId="{FC8E802B-1F40-4FC5-9217-2E628C0781D2}" destId="{D53A5849-2E24-4F60-AE44-C0E2CCFBF245}" srcOrd="1" destOrd="0" presId="urn:microsoft.com/office/officeart/2005/8/layout/lProcess2"/>
    <dgm:cxn modelId="{931C969F-8C6A-435D-B052-2348C9395093}" type="presParOf" srcId="{FC8E802B-1F40-4FC5-9217-2E628C0781D2}" destId="{F25969B3-B6F5-4508-973F-8A7619210AE1}" srcOrd="2" destOrd="0" presId="urn:microsoft.com/office/officeart/2005/8/layout/lProcess2"/>
    <dgm:cxn modelId="{A9FEE9B7-CE3D-42A7-9F4E-EB3533F7CFFB}" type="presParOf" srcId="{F25969B3-B6F5-4508-973F-8A7619210AE1}" destId="{CC7EF905-4F00-46D3-AD62-C2363F93730F}" srcOrd="0" destOrd="0" presId="urn:microsoft.com/office/officeart/2005/8/layout/lProcess2"/>
    <dgm:cxn modelId="{6702311B-AE87-4C1E-B56E-92697688629F}" type="presParOf" srcId="{CC7EF905-4F00-46D3-AD62-C2363F93730F}" destId="{B46ABF52-564A-4912-A352-C8D75C06C2B3}" srcOrd="0" destOrd="0" presId="urn:microsoft.com/office/officeart/2005/8/layout/lProcess2"/>
    <dgm:cxn modelId="{2D4F42C8-BFD6-4CC9-B864-3254F9BF6849}" type="presParOf" srcId="{C73FE255-4A66-43EE-80DE-8EDE54880EF8}" destId="{12386E13-78E7-4619-B3B2-E7B89D1AA60C}" srcOrd="1" destOrd="0" presId="urn:microsoft.com/office/officeart/2005/8/layout/lProcess2"/>
    <dgm:cxn modelId="{EEACB9E5-4C36-476A-A60C-E696886074F4}" type="presParOf" srcId="{C73FE255-4A66-43EE-80DE-8EDE54880EF8}" destId="{A1D65087-3937-4B34-B059-995279AFAF65}" srcOrd="2" destOrd="0" presId="urn:microsoft.com/office/officeart/2005/8/layout/lProcess2"/>
    <dgm:cxn modelId="{7FD769B2-8BC6-4193-83B8-EB885F4333D8}" type="presParOf" srcId="{A1D65087-3937-4B34-B059-995279AFAF65}" destId="{43237A7C-F3A8-4024-8664-D74DA0D9FBD4}" srcOrd="0" destOrd="0" presId="urn:microsoft.com/office/officeart/2005/8/layout/lProcess2"/>
    <dgm:cxn modelId="{E0D85587-1CF8-4F5F-A227-0A3DF0338C7F}" type="presParOf" srcId="{A1D65087-3937-4B34-B059-995279AFAF65}" destId="{E5F58CCF-05A3-49C8-9750-E29EBADAECFB}" srcOrd="1" destOrd="0" presId="urn:microsoft.com/office/officeart/2005/8/layout/lProcess2"/>
    <dgm:cxn modelId="{DF44B539-55E7-470A-AF93-0D87C4D6A4BE}" type="presParOf" srcId="{A1D65087-3937-4B34-B059-995279AFAF65}" destId="{6F9F20A5-E014-4CE6-BF34-4BAE78381ACF}" srcOrd="2" destOrd="0" presId="urn:microsoft.com/office/officeart/2005/8/layout/lProcess2"/>
    <dgm:cxn modelId="{9D26D5EE-A20A-4DA6-A821-00A50094266A}" type="presParOf" srcId="{6F9F20A5-E014-4CE6-BF34-4BAE78381ACF}" destId="{9AC32DD8-28A2-4BB2-A5A7-4DDAA4A231D1}" srcOrd="0" destOrd="0" presId="urn:microsoft.com/office/officeart/2005/8/layout/lProcess2"/>
    <dgm:cxn modelId="{9ED6DFE9-C0BE-4C62-A1C6-FB06726BC2C1}" type="presParOf" srcId="{9AC32DD8-28A2-4BB2-A5A7-4DDAA4A231D1}" destId="{9E5E75BA-1DD5-418A-B210-EF2268262C28}" srcOrd="0" destOrd="0" presId="urn:microsoft.com/office/officeart/2005/8/layout/lProcess2"/>
    <dgm:cxn modelId="{F73F3ABF-78F6-47C2-A9A3-1181942931EB}" type="presParOf" srcId="{C73FE255-4A66-43EE-80DE-8EDE54880EF8}" destId="{9746FAAC-00DE-4F0F-90E7-F32ACDB68FF8}" srcOrd="3" destOrd="0" presId="urn:microsoft.com/office/officeart/2005/8/layout/lProcess2"/>
    <dgm:cxn modelId="{9BC1372E-104F-444C-8130-AB0A58A61A01}" type="presParOf" srcId="{C73FE255-4A66-43EE-80DE-8EDE54880EF8}" destId="{929E412A-C2AC-416D-B529-B9BF0FDD272E}" srcOrd="4" destOrd="0" presId="urn:microsoft.com/office/officeart/2005/8/layout/lProcess2"/>
    <dgm:cxn modelId="{9EF43924-021B-4A3B-9447-17CBD65E1A94}" type="presParOf" srcId="{929E412A-C2AC-416D-B529-B9BF0FDD272E}" destId="{9338C6C0-B28C-4308-8478-594D92C5D5CB}" srcOrd="0" destOrd="0" presId="urn:microsoft.com/office/officeart/2005/8/layout/lProcess2"/>
    <dgm:cxn modelId="{7657F260-1838-4101-BAF1-ED80500CA61C}" type="presParOf" srcId="{929E412A-C2AC-416D-B529-B9BF0FDD272E}" destId="{F19ACDAE-4442-4938-B4E1-1C4363CD9C08}" srcOrd="1" destOrd="0" presId="urn:microsoft.com/office/officeart/2005/8/layout/lProcess2"/>
    <dgm:cxn modelId="{80EEE73A-463A-4E73-BB4F-7571890CEB00}" type="presParOf" srcId="{929E412A-C2AC-416D-B529-B9BF0FDD272E}" destId="{84C15C61-36FE-45A8-9C72-6A2155C5BC13}" srcOrd="2" destOrd="0" presId="urn:microsoft.com/office/officeart/2005/8/layout/lProcess2"/>
    <dgm:cxn modelId="{FA97D076-D7C0-44B2-8206-D1C2FAED46B9}" type="presParOf" srcId="{84C15C61-36FE-45A8-9C72-6A2155C5BC13}" destId="{57344207-3CFB-49ED-B901-7A9A1FEA17B8}" srcOrd="0" destOrd="0" presId="urn:microsoft.com/office/officeart/2005/8/layout/lProcess2"/>
    <dgm:cxn modelId="{79103846-88C6-424E-A5BA-F4A825B32B20}" type="presParOf" srcId="{57344207-3CFB-49ED-B901-7A9A1FEA17B8}" destId="{C7D57BC3-E152-405E-BF39-68B6C7A68D6C}" srcOrd="0"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BE35D9B-051D-4DD1-8ADE-107CFB18F803}"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C9D3C74F-6799-44EE-9F2D-6652B06CE892}">
      <dgm:prSet phldrT="[Text]"/>
      <dgm:spPr/>
      <dgm:t>
        <a:bodyPr/>
        <a:lstStyle/>
        <a:p>
          <a:r>
            <a:rPr lang="en-US" b="1">
              <a:latin typeface="Arial" panose="020B0604020202020204" pitchFamily="34" charset="0"/>
              <a:cs typeface="Arial" panose="020B0604020202020204" pitchFamily="34" charset="0"/>
            </a:rPr>
            <a:t>Up to 2 days before testing</a:t>
          </a:r>
        </a:p>
      </dgm:t>
    </dgm:pt>
    <dgm:pt modelId="{992C9E23-76FF-4BD7-86B1-74E05B950819}" type="parTrans" cxnId="{C60C09E7-691F-433B-91B3-7A404FC6F16D}">
      <dgm:prSet/>
      <dgm:spPr/>
      <dgm:t>
        <a:bodyPr/>
        <a:lstStyle/>
        <a:p>
          <a:endParaRPr lang="en-US"/>
        </a:p>
      </dgm:t>
    </dgm:pt>
    <dgm:pt modelId="{A04A7728-9575-474D-A643-D9DDCFD9FA53}" type="sibTrans" cxnId="{C60C09E7-691F-433B-91B3-7A404FC6F16D}">
      <dgm:prSet/>
      <dgm:spPr/>
      <dgm:t>
        <a:bodyPr/>
        <a:lstStyle/>
        <a:p>
          <a:endParaRPr lang="en-US"/>
        </a:p>
      </dgm:t>
    </dgm:pt>
    <dgm:pt modelId="{1A723B7C-74B7-47E1-8128-B2C6E082BA53}">
      <dgm:prSet/>
      <dgm:spPr/>
      <dgm:t>
        <a:bodyPr/>
        <a:lstStyle/>
        <a:p>
          <a:r>
            <a:rPr lang="en-US" b="1">
              <a:solidFill>
                <a:srgbClr val="FF0000"/>
              </a:solidFill>
              <a:latin typeface="Arial" panose="020B0604020202020204" pitchFamily="34" charset="0"/>
              <a:cs typeface="Arial" panose="020B0604020202020204" pitchFamily="34" charset="0"/>
            </a:rPr>
            <a:t>Test Day</a:t>
          </a:r>
        </a:p>
      </dgm:t>
    </dgm:pt>
    <dgm:pt modelId="{29D65279-5FCE-4607-ADE3-D3FA2A4D9608}" type="parTrans" cxnId="{D82E5099-BC09-49F0-8E4A-A42F1497F17B}">
      <dgm:prSet/>
      <dgm:spPr/>
      <dgm:t>
        <a:bodyPr/>
        <a:lstStyle/>
        <a:p>
          <a:endParaRPr lang="en-US"/>
        </a:p>
      </dgm:t>
    </dgm:pt>
    <dgm:pt modelId="{C71C78B3-348D-47C7-A632-35F7133BB93B}" type="sibTrans" cxnId="{D82E5099-BC09-49F0-8E4A-A42F1497F17B}">
      <dgm:prSet/>
      <dgm:spPr/>
      <dgm:t>
        <a:bodyPr/>
        <a:lstStyle/>
        <a:p>
          <a:endParaRPr lang="en-US"/>
        </a:p>
      </dgm:t>
    </dgm:pt>
    <dgm:pt modelId="{9C2DFADA-7957-4FDA-AD8E-A90B080C8152}">
      <dgm:prSet phldrT="[Text]" custT="1"/>
      <dgm:spPr/>
      <dgm:t>
        <a:bodyPr/>
        <a:lstStyle/>
        <a:p>
          <a:r>
            <a:rPr lang="en-US" sz="2000" b="1">
              <a:latin typeface="Arial" panose="020B0604020202020204" pitchFamily="34" charset="0"/>
              <a:cs typeface="Arial" panose="020B0604020202020204" pitchFamily="34" charset="0"/>
            </a:rPr>
            <a:t>●Verify accommodations</a:t>
          </a:r>
        </a:p>
      </dgm:t>
    </dgm:pt>
    <dgm:pt modelId="{650876B8-C7E5-4699-BB2F-1AC11B37C16C}" type="parTrans" cxnId="{169554D0-50C4-4AAA-98DE-23179635A533}">
      <dgm:prSet/>
      <dgm:spPr/>
      <dgm:t>
        <a:bodyPr/>
        <a:lstStyle/>
        <a:p>
          <a:endParaRPr lang="en-US"/>
        </a:p>
      </dgm:t>
    </dgm:pt>
    <dgm:pt modelId="{A41607D6-C665-4E8D-BCA8-9DA948D7CFF8}" type="sibTrans" cxnId="{169554D0-50C4-4AAA-98DE-23179635A533}">
      <dgm:prSet/>
      <dgm:spPr/>
      <dgm:t>
        <a:bodyPr/>
        <a:lstStyle/>
        <a:p>
          <a:endParaRPr lang="en-US"/>
        </a:p>
      </dgm:t>
    </dgm:pt>
    <dgm:pt modelId="{30168D2F-E7FD-4DC1-AB13-D9287234C27B}">
      <dgm:prSet custT="1"/>
      <dgm:spPr/>
      <dgm:t>
        <a:bodyPr/>
        <a:lstStyle/>
        <a:p>
          <a:r>
            <a:rPr lang="en-US" sz="2000" b="1">
              <a:latin typeface="Arial" panose="020B0604020202020204" pitchFamily="34" charset="0"/>
              <a:cs typeface="Arial" panose="020B0604020202020204" pitchFamily="34" charset="0"/>
            </a:rPr>
            <a:t>●Distribute student logins to students</a:t>
          </a:r>
        </a:p>
        <a:p>
          <a:r>
            <a:rPr lang="en-US" sz="2000" b="1">
              <a:latin typeface="Arial" panose="020B0604020202020204" pitchFamily="34" charset="0"/>
              <a:cs typeface="Arial" panose="020B0604020202020204" pitchFamily="34" charset="0"/>
            </a:rPr>
            <a:t>●Provide session access codes to students</a:t>
          </a:r>
        </a:p>
        <a:p>
          <a:r>
            <a:rPr lang="en-US" sz="2000" b="1">
              <a:latin typeface="Arial" panose="020B0604020202020204" pitchFamily="34" charset="0"/>
              <a:cs typeface="Arial" panose="020B0604020202020204" pitchFamily="34" charset="0"/>
            </a:rPr>
            <a:t>●Enter proctor password as needed</a:t>
          </a:r>
        </a:p>
        <a:p>
          <a:r>
            <a:rPr lang="en-US" sz="2000" b="1">
              <a:latin typeface="Arial" panose="020B0604020202020204" pitchFamily="34" charset="0"/>
              <a:cs typeface="Arial" panose="020B0604020202020204" pitchFamily="34" charset="0"/>
            </a:rPr>
            <a:t>●Monitor student testing status in the MCAS Portal</a:t>
          </a:r>
        </a:p>
        <a:p>
          <a:r>
            <a:rPr lang="en-US" sz="2000" b="1">
              <a:latin typeface="Arial" panose="020B0604020202020204" pitchFamily="34" charset="0"/>
              <a:cs typeface="Arial" panose="020B0604020202020204" pitchFamily="34" charset="0"/>
            </a:rPr>
            <a:t>●Assist with testing issues as needed</a:t>
          </a:r>
        </a:p>
      </dgm:t>
    </dgm:pt>
    <dgm:pt modelId="{3A5C8151-2B99-4E10-A394-A653AE83C67F}" type="parTrans" cxnId="{20A90559-4EFE-44F8-8EAA-6FD21D40A248}">
      <dgm:prSet/>
      <dgm:spPr/>
      <dgm:t>
        <a:bodyPr/>
        <a:lstStyle/>
        <a:p>
          <a:endParaRPr lang="en-US"/>
        </a:p>
      </dgm:t>
    </dgm:pt>
    <dgm:pt modelId="{5A32C67C-5968-4419-9684-6EFBD72F38AA}" type="sibTrans" cxnId="{20A90559-4EFE-44F8-8EAA-6FD21D40A248}">
      <dgm:prSet/>
      <dgm:spPr/>
      <dgm:t>
        <a:bodyPr/>
        <a:lstStyle/>
        <a:p>
          <a:endParaRPr lang="en-US"/>
        </a:p>
      </dgm:t>
    </dgm:pt>
    <dgm:pt modelId="{C73FE255-4A66-43EE-80DE-8EDE54880EF8}" type="pres">
      <dgm:prSet presAssocID="{EBE35D9B-051D-4DD1-8ADE-107CFB18F803}" presName="theList" presStyleCnt="0">
        <dgm:presLayoutVars>
          <dgm:dir/>
          <dgm:animLvl val="lvl"/>
          <dgm:resizeHandles val="exact"/>
        </dgm:presLayoutVars>
      </dgm:prSet>
      <dgm:spPr/>
    </dgm:pt>
    <dgm:pt modelId="{929E412A-C2AC-416D-B529-B9BF0FDD272E}" type="pres">
      <dgm:prSet presAssocID="{C9D3C74F-6799-44EE-9F2D-6652B06CE892}" presName="compNode" presStyleCnt="0"/>
      <dgm:spPr/>
    </dgm:pt>
    <dgm:pt modelId="{9338C6C0-B28C-4308-8478-594D92C5D5CB}" type="pres">
      <dgm:prSet presAssocID="{C9D3C74F-6799-44EE-9F2D-6652B06CE892}" presName="aNode" presStyleLbl="bgShp" presStyleIdx="0" presStyleCnt="2"/>
      <dgm:spPr/>
    </dgm:pt>
    <dgm:pt modelId="{F19ACDAE-4442-4938-B4E1-1C4363CD9C08}" type="pres">
      <dgm:prSet presAssocID="{C9D3C74F-6799-44EE-9F2D-6652B06CE892}" presName="textNode" presStyleLbl="bgShp" presStyleIdx="0" presStyleCnt="2"/>
      <dgm:spPr/>
    </dgm:pt>
    <dgm:pt modelId="{84C15C61-36FE-45A8-9C72-6A2155C5BC13}" type="pres">
      <dgm:prSet presAssocID="{C9D3C74F-6799-44EE-9F2D-6652B06CE892}" presName="compChildNode" presStyleCnt="0"/>
      <dgm:spPr/>
    </dgm:pt>
    <dgm:pt modelId="{57344207-3CFB-49ED-B901-7A9A1FEA17B8}" type="pres">
      <dgm:prSet presAssocID="{C9D3C74F-6799-44EE-9F2D-6652B06CE892}" presName="theInnerList" presStyleCnt="0"/>
      <dgm:spPr/>
    </dgm:pt>
    <dgm:pt modelId="{D320A643-3A9C-40E6-8C95-D5B771205F5A}" type="pres">
      <dgm:prSet presAssocID="{9C2DFADA-7957-4FDA-AD8E-A90B080C8152}" presName="childNode" presStyleLbl="node1" presStyleIdx="0" presStyleCnt="2" custScaleY="158730">
        <dgm:presLayoutVars>
          <dgm:bulletEnabled val="1"/>
        </dgm:presLayoutVars>
      </dgm:prSet>
      <dgm:spPr/>
    </dgm:pt>
    <dgm:pt modelId="{93F5F1C7-6A4B-4C7F-A7D0-CDD7754818A4}" type="pres">
      <dgm:prSet presAssocID="{C9D3C74F-6799-44EE-9F2D-6652B06CE892}" presName="aSpace" presStyleCnt="0"/>
      <dgm:spPr/>
    </dgm:pt>
    <dgm:pt modelId="{89ABB06F-89DC-451B-B77D-EB5DAF691EAB}" type="pres">
      <dgm:prSet presAssocID="{1A723B7C-74B7-47E1-8128-B2C6E082BA53}" presName="compNode" presStyleCnt="0"/>
      <dgm:spPr/>
    </dgm:pt>
    <dgm:pt modelId="{FED935C3-B61F-4F37-A61E-FC12A96BB539}" type="pres">
      <dgm:prSet presAssocID="{1A723B7C-74B7-47E1-8128-B2C6E082BA53}" presName="aNode" presStyleLbl="bgShp" presStyleIdx="1" presStyleCnt="2" custLinFactNeighborX="38" custLinFactNeighborY="-1906"/>
      <dgm:spPr/>
    </dgm:pt>
    <dgm:pt modelId="{06736ED1-6867-457A-ADD4-E5232A93ED82}" type="pres">
      <dgm:prSet presAssocID="{1A723B7C-74B7-47E1-8128-B2C6E082BA53}" presName="textNode" presStyleLbl="bgShp" presStyleIdx="1" presStyleCnt="2"/>
      <dgm:spPr/>
    </dgm:pt>
    <dgm:pt modelId="{D885D4BB-7294-4003-B586-58F1E722FAB8}" type="pres">
      <dgm:prSet presAssocID="{1A723B7C-74B7-47E1-8128-B2C6E082BA53}" presName="compChildNode" presStyleCnt="0"/>
      <dgm:spPr/>
    </dgm:pt>
    <dgm:pt modelId="{766979A6-07D4-43D6-977C-B2EC184290FD}" type="pres">
      <dgm:prSet presAssocID="{1A723B7C-74B7-47E1-8128-B2C6E082BA53}" presName="theInnerList" presStyleCnt="0"/>
      <dgm:spPr/>
    </dgm:pt>
    <dgm:pt modelId="{DA40E540-4944-42F8-8D3B-5AB6029BBBEC}" type="pres">
      <dgm:prSet presAssocID="{30168D2F-E7FD-4DC1-AB13-D9287234C27B}" presName="childNode" presStyleLbl="node1" presStyleIdx="1" presStyleCnt="2" custScaleX="111487" custScaleY="110546" custLinFactNeighborX="565" custLinFactNeighborY="-7726">
        <dgm:presLayoutVars>
          <dgm:bulletEnabled val="1"/>
        </dgm:presLayoutVars>
      </dgm:prSet>
      <dgm:spPr/>
    </dgm:pt>
  </dgm:ptLst>
  <dgm:cxnLst>
    <dgm:cxn modelId="{C96DF40C-F708-4884-850C-413CA1CA0000}" type="presOf" srcId="{EBE35D9B-051D-4DD1-8ADE-107CFB18F803}" destId="{C73FE255-4A66-43EE-80DE-8EDE54880EF8}" srcOrd="0" destOrd="0" presId="urn:microsoft.com/office/officeart/2005/8/layout/lProcess2"/>
    <dgm:cxn modelId="{2B8E3429-5ACF-43E1-B547-1C0591335E2A}" type="presOf" srcId="{30168D2F-E7FD-4DC1-AB13-D9287234C27B}" destId="{DA40E540-4944-42F8-8D3B-5AB6029BBBEC}" srcOrd="0" destOrd="0" presId="urn:microsoft.com/office/officeart/2005/8/layout/lProcess2"/>
    <dgm:cxn modelId="{99218968-30C0-46C6-A6E4-4A7159FE7F14}" type="presOf" srcId="{9C2DFADA-7957-4FDA-AD8E-A90B080C8152}" destId="{D320A643-3A9C-40E6-8C95-D5B771205F5A}" srcOrd="0" destOrd="0" presId="urn:microsoft.com/office/officeart/2005/8/layout/lProcess2"/>
    <dgm:cxn modelId="{7F6F9E6D-23F7-4225-847A-09E532040784}" type="presOf" srcId="{1A723B7C-74B7-47E1-8128-B2C6E082BA53}" destId="{FED935C3-B61F-4F37-A61E-FC12A96BB539}" srcOrd="0" destOrd="0" presId="urn:microsoft.com/office/officeart/2005/8/layout/lProcess2"/>
    <dgm:cxn modelId="{20A90559-4EFE-44F8-8EAA-6FD21D40A248}" srcId="{1A723B7C-74B7-47E1-8128-B2C6E082BA53}" destId="{30168D2F-E7FD-4DC1-AB13-D9287234C27B}" srcOrd="0" destOrd="0" parTransId="{3A5C8151-2B99-4E10-A394-A653AE83C67F}" sibTransId="{5A32C67C-5968-4419-9684-6EFBD72F38AA}"/>
    <dgm:cxn modelId="{D82E5099-BC09-49F0-8E4A-A42F1497F17B}" srcId="{EBE35D9B-051D-4DD1-8ADE-107CFB18F803}" destId="{1A723B7C-74B7-47E1-8128-B2C6E082BA53}" srcOrd="1" destOrd="0" parTransId="{29D65279-5FCE-4607-ADE3-D3FA2A4D9608}" sibTransId="{C71C78B3-348D-47C7-A632-35F7133BB93B}"/>
    <dgm:cxn modelId="{C42B3FC7-C25E-4A89-BA7A-7F0D59194913}" type="presOf" srcId="{C9D3C74F-6799-44EE-9F2D-6652B06CE892}" destId="{F19ACDAE-4442-4938-B4E1-1C4363CD9C08}" srcOrd="1" destOrd="0" presId="urn:microsoft.com/office/officeart/2005/8/layout/lProcess2"/>
    <dgm:cxn modelId="{169554D0-50C4-4AAA-98DE-23179635A533}" srcId="{C9D3C74F-6799-44EE-9F2D-6652B06CE892}" destId="{9C2DFADA-7957-4FDA-AD8E-A90B080C8152}" srcOrd="0" destOrd="0" parTransId="{650876B8-C7E5-4699-BB2F-1AC11B37C16C}" sibTransId="{A41607D6-C665-4E8D-BCA8-9DA948D7CFF8}"/>
    <dgm:cxn modelId="{D95C8BD5-3453-4095-8F30-D0C44BDC61BF}" type="presOf" srcId="{C9D3C74F-6799-44EE-9F2D-6652B06CE892}" destId="{9338C6C0-B28C-4308-8478-594D92C5D5CB}" srcOrd="0" destOrd="0" presId="urn:microsoft.com/office/officeart/2005/8/layout/lProcess2"/>
    <dgm:cxn modelId="{C60C09E7-691F-433B-91B3-7A404FC6F16D}" srcId="{EBE35D9B-051D-4DD1-8ADE-107CFB18F803}" destId="{C9D3C74F-6799-44EE-9F2D-6652B06CE892}" srcOrd="0" destOrd="0" parTransId="{992C9E23-76FF-4BD7-86B1-74E05B950819}" sibTransId="{A04A7728-9575-474D-A643-D9DDCFD9FA53}"/>
    <dgm:cxn modelId="{9C8CFFFE-0CDE-4BD9-A5DB-7304CA5D8F17}" type="presOf" srcId="{1A723B7C-74B7-47E1-8128-B2C6E082BA53}" destId="{06736ED1-6867-457A-ADD4-E5232A93ED82}" srcOrd="1" destOrd="0" presId="urn:microsoft.com/office/officeart/2005/8/layout/lProcess2"/>
    <dgm:cxn modelId="{9BC1372E-104F-444C-8130-AB0A58A61A01}" type="presParOf" srcId="{C73FE255-4A66-43EE-80DE-8EDE54880EF8}" destId="{929E412A-C2AC-416D-B529-B9BF0FDD272E}" srcOrd="0" destOrd="0" presId="urn:microsoft.com/office/officeart/2005/8/layout/lProcess2"/>
    <dgm:cxn modelId="{9EF43924-021B-4A3B-9447-17CBD65E1A94}" type="presParOf" srcId="{929E412A-C2AC-416D-B529-B9BF0FDD272E}" destId="{9338C6C0-B28C-4308-8478-594D92C5D5CB}" srcOrd="0" destOrd="0" presId="urn:microsoft.com/office/officeart/2005/8/layout/lProcess2"/>
    <dgm:cxn modelId="{7657F260-1838-4101-BAF1-ED80500CA61C}" type="presParOf" srcId="{929E412A-C2AC-416D-B529-B9BF0FDD272E}" destId="{F19ACDAE-4442-4938-B4E1-1C4363CD9C08}" srcOrd="1" destOrd="0" presId="urn:microsoft.com/office/officeart/2005/8/layout/lProcess2"/>
    <dgm:cxn modelId="{80EEE73A-463A-4E73-BB4F-7571890CEB00}" type="presParOf" srcId="{929E412A-C2AC-416D-B529-B9BF0FDD272E}" destId="{84C15C61-36FE-45A8-9C72-6A2155C5BC13}" srcOrd="2" destOrd="0" presId="urn:microsoft.com/office/officeart/2005/8/layout/lProcess2"/>
    <dgm:cxn modelId="{FA97D076-D7C0-44B2-8206-D1C2FAED46B9}" type="presParOf" srcId="{84C15C61-36FE-45A8-9C72-6A2155C5BC13}" destId="{57344207-3CFB-49ED-B901-7A9A1FEA17B8}" srcOrd="0" destOrd="0" presId="urn:microsoft.com/office/officeart/2005/8/layout/lProcess2"/>
    <dgm:cxn modelId="{E923E9F0-A6C3-414E-825A-1F0617FEBD0D}" type="presParOf" srcId="{57344207-3CFB-49ED-B901-7A9A1FEA17B8}" destId="{D320A643-3A9C-40E6-8C95-D5B771205F5A}" srcOrd="0" destOrd="0" presId="urn:microsoft.com/office/officeart/2005/8/layout/lProcess2"/>
    <dgm:cxn modelId="{C4711F3D-6B63-4163-A7F8-ADC58734C58A}" type="presParOf" srcId="{C73FE255-4A66-43EE-80DE-8EDE54880EF8}" destId="{93F5F1C7-6A4B-4C7F-A7D0-CDD7754818A4}" srcOrd="1" destOrd="0" presId="urn:microsoft.com/office/officeart/2005/8/layout/lProcess2"/>
    <dgm:cxn modelId="{136362F0-EE73-471C-AFA9-1CE8DDB1A525}" type="presParOf" srcId="{C73FE255-4A66-43EE-80DE-8EDE54880EF8}" destId="{89ABB06F-89DC-451B-B77D-EB5DAF691EAB}" srcOrd="2" destOrd="0" presId="urn:microsoft.com/office/officeart/2005/8/layout/lProcess2"/>
    <dgm:cxn modelId="{62030D0C-4F56-4967-AE67-13F576B40E66}" type="presParOf" srcId="{89ABB06F-89DC-451B-B77D-EB5DAF691EAB}" destId="{FED935C3-B61F-4F37-A61E-FC12A96BB539}" srcOrd="0" destOrd="0" presId="urn:microsoft.com/office/officeart/2005/8/layout/lProcess2"/>
    <dgm:cxn modelId="{F74289A3-27AF-48AD-B765-5F5403958A57}" type="presParOf" srcId="{89ABB06F-89DC-451B-B77D-EB5DAF691EAB}" destId="{06736ED1-6867-457A-ADD4-E5232A93ED82}" srcOrd="1" destOrd="0" presId="urn:microsoft.com/office/officeart/2005/8/layout/lProcess2"/>
    <dgm:cxn modelId="{01C04D63-72DD-4A51-9656-E82C781BA785}" type="presParOf" srcId="{89ABB06F-89DC-451B-B77D-EB5DAF691EAB}" destId="{D885D4BB-7294-4003-B586-58F1E722FAB8}" srcOrd="2" destOrd="0" presId="urn:microsoft.com/office/officeart/2005/8/layout/lProcess2"/>
    <dgm:cxn modelId="{78AB28D8-977A-47B0-BC7F-BC591A239EA8}" type="presParOf" srcId="{D885D4BB-7294-4003-B586-58F1E722FAB8}" destId="{766979A6-07D4-43D6-977C-B2EC184290FD}" srcOrd="0" destOrd="0" presId="urn:microsoft.com/office/officeart/2005/8/layout/lProcess2"/>
    <dgm:cxn modelId="{A6FCE48B-C91C-47F1-A40A-F772AA8C66A4}" type="presParOf" srcId="{766979A6-07D4-43D6-977C-B2EC184290FD}" destId="{DA40E540-4944-42F8-8D3B-5AB6029BBBEC}" srcOrd="0"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BE35D9B-051D-4DD1-8ADE-107CFB18F803}"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3DCF5CC4-3C0F-424B-B522-A53633655257}">
      <dgm:prSet phldrT="[Text]"/>
      <dgm:spPr/>
      <dgm:t>
        <a:bodyPr/>
        <a:lstStyle/>
        <a:p>
          <a:r>
            <a:rPr lang="en-US" b="1">
              <a:latin typeface="Arial" panose="020B0604020202020204" pitchFamily="34" charset="0"/>
              <a:cs typeface="Arial" panose="020B0604020202020204" pitchFamily="34" charset="0"/>
            </a:rPr>
            <a:t>Winter 2025</a:t>
          </a:r>
        </a:p>
      </dgm:t>
    </dgm:pt>
    <dgm:pt modelId="{A7BA8A3E-21F8-49A8-B337-BF648BA5FC2C}" type="parTrans" cxnId="{184357C2-0B7B-4C72-851F-1B4F1F01B699}">
      <dgm:prSet/>
      <dgm:spPr/>
      <dgm:t>
        <a:bodyPr/>
        <a:lstStyle/>
        <a:p>
          <a:endParaRPr lang="en-US"/>
        </a:p>
      </dgm:t>
    </dgm:pt>
    <dgm:pt modelId="{EF22CF3C-A2C7-45B7-A169-C7F308FD73CA}" type="sibTrans" cxnId="{184357C2-0B7B-4C72-851F-1B4F1F01B699}">
      <dgm:prSet/>
      <dgm:spPr/>
      <dgm:t>
        <a:bodyPr/>
        <a:lstStyle/>
        <a:p>
          <a:endParaRPr lang="en-US"/>
        </a:p>
      </dgm:t>
    </dgm:pt>
    <dgm:pt modelId="{28F3BB83-37C9-43C9-998D-55C63EA5F675}">
      <dgm:prSet phldrT="[Text]" custT="1"/>
      <dgm:spPr/>
      <dgm:t>
        <a:bodyPr/>
        <a:lstStyle/>
        <a:p>
          <a:pPr>
            <a:buFont typeface="Arial" panose="020B0604020202020204" pitchFamily="34" charset="0"/>
            <a:buChar char="•"/>
          </a:pPr>
          <a:r>
            <a:rPr lang="en-US" sz="1800" b="1">
              <a:latin typeface="Arial" panose="020B0604020202020204" pitchFamily="34" charset="0"/>
              <a:cs typeface="Arial" panose="020B0604020202020204" pitchFamily="34" charset="0"/>
            </a:rPr>
            <a:t>●Review Appendix A of the PAM</a:t>
          </a:r>
        </a:p>
        <a:p>
          <a:pPr>
            <a:buFont typeface="Arial" panose="020B0604020202020204" pitchFamily="34" charset="0"/>
            <a:buChar char="•"/>
          </a:pPr>
          <a:r>
            <a:rPr lang="en-US" sz="1800" b="1">
              <a:latin typeface="Arial" panose="020B0604020202020204" pitchFamily="34" charset="0"/>
              <a:cs typeface="Arial" panose="020B0604020202020204" pitchFamily="34" charset="0"/>
            </a:rPr>
            <a:t>●Check the updated technology guidelines to verify that devices meet technology requirements</a:t>
          </a:r>
        </a:p>
        <a:p>
          <a:pPr>
            <a:buFont typeface="Arial" panose="020B0604020202020204" pitchFamily="34" charset="0"/>
            <a:buChar char="•"/>
          </a:pPr>
          <a:r>
            <a:rPr lang="en-US" sz="1800" b="1">
              <a:latin typeface="Arial" panose="020B0604020202020204" pitchFamily="34" charset="0"/>
              <a:cs typeface="Arial" panose="020B0604020202020204" pitchFamily="34" charset="0"/>
            </a:rPr>
            <a:t>●Install updated kiosks if needed</a:t>
          </a:r>
        </a:p>
        <a:p>
          <a:pPr>
            <a:buFont typeface="Arial" panose="020B0604020202020204" pitchFamily="34" charset="0"/>
            <a:buChar char="•"/>
          </a:pPr>
          <a:r>
            <a:rPr lang="en-US" sz="1800" b="1">
              <a:latin typeface="Arial" panose="020B0604020202020204" pitchFamily="34" charset="0"/>
              <a:cs typeface="Arial" panose="020B0604020202020204" pitchFamily="34" charset="0"/>
            </a:rPr>
            <a:t>●Verify access to MCAS Portal and MCAS Training Site</a:t>
          </a:r>
        </a:p>
      </dgm:t>
    </dgm:pt>
    <dgm:pt modelId="{EA61D2AA-EEF4-4F75-A5E3-D5F43D127C8C}" type="parTrans" cxnId="{6A999A4F-9038-422E-9B14-1BDA200417F8}">
      <dgm:prSet/>
      <dgm:spPr/>
      <dgm:t>
        <a:bodyPr/>
        <a:lstStyle/>
        <a:p>
          <a:endParaRPr lang="en-US"/>
        </a:p>
      </dgm:t>
    </dgm:pt>
    <dgm:pt modelId="{4BD8F71F-8816-4E74-9B43-75388AC8FB1F}" type="sibTrans" cxnId="{6A999A4F-9038-422E-9B14-1BDA200417F8}">
      <dgm:prSet/>
      <dgm:spPr/>
      <dgm:t>
        <a:bodyPr/>
        <a:lstStyle/>
        <a:p>
          <a:endParaRPr lang="en-US"/>
        </a:p>
      </dgm:t>
    </dgm:pt>
    <dgm:pt modelId="{C9D3C74F-6799-44EE-9F2D-6652B06CE892}">
      <dgm:prSet phldrT="[Text]"/>
      <dgm:spPr/>
      <dgm:t>
        <a:bodyPr/>
        <a:lstStyle/>
        <a:p>
          <a:r>
            <a:rPr lang="en-US" b="1">
              <a:latin typeface="Arial" panose="020B0604020202020204" pitchFamily="34" charset="0"/>
              <a:cs typeface="Arial" panose="020B0604020202020204" pitchFamily="34" charset="0"/>
            </a:rPr>
            <a:t>During Testing</a:t>
          </a:r>
        </a:p>
      </dgm:t>
    </dgm:pt>
    <dgm:pt modelId="{992C9E23-76FF-4BD7-86B1-74E05B950819}" type="parTrans" cxnId="{C60C09E7-691F-433B-91B3-7A404FC6F16D}">
      <dgm:prSet/>
      <dgm:spPr/>
      <dgm:t>
        <a:bodyPr/>
        <a:lstStyle/>
        <a:p>
          <a:endParaRPr lang="en-US"/>
        </a:p>
      </dgm:t>
    </dgm:pt>
    <dgm:pt modelId="{A04A7728-9575-474D-A643-D9DDCFD9FA53}" type="sibTrans" cxnId="{C60C09E7-691F-433B-91B3-7A404FC6F16D}">
      <dgm:prSet/>
      <dgm:spPr/>
      <dgm:t>
        <a:bodyPr/>
        <a:lstStyle/>
        <a:p>
          <a:endParaRPr lang="en-US"/>
        </a:p>
      </dgm:t>
    </dgm:pt>
    <dgm:pt modelId="{FB47BBAB-30C2-462D-A911-DF397D00FC97}">
      <dgm:prSet phldrT="[Text]" custT="1"/>
      <dgm:spPr/>
      <dgm:t>
        <a:bodyPr/>
        <a:lstStyle/>
        <a:p>
          <a:pPr algn="ctr"/>
          <a:r>
            <a:rPr lang="en-US" sz="2400" b="1">
              <a:latin typeface="Arial" panose="020B0604020202020204" pitchFamily="34" charset="0"/>
              <a:cs typeface="Arial" panose="020B0604020202020204" pitchFamily="34" charset="0"/>
            </a:rPr>
            <a:t>●Troubleshoot issues as they arise</a:t>
          </a:r>
        </a:p>
        <a:p>
          <a:pPr algn="ctr"/>
          <a:r>
            <a:rPr lang="en-US" sz="2400" b="1">
              <a:latin typeface="Arial" panose="020B0604020202020204" pitchFamily="34" charset="0"/>
              <a:cs typeface="Arial" panose="020B0604020202020204" pitchFamily="34" charset="0"/>
            </a:rPr>
            <a:t>●Contact the MCAS Service Center with technology questions</a:t>
          </a:r>
        </a:p>
      </dgm:t>
    </dgm:pt>
    <dgm:pt modelId="{80BE1259-3D70-4C7E-8C96-1CB87BE71C1F}" type="parTrans" cxnId="{A65DF0FE-07B7-4292-9917-CAAF37879143}">
      <dgm:prSet/>
      <dgm:spPr/>
      <dgm:t>
        <a:bodyPr/>
        <a:lstStyle/>
        <a:p>
          <a:endParaRPr lang="en-US"/>
        </a:p>
      </dgm:t>
    </dgm:pt>
    <dgm:pt modelId="{7FCB949B-C259-4EAE-AB9D-CF54A1965D61}" type="sibTrans" cxnId="{A65DF0FE-07B7-4292-9917-CAAF37879143}">
      <dgm:prSet/>
      <dgm:spPr/>
      <dgm:t>
        <a:bodyPr/>
        <a:lstStyle/>
        <a:p>
          <a:endParaRPr lang="en-US"/>
        </a:p>
      </dgm:t>
    </dgm:pt>
    <dgm:pt modelId="{D1B96660-9265-4D83-9DDD-32E0F9CE006E}">
      <dgm:prSet phldrT="[Text]"/>
      <dgm:spPr/>
      <dgm:t>
        <a:bodyPr/>
        <a:lstStyle/>
        <a:p>
          <a:pPr>
            <a:buFont typeface="Arial" panose="020B0604020202020204" pitchFamily="34" charset="0"/>
            <a:buChar char="•"/>
          </a:pPr>
          <a:r>
            <a:rPr lang="en-US" b="1">
              <a:latin typeface="Arial" panose="020B0604020202020204" pitchFamily="34" charset="0"/>
              <a:cs typeface="Arial" panose="020B0604020202020204" pitchFamily="34" charset="0"/>
            </a:rPr>
            <a:t>Fall 2024</a:t>
          </a:r>
        </a:p>
      </dgm:t>
    </dgm:pt>
    <dgm:pt modelId="{E35D59E4-FE76-4D58-AD4E-2B8C616B0C44}" type="parTrans" cxnId="{3EE1C822-CD9B-4303-A981-18EDF1FBEAB9}">
      <dgm:prSet/>
      <dgm:spPr/>
      <dgm:t>
        <a:bodyPr/>
        <a:lstStyle/>
        <a:p>
          <a:endParaRPr lang="en-US"/>
        </a:p>
      </dgm:t>
    </dgm:pt>
    <dgm:pt modelId="{BC99D777-B5B0-42D8-A6C3-A74338D44CC4}" type="sibTrans" cxnId="{3EE1C822-CD9B-4303-A981-18EDF1FBEAB9}">
      <dgm:prSet/>
      <dgm:spPr/>
      <dgm:t>
        <a:bodyPr/>
        <a:lstStyle/>
        <a:p>
          <a:endParaRPr lang="en-US"/>
        </a:p>
      </dgm:t>
    </dgm:pt>
    <dgm:pt modelId="{15FD8A64-93E8-4E4F-BEF6-8FD6EAB0493D}">
      <dgm:prSet phldrT="[Text]" custT="1"/>
      <dgm:spPr/>
      <dgm:t>
        <a:bodyPr/>
        <a:lstStyle/>
        <a:p>
          <a:pPr algn="ctr">
            <a:lnSpc>
              <a:spcPct val="90000"/>
            </a:lnSpc>
            <a:buFont typeface="Arial" panose="020B0604020202020204" pitchFamily="34" charset="0"/>
            <a:buChar char="•"/>
          </a:pPr>
          <a:r>
            <a:rPr lang="en-US" sz="2000" b="1">
              <a:latin typeface="Arial" panose="020B0604020202020204" pitchFamily="34" charset="0"/>
              <a:cs typeface="Arial" panose="020B0604020202020204" pitchFamily="34" charset="0"/>
            </a:rPr>
            <a:t>●Verify that devices meet the technology requirements</a:t>
          </a:r>
        </a:p>
        <a:p>
          <a:pPr algn="ctr">
            <a:lnSpc>
              <a:spcPct val="90000"/>
            </a:lnSpc>
            <a:buFont typeface="Arial" panose="020B0604020202020204" pitchFamily="34" charset="0"/>
            <a:buChar char="•"/>
          </a:pPr>
          <a:r>
            <a:rPr lang="en-US" sz="2000" b="1">
              <a:latin typeface="Arial" panose="020B0604020202020204" pitchFamily="34" charset="0"/>
              <a:cs typeface="Arial" panose="020B0604020202020204" pitchFamily="34" charset="0"/>
            </a:rPr>
            <a:t>●Add provided URLs to exempt lists</a:t>
          </a:r>
        </a:p>
        <a:p>
          <a:pPr algn="ctr">
            <a:lnSpc>
              <a:spcPct val="90000"/>
            </a:lnSpc>
            <a:buFont typeface="Arial" panose="020B0604020202020204" pitchFamily="34" charset="0"/>
            <a:buChar char="•"/>
          </a:pPr>
          <a:r>
            <a:rPr lang="en-US" sz="2000" b="1">
              <a:latin typeface="Arial" panose="020B0604020202020204" pitchFamily="34" charset="0"/>
              <a:cs typeface="Arial" panose="020B0604020202020204" pitchFamily="34" charset="0"/>
            </a:rPr>
            <a:t>●Download and install the MCAS Student Kiosk</a:t>
          </a:r>
        </a:p>
        <a:p>
          <a:pPr algn="ctr">
            <a:lnSpc>
              <a:spcPct val="90000"/>
            </a:lnSpc>
            <a:buFont typeface="Arial" panose="020B0604020202020204" pitchFamily="34" charset="0"/>
            <a:buChar char="•"/>
          </a:pPr>
          <a:r>
            <a:rPr lang="en-US" sz="2000" b="1">
              <a:latin typeface="Arial" panose="020B0604020202020204" pitchFamily="34" charset="0"/>
              <a:cs typeface="Arial" panose="020B0604020202020204" pitchFamily="34" charset="0"/>
            </a:rPr>
            <a:t>●Conduct Site Readiness</a:t>
          </a:r>
        </a:p>
      </dgm:t>
    </dgm:pt>
    <dgm:pt modelId="{E3EC2101-501B-4799-AB40-B3D4A37FFDE1}" type="parTrans" cxnId="{B6491CCD-0852-4869-9C3A-710A74E6AEA2}">
      <dgm:prSet/>
      <dgm:spPr/>
      <dgm:t>
        <a:bodyPr/>
        <a:lstStyle/>
        <a:p>
          <a:endParaRPr lang="en-US"/>
        </a:p>
      </dgm:t>
    </dgm:pt>
    <dgm:pt modelId="{29B46715-A480-4703-B879-E01DFE05E601}" type="sibTrans" cxnId="{B6491CCD-0852-4869-9C3A-710A74E6AEA2}">
      <dgm:prSet/>
      <dgm:spPr/>
      <dgm:t>
        <a:bodyPr/>
        <a:lstStyle/>
        <a:p>
          <a:endParaRPr lang="en-US"/>
        </a:p>
      </dgm:t>
    </dgm:pt>
    <dgm:pt modelId="{C73FE255-4A66-43EE-80DE-8EDE54880EF8}" type="pres">
      <dgm:prSet presAssocID="{EBE35D9B-051D-4DD1-8ADE-107CFB18F803}" presName="theList" presStyleCnt="0">
        <dgm:presLayoutVars>
          <dgm:dir/>
          <dgm:animLvl val="lvl"/>
          <dgm:resizeHandles val="exact"/>
        </dgm:presLayoutVars>
      </dgm:prSet>
      <dgm:spPr/>
    </dgm:pt>
    <dgm:pt modelId="{FC8E802B-1F40-4FC5-9217-2E628C0781D2}" type="pres">
      <dgm:prSet presAssocID="{D1B96660-9265-4D83-9DDD-32E0F9CE006E}" presName="compNode" presStyleCnt="0"/>
      <dgm:spPr/>
    </dgm:pt>
    <dgm:pt modelId="{BC33968B-E3BF-4A7A-A8CA-E0E07D5C7112}" type="pres">
      <dgm:prSet presAssocID="{D1B96660-9265-4D83-9DDD-32E0F9CE006E}" presName="aNode" presStyleLbl="bgShp" presStyleIdx="0" presStyleCnt="3" custLinFactNeighborX="965" custLinFactNeighborY="-179"/>
      <dgm:spPr/>
    </dgm:pt>
    <dgm:pt modelId="{D53A5849-2E24-4F60-AE44-C0E2CCFBF245}" type="pres">
      <dgm:prSet presAssocID="{D1B96660-9265-4D83-9DDD-32E0F9CE006E}" presName="textNode" presStyleLbl="bgShp" presStyleIdx="0" presStyleCnt="3"/>
      <dgm:spPr/>
    </dgm:pt>
    <dgm:pt modelId="{F25969B3-B6F5-4508-973F-8A7619210AE1}" type="pres">
      <dgm:prSet presAssocID="{D1B96660-9265-4D83-9DDD-32E0F9CE006E}" presName="compChildNode" presStyleCnt="0"/>
      <dgm:spPr/>
    </dgm:pt>
    <dgm:pt modelId="{CC7EF905-4F00-46D3-AD62-C2363F93730F}" type="pres">
      <dgm:prSet presAssocID="{D1B96660-9265-4D83-9DDD-32E0F9CE006E}" presName="theInnerList" presStyleCnt="0"/>
      <dgm:spPr/>
    </dgm:pt>
    <dgm:pt modelId="{B46ABF52-564A-4912-A352-C8D75C06C2B3}" type="pres">
      <dgm:prSet presAssocID="{15FD8A64-93E8-4E4F-BEF6-8FD6EAB0493D}" presName="childNode" presStyleLbl="node1" presStyleIdx="0" presStyleCnt="3" custScaleX="101303" custScaleY="2000000" custLinFactY="-96600" custLinFactNeighborX="1139" custLinFactNeighborY="-100000">
        <dgm:presLayoutVars>
          <dgm:bulletEnabled val="1"/>
        </dgm:presLayoutVars>
      </dgm:prSet>
      <dgm:spPr/>
    </dgm:pt>
    <dgm:pt modelId="{12386E13-78E7-4619-B3B2-E7B89D1AA60C}" type="pres">
      <dgm:prSet presAssocID="{D1B96660-9265-4D83-9DDD-32E0F9CE006E}" presName="aSpace" presStyleCnt="0"/>
      <dgm:spPr/>
    </dgm:pt>
    <dgm:pt modelId="{A1D65087-3937-4B34-B059-995279AFAF65}" type="pres">
      <dgm:prSet presAssocID="{3DCF5CC4-3C0F-424B-B522-A53633655257}" presName="compNode" presStyleCnt="0"/>
      <dgm:spPr/>
    </dgm:pt>
    <dgm:pt modelId="{43237A7C-F3A8-4024-8664-D74DA0D9FBD4}" type="pres">
      <dgm:prSet presAssocID="{3DCF5CC4-3C0F-424B-B522-A53633655257}" presName="aNode" presStyleLbl="bgShp" presStyleIdx="1" presStyleCnt="3"/>
      <dgm:spPr/>
    </dgm:pt>
    <dgm:pt modelId="{E5F58CCF-05A3-49C8-9750-E29EBADAECFB}" type="pres">
      <dgm:prSet presAssocID="{3DCF5CC4-3C0F-424B-B522-A53633655257}" presName="textNode" presStyleLbl="bgShp" presStyleIdx="1" presStyleCnt="3"/>
      <dgm:spPr/>
    </dgm:pt>
    <dgm:pt modelId="{6F9F20A5-E014-4CE6-BF34-4BAE78381ACF}" type="pres">
      <dgm:prSet presAssocID="{3DCF5CC4-3C0F-424B-B522-A53633655257}" presName="compChildNode" presStyleCnt="0"/>
      <dgm:spPr/>
    </dgm:pt>
    <dgm:pt modelId="{9AC32DD8-28A2-4BB2-A5A7-4DDAA4A231D1}" type="pres">
      <dgm:prSet presAssocID="{3DCF5CC4-3C0F-424B-B522-A53633655257}" presName="theInnerList" presStyleCnt="0"/>
      <dgm:spPr/>
    </dgm:pt>
    <dgm:pt modelId="{9E5E75BA-1DD5-418A-B210-EF2268262C28}" type="pres">
      <dgm:prSet presAssocID="{28F3BB83-37C9-43C9-998D-55C63EA5F675}" presName="childNode" presStyleLbl="node1" presStyleIdx="1" presStyleCnt="3" custScaleX="111437" custScaleY="114958" custLinFactNeighborX="0" custLinFactNeighborY="-13915">
        <dgm:presLayoutVars>
          <dgm:bulletEnabled val="1"/>
        </dgm:presLayoutVars>
      </dgm:prSet>
      <dgm:spPr/>
    </dgm:pt>
    <dgm:pt modelId="{9746FAAC-00DE-4F0F-90E7-F32ACDB68FF8}" type="pres">
      <dgm:prSet presAssocID="{3DCF5CC4-3C0F-424B-B522-A53633655257}" presName="aSpace" presStyleCnt="0"/>
      <dgm:spPr/>
    </dgm:pt>
    <dgm:pt modelId="{929E412A-C2AC-416D-B529-B9BF0FDD272E}" type="pres">
      <dgm:prSet presAssocID="{C9D3C74F-6799-44EE-9F2D-6652B06CE892}" presName="compNode" presStyleCnt="0"/>
      <dgm:spPr/>
    </dgm:pt>
    <dgm:pt modelId="{9338C6C0-B28C-4308-8478-594D92C5D5CB}" type="pres">
      <dgm:prSet presAssocID="{C9D3C74F-6799-44EE-9F2D-6652B06CE892}" presName="aNode" presStyleLbl="bgShp" presStyleIdx="2" presStyleCnt="3"/>
      <dgm:spPr/>
    </dgm:pt>
    <dgm:pt modelId="{F19ACDAE-4442-4938-B4E1-1C4363CD9C08}" type="pres">
      <dgm:prSet presAssocID="{C9D3C74F-6799-44EE-9F2D-6652B06CE892}" presName="textNode" presStyleLbl="bgShp" presStyleIdx="2" presStyleCnt="3"/>
      <dgm:spPr/>
    </dgm:pt>
    <dgm:pt modelId="{84C15C61-36FE-45A8-9C72-6A2155C5BC13}" type="pres">
      <dgm:prSet presAssocID="{C9D3C74F-6799-44EE-9F2D-6652B06CE892}" presName="compChildNode" presStyleCnt="0"/>
      <dgm:spPr/>
    </dgm:pt>
    <dgm:pt modelId="{57344207-3CFB-49ED-B901-7A9A1FEA17B8}" type="pres">
      <dgm:prSet presAssocID="{C9D3C74F-6799-44EE-9F2D-6652B06CE892}" presName="theInnerList" presStyleCnt="0"/>
      <dgm:spPr/>
    </dgm:pt>
    <dgm:pt modelId="{C7D57BC3-E152-405E-BF39-68B6C7A68D6C}" type="pres">
      <dgm:prSet presAssocID="{FB47BBAB-30C2-462D-A911-DF397D00FC97}" presName="childNode" presStyleLbl="node1" presStyleIdx="2" presStyleCnt="3">
        <dgm:presLayoutVars>
          <dgm:bulletEnabled val="1"/>
        </dgm:presLayoutVars>
      </dgm:prSet>
      <dgm:spPr/>
    </dgm:pt>
  </dgm:ptLst>
  <dgm:cxnLst>
    <dgm:cxn modelId="{C96DF40C-F708-4884-850C-413CA1CA0000}" type="presOf" srcId="{EBE35D9B-051D-4DD1-8ADE-107CFB18F803}" destId="{C73FE255-4A66-43EE-80DE-8EDE54880EF8}" srcOrd="0" destOrd="0" presId="urn:microsoft.com/office/officeart/2005/8/layout/lProcess2"/>
    <dgm:cxn modelId="{3EE1C822-CD9B-4303-A981-18EDF1FBEAB9}" srcId="{EBE35D9B-051D-4DD1-8ADE-107CFB18F803}" destId="{D1B96660-9265-4D83-9DDD-32E0F9CE006E}" srcOrd="0" destOrd="0" parTransId="{E35D59E4-FE76-4D58-AD4E-2B8C616B0C44}" sibTransId="{BC99D777-B5B0-42D8-A6C3-A74338D44CC4}"/>
    <dgm:cxn modelId="{1C037233-1D14-47CE-BF2A-BBDA47093FBB}" type="presOf" srcId="{28F3BB83-37C9-43C9-998D-55C63EA5F675}" destId="{9E5E75BA-1DD5-418A-B210-EF2268262C28}" srcOrd="0" destOrd="0" presId="urn:microsoft.com/office/officeart/2005/8/layout/lProcess2"/>
    <dgm:cxn modelId="{6A999A4F-9038-422E-9B14-1BDA200417F8}" srcId="{3DCF5CC4-3C0F-424B-B522-A53633655257}" destId="{28F3BB83-37C9-43C9-998D-55C63EA5F675}" srcOrd="0" destOrd="0" parTransId="{EA61D2AA-EEF4-4F75-A5E3-D5F43D127C8C}" sibTransId="{4BD8F71F-8816-4E74-9B43-75388AC8FB1F}"/>
    <dgm:cxn modelId="{04412084-29D5-4D99-B8A8-F995819AD2CE}" type="presOf" srcId="{D1B96660-9265-4D83-9DDD-32E0F9CE006E}" destId="{D53A5849-2E24-4F60-AE44-C0E2CCFBF245}" srcOrd="1" destOrd="0" presId="urn:microsoft.com/office/officeart/2005/8/layout/lProcess2"/>
    <dgm:cxn modelId="{26A33996-C488-49A7-9DD3-09172AEF423F}" type="presOf" srcId="{FB47BBAB-30C2-462D-A911-DF397D00FC97}" destId="{C7D57BC3-E152-405E-BF39-68B6C7A68D6C}" srcOrd="0" destOrd="0" presId="urn:microsoft.com/office/officeart/2005/8/layout/lProcess2"/>
    <dgm:cxn modelId="{6F33E1A7-FC25-429A-B4C7-3B66413F193A}" type="presOf" srcId="{3DCF5CC4-3C0F-424B-B522-A53633655257}" destId="{E5F58CCF-05A3-49C8-9750-E29EBADAECFB}" srcOrd="1" destOrd="0" presId="urn:microsoft.com/office/officeart/2005/8/layout/lProcess2"/>
    <dgm:cxn modelId="{42F1FCAD-2FF1-4018-B067-3BD60496FEA4}" type="presOf" srcId="{3DCF5CC4-3C0F-424B-B522-A53633655257}" destId="{43237A7C-F3A8-4024-8664-D74DA0D9FBD4}" srcOrd="0" destOrd="0" presId="urn:microsoft.com/office/officeart/2005/8/layout/lProcess2"/>
    <dgm:cxn modelId="{38A182B5-1248-4DF5-B2EB-4CE7591965E5}" type="presOf" srcId="{15FD8A64-93E8-4E4F-BEF6-8FD6EAB0493D}" destId="{B46ABF52-564A-4912-A352-C8D75C06C2B3}" srcOrd="0" destOrd="0" presId="urn:microsoft.com/office/officeart/2005/8/layout/lProcess2"/>
    <dgm:cxn modelId="{184357C2-0B7B-4C72-851F-1B4F1F01B699}" srcId="{EBE35D9B-051D-4DD1-8ADE-107CFB18F803}" destId="{3DCF5CC4-3C0F-424B-B522-A53633655257}" srcOrd="1" destOrd="0" parTransId="{A7BA8A3E-21F8-49A8-B337-BF648BA5FC2C}" sibTransId="{EF22CF3C-A2C7-45B7-A169-C7F308FD73CA}"/>
    <dgm:cxn modelId="{441B5CC3-0BD0-462F-9283-0ABE2A5FFEBA}" type="presOf" srcId="{D1B96660-9265-4D83-9DDD-32E0F9CE006E}" destId="{BC33968B-E3BF-4A7A-A8CA-E0E07D5C7112}" srcOrd="0" destOrd="0" presId="urn:microsoft.com/office/officeart/2005/8/layout/lProcess2"/>
    <dgm:cxn modelId="{C42B3FC7-C25E-4A89-BA7A-7F0D59194913}" type="presOf" srcId="{C9D3C74F-6799-44EE-9F2D-6652B06CE892}" destId="{F19ACDAE-4442-4938-B4E1-1C4363CD9C08}" srcOrd="1" destOrd="0" presId="urn:microsoft.com/office/officeart/2005/8/layout/lProcess2"/>
    <dgm:cxn modelId="{B6491CCD-0852-4869-9C3A-710A74E6AEA2}" srcId="{D1B96660-9265-4D83-9DDD-32E0F9CE006E}" destId="{15FD8A64-93E8-4E4F-BEF6-8FD6EAB0493D}" srcOrd="0" destOrd="0" parTransId="{E3EC2101-501B-4799-AB40-B3D4A37FFDE1}" sibTransId="{29B46715-A480-4703-B879-E01DFE05E601}"/>
    <dgm:cxn modelId="{D95C8BD5-3453-4095-8F30-D0C44BDC61BF}" type="presOf" srcId="{C9D3C74F-6799-44EE-9F2D-6652B06CE892}" destId="{9338C6C0-B28C-4308-8478-594D92C5D5CB}" srcOrd="0" destOrd="0" presId="urn:microsoft.com/office/officeart/2005/8/layout/lProcess2"/>
    <dgm:cxn modelId="{C60C09E7-691F-433B-91B3-7A404FC6F16D}" srcId="{EBE35D9B-051D-4DD1-8ADE-107CFB18F803}" destId="{C9D3C74F-6799-44EE-9F2D-6652B06CE892}" srcOrd="2" destOrd="0" parTransId="{992C9E23-76FF-4BD7-86B1-74E05B950819}" sibTransId="{A04A7728-9575-474D-A643-D9DDCFD9FA53}"/>
    <dgm:cxn modelId="{A65DF0FE-07B7-4292-9917-CAAF37879143}" srcId="{C9D3C74F-6799-44EE-9F2D-6652B06CE892}" destId="{FB47BBAB-30C2-462D-A911-DF397D00FC97}" srcOrd="0" destOrd="0" parTransId="{80BE1259-3D70-4C7E-8C96-1CB87BE71C1F}" sibTransId="{7FCB949B-C259-4EAE-AB9D-CF54A1965D61}"/>
    <dgm:cxn modelId="{2D5394CD-508B-4449-BF9E-825ADC2D884F}" type="presParOf" srcId="{C73FE255-4A66-43EE-80DE-8EDE54880EF8}" destId="{FC8E802B-1F40-4FC5-9217-2E628C0781D2}" srcOrd="0" destOrd="0" presId="urn:microsoft.com/office/officeart/2005/8/layout/lProcess2"/>
    <dgm:cxn modelId="{8D399B1D-EBEB-4BB0-A8A9-700E67A9E3ED}" type="presParOf" srcId="{FC8E802B-1F40-4FC5-9217-2E628C0781D2}" destId="{BC33968B-E3BF-4A7A-A8CA-E0E07D5C7112}" srcOrd="0" destOrd="0" presId="urn:microsoft.com/office/officeart/2005/8/layout/lProcess2"/>
    <dgm:cxn modelId="{5EB51834-5662-44CC-AB5E-84F7AD5B4266}" type="presParOf" srcId="{FC8E802B-1F40-4FC5-9217-2E628C0781D2}" destId="{D53A5849-2E24-4F60-AE44-C0E2CCFBF245}" srcOrd="1" destOrd="0" presId="urn:microsoft.com/office/officeart/2005/8/layout/lProcess2"/>
    <dgm:cxn modelId="{931C969F-8C6A-435D-B052-2348C9395093}" type="presParOf" srcId="{FC8E802B-1F40-4FC5-9217-2E628C0781D2}" destId="{F25969B3-B6F5-4508-973F-8A7619210AE1}" srcOrd="2" destOrd="0" presId="urn:microsoft.com/office/officeart/2005/8/layout/lProcess2"/>
    <dgm:cxn modelId="{A9FEE9B7-CE3D-42A7-9F4E-EB3533F7CFFB}" type="presParOf" srcId="{F25969B3-B6F5-4508-973F-8A7619210AE1}" destId="{CC7EF905-4F00-46D3-AD62-C2363F93730F}" srcOrd="0" destOrd="0" presId="urn:microsoft.com/office/officeart/2005/8/layout/lProcess2"/>
    <dgm:cxn modelId="{6702311B-AE87-4C1E-B56E-92697688629F}" type="presParOf" srcId="{CC7EF905-4F00-46D3-AD62-C2363F93730F}" destId="{B46ABF52-564A-4912-A352-C8D75C06C2B3}" srcOrd="0" destOrd="0" presId="urn:microsoft.com/office/officeart/2005/8/layout/lProcess2"/>
    <dgm:cxn modelId="{2D4F42C8-BFD6-4CC9-B864-3254F9BF6849}" type="presParOf" srcId="{C73FE255-4A66-43EE-80DE-8EDE54880EF8}" destId="{12386E13-78E7-4619-B3B2-E7B89D1AA60C}" srcOrd="1" destOrd="0" presId="urn:microsoft.com/office/officeart/2005/8/layout/lProcess2"/>
    <dgm:cxn modelId="{EEACB9E5-4C36-476A-A60C-E696886074F4}" type="presParOf" srcId="{C73FE255-4A66-43EE-80DE-8EDE54880EF8}" destId="{A1D65087-3937-4B34-B059-995279AFAF65}" srcOrd="2" destOrd="0" presId="urn:microsoft.com/office/officeart/2005/8/layout/lProcess2"/>
    <dgm:cxn modelId="{7FD769B2-8BC6-4193-83B8-EB885F4333D8}" type="presParOf" srcId="{A1D65087-3937-4B34-B059-995279AFAF65}" destId="{43237A7C-F3A8-4024-8664-D74DA0D9FBD4}" srcOrd="0" destOrd="0" presId="urn:microsoft.com/office/officeart/2005/8/layout/lProcess2"/>
    <dgm:cxn modelId="{E0D85587-1CF8-4F5F-A227-0A3DF0338C7F}" type="presParOf" srcId="{A1D65087-3937-4B34-B059-995279AFAF65}" destId="{E5F58CCF-05A3-49C8-9750-E29EBADAECFB}" srcOrd="1" destOrd="0" presId="urn:microsoft.com/office/officeart/2005/8/layout/lProcess2"/>
    <dgm:cxn modelId="{DF44B539-55E7-470A-AF93-0D87C4D6A4BE}" type="presParOf" srcId="{A1D65087-3937-4B34-B059-995279AFAF65}" destId="{6F9F20A5-E014-4CE6-BF34-4BAE78381ACF}" srcOrd="2" destOrd="0" presId="urn:microsoft.com/office/officeart/2005/8/layout/lProcess2"/>
    <dgm:cxn modelId="{9D26D5EE-A20A-4DA6-A821-00A50094266A}" type="presParOf" srcId="{6F9F20A5-E014-4CE6-BF34-4BAE78381ACF}" destId="{9AC32DD8-28A2-4BB2-A5A7-4DDAA4A231D1}" srcOrd="0" destOrd="0" presId="urn:microsoft.com/office/officeart/2005/8/layout/lProcess2"/>
    <dgm:cxn modelId="{9ED6DFE9-C0BE-4C62-A1C6-FB06726BC2C1}" type="presParOf" srcId="{9AC32DD8-28A2-4BB2-A5A7-4DDAA4A231D1}" destId="{9E5E75BA-1DD5-418A-B210-EF2268262C28}" srcOrd="0" destOrd="0" presId="urn:microsoft.com/office/officeart/2005/8/layout/lProcess2"/>
    <dgm:cxn modelId="{F73F3ABF-78F6-47C2-A9A3-1181942931EB}" type="presParOf" srcId="{C73FE255-4A66-43EE-80DE-8EDE54880EF8}" destId="{9746FAAC-00DE-4F0F-90E7-F32ACDB68FF8}" srcOrd="3" destOrd="0" presId="urn:microsoft.com/office/officeart/2005/8/layout/lProcess2"/>
    <dgm:cxn modelId="{9BC1372E-104F-444C-8130-AB0A58A61A01}" type="presParOf" srcId="{C73FE255-4A66-43EE-80DE-8EDE54880EF8}" destId="{929E412A-C2AC-416D-B529-B9BF0FDD272E}" srcOrd="4" destOrd="0" presId="urn:microsoft.com/office/officeart/2005/8/layout/lProcess2"/>
    <dgm:cxn modelId="{9EF43924-021B-4A3B-9447-17CBD65E1A94}" type="presParOf" srcId="{929E412A-C2AC-416D-B529-B9BF0FDD272E}" destId="{9338C6C0-B28C-4308-8478-594D92C5D5CB}" srcOrd="0" destOrd="0" presId="urn:microsoft.com/office/officeart/2005/8/layout/lProcess2"/>
    <dgm:cxn modelId="{7657F260-1838-4101-BAF1-ED80500CA61C}" type="presParOf" srcId="{929E412A-C2AC-416D-B529-B9BF0FDD272E}" destId="{F19ACDAE-4442-4938-B4E1-1C4363CD9C08}" srcOrd="1" destOrd="0" presId="urn:microsoft.com/office/officeart/2005/8/layout/lProcess2"/>
    <dgm:cxn modelId="{80EEE73A-463A-4E73-BB4F-7571890CEB00}" type="presParOf" srcId="{929E412A-C2AC-416D-B529-B9BF0FDD272E}" destId="{84C15C61-36FE-45A8-9C72-6A2155C5BC13}" srcOrd="2" destOrd="0" presId="urn:microsoft.com/office/officeart/2005/8/layout/lProcess2"/>
    <dgm:cxn modelId="{FA97D076-D7C0-44B2-8206-D1C2FAED46B9}" type="presParOf" srcId="{84C15C61-36FE-45A8-9C72-6A2155C5BC13}" destId="{57344207-3CFB-49ED-B901-7A9A1FEA17B8}" srcOrd="0" destOrd="0" presId="urn:microsoft.com/office/officeart/2005/8/layout/lProcess2"/>
    <dgm:cxn modelId="{79103846-88C6-424E-A5BA-F4A825B32B20}" type="presParOf" srcId="{57344207-3CFB-49ED-B901-7A9A1FEA17B8}" destId="{C7D57BC3-E152-405E-BF39-68B6C7A68D6C}" srcOrd="0"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BE35D9B-051D-4DD1-8ADE-107CFB18F803}"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C9D3C74F-6799-44EE-9F2D-6652B06CE892}">
      <dgm:prSet phldrT="[Text]"/>
      <dgm:spPr/>
      <dgm:t>
        <a:bodyPr/>
        <a:lstStyle/>
        <a:p>
          <a:r>
            <a:rPr lang="en-US" b="1">
              <a:latin typeface="Arial" panose="020B0604020202020204" pitchFamily="34" charset="0"/>
              <a:cs typeface="Arial" panose="020B0604020202020204" pitchFamily="34" charset="0"/>
            </a:rPr>
            <a:t>Up to 2 days before testing</a:t>
          </a:r>
        </a:p>
      </dgm:t>
    </dgm:pt>
    <dgm:pt modelId="{992C9E23-76FF-4BD7-86B1-74E05B950819}" type="parTrans" cxnId="{C60C09E7-691F-433B-91B3-7A404FC6F16D}">
      <dgm:prSet/>
      <dgm:spPr/>
      <dgm:t>
        <a:bodyPr/>
        <a:lstStyle/>
        <a:p>
          <a:endParaRPr lang="en-US"/>
        </a:p>
      </dgm:t>
    </dgm:pt>
    <dgm:pt modelId="{A04A7728-9575-474D-A643-D9DDCFD9FA53}" type="sibTrans" cxnId="{C60C09E7-691F-433B-91B3-7A404FC6F16D}">
      <dgm:prSet/>
      <dgm:spPr/>
      <dgm:t>
        <a:bodyPr/>
        <a:lstStyle/>
        <a:p>
          <a:endParaRPr lang="en-US"/>
        </a:p>
      </dgm:t>
    </dgm:pt>
    <dgm:pt modelId="{1A723B7C-74B7-47E1-8128-B2C6E082BA53}">
      <dgm:prSet/>
      <dgm:spPr/>
      <dgm:t>
        <a:bodyPr/>
        <a:lstStyle/>
        <a:p>
          <a:r>
            <a:rPr lang="en-US" b="1">
              <a:solidFill>
                <a:srgbClr val="FF0000"/>
              </a:solidFill>
              <a:latin typeface="Arial" panose="020B0604020202020204" pitchFamily="34" charset="0"/>
              <a:cs typeface="Arial" panose="020B0604020202020204" pitchFamily="34" charset="0"/>
            </a:rPr>
            <a:t>Test Day</a:t>
          </a:r>
        </a:p>
      </dgm:t>
    </dgm:pt>
    <dgm:pt modelId="{29D65279-5FCE-4607-ADE3-D3FA2A4D9608}" type="parTrans" cxnId="{D82E5099-BC09-49F0-8E4A-A42F1497F17B}">
      <dgm:prSet/>
      <dgm:spPr/>
      <dgm:t>
        <a:bodyPr/>
        <a:lstStyle/>
        <a:p>
          <a:endParaRPr lang="en-US"/>
        </a:p>
      </dgm:t>
    </dgm:pt>
    <dgm:pt modelId="{C71C78B3-348D-47C7-A632-35F7133BB93B}" type="sibTrans" cxnId="{D82E5099-BC09-49F0-8E4A-A42F1497F17B}">
      <dgm:prSet/>
      <dgm:spPr/>
      <dgm:t>
        <a:bodyPr/>
        <a:lstStyle/>
        <a:p>
          <a:endParaRPr lang="en-US"/>
        </a:p>
      </dgm:t>
    </dgm:pt>
    <dgm:pt modelId="{9C2DFADA-7957-4FDA-AD8E-A90B080C8152}">
      <dgm:prSet phldrT="[Text]" custT="1"/>
      <dgm:spPr/>
      <dgm:t>
        <a:bodyPr/>
        <a:lstStyle/>
        <a:p>
          <a:r>
            <a:rPr lang="en-US" sz="2000" b="1">
              <a:latin typeface="Arial" panose="020B0604020202020204" pitchFamily="34" charset="0"/>
              <a:cs typeface="Arial" panose="020B0604020202020204" pitchFamily="34" charset="0"/>
            </a:rPr>
            <a:t>●Verify accommodations</a:t>
          </a:r>
        </a:p>
      </dgm:t>
    </dgm:pt>
    <dgm:pt modelId="{650876B8-C7E5-4699-BB2F-1AC11B37C16C}" type="parTrans" cxnId="{169554D0-50C4-4AAA-98DE-23179635A533}">
      <dgm:prSet/>
      <dgm:spPr/>
      <dgm:t>
        <a:bodyPr/>
        <a:lstStyle/>
        <a:p>
          <a:endParaRPr lang="en-US"/>
        </a:p>
      </dgm:t>
    </dgm:pt>
    <dgm:pt modelId="{A41607D6-C665-4E8D-BCA8-9DA948D7CFF8}" type="sibTrans" cxnId="{169554D0-50C4-4AAA-98DE-23179635A533}">
      <dgm:prSet/>
      <dgm:spPr/>
      <dgm:t>
        <a:bodyPr/>
        <a:lstStyle/>
        <a:p>
          <a:endParaRPr lang="en-US"/>
        </a:p>
      </dgm:t>
    </dgm:pt>
    <dgm:pt modelId="{30168D2F-E7FD-4DC1-AB13-D9287234C27B}">
      <dgm:prSet custT="1"/>
      <dgm:spPr/>
      <dgm:t>
        <a:bodyPr/>
        <a:lstStyle/>
        <a:p>
          <a:r>
            <a:rPr lang="en-US" sz="2000" b="1">
              <a:latin typeface="Arial" panose="020B0604020202020204" pitchFamily="34" charset="0"/>
              <a:cs typeface="Arial" panose="020B0604020202020204" pitchFamily="34" charset="0"/>
            </a:rPr>
            <a:t>●Distribute student logins to students</a:t>
          </a:r>
        </a:p>
        <a:p>
          <a:r>
            <a:rPr lang="en-US" sz="2000" b="1">
              <a:latin typeface="Arial" panose="020B0604020202020204" pitchFamily="34" charset="0"/>
              <a:cs typeface="Arial" panose="020B0604020202020204" pitchFamily="34" charset="0"/>
            </a:rPr>
            <a:t>●Provide session access codes to students</a:t>
          </a:r>
        </a:p>
        <a:p>
          <a:r>
            <a:rPr lang="en-US" sz="2000" b="1">
              <a:latin typeface="Arial" panose="020B0604020202020204" pitchFamily="34" charset="0"/>
              <a:cs typeface="Arial" panose="020B0604020202020204" pitchFamily="34" charset="0"/>
            </a:rPr>
            <a:t>●Enter proctor password as needed</a:t>
          </a:r>
        </a:p>
        <a:p>
          <a:r>
            <a:rPr lang="en-US" sz="2000" b="1">
              <a:latin typeface="Arial" panose="020B0604020202020204" pitchFamily="34" charset="0"/>
              <a:cs typeface="Arial" panose="020B0604020202020204" pitchFamily="34" charset="0"/>
            </a:rPr>
            <a:t>●Monitor student testing status in the MCAS Portal</a:t>
          </a:r>
        </a:p>
        <a:p>
          <a:r>
            <a:rPr lang="en-US" sz="2000" b="1">
              <a:latin typeface="Arial" panose="020B0604020202020204" pitchFamily="34" charset="0"/>
              <a:cs typeface="Arial" panose="020B0604020202020204" pitchFamily="34" charset="0"/>
            </a:rPr>
            <a:t>●Assist with testing issues as needed</a:t>
          </a:r>
        </a:p>
      </dgm:t>
    </dgm:pt>
    <dgm:pt modelId="{3A5C8151-2B99-4E10-A394-A653AE83C67F}" type="parTrans" cxnId="{20A90559-4EFE-44F8-8EAA-6FD21D40A248}">
      <dgm:prSet/>
      <dgm:spPr/>
      <dgm:t>
        <a:bodyPr/>
        <a:lstStyle/>
        <a:p>
          <a:endParaRPr lang="en-US"/>
        </a:p>
      </dgm:t>
    </dgm:pt>
    <dgm:pt modelId="{5A32C67C-5968-4419-9684-6EFBD72F38AA}" type="sibTrans" cxnId="{20A90559-4EFE-44F8-8EAA-6FD21D40A248}">
      <dgm:prSet/>
      <dgm:spPr/>
      <dgm:t>
        <a:bodyPr/>
        <a:lstStyle/>
        <a:p>
          <a:endParaRPr lang="en-US"/>
        </a:p>
      </dgm:t>
    </dgm:pt>
    <dgm:pt modelId="{C73FE255-4A66-43EE-80DE-8EDE54880EF8}" type="pres">
      <dgm:prSet presAssocID="{EBE35D9B-051D-4DD1-8ADE-107CFB18F803}" presName="theList" presStyleCnt="0">
        <dgm:presLayoutVars>
          <dgm:dir/>
          <dgm:animLvl val="lvl"/>
          <dgm:resizeHandles val="exact"/>
        </dgm:presLayoutVars>
      </dgm:prSet>
      <dgm:spPr/>
    </dgm:pt>
    <dgm:pt modelId="{929E412A-C2AC-416D-B529-B9BF0FDD272E}" type="pres">
      <dgm:prSet presAssocID="{C9D3C74F-6799-44EE-9F2D-6652B06CE892}" presName="compNode" presStyleCnt="0"/>
      <dgm:spPr/>
    </dgm:pt>
    <dgm:pt modelId="{9338C6C0-B28C-4308-8478-594D92C5D5CB}" type="pres">
      <dgm:prSet presAssocID="{C9D3C74F-6799-44EE-9F2D-6652B06CE892}" presName="aNode" presStyleLbl="bgShp" presStyleIdx="0" presStyleCnt="2"/>
      <dgm:spPr/>
    </dgm:pt>
    <dgm:pt modelId="{F19ACDAE-4442-4938-B4E1-1C4363CD9C08}" type="pres">
      <dgm:prSet presAssocID="{C9D3C74F-6799-44EE-9F2D-6652B06CE892}" presName="textNode" presStyleLbl="bgShp" presStyleIdx="0" presStyleCnt="2"/>
      <dgm:spPr/>
    </dgm:pt>
    <dgm:pt modelId="{84C15C61-36FE-45A8-9C72-6A2155C5BC13}" type="pres">
      <dgm:prSet presAssocID="{C9D3C74F-6799-44EE-9F2D-6652B06CE892}" presName="compChildNode" presStyleCnt="0"/>
      <dgm:spPr/>
    </dgm:pt>
    <dgm:pt modelId="{57344207-3CFB-49ED-B901-7A9A1FEA17B8}" type="pres">
      <dgm:prSet presAssocID="{C9D3C74F-6799-44EE-9F2D-6652B06CE892}" presName="theInnerList" presStyleCnt="0"/>
      <dgm:spPr/>
    </dgm:pt>
    <dgm:pt modelId="{D320A643-3A9C-40E6-8C95-D5B771205F5A}" type="pres">
      <dgm:prSet presAssocID="{9C2DFADA-7957-4FDA-AD8E-A90B080C8152}" presName="childNode" presStyleLbl="node1" presStyleIdx="0" presStyleCnt="2" custScaleY="158730">
        <dgm:presLayoutVars>
          <dgm:bulletEnabled val="1"/>
        </dgm:presLayoutVars>
      </dgm:prSet>
      <dgm:spPr/>
    </dgm:pt>
    <dgm:pt modelId="{93F5F1C7-6A4B-4C7F-A7D0-CDD7754818A4}" type="pres">
      <dgm:prSet presAssocID="{C9D3C74F-6799-44EE-9F2D-6652B06CE892}" presName="aSpace" presStyleCnt="0"/>
      <dgm:spPr/>
    </dgm:pt>
    <dgm:pt modelId="{89ABB06F-89DC-451B-B77D-EB5DAF691EAB}" type="pres">
      <dgm:prSet presAssocID="{1A723B7C-74B7-47E1-8128-B2C6E082BA53}" presName="compNode" presStyleCnt="0"/>
      <dgm:spPr/>
    </dgm:pt>
    <dgm:pt modelId="{FED935C3-B61F-4F37-A61E-FC12A96BB539}" type="pres">
      <dgm:prSet presAssocID="{1A723B7C-74B7-47E1-8128-B2C6E082BA53}" presName="aNode" presStyleLbl="bgShp" presStyleIdx="1" presStyleCnt="2" custLinFactNeighborX="38" custLinFactNeighborY="-1906"/>
      <dgm:spPr/>
    </dgm:pt>
    <dgm:pt modelId="{06736ED1-6867-457A-ADD4-E5232A93ED82}" type="pres">
      <dgm:prSet presAssocID="{1A723B7C-74B7-47E1-8128-B2C6E082BA53}" presName="textNode" presStyleLbl="bgShp" presStyleIdx="1" presStyleCnt="2"/>
      <dgm:spPr/>
    </dgm:pt>
    <dgm:pt modelId="{D885D4BB-7294-4003-B586-58F1E722FAB8}" type="pres">
      <dgm:prSet presAssocID="{1A723B7C-74B7-47E1-8128-B2C6E082BA53}" presName="compChildNode" presStyleCnt="0"/>
      <dgm:spPr/>
    </dgm:pt>
    <dgm:pt modelId="{766979A6-07D4-43D6-977C-B2EC184290FD}" type="pres">
      <dgm:prSet presAssocID="{1A723B7C-74B7-47E1-8128-B2C6E082BA53}" presName="theInnerList" presStyleCnt="0"/>
      <dgm:spPr/>
    </dgm:pt>
    <dgm:pt modelId="{DA40E540-4944-42F8-8D3B-5AB6029BBBEC}" type="pres">
      <dgm:prSet presAssocID="{30168D2F-E7FD-4DC1-AB13-D9287234C27B}" presName="childNode" presStyleLbl="node1" presStyleIdx="1" presStyleCnt="2" custScaleX="111487" custScaleY="110546" custLinFactNeighborX="565" custLinFactNeighborY="-7726">
        <dgm:presLayoutVars>
          <dgm:bulletEnabled val="1"/>
        </dgm:presLayoutVars>
      </dgm:prSet>
      <dgm:spPr/>
    </dgm:pt>
  </dgm:ptLst>
  <dgm:cxnLst>
    <dgm:cxn modelId="{C96DF40C-F708-4884-850C-413CA1CA0000}" type="presOf" srcId="{EBE35D9B-051D-4DD1-8ADE-107CFB18F803}" destId="{C73FE255-4A66-43EE-80DE-8EDE54880EF8}" srcOrd="0" destOrd="0" presId="urn:microsoft.com/office/officeart/2005/8/layout/lProcess2"/>
    <dgm:cxn modelId="{2B8E3429-5ACF-43E1-B547-1C0591335E2A}" type="presOf" srcId="{30168D2F-E7FD-4DC1-AB13-D9287234C27B}" destId="{DA40E540-4944-42F8-8D3B-5AB6029BBBEC}" srcOrd="0" destOrd="0" presId="urn:microsoft.com/office/officeart/2005/8/layout/lProcess2"/>
    <dgm:cxn modelId="{99218968-30C0-46C6-A6E4-4A7159FE7F14}" type="presOf" srcId="{9C2DFADA-7957-4FDA-AD8E-A90B080C8152}" destId="{D320A643-3A9C-40E6-8C95-D5B771205F5A}" srcOrd="0" destOrd="0" presId="urn:microsoft.com/office/officeart/2005/8/layout/lProcess2"/>
    <dgm:cxn modelId="{7F6F9E6D-23F7-4225-847A-09E532040784}" type="presOf" srcId="{1A723B7C-74B7-47E1-8128-B2C6E082BA53}" destId="{FED935C3-B61F-4F37-A61E-FC12A96BB539}" srcOrd="0" destOrd="0" presId="urn:microsoft.com/office/officeart/2005/8/layout/lProcess2"/>
    <dgm:cxn modelId="{20A90559-4EFE-44F8-8EAA-6FD21D40A248}" srcId="{1A723B7C-74B7-47E1-8128-B2C6E082BA53}" destId="{30168D2F-E7FD-4DC1-AB13-D9287234C27B}" srcOrd="0" destOrd="0" parTransId="{3A5C8151-2B99-4E10-A394-A653AE83C67F}" sibTransId="{5A32C67C-5968-4419-9684-6EFBD72F38AA}"/>
    <dgm:cxn modelId="{D82E5099-BC09-49F0-8E4A-A42F1497F17B}" srcId="{EBE35D9B-051D-4DD1-8ADE-107CFB18F803}" destId="{1A723B7C-74B7-47E1-8128-B2C6E082BA53}" srcOrd="1" destOrd="0" parTransId="{29D65279-5FCE-4607-ADE3-D3FA2A4D9608}" sibTransId="{C71C78B3-348D-47C7-A632-35F7133BB93B}"/>
    <dgm:cxn modelId="{C42B3FC7-C25E-4A89-BA7A-7F0D59194913}" type="presOf" srcId="{C9D3C74F-6799-44EE-9F2D-6652B06CE892}" destId="{F19ACDAE-4442-4938-B4E1-1C4363CD9C08}" srcOrd="1" destOrd="0" presId="urn:microsoft.com/office/officeart/2005/8/layout/lProcess2"/>
    <dgm:cxn modelId="{169554D0-50C4-4AAA-98DE-23179635A533}" srcId="{C9D3C74F-6799-44EE-9F2D-6652B06CE892}" destId="{9C2DFADA-7957-4FDA-AD8E-A90B080C8152}" srcOrd="0" destOrd="0" parTransId="{650876B8-C7E5-4699-BB2F-1AC11B37C16C}" sibTransId="{A41607D6-C665-4E8D-BCA8-9DA948D7CFF8}"/>
    <dgm:cxn modelId="{D95C8BD5-3453-4095-8F30-D0C44BDC61BF}" type="presOf" srcId="{C9D3C74F-6799-44EE-9F2D-6652B06CE892}" destId="{9338C6C0-B28C-4308-8478-594D92C5D5CB}" srcOrd="0" destOrd="0" presId="urn:microsoft.com/office/officeart/2005/8/layout/lProcess2"/>
    <dgm:cxn modelId="{C60C09E7-691F-433B-91B3-7A404FC6F16D}" srcId="{EBE35D9B-051D-4DD1-8ADE-107CFB18F803}" destId="{C9D3C74F-6799-44EE-9F2D-6652B06CE892}" srcOrd="0" destOrd="0" parTransId="{992C9E23-76FF-4BD7-86B1-74E05B950819}" sibTransId="{A04A7728-9575-474D-A643-D9DDCFD9FA53}"/>
    <dgm:cxn modelId="{9C8CFFFE-0CDE-4BD9-A5DB-7304CA5D8F17}" type="presOf" srcId="{1A723B7C-74B7-47E1-8128-B2C6E082BA53}" destId="{06736ED1-6867-457A-ADD4-E5232A93ED82}" srcOrd="1" destOrd="0" presId="urn:microsoft.com/office/officeart/2005/8/layout/lProcess2"/>
    <dgm:cxn modelId="{9BC1372E-104F-444C-8130-AB0A58A61A01}" type="presParOf" srcId="{C73FE255-4A66-43EE-80DE-8EDE54880EF8}" destId="{929E412A-C2AC-416D-B529-B9BF0FDD272E}" srcOrd="0" destOrd="0" presId="urn:microsoft.com/office/officeart/2005/8/layout/lProcess2"/>
    <dgm:cxn modelId="{9EF43924-021B-4A3B-9447-17CBD65E1A94}" type="presParOf" srcId="{929E412A-C2AC-416D-B529-B9BF0FDD272E}" destId="{9338C6C0-B28C-4308-8478-594D92C5D5CB}" srcOrd="0" destOrd="0" presId="urn:microsoft.com/office/officeart/2005/8/layout/lProcess2"/>
    <dgm:cxn modelId="{7657F260-1838-4101-BAF1-ED80500CA61C}" type="presParOf" srcId="{929E412A-C2AC-416D-B529-B9BF0FDD272E}" destId="{F19ACDAE-4442-4938-B4E1-1C4363CD9C08}" srcOrd="1" destOrd="0" presId="urn:microsoft.com/office/officeart/2005/8/layout/lProcess2"/>
    <dgm:cxn modelId="{80EEE73A-463A-4E73-BB4F-7571890CEB00}" type="presParOf" srcId="{929E412A-C2AC-416D-B529-B9BF0FDD272E}" destId="{84C15C61-36FE-45A8-9C72-6A2155C5BC13}" srcOrd="2" destOrd="0" presId="urn:microsoft.com/office/officeart/2005/8/layout/lProcess2"/>
    <dgm:cxn modelId="{FA97D076-D7C0-44B2-8206-D1C2FAED46B9}" type="presParOf" srcId="{84C15C61-36FE-45A8-9C72-6A2155C5BC13}" destId="{57344207-3CFB-49ED-B901-7A9A1FEA17B8}" srcOrd="0" destOrd="0" presId="urn:microsoft.com/office/officeart/2005/8/layout/lProcess2"/>
    <dgm:cxn modelId="{E923E9F0-A6C3-414E-825A-1F0617FEBD0D}" type="presParOf" srcId="{57344207-3CFB-49ED-B901-7A9A1FEA17B8}" destId="{D320A643-3A9C-40E6-8C95-D5B771205F5A}" srcOrd="0" destOrd="0" presId="urn:microsoft.com/office/officeart/2005/8/layout/lProcess2"/>
    <dgm:cxn modelId="{C4711F3D-6B63-4163-A7F8-ADC58734C58A}" type="presParOf" srcId="{C73FE255-4A66-43EE-80DE-8EDE54880EF8}" destId="{93F5F1C7-6A4B-4C7F-A7D0-CDD7754818A4}" srcOrd="1" destOrd="0" presId="urn:microsoft.com/office/officeart/2005/8/layout/lProcess2"/>
    <dgm:cxn modelId="{136362F0-EE73-471C-AFA9-1CE8DDB1A525}" type="presParOf" srcId="{C73FE255-4A66-43EE-80DE-8EDE54880EF8}" destId="{89ABB06F-89DC-451B-B77D-EB5DAF691EAB}" srcOrd="2" destOrd="0" presId="urn:microsoft.com/office/officeart/2005/8/layout/lProcess2"/>
    <dgm:cxn modelId="{62030D0C-4F56-4967-AE67-13F576B40E66}" type="presParOf" srcId="{89ABB06F-89DC-451B-B77D-EB5DAF691EAB}" destId="{FED935C3-B61F-4F37-A61E-FC12A96BB539}" srcOrd="0" destOrd="0" presId="urn:microsoft.com/office/officeart/2005/8/layout/lProcess2"/>
    <dgm:cxn modelId="{F74289A3-27AF-48AD-B765-5F5403958A57}" type="presParOf" srcId="{89ABB06F-89DC-451B-B77D-EB5DAF691EAB}" destId="{06736ED1-6867-457A-ADD4-E5232A93ED82}" srcOrd="1" destOrd="0" presId="urn:microsoft.com/office/officeart/2005/8/layout/lProcess2"/>
    <dgm:cxn modelId="{01C04D63-72DD-4A51-9656-E82C781BA785}" type="presParOf" srcId="{89ABB06F-89DC-451B-B77D-EB5DAF691EAB}" destId="{D885D4BB-7294-4003-B586-58F1E722FAB8}" srcOrd="2" destOrd="0" presId="urn:microsoft.com/office/officeart/2005/8/layout/lProcess2"/>
    <dgm:cxn modelId="{78AB28D8-977A-47B0-BC7F-BC591A239EA8}" type="presParOf" srcId="{D885D4BB-7294-4003-B586-58F1E722FAB8}" destId="{766979A6-07D4-43D6-977C-B2EC184290FD}" srcOrd="0" destOrd="0" presId="urn:microsoft.com/office/officeart/2005/8/layout/lProcess2"/>
    <dgm:cxn modelId="{A6FCE48B-C91C-47F1-A40A-F772AA8C66A4}" type="presParOf" srcId="{766979A6-07D4-43D6-977C-B2EC184290FD}" destId="{DA40E540-4944-42F8-8D3B-5AB6029BBBEC}" srcOrd="0"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33968B-E3BF-4A7A-A8CA-E0E07D5C7112}">
      <dsp:nvSpPr>
        <dsp:cNvPr id="0" name=""/>
        <dsp:cNvSpPr/>
      </dsp:nvSpPr>
      <dsp:spPr>
        <a:xfrm>
          <a:off x="0" y="0"/>
          <a:ext cx="3608539" cy="504983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Font typeface="Arial" panose="020B0604020202020204" pitchFamily="34" charset="0"/>
            <a:buNone/>
          </a:pPr>
          <a:r>
            <a:rPr lang="en-US" sz="3500" b="1" kern="1200">
              <a:latin typeface="Arial" panose="020B0604020202020204" pitchFamily="34" charset="0"/>
              <a:cs typeface="Arial" panose="020B0604020202020204" pitchFamily="34" charset="0"/>
            </a:rPr>
            <a:t>Now</a:t>
          </a:r>
        </a:p>
      </dsp:txBody>
      <dsp:txXfrm>
        <a:off x="0" y="0"/>
        <a:ext cx="3608539" cy="1514951"/>
      </dsp:txXfrm>
    </dsp:sp>
    <dsp:sp modelId="{B46ABF52-564A-4912-A352-C8D75C06C2B3}">
      <dsp:nvSpPr>
        <dsp:cNvPr id="0" name=""/>
        <dsp:cNvSpPr/>
      </dsp:nvSpPr>
      <dsp:spPr>
        <a:xfrm>
          <a:off x="376315" y="1192771"/>
          <a:ext cx="2924446" cy="328159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FontTx/>
            <a:buNone/>
          </a:pPr>
          <a:r>
            <a:rPr lang="en-US" sz="2000" b="1" kern="1200">
              <a:latin typeface="Arial" panose="020B0604020202020204" pitchFamily="34" charset="0"/>
              <a:cs typeface="Arial" panose="020B0604020202020204" pitchFamily="34" charset="0"/>
            </a:rPr>
            <a:t>●Continue to update student registration information</a:t>
          </a:r>
        </a:p>
        <a:p>
          <a:pPr marL="0" lvl="0" indent="0" algn="ctr" defTabSz="889000">
            <a:lnSpc>
              <a:spcPct val="90000"/>
            </a:lnSpc>
            <a:spcBef>
              <a:spcPct val="0"/>
            </a:spcBef>
            <a:spcAft>
              <a:spcPct val="35000"/>
            </a:spcAft>
            <a:buFontTx/>
            <a:buNone/>
          </a:pPr>
          <a:r>
            <a:rPr lang="en-US" sz="2000" b="1" kern="1200">
              <a:latin typeface="Arial" panose="020B0604020202020204" pitchFamily="34" charset="0"/>
              <a:cs typeface="Arial" panose="020B0604020202020204" pitchFamily="34" charset="0"/>
            </a:rPr>
            <a:t>●Enrollment Transfer Requests (as needed)</a:t>
          </a:r>
        </a:p>
      </dsp:txBody>
      <dsp:txXfrm>
        <a:off x="461969" y="1278425"/>
        <a:ext cx="2753138" cy="3110284"/>
      </dsp:txXfrm>
    </dsp:sp>
    <dsp:sp modelId="{43237A7C-F3A8-4024-8664-D74DA0D9FBD4}">
      <dsp:nvSpPr>
        <dsp:cNvPr id="0" name=""/>
        <dsp:cNvSpPr/>
      </dsp:nvSpPr>
      <dsp:spPr>
        <a:xfrm>
          <a:off x="3880567" y="0"/>
          <a:ext cx="3608539" cy="504983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b="1" kern="1200">
              <a:latin typeface="Arial" panose="020B0604020202020204" pitchFamily="34" charset="0"/>
              <a:cs typeface="Arial" panose="020B0604020202020204" pitchFamily="34" charset="0"/>
            </a:rPr>
            <a:t>2 weeks before testing</a:t>
          </a:r>
        </a:p>
      </dsp:txBody>
      <dsp:txXfrm>
        <a:off x="3880567" y="0"/>
        <a:ext cx="3608539" cy="1514951"/>
      </dsp:txXfrm>
    </dsp:sp>
    <dsp:sp modelId="{9E5E75BA-1DD5-418A-B210-EF2268262C28}">
      <dsp:nvSpPr>
        <dsp:cNvPr id="0" name=""/>
        <dsp:cNvSpPr/>
      </dsp:nvSpPr>
      <dsp:spPr>
        <a:xfrm>
          <a:off x="3943125" y="1461039"/>
          <a:ext cx="3483424" cy="328004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Font typeface="Arial" panose="020B0604020202020204" pitchFamily="34" charset="0"/>
            <a:buNone/>
          </a:pPr>
          <a:r>
            <a:rPr lang="en-US" sz="2000" b="1" kern="1200">
              <a:latin typeface="Arial" panose="020B0604020202020204" pitchFamily="34" charset="0"/>
              <a:cs typeface="Arial" panose="020B0604020202020204" pitchFamily="34" charset="0"/>
            </a:rPr>
            <a:t>●Create and assign students to classes</a:t>
          </a:r>
        </a:p>
        <a:p>
          <a:pPr marL="0" lvl="0" indent="0" algn="ctr" defTabSz="889000">
            <a:lnSpc>
              <a:spcPct val="90000"/>
            </a:lnSpc>
            <a:spcBef>
              <a:spcPct val="0"/>
            </a:spcBef>
            <a:spcAft>
              <a:spcPct val="35000"/>
            </a:spcAft>
            <a:buFont typeface="Arial" panose="020B0604020202020204" pitchFamily="34" charset="0"/>
            <a:buNone/>
          </a:pPr>
          <a:r>
            <a:rPr lang="en-US" sz="2000" b="1" kern="1200">
              <a:latin typeface="Arial" panose="020B0604020202020204" pitchFamily="34" charset="0"/>
              <a:cs typeface="Arial" panose="020B0604020202020204" pitchFamily="34" charset="0"/>
            </a:rPr>
            <a:t>●Verify accommodations in the MCAS Portal</a:t>
          </a:r>
        </a:p>
        <a:p>
          <a:pPr marL="0" lvl="0" indent="0" algn="ctr" defTabSz="889000">
            <a:lnSpc>
              <a:spcPct val="90000"/>
            </a:lnSpc>
            <a:spcBef>
              <a:spcPct val="0"/>
            </a:spcBef>
            <a:spcAft>
              <a:spcPct val="35000"/>
            </a:spcAft>
            <a:buFont typeface="Arial" panose="020B0604020202020204" pitchFamily="34" charset="0"/>
            <a:buNone/>
          </a:pPr>
          <a:r>
            <a:rPr lang="en-US" sz="2000" b="1" kern="1200">
              <a:latin typeface="Arial" panose="020B0604020202020204" pitchFamily="34" charset="0"/>
              <a:cs typeface="Arial" panose="020B0604020202020204" pitchFamily="34" charset="0"/>
            </a:rPr>
            <a:t>●Create test administrator logins if necessary (for certain accom.)</a:t>
          </a:r>
        </a:p>
        <a:p>
          <a:pPr marL="0" lvl="0" indent="0" algn="ctr" defTabSz="889000">
            <a:lnSpc>
              <a:spcPct val="90000"/>
            </a:lnSpc>
            <a:spcBef>
              <a:spcPct val="0"/>
            </a:spcBef>
            <a:spcAft>
              <a:spcPct val="35000"/>
            </a:spcAft>
            <a:buFont typeface="Arial" panose="020B0604020202020204" pitchFamily="34" charset="0"/>
            <a:buNone/>
          </a:pPr>
          <a:r>
            <a:rPr lang="en-US" sz="2000" b="1" kern="1200">
              <a:latin typeface="Arial" panose="020B0604020202020204" pitchFamily="34" charset="0"/>
              <a:cs typeface="Arial" panose="020B0604020202020204" pitchFamily="34" charset="0"/>
            </a:rPr>
            <a:t>●Track delivery of materials through Materials Management</a:t>
          </a:r>
        </a:p>
      </dsp:txBody>
      <dsp:txXfrm>
        <a:off x="4039194" y="1557108"/>
        <a:ext cx="3291286" cy="3087907"/>
      </dsp:txXfrm>
    </dsp:sp>
    <dsp:sp modelId="{9338C6C0-B28C-4308-8478-594D92C5D5CB}">
      <dsp:nvSpPr>
        <dsp:cNvPr id="0" name=""/>
        <dsp:cNvSpPr/>
      </dsp:nvSpPr>
      <dsp:spPr>
        <a:xfrm>
          <a:off x="7759747" y="0"/>
          <a:ext cx="3608539" cy="504983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b="1" kern="1200">
              <a:latin typeface="Arial" panose="020B0604020202020204" pitchFamily="34" charset="0"/>
              <a:cs typeface="Arial" panose="020B0604020202020204" pitchFamily="34" charset="0"/>
            </a:rPr>
            <a:t>Up to one week before testing</a:t>
          </a:r>
        </a:p>
      </dsp:txBody>
      <dsp:txXfrm>
        <a:off x="7759747" y="0"/>
        <a:ext cx="3608539" cy="1514951"/>
      </dsp:txXfrm>
    </dsp:sp>
    <dsp:sp modelId="{C7D57BC3-E152-405E-BF39-68B6C7A68D6C}">
      <dsp:nvSpPr>
        <dsp:cNvPr id="0" name=""/>
        <dsp:cNvSpPr/>
      </dsp:nvSpPr>
      <dsp:spPr>
        <a:xfrm>
          <a:off x="8120601" y="1514951"/>
          <a:ext cx="2886831" cy="328239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5720" rIns="60960" bIns="45720" numCol="1" spcCol="1270" anchor="ctr" anchorCtr="0">
          <a:noAutofit/>
        </a:bodyPr>
        <a:lstStyle/>
        <a:p>
          <a:pPr marL="0" lvl="0" indent="0" algn="ctr" defTabSz="1066800">
            <a:lnSpc>
              <a:spcPct val="90000"/>
            </a:lnSpc>
            <a:spcBef>
              <a:spcPct val="0"/>
            </a:spcBef>
            <a:spcAft>
              <a:spcPct val="35000"/>
            </a:spcAft>
            <a:buNone/>
          </a:pPr>
          <a:r>
            <a:rPr lang="en-US" sz="2400" b="1" kern="1200">
              <a:latin typeface="Arial" panose="020B0604020202020204" pitchFamily="34" charset="0"/>
              <a:cs typeface="Arial" panose="020B0604020202020204" pitchFamily="34" charset="0"/>
            </a:rPr>
            <a:t>●Schedule classes to tests</a:t>
          </a:r>
        </a:p>
        <a:p>
          <a:pPr marL="0" lvl="0" indent="0" algn="ctr" defTabSz="1066800">
            <a:lnSpc>
              <a:spcPct val="90000"/>
            </a:lnSpc>
            <a:spcBef>
              <a:spcPct val="0"/>
            </a:spcBef>
            <a:spcAft>
              <a:spcPct val="35000"/>
            </a:spcAft>
            <a:buNone/>
          </a:pPr>
          <a:r>
            <a:rPr lang="en-US" sz="2400" b="1" kern="1200">
              <a:latin typeface="Arial" panose="020B0604020202020204" pitchFamily="34" charset="0"/>
              <a:cs typeface="Arial" panose="020B0604020202020204" pitchFamily="34" charset="0"/>
            </a:rPr>
            <a:t>●Print student logins and summary sheets</a:t>
          </a:r>
        </a:p>
      </dsp:txBody>
      <dsp:txXfrm>
        <a:off x="8205153" y="1599503"/>
        <a:ext cx="2717727" cy="311329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33968B-E3BF-4A7A-A8CA-E0E07D5C7112}">
      <dsp:nvSpPr>
        <dsp:cNvPr id="0" name=""/>
        <dsp:cNvSpPr/>
      </dsp:nvSpPr>
      <dsp:spPr>
        <a:xfrm>
          <a:off x="0" y="0"/>
          <a:ext cx="3730837" cy="529255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75260" tIns="175260" rIns="175260" bIns="175260" numCol="1" spcCol="1270" anchor="ctr" anchorCtr="0">
          <a:noAutofit/>
        </a:bodyPr>
        <a:lstStyle/>
        <a:p>
          <a:pPr marL="0" lvl="0" indent="0" algn="ctr" defTabSz="2044700">
            <a:lnSpc>
              <a:spcPct val="90000"/>
            </a:lnSpc>
            <a:spcBef>
              <a:spcPct val="0"/>
            </a:spcBef>
            <a:spcAft>
              <a:spcPct val="35000"/>
            </a:spcAft>
            <a:buFont typeface="Arial" panose="020B0604020202020204" pitchFamily="34" charset="0"/>
            <a:buNone/>
          </a:pPr>
          <a:r>
            <a:rPr lang="en-US" sz="4600" b="1" kern="1200">
              <a:solidFill>
                <a:srgbClr val="FF0000"/>
              </a:solidFill>
              <a:latin typeface="Arial" panose="020B0604020202020204" pitchFamily="34" charset="0"/>
              <a:cs typeface="Arial" panose="020B0604020202020204" pitchFamily="34" charset="0"/>
            </a:rPr>
            <a:t>Test Day</a:t>
          </a:r>
          <a:endParaRPr lang="en-US" sz="4600" b="1" kern="1200">
            <a:latin typeface="Arial" panose="020B0604020202020204" pitchFamily="34" charset="0"/>
            <a:cs typeface="Arial" panose="020B0604020202020204" pitchFamily="34" charset="0"/>
          </a:endParaRPr>
        </a:p>
      </dsp:txBody>
      <dsp:txXfrm>
        <a:off x="0" y="0"/>
        <a:ext cx="3730837" cy="1587765"/>
      </dsp:txXfrm>
    </dsp:sp>
    <dsp:sp modelId="{B46ABF52-564A-4912-A352-C8D75C06C2B3}">
      <dsp:nvSpPr>
        <dsp:cNvPr id="0" name=""/>
        <dsp:cNvSpPr/>
      </dsp:nvSpPr>
      <dsp:spPr>
        <a:xfrm>
          <a:off x="248998" y="1563245"/>
          <a:ext cx="3123904" cy="34384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Font typeface="Arial" panose="020B0604020202020204" pitchFamily="34" charset="0"/>
            <a:buNone/>
          </a:pPr>
          <a:r>
            <a:rPr lang="en-US" sz="2000" b="1" kern="1200">
              <a:latin typeface="Arial" panose="020B0604020202020204" pitchFamily="34" charset="0"/>
              <a:cs typeface="Arial" panose="020B0604020202020204" pitchFamily="34" charset="0"/>
            </a:rPr>
            <a:t>●</a:t>
          </a:r>
          <a:r>
            <a:rPr lang="en-US" sz="2000" b="1" i="0" kern="1200">
              <a:latin typeface="Arial" panose="020B0604020202020204" pitchFamily="34" charset="0"/>
              <a:cs typeface="Arial" panose="020B0604020202020204" pitchFamily="34" charset="0"/>
            </a:rPr>
            <a:t>Distribute student logins and summary sheets to test administrators</a:t>
          </a:r>
        </a:p>
        <a:p>
          <a:pPr marL="0" lvl="0" indent="0" algn="ctr" defTabSz="889000">
            <a:lnSpc>
              <a:spcPct val="90000"/>
            </a:lnSpc>
            <a:spcBef>
              <a:spcPct val="0"/>
            </a:spcBef>
            <a:spcAft>
              <a:spcPct val="35000"/>
            </a:spcAft>
            <a:buFont typeface="Arial" panose="020B0604020202020204" pitchFamily="34" charset="0"/>
            <a:buNone/>
          </a:pPr>
          <a:r>
            <a:rPr lang="en-US" sz="2000" b="1" kern="1200">
              <a:latin typeface="Arial" panose="020B0604020202020204" pitchFamily="34" charset="0"/>
              <a:cs typeface="Arial" panose="020B0604020202020204" pitchFamily="34" charset="0"/>
            </a:rPr>
            <a:t>●</a:t>
          </a:r>
          <a:r>
            <a:rPr lang="en-US" sz="2000" b="1" i="0" kern="1200">
              <a:latin typeface="Arial" panose="020B0604020202020204" pitchFamily="34" charset="0"/>
              <a:cs typeface="Arial" panose="020B0604020202020204" pitchFamily="34" charset="0"/>
            </a:rPr>
            <a:t>Monitor student testing status in the MCAS Portal</a:t>
          </a:r>
          <a:endParaRPr lang="en-US" sz="2000" b="1" kern="1200">
            <a:latin typeface="Arial" panose="020B0604020202020204" pitchFamily="34" charset="0"/>
            <a:cs typeface="Arial" panose="020B0604020202020204" pitchFamily="34" charset="0"/>
          </a:endParaRPr>
        </a:p>
      </dsp:txBody>
      <dsp:txXfrm>
        <a:off x="340494" y="1654741"/>
        <a:ext cx="2940912" cy="3255474"/>
      </dsp:txXfrm>
    </dsp:sp>
    <dsp:sp modelId="{43237A7C-F3A8-4024-8664-D74DA0D9FBD4}">
      <dsp:nvSpPr>
        <dsp:cNvPr id="0" name=""/>
        <dsp:cNvSpPr/>
      </dsp:nvSpPr>
      <dsp:spPr>
        <a:xfrm>
          <a:off x="4012085" y="0"/>
          <a:ext cx="3730837" cy="529255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75260" tIns="175260" rIns="175260" bIns="175260" numCol="1" spcCol="1270" anchor="ctr" anchorCtr="0">
          <a:noAutofit/>
        </a:bodyPr>
        <a:lstStyle/>
        <a:p>
          <a:pPr marL="0" lvl="0" indent="0" algn="ctr" defTabSz="2044700">
            <a:lnSpc>
              <a:spcPct val="90000"/>
            </a:lnSpc>
            <a:spcBef>
              <a:spcPct val="0"/>
            </a:spcBef>
            <a:spcAft>
              <a:spcPct val="35000"/>
            </a:spcAft>
            <a:buNone/>
          </a:pPr>
          <a:r>
            <a:rPr lang="en-US" sz="4600" b="1" kern="1200">
              <a:latin typeface="Arial" panose="020B0604020202020204" pitchFamily="34" charset="0"/>
              <a:cs typeface="Arial" panose="020B0604020202020204" pitchFamily="34" charset="0"/>
            </a:rPr>
            <a:t>During Testing</a:t>
          </a:r>
          <a:endParaRPr lang="en-US" sz="4600" b="1" kern="1200">
            <a:solidFill>
              <a:srgbClr val="FF0000"/>
            </a:solidFill>
            <a:latin typeface="Arial" panose="020B0604020202020204" pitchFamily="34" charset="0"/>
            <a:cs typeface="Arial" panose="020B0604020202020204" pitchFamily="34" charset="0"/>
          </a:endParaRPr>
        </a:p>
      </dsp:txBody>
      <dsp:txXfrm>
        <a:off x="4012085" y="0"/>
        <a:ext cx="3730837" cy="1587765"/>
      </dsp:txXfrm>
    </dsp:sp>
    <dsp:sp modelId="{9E5E75BA-1DD5-418A-B210-EF2268262C28}">
      <dsp:nvSpPr>
        <dsp:cNvPr id="0" name=""/>
        <dsp:cNvSpPr/>
      </dsp:nvSpPr>
      <dsp:spPr>
        <a:xfrm>
          <a:off x="4236338" y="1561128"/>
          <a:ext cx="3282331" cy="343769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Font typeface="Arial" panose="020B0604020202020204" pitchFamily="34" charset="0"/>
            <a:buNone/>
          </a:pPr>
          <a:r>
            <a:rPr lang="en-US" sz="2000" b="1" kern="1200">
              <a:latin typeface="Arial" panose="020B0604020202020204" pitchFamily="34" charset="0"/>
              <a:cs typeface="Arial" panose="020B0604020202020204" pitchFamily="34" charset="0"/>
            </a:rPr>
            <a:t>●Resolve incorrect accommodations</a:t>
          </a:r>
        </a:p>
        <a:p>
          <a:pPr marL="0" lvl="0" indent="0" algn="ctr" defTabSz="889000">
            <a:lnSpc>
              <a:spcPct val="90000"/>
            </a:lnSpc>
            <a:spcBef>
              <a:spcPct val="0"/>
            </a:spcBef>
            <a:spcAft>
              <a:spcPct val="35000"/>
            </a:spcAft>
            <a:buNone/>
          </a:pPr>
          <a:r>
            <a:rPr lang="en-US" sz="2000" b="1" kern="1200">
              <a:latin typeface="Arial" panose="020B0604020202020204" pitchFamily="34" charset="0"/>
              <a:cs typeface="Arial" panose="020B0604020202020204" pitchFamily="34" charset="0"/>
            </a:rPr>
            <a:t>●Manage make-up testing</a:t>
          </a:r>
        </a:p>
        <a:p>
          <a:pPr marL="0" lvl="0" indent="0" algn="ctr" defTabSz="889000">
            <a:lnSpc>
              <a:spcPct val="90000"/>
            </a:lnSpc>
            <a:spcBef>
              <a:spcPct val="0"/>
            </a:spcBef>
            <a:spcAft>
              <a:spcPct val="35000"/>
            </a:spcAft>
            <a:buNone/>
          </a:pPr>
          <a:r>
            <a:rPr lang="en-US" sz="2000" b="1" kern="1200">
              <a:latin typeface="Arial" panose="020B0604020202020204" pitchFamily="34" charset="0"/>
              <a:cs typeface="Arial" panose="020B0604020202020204" pitchFamily="34" charset="0"/>
            </a:rPr>
            <a:t>●Void tests as needed</a:t>
          </a:r>
        </a:p>
        <a:p>
          <a:pPr marL="0" lvl="0" indent="0" algn="ctr" defTabSz="889000">
            <a:lnSpc>
              <a:spcPct val="90000"/>
            </a:lnSpc>
            <a:spcBef>
              <a:spcPct val="0"/>
            </a:spcBef>
            <a:spcAft>
              <a:spcPct val="35000"/>
            </a:spcAft>
            <a:buNone/>
          </a:pPr>
          <a:r>
            <a:rPr lang="en-US" sz="2000" b="1" kern="1200">
              <a:latin typeface="Arial" panose="020B0604020202020204" pitchFamily="34" charset="0"/>
              <a:cs typeface="Arial" panose="020B0604020202020204" pitchFamily="34" charset="0"/>
            </a:rPr>
            <a:t>●Unlock locked test questions (in certain circumstances)</a:t>
          </a:r>
        </a:p>
      </dsp:txBody>
      <dsp:txXfrm>
        <a:off x="4332474" y="1657264"/>
        <a:ext cx="3090059" cy="3245424"/>
      </dsp:txXfrm>
    </dsp:sp>
    <dsp:sp modelId="{9338C6C0-B28C-4308-8478-594D92C5D5CB}">
      <dsp:nvSpPr>
        <dsp:cNvPr id="0" name=""/>
        <dsp:cNvSpPr/>
      </dsp:nvSpPr>
      <dsp:spPr>
        <a:xfrm>
          <a:off x="8022735" y="0"/>
          <a:ext cx="3730837" cy="529255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75260" tIns="175260" rIns="175260" bIns="175260" numCol="1" spcCol="1270" anchor="ctr" anchorCtr="0">
          <a:noAutofit/>
        </a:bodyPr>
        <a:lstStyle/>
        <a:p>
          <a:pPr marL="0" lvl="0" indent="0" algn="ctr" defTabSz="2044700">
            <a:lnSpc>
              <a:spcPct val="90000"/>
            </a:lnSpc>
            <a:spcBef>
              <a:spcPct val="0"/>
            </a:spcBef>
            <a:spcAft>
              <a:spcPct val="35000"/>
            </a:spcAft>
            <a:buNone/>
          </a:pPr>
          <a:r>
            <a:rPr lang="en-US" sz="4600" b="1" kern="1200">
              <a:latin typeface="Arial" panose="020B0604020202020204" pitchFamily="34" charset="0"/>
              <a:cs typeface="Arial" panose="020B0604020202020204" pitchFamily="34" charset="0"/>
            </a:rPr>
            <a:t>After Testing</a:t>
          </a:r>
        </a:p>
      </dsp:txBody>
      <dsp:txXfrm>
        <a:off x="8022735" y="0"/>
        <a:ext cx="3730837" cy="1587765"/>
      </dsp:txXfrm>
    </dsp:sp>
    <dsp:sp modelId="{C7D57BC3-E152-405E-BF39-68B6C7A68D6C}">
      <dsp:nvSpPr>
        <dsp:cNvPr id="0" name=""/>
        <dsp:cNvSpPr/>
      </dsp:nvSpPr>
      <dsp:spPr>
        <a:xfrm>
          <a:off x="8414533" y="1720727"/>
          <a:ext cx="2984670" cy="344015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b="1" kern="1200">
              <a:latin typeface="Arial" panose="020B0604020202020204" pitchFamily="34" charset="0"/>
              <a:cs typeface="Arial" panose="020B0604020202020204" pitchFamily="34" charset="0"/>
            </a:rPr>
            <a:t>●Fill in Report codes as needed</a:t>
          </a:r>
        </a:p>
        <a:p>
          <a:pPr marL="0" lvl="0" indent="0" algn="ctr" defTabSz="889000">
            <a:lnSpc>
              <a:spcPct val="90000"/>
            </a:lnSpc>
            <a:spcBef>
              <a:spcPct val="0"/>
            </a:spcBef>
            <a:spcAft>
              <a:spcPct val="35000"/>
            </a:spcAft>
            <a:buNone/>
          </a:pPr>
          <a:r>
            <a:rPr lang="en-US" sz="2000" b="1" kern="1200">
              <a:latin typeface="Arial" panose="020B0604020202020204" pitchFamily="34" charset="0"/>
              <a:cs typeface="Arial" panose="020B0604020202020204" pitchFamily="34" charset="0"/>
            </a:rPr>
            <a:t>●Void tests as needed</a:t>
          </a:r>
        </a:p>
      </dsp:txBody>
      <dsp:txXfrm>
        <a:off x="8501951" y="1808145"/>
        <a:ext cx="2809834" cy="326532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38C6C0-B28C-4308-8478-594D92C5D5CB}">
      <dsp:nvSpPr>
        <dsp:cNvPr id="0" name=""/>
        <dsp:cNvSpPr/>
      </dsp:nvSpPr>
      <dsp:spPr>
        <a:xfrm>
          <a:off x="5690" y="0"/>
          <a:ext cx="5473876" cy="504983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en-US" sz="4400" b="1" kern="1200">
              <a:latin typeface="Arial" panose="020B0604020202020204" pitchFamily="34" charset="0"/>
              <a:cs typeface="Arial" panose="020B0604020202020204" pitchFamily="34" charset="0"/>
            </a:rPr>
            <a:t>Up to 2 days before testing</a:t>
          </a:r>
        </a:p>
      </dsp:txBody>
      <dsp:txXfrm>
        <a:off x="5690" y="0"/>
        <a:ext cx="5473876" cy="1514951"/>
      </dsp:txXfrm>
    </dsp:sp>
    <dsp:sp modelId="{D320A643-3A9C-40E6-8C95-D5B771205F5A}">
      <dsp:nvSpPr>
        <dsp:cNvPr id="0" name=""/>
        <dsp:cNvSpPr/>
      </dsp:nvSpPr>
      <dsp:spPr>
        <a:xfrm>
          <a:off x="553078" y="1515258"/>
          <a:ext cx="4379101" cy="328178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b="1" kern="1200">
              <a:latin typeface="Arial" panose="020B0604020202020204" pitchFamily="34" charset="0"/>
              <a:cs typeface="Arial" panose="020B0604020202020204" pitchFamily="34" charset="0"/>
            </a:rPr>
            <a:t>●Verify accommodations</a:t>
          </a:r>
        </a:p>
      </dsp:txBody>
      <dsp:txXfrm>
        <a:off x="649198" y="1611378"/>
        <a:ext cx="4186861" cy="3089540"/>
      </dsp:txXfrm>
    </dsp:sp>
    <dsp:sp modelId="{FED935C3-B61F-4F37-A61E-FC12A96BB539}">
      <dsp:nvSpPr>
        <dsp:cNvPr id="0" name=""/>
        <dsp:cNvSpPr/>
      </dsp:nvSpPr>
      <dsp:spPr>
        <a:xfrm>
          <a:off x="5892187" y="0"/>
          <a:ext cx="5473876" cy="504983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en-US" sz="4400" b="1" kern="1200">
              <a:solidFill>
                <a:srgbClr val="FF0000"/>
              </a:solidFill>
              <a:latin typeface="Arial" panose="020B0604020202020204" pitchFamily="34" charset="0"/>
              <a:cs typeface="Arial" panose="020B0604020202020204" pitchFamily="34" charset="0"/>
            </a:rPr>
            <a:t>Test Day</a:t>
          </a:r>
        </a:p>
      </dsp:txBody>
      <dsp:txXfrm>
        <a:off x="5892187" y="0"/>
        <a:ext cx="5473876" cy="1514951"/>
      </dsp:txXfrm>
    </dsp:sp>
    <dsp:sp modelId="{DA40E540-4944-42F8-8D3B-5AB6029BBBEC}">
      <dsp:nvSpPr>
        <dsp:cNvPr id="0" name=""/>
        <dsp:cNvSpPr/>
      </dsp:nvSpPr>
      <dsp:spPr>
        <a:xfrm>
          <a:off x="6210723" y="1286174"/>
          <a:ext cx="4882128" cy="328129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b="1" kern="1200">
              <a:latin typeface="Arial" panose="020B0604020202020204" pitchFamily="34" charset="0"/>
              <a:cs typeface="Arial" panose="020B0604020202020204" pitchFamily="34" charset="0"/>
            </a:rPr>
            <a:t>●Distribute student logins to students</a:t>
          </a:r>
        </a:p>
        <a:p>
          <a:pPr marL="0" lvl="0" indent="0" algn="ctr" defTabSz="889000">
            <a:lnSpc>
              <a:spcPct val="90000"/>
            </a:lnSpc>
            <a:spcBef>
              <a:spcPct val="0"/>
            </a:spcBef>
            <a:spcAft>
              <a:spcPct val="35000"/>
            </a:spcAft>
            <a:buNone/>
          </a:pPr>
          <a:r>
            <a:rPr lang="en-US" sz="2000" b="1" kern="1200">
              <a:latin typeface="Arial" panose="020B0604020202020204" pitchFamily="34" charset="0"/>
              <a:cs typeface="Arial" panose="020B0604020202020204" pitchFamily="34" charset="0"/>
            </a:rPr>
            <a:t>●Provide session access codes to students</a:t>
          </a:r>
        </a:p>
        <a:p>
          <a:pPr marL="0" lvl="0" indent="0" algn="ctr" defTabSz="889000">
            <a:lnSpc>
              <a:spcPct val="90000"/>
            </a:lnSpc>
            <a:spcBef>
              <a:spcPct val="0"/>
            </a:spcBef>
            <a:spcAft>
              <a:spcPct val="35000"/>
            </a:spcAft>
            <a:buNone/>
          </a:pPr>
          <a:r>
            <a:rPr lang="en-US" sz="2000" b="1" kern="1200">
              <a:latin typeface="Arial" panose="020B0604020202020204" pitchFamily="34" charset="0"/>
              <a:cs typeface="Arial" panose="020B0604020202020204" pitchFamily="34" charset="0"/>
            </a:rPr>
            <a:t>●Enter proctor password as needed</a:t>
          </a:r>
        </a:p>
        <a:p>
          <a:pPr marL="0" lvl="0" indent="0" algn="ctr" defTabSz="889000">
            <a:lnSpc>
              <a:spcPct val="90000"/>
            </a:lnSpc>
            <a:spcBef>
              <a:spcPct val="0"/>
            </a:spcBef>
            <a:spcAft>
              <a:spcPct val="35000"/>
            </a:spcAft>
            <a:buNone/>
          </a:pPr>
          <a:r>
            <a:rPr lang="en-US" sz="2000" b="1" kern="1200">
              <a:latin typeface="Arial" panose="020B0604020202020204" pitchFamily="34" charset="0"/>
              <a:cs typeface="Arial" panose="020B0604020202020204" pitchFamily="34" charset="0"/>
            </a:rPr>
            <a:t>●Monitor student testing status in the MCAS Portal</a:t>
          </a:r>
        </a:p>
        <a:p>
          <a:pPr marL="0" lvl="0" indent="0" algn="ctr" defTabSz="889000">
            <a:lnSpc>
              <a:spcPct val="90000"/>
            </a:lnSpc>
            <a:spcBef>
              <a:spcPct val="0"/>
            </a:spcBef>
            <a:spcAft>
              <a:spcPct val="35000"/>
            </a:spcAft>
            <a:buNone/>
          </a:pPr>
          <a:r>
            <a:rPr lang="en-US" sz="2000" b="1" kern="1200">
              <a:latin typeface="Arial" panose="020B0604020202020204" pitchFamily="34" charset="0"/>
              <a:cs typeface="Arial" panose="020B0604020202020204" pitchFamily="34" charset="0"/>
            </a:rPr>
            <a:t>●Assist with testing issues as needed</a:t>
          </a:r>
        </a:p>
      </dsp:txBody>
      <dsp:txXfrm>
        <a:off x="6306829" y="1382280"/>
        <a:ext cx="4689916" cy="308907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33968B-E3BF-4A7A-A8CA-E0E07D5C7112}">
      <dsp:nvSpPr>
        <dsp:cNvPr id="0" name=""/>
        <dsp:cNvSpPr/>
      </dsp:nvSpPr>
      <dsp:spPr>
        <a:xfrm>
          <a:off x="36210" y="0"/>
          <a:ext cx="3608539" cy="504983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Font typeface="Arial" panose="020B0604020202020204" pitchFamily="34" charset="0"/>
            <a:buNone/>
          </a:pPr>
          <a:r>
            <a:rPr lang="en-US" sz="4400" b="1" kern="1200">
              <a:latin typeface="Arial" panose="020B0604020202020204" pitchFamily="34" charset="0"/>
              <a:cs typeface="Arial" panose="020B0604020202020204" pitchFamily="34" charset="0"/>
            </a:rPr>
            <a:t>Fall 2024</a:t>
          </a:r>
        </a:p>
      </dsp:txBody>
      <dsp:txXfrm>
        <a:off x="36210" y="0"/>
        <a:ext cx="3608539" cy="1514951"/>
      </dsp:txXfrm>
    </dsp:sp>
    <dsp:sp modelId="{B46ABF52-564A-4912-A352-C8D75C06C2B3}">
      <dsp:nvSpPr>
        <dsp:cNvPr id="0" name=""/>
        <dsp:cNvSpPr/>
      </dsp:nvSpPr>
      <dsp:spPr>
        <a:xfrm>
          <a:off x="376315" y="1192771"/>
          <a:ext cx="2924446" cy="328159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Font typeface="Arial" panose="020B0604020202020204" pitchFamily="34" charset="0"/>
            <a:buNone/>
          </a:pPr>
          <a:r>
            <a:rPr lang="en-US" sz="2000" b="1" kern="1200">
              <a:latin typeface="Arial" panose="020B0604020202020204" pitchFamily="34" charset="0"/>
              <a:cs typeface="Arial" panose="020B0604020202020204" pitchFamily="34" charset="0"/>
            </a:rPr>
            <a:t>●Verify that devices meet the technology requirements</a:t>
          </a:r>
        </a:p>
        <a:p>
          <a:pPr marL="0" lvl="0" indent="0" algn="ctr" defTabSz="889000">
            <a:lnSpc>
              <a:spcPct val="90000"/>
            </a:lnSpc>
            <a:spcBef>
              <a:spcPct val="0"/>
            </a:spcBef>
            <a:spcAft>
              <a:spcPct val="35000"/>
            </a:spcAft>
            <a:buFont typeface="Arial" panose="020B0604020202020204" pitchFamily="34" charset="0"/>
            <a:buNone/>
          </a:pPr>
          <a:r>
            <a:rPr lang="en-US" sz="2000" b="1" kern="1200">
              <a:latin typeface="Arial" panose="020B0604020202020204" pitchFamily="34" charset="0"/>
              <a:cs typeface="Arial" panose="020B0604020202020204" pitchFamily="34" charset="0"/>
            </a:rPr>
            <a:t>●Add provided URLs to exempt lists</a:t>
          </a:r>
        </a:p>
        <a:p>
          <a:pPr marL="0" lvl="0" indent="0" algn="ctr" defTabSz="889000">
            <a:lnSpc>
              <a:spcPct val="90000"/>
            </a:lnSpc>
            <a:spcBef>
              <a:spcPct val="0"/>
            </a:spcBef>
            <a:spcAft>
              <a:spcPct val="35000"/>
            </a:spcAft>
            <a:buFont typeface="Arial" panose="020B0604020202020204" pitchFamily="34" charset="0"/>
            <a:buNone/>
          </a:pPr>
          <a:r>
            <a:rPr lang="en-US" sz="2000" b="1" kern="1200">
              <a:latin typeface="Arial" panose="020B0604020202020204" pitchFamily="34" charset="0"/>
              <a:cs typeface="Arial" panose="020B0604020202020204" pitchFamily="34" charset="0"/>
            </a:rPr>
            <a:t>●Download and install the MCAS Student Kiosk</a:t>
          </a:r>
        </a:p>
        <a:p>
          <a:pPr marL="0" lvl="0" indent="0" algn="ctr" defTabSz="889000">
            <a:lnSpc>
              <a:spcPct val="90000"/>
            </a:lnSpc>
            <a:spcBef>
              <a:spcPct val="0"/>
            </a:spcBef>
            <a:spcAft>
              <a:spcPct val="35000"/>
            </a:spcAft>
            <a:buFont typeface="Arial" panose="020B0604020202020204" pitchFamily="34" charset="0"/>
            <a:buNone/>
          </a:pPr>
          <a:r>
            <a:rPr lang="en-US" sz="2000" b="1" kern="1200">
              <a:latin typeface="Arial" panose="020B0604020202020204" pitchFamily="34" charset="0"/>
              <a:cs typeface="Arial" panose="020B0604020202020204" pitchFamily="34" charset="0"/>
            </a:rPr>
            <a:t>●Conduct Site Readiness</a:t>
          </a:r>
        </a:p>
      </dsp:txBody>
      <dsp:txXfrm>
        <a:off x="461969" y="1278425"/>
        <a:ext cx="2753138" cy="3110284"/>
      </dsp:txXfrm>
    </dsp:sp>
    <dsp:sp modelId="{43237A7C-F3A8-4024-8664-D74DA0D9FBD4}">
      <dsp:nvSpPr>
        <dsp:cNvPr id="0" name=""/>
        <dsp:cNvSpPr/>
      </dsp:nvSpPr>
      <dsp:spPr>
        <a:xfrm>
          <a:off x="3880567" y="0"/>
          <a:ext cx="3608539" cy="504983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en-US" sz="4400" b="1" kern="1200">
              <a:latin typeface="Arial" panose="020B0604020202020204" pitchFamily="34" charset="0"/>
              <a:cs typeface="Arial" panose="020B0604020202020204" pitchFamily="34" charset="0"/>
            </a:rPr>
            <a:t>Winter 2025</a:t>
          </a:r>
        </a:p>
      </dsp:txBody>
      <dsp:txXfrm>
        <a:off x="3880567" y="0"/>
        <a:ext cx="3608539" cy="1514951"/>
      </dsp:txXfrm>
    </dsp:sp>
    <dsp:sp modelId="{9E5E75BA-1DD5-418A-B210-EF2268262C28}">
      <dsp:nvSpPr>
        <dsp:cNvPr id="0" name=""/>
        <dsp:cNvSpPr/>
      </dsp:nvSpPr>
      <dsp:spPr>
        <a:xfrm>
          <a:off x="4076338" y="1119375"/>
          <a:ext cx="3216998" cy="327959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Font typeface="Arial" panose="020B0604020202020204" pitchFamily="34" charset="0"/>
            <a:buNone/>
          </a:pPr>
          <a:r>
            <a:rPr lang="en-US" sz="1800" b="1" kern="1200">
              <a:latin typeface="Arial" panose="020B0604020202020204" pitchFamily="34" charset="0"/>
              <a:cs typeface="Arial" panose="020B0604020202020204" pitchFamily="34" charset="0"/>
            </a:rPr>
            <a:t>●Review Appendix A of the PAM</a:t>
          </a:r>
        </a:p>
        <a:p>
          <a:pPr marL="0" lvl="0" indent="0" algn="ctr" defTabSz="800100">
            <a:lnSpc>
              <a:spcPct val="90000"/>
            </a:lnSpc>
            <a:spcBef>
              <a:spcPct val="0"/>
            </a:spcBef>
            <a:spcAft>
              <a:spcPct val="35000"/>
            </a:spcAft>
            <a:buFont typeface="Arial" panose="020B0604020202020204" pitchFamily="34" charset="0"/>
            <a:buNone/>
          </a:pPr>
          <a:r>
            <a:rPr lang="en-US" sz="1800" b="1" kern="1200">
              <a:latin typeface="Arial" panose="020B0604020202020204" pitchFamily="34" charset="0"/>
              <a:cs typeface="Arial" panose="020B0604020202020204" pitchFamily="34" charset="0"/>
            </a:rPr>
            <a:t>●Check the updated technology guidelines to verify that devices meet technology requirements</a:t>
          </a:r>
        </a:p>
        <a:p>
          <a:pPr marL="0" lvl="0" indent="0" algn="ctr" defTabSz="800100">
            <a:lnSpc>
              <a:spcPct val="90000"/>
            </a:lnSpc>
            <a:spcBef>
              <a:spcPct val="0"/>
            </a:spcBef>
            <a:spcAft>
              <a:spcPct val="35000"/>
            </a:spcAft>
            <a:buFont typeface="Arial" panose="020B0604020202020204" pitchFamily="34" charset="0"/>
            <a:buNone/>
          </a:pPr>
          <a:r>
            <a:rPr lang="en-US" sz="1800" b="1" kern="1200">
              <a:latin typeface="Arial" panose="020B0604020202020204" pitchFamily="34" charset="0"/>
              <a:cs typeface="Arial" panose="020B0604020202020204" pitchFamily="34" charset="0"/>
            </a:rPr>
            <a:t>●Install updated kiosks if needed</a:t>
          </a:r>
        </a:p>
        <a:p>
          <a:pPr marL="0" lvl="0" indent="0" algn="ctr" defTabSz="800100">
            <a:lnSpc>
              <a:spcPct val="90000"/>
            </a:lnSpc>
            <a:spcBef>
              <a:spcPct val="0"/>
            </a:spcBef>
            <a:spcAft>
              <a:spcPct val="35000"/>
            </a:spcAft>
            <a:buFont typeface="Arial" panose="020B0604020202020204" pitchFamily="34" charset="0"/>
            <a:buNone/>
          </a:pPr>
          <a:r>
            <a:rPr lang="en-US" sz="1800" b="1" kern="1200">
              <a:latin typeface="Arial" panose="020B0604020202020204" pitchFamily="34" charset="0"/>
              <a:cs typeface="Arial" panose="020B0604020202020204" pitchFamily="34" charset="0"/>
            </a:rPr>
            <a:t>●Verify access to MCAS Portal and MCAS Training Site</a:t>
          </a:r>
        </a:p>
      </dsp:txBody>
      <dsp:txXfrm>
        <a:off x="4170561" y="1213598"/>
        <a:ext cx="3028552" cy="3091147"/>
      </dsp:txXfrm>
    </dsp:sp>
    <dsp:sp modelId="{9338C6C0-B28C-4308-8478-594D92C5D5CB}">
      <dsp:nvSpPr>
        <dsp:cNvPr id="0" name=""/>
        <dsp:cNvSpPr/>
      </dsp:nvSpPr>
      <dsp:spPr>
        <a:xfrm>
          <a:off x="7759747" y="0"/>
          <a:ext cx="3608539" cy="504983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en-US" sz="4400" b="1" kern="1200">
              <a:latin typeface="Arial" panose="020B0604020202020204" pitchFamily="34" charset="0"/>
              <a:cs typeface="Arial" panose="020B0604020202020204" pitchFamily="34" charset="0"/>
            </a:rPr>
            <a:t>During Testing</a:t>
          </a:r>
        </a:p>
      </dsp:txBody>
      <dsp:txXfrm>
        <a:off x="7759747" y="0"/>
        <a:ext cx="3608539" cy="1514951"/>
      </dsp:txXfrm>
    </dsp:sp>
    <dsp:sp modelId="{C7D57BC3-E152-405E-BF39-68B6C7A68D6C}">
      <dsp:nvSpPr>
        <dsp:cNvPr id="0" name=""/>
        <dsp:cNvSpPr/>
      </dsp:nvSpPr>
      <dsp:spPr>
        <a:xfrm>
          <a:off x="8120601" y="1514951"/>
          <a:ext cx="2886831" cy="328239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5720" rIns="60960" bIns="45720" numCol="1" spcCol="1270" anchor="ctr" anchorCtr="0">
          <a:noAutofit/>
        </a:bodyPr>
        <a:lstStyle/>
        <a:p>
          <a:pPr marL="0" lvl="0" indent="0" algn="ctr" defTabSz="1066800">
            <a:lnSpc>
              <a:spcPct val="90000"/>
            </a:lnSpc>
            <a:spcBef>
              <a:spcPct val="0"/>
            </a:spcBef>
            <a:spcAft>
              <a:spcPct val="35000"/>
            </a:spcAft>
            <a:buNone/>
          </a:pPr>
          <a:r>
            <a:rPr lang="en-US" sz="2400" b="1" kern="1200">
              <a:latin typeface="Arial" panose="020B0604020202020204" pitchFamily="34" charset="0"/>
              <a:cs typeface="Arial" panose="020B0604020202020204" pitchFamily="34" charset="0"/>
            </a:rPr>
            <a:t>●Troubleshoot issues as they arise</a:t>
          </a:r>
        </a:p>
        <a:p>
          <a:pPr marL="0" lvl="0" indent="0" algn="ctr" defTabSz="1066800">
            <a:lnSpc>
              <a:spcPct val="90000"/>
            </a:lnSpc>
            <a:spcBef>
              <a:spcPct val="0"/>
            </a:spcBef>
            <a:spcAft>
              <a:spcPct val="35000"/>
            </a:spcAft>
            <a:buNone/>
          </a:pPr>
          <a:r>
            <a:rPr lang="en-US" sz="2400" b="1" kern="1200">
              <a:latin typeface="Arial" panose="020B0604020202020204" pitchFamily="34" charset="0"/>
              <a:cs typeface="Arial" panose="020B0604020202020204" pitchFamily="34" charset="0"/>
            </a:rPr>
            <a:t>●Contact the MCAS Service Center with technology questions</a:t>
          </a:r>
        </a:p>
      </dsp:txBody>
      <dsp:txXfrm>
        <a:off x="8205153" y="1599503"/>
        <a:ext cx="2717727" cy="311329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38C6C0-B28C-4308-8478-594D92C5D5CB}">
      <dsp:nvSpPr>
        <dsp:cNvPr id="0" name=""/>
        <dsp:cNvSpPr/>
      </dsp:nvSpPr>
      <dsp:spPr>
        <a:xfrm>
          <a:off x="5690" y="0"/>
          <a:ext cx="5473876" cy="504983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en-US" sz="4400" b="1" kern="1200">
              <a:latin typeface="Arial" panose="020B0604020202020204" pitchFamily="34" charset="0"/>
              <a:cs typeface="Arial" panose="020B0604020202020204" pitchFamily="34" charset="0"/>
            </a:rPr>
            <a:t>Up to 2 days before testing</a:t>
          </a:r>
        </a:p>
      </dsp:txBody>
      <dsp:txXfrm>
        <a:off x="5690" y="0"/>
        <a:ext cx="5473876" cy="1514951"/>
      </dsp:txXfrm>
    </dsp:sp>
    <dsp:sp modelId="{D320A643-3A9C-40E6-8C95-D5B771205F5A}">
      <dsp:nvSpPr>
        <dsp:cNvPr id="0" name=""/>
        <dsp:cNvSpPr/>
      </dsp:nvSpPr>
      <dsp:spPr>
        <a:xfrm>
          <a:off x="553078" y="1515258"/>
          <a:ext cx="4379101" cy="328178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b="1" kern="1200">
              <a:latin typeface="Arial" panose="020B0604020202020204" pitchFamily="34" charset="0"/>
              <a:cs typeface="Arial" panose="020B0604020202020204" pitchFamily="34" charset="0"/>
            </a:rPr>
            <a:t>●Verify accommodations</a:t>
          </a:r>
        </a:p>
      </dsp:txBody>
      <dsp:txXfrm>
        <a:off x="649198" y="1611378"/>
        <a:ext cx="4186861" cy="3089540"/>
      </dsp:txXfrm>
    </dsp:sp>
    <dsp:sp modelId="{FED935C3-B61F-4F37-A61E-FC12A96BB539}">
      <dsp:nvSpPr>
        <dsp:cNvPr id="0" name=""/>
        <dsp:cNvSpPr/>
      </dsp:nvSpPr>
      <dsp:spPr>
        <a:xfrm>
          <a:off x="5892187" y="0"/>
          <a:ext cx="5473876" cy="504983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en-US" sz="4400" b="1" kern="1200">
              <a:solidFill>
                <a:srgbClr val="FF0000"/>
              </a:solidFill>
              <a:latin typeface="Arial" panose="020B0604020202020204" pitchFamily="34" charset="0"/>
              <a:cs typeface="Arial" panose="020B0604020202020204" pitchFamily="34" charset="0"/>
            </a:rPr>
            <a:t>Test Day</a:t>
          </a:r>
        </a:p>
      </dsp:txBody>
      <dsp:txXfrm>
        <a:off x="5892187" y="0"/>
        <a:ext cx="5473876" cy="1514951"/>
      </dsp:txXfrm>
    </dsp:sp>
    <dsp:sp modelId="{DA40E540-4944-42F8-8D3B-5AB6029BBBEC}">
      <dsp:nvSpPr>
        <dsp:cNvPr id="0" name=""/>
        <dsp:cNvSpPr/>
      </dsp:nvSpPr>
      <dsp:spPr>
        <a:xfrm>
          <a:off x="6210723" y="1286174"/>
          <a:ext cx="4882128" cy="328129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b="1" kern="1200">
              <a:latin typeface="Arial" panose="020B0604020202020204" pitchFamily="34" charset="0"/>
              <a:cs typeface="Arial" panose="020B0604020202020204" pitchFamily="34" charset="0"/>
            </a:rPr>
            <a:t>●Distribute student logins to students</a:t>
          </a:r>
        </a:p>
        <a:p>
          <a:pPr marL="0" lvl="0" indent="0" algn="ctr" defTabSz="889000">
            <a:lnSpc>
              <a:spcPct val="90000"/>
            </a:lnSpc>
            <a:spcBef>
              <a:spcPct val="0"/>
            </a:spcBef>
            <a:spcAft>
              <a:spcPct val="35000"/>
            </a:spcAft>
            <a:buNone/>
          </a:pPr>
          <a:r>
            <a:rPr lang="en-US" sz="2000" b="1" kern="1200">
              <a:latin typeface="Arial" panose="020B0604020202020204" pitchFamily="34" charset="0"/>
              <a:cs typeface="Arial" panose="020B0604020202020204" pitchFamily="34" charset="0"/>
            </a:rPr>
            <a:t>●Provide session access codes to students</a:t>
          </a:r>
        </a:p>
        <a:p>
          <a:pPr marL="0" lvl="0" indent="0" algn="ctr" defTabSz="889000">
            <a:lnSpc>
              <a:spcPct val="90000"/>
            </a:lnSpc>
            <a:spcBef>
              <a:spcPct val="0"/>
            </a:spcBef>
            <a:spcAft>
              <a:spcPct val="35000"/>
            </a:spcAft>
            <a:buNone/>
          </a:pPr>
          <a:r>
            <a:rPr lang="en-US" sz="2000" b="1" kern="1200">
              <a:latin typeface="Arial" panose="020B0604020202020204" pitchFamily="34" charset="0"/>
              <a:cs typeface="Arial" panose="020B0604020202020204" pitchFamily="34" charset="0"/>
            </a:rPr>
            <a:t>●Enter proctor password as needed</a:t>
          </a:r>
        </a:p>
        <a:p>
          <a:pPr marL="0" lvl="0" indent="0" algn="ctr" defTabSz="889000">
            <a:lnSpc>
              <a:spcPct val="90000"/>
            </a:lnSpc>
            <a:spcBef>
              <a:spcPct val="0"/>
            </a:spcBef>
            <a:spcAft>
              <a:spcPct val="35000"/>
            </a:spcAft>
            <a:buNone/>
          </a:pPr>
          <a:r>
            <a:rPr lang="en-US" sz="2000" b="1" kern="1200">
              <a:latin typeface="Arial" panose="020B0604020202020204" pitchFamily="34" charset="0"/>
              <a:cs typeface="Arial" panose="020B0604020202020204" pitchFamily="34" charset="0"/>
            </a:rPr>
            <a:t>●Monitor student testing status in the MCAS Portal</a:t>
          </a:r>
        </a:p>
        <a:p>
          <a:pPr marL="0" lvl="0" indent="0" algn="ctr" defTabSz="889000">
            <a:lnSpc>
              <a:spcPct val="90000"/>
            </a:lnSpc>
            <a:spcBef>
              <a:spcPct val="0"/>
            </a:spcBef>
            <a:spcAft>
              <a:spcPct val="35000"/>
            </a:spcAft>
            <a:buNone/>
          </a:pPr>
          <a:r>
            <a:rPr lang="en-US" sz="2000" b="1" kern="1200">
              <a:latin typeface="Arial" panose="020B0604020202020204" pitchFamily="34" charset="0"/>
              <a:cs typeface="Arial" panose="020B0604020202020204" pitchFamily="34" charset="0"/>
            </a:rPr>
            <a:t>●Assist with testing issues as needed</a:t>
          </a:r>
        </a:p>
      </dsp:txBody>
      <dsp:txXfrm>
        <a:off x="6306829" y="1382280"/>
        <a:ext cx="4689916" cy="3089079"/>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F6ED4749-19D8-4E36-90F7-E6B451044019}"/>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zh-CN" altLang="en-US"/>
          </a:p>
        </p:txBody>
      </p:sp>
      <p:sp>
        <p:nvSpPr>
          <p:cNvPr id="3" name="日期占位符 2">
            <a:extLst>
              <a:ext uri="{FF2B5EF4-FFF2-40B4-BE49-F238E27FC236}">
                <a16:creationId xmlns:a16="http://schemas.microsoft.com/office/drawing/2014/main" id="{9A48534B-5D3C-4807-A728-1CB2BECA5F71}"/>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B49EE748-B40B-414E-BAA7-F3C486CFB5C1}" type="datetimeFigureOut">
              <a:rPr lang="zh-CN" altLang="en-US" smtClean="0"/>
              <a:pPr/>
              <a:t>2025/3/4</a:t>
            </a:fld>
            <a:endParaRPr lang="zh-CN" altLang="en-US"/>
          </a:p>
        </p:txBody>
      </p:sp>
      <p:sp>
        <p:nvSpPr>
          <p:cNvPr id="4" name="页脚占位符 3">
            <a:extLst>
              <a:ext uri="{FF2B5EF4-FFF2-40B4-BE49-F238E27FC236}">
                <a16:creationId xmlns:a16="http://schemas.microsoft.com/office/drawing/2014/main" id="{97F99B70-1AD7-4C7C-A906-8B56C25C43B0}"/>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zh-CN" altLang="en-US"/>
          </a:p>
        </p:txBody>
      </p:sp>
      <p:sp>
        <p:nvSpPr>
          <p:cNvPr id="5" name="灯片编号占位符 4">
            <a:extLst>
              <a:ext uri="{FF2B5EF4-FFF2-40B4-BE49-F238E27FC236}">
                <a16:creationId xmlns:a16="http://schemas.microsoft.com/office/drawing/2014/main" id="{3320F0F0-CF1A-496E-BED7-9E4922DA6A09}"/>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C418C9F7-038D-4319-89ED-950335481415}" type="slidenum">
              <a:rPr lang="zh-CN" altLang="en-US" smtClean="0"/>
              <a:pPr/>
              <a:t>‹#›</a:t>
            </a:fld>
            <a:endParaRPr lang="zh-CN" altLang="en-US"/>
          </a:p>
        </p:txBody>
      </p:sp>
    </p:spTree>
    <p:extLst>
      <p:ext uri="{BB962C8B-B14F-4D97-AF65-F5344CB8AC3E}">
        <p14:creationId xmlns:p14="http://schemas.microsoft.com/office/powerpoint/2010/main" val="39493968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zh-CN" altLang="en-US"/>
          </a:p>
        </p:txBody>
      </p:sp>
      <p:sp>
        <p:nvSpPr>
          <p:cNvPr id="3" name="日期占位符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7A38425-D63F-4DFC-BD0C-2F1E5D93D1F4}" type="datetimeFigureOut">
              <a:rPr lang="zh-CN" altLang="en-US" smtClean="0"/>
              <a:pPr/>
              <a:t>2025/3/4</a:t>
            </a:fld>
            <a:endParaRPr lang="zh-CN" altLang="en-US"/>
          </a:p>
        </p:txBody>
      </p:sp>
      <p:sp>
        <p:nvSpPr>
          <p:cNvPr id="4" name="幻灯片图像占位符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zh-CN" altLang="en-US"/>
          </a:p>
        </p:txBody>
      </p:sp>
      <p:sp>
        <p:nvSpPr>
          <p:cNvPr id="5" name="备注占位符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DCCD5AF-71CD-4C88-AC55-E7BE057B2D3C}" type="slidenum">
              <a:rPr lang="zh-CN" altLang="en-US" smtClean="0"/>
              <a:pPr/>
              <a:t>‹#›</a:t>
            </a:fld>
            <a:endParaRPr lang="zh-CN" altLang="en-US"/>
          </a:p>
        </p:txBody>
      </p:sp>
    </p:spTree>
    <p:extLst>
      <p:ext uri="{BB962C8B-B14F-4D97-AF65-F5344CB8AC3E}">
        <p14:creationId xmlns:p14="http://schemas.microsoft.com/office/powerpoint/2010/main" val="3678583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r>
              <a:rPr lang="en-US"/>
              <a:t>Massachusetts Department of Elementary and Secondary Education</a:t>
            </a:r>
          </a:p>
        </p:txBody>
      </p:sp>
      <p:sp>
        <p:nvSpPr>
          <p:cNvPr id="5" name="Slide Number Placeholder 4"/>
          <p:cNvSpPr>
            <a:spLocks noGrp="1"/>
          </p:cNvSpPr>
          <p:nvPr>
            <p:ph type="sldNum" sz="quarter" idx="5"/>
          </p:nvPr>
        </p:nvSpPr>
        <p:spPr/>
        <p:txBody>
          <a:bodyPr/>
          <a:lstStyle/>
          <a:p>
            <a:fld id="{145724FF-A098-4B60-9000-6891DF0985A5}" type="slidenum">
              <a:rPr lang="en-US" smtClean="0"/>
              <a:pPr/>
              <a:t>1</a:t>
            </a:fld>
            <a:endParaRPr lang="en-US"/>
          </a:p>
        </p:txBody>
      </p:sp>
    </p:spTree>
    <p:extLst>
      <p:ext uri="{BB962C8B-B14F-4D97-AF65-F5344CB8AC3E}">
        <p14:creationId xmlns:p14="http://schemas.microsoft.com/office/powerpoint/2010/main" val="29120373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2BA6C4-EE26-492F-1EFD-5D34923883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BF5D3E2-7C8F-7231-F64E-A469F8CE023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B0FA1E2-700D-ABC3-0E45-EB9B462EBC9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0E2EF0A-A9EA-BD26-E986-19956D3501FA}"/>
              </a:ext>
            </a:extLst>
          </p:cNvPr>
          <p:cNvSpPr>
            <a:spLocks noGrp="1"/>
          </p:cNvSpPr>
          <p:nvPr>
            <p:ph type="sldNum" sz="quarter" idx="5"/>
          </p:nvPr>
        </p:nvSpPr>
        <p:spPr/>
        <p:txBody>
          <a:bodyPr/>
          <a:lstStyle/>
          <a:p>
            <a:fld id="{ADCCD5AF-71CD-4C88-AC55-E7BE057B2D3C}" type="slidenum">
              <a:rPr lang="zh-CN" altLang="en-US" smtClean="0"/>
              <a:pPr/>
              <a:t>14</a:t>
            </a:fld>
            <a:endParaRPr lang="zh-CN" altLang="en-US"/>
          </a:p>
        </p:txBody>
      </p:sp>
    </p:spTree>
    <p:extLst>
      <p:ext uri="{BB962C8B-B14F-4D97-AF65-F5344CB8AC3E}">
        <p14:creationId xmlns:p14="http://schemas.microsoft.com/office/powerpoint/2010/main" val="23022308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15</a:t>
            </a:fld>
            <a:endParaRPr lang="zh-CN" altLang="en-US"/>
          </a:p>
        </p:txBody>
      </p:sp>
    </p:spTree>
    <p:extLst>
      <p:ext uri="{BB962C8B-B14F-4D97-AF65-F5344CB8AC3E}">
        <p14:creationId xmlns:p14="http://schemas.microsoft.com/office/powerpoint/2010/main" val="13262286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5D89AC-995A-79D4-8907-B9FEA4A03F5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88E300D-578A-A839-8087-EA13FFE2C29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996188A-EE9F-7933-09BD-B07D825F693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2BA07F8-2B6C-E1B1-4DFB-D03EF89C8D62}"/>
              </a:ext>
            </a:extLst>
          </p:cNvPr>
          <p:cNvSpPr>
            <a:spLocks noGrp="1"/>
          </p:cNvSpPr>
          <p:nvPr>
            <p:ph type="sldNum" sz="quarter" idx="5"/>
          </p:nvPr>
        </p:nvSpPr>
        <p:spPr/>
        <p:txBody>
          <a:bodyPr/>
          <a:lstStyle/>
          <a:p>
            <a:fld id="{ADCCD5AF-71CD-4C88-AC55-E7BE057B2D3C}" type="slidenum">
              <a:rPr lang="zh-CN" altLang="en-US" smtClean="0"/>
              <a:pPr/>
              <a:t>16</a:t>
            </a:fld>
            <a:endParaRPr lang="zh-CN" altLang="en-US"/>
          </a:p>
        </p:txBody>
      </p:sp>
    </p:spTree>
    <p:extLst>
      <p:ext uri="{BB962C8B-B14F-4D97-AF65-F5344CB8AC3E}">
        <p14:creationId xmlns:p14="http://schemas.microsoft.com/office/powerpoint/2010/main" val="36614097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986495-9836-BB46-FF78-083DA404B78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908FC8-6B42-F88B-37AF-E783D187B9F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DDC1C7F-F920-1F60-1FAB-D7AD393261A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155D9FB-52FC-7A40-D272-E1E5DA47B60B}"/>
              </a:ext>
            </a:extLst>
          </p:cNvPr>
          <p:cNvSpPr>
            <a:spLocks noGrp="1"/>
          </p:cNvSpPr>
          <p:nvPr>
            <p:ph type="sldNum" sz="quarter" idx="5"/>
          </p:nvPr>
        </p:nvSpPr>
        <p:spPr/>
        <p:txBody>
          <a:bodyPr/>
          <a:lstStyle/>
          <a:p>
            <a:fld id="{ADCCD5AF-71CD-4C88-AC55-E7BE057B2D3C}" type="slidenum">
              <a:rPr lang="zh-CN" altLang="en-US" smtClean="0"/>
              <a:pPr/>
              <a:t>18</a:t>
            </a:fld>
            <a:endParaRPr lang="zh-CN" altLang="en-US"/>
          </a:p>
        </p:txBody>
      </p:sp>
    </p:spTree>
    <p:extLst>
      <p:ext uri="{BB962C8B-B14F-4D97-AF65-F5344CB8AC3E}">
        <p14:creationId xmlns:p14="http://schemas.microsoft.com/office/powerpoint/2010/main" val="23014700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BD6A0B-A7A9-0360-A6A3-682C6CCE803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1F24F1-E0EA-2AF6-3A4C-16229E2E77F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69098DA-FED0-4B54-41A3-184E26BCAF3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1CD4787-A728-A0E2-4A22-24AF763AB689}"/>
              </a:ext>
            </a:extLst>
          </p:cNvPr>
          <p:cNvSpPr>
            <a:spLocks noGrp="1"/>
          </p:cNvSpPr>
          <p:nvPr>
            <p:ph type="sldNum" sz="quarter" idx="5"/>
          </p:nvPr>
        </p:nvSpPr>
        <p:spPr/>
        <p:txBody>
          <a:bodyPr/>
          <a:lstStyle/>
          <a:p>
            <a:fld id="{ADCCD5AF-71CD-4C88-AC55-E7BE057B2D3C}" type="slidenum">
              <a:rPr lang="zh-CN" altLang="en-US" smtClean="0"/>
              <a:pPr/>
              <a:t>21</a:t>
            </a:fld>
            <a:endParaRPr lang="zh-CN" altLang="en-US"/>
          </a:p>
        </p:txBody>
      </p:sp>
    </p:spTree>
    <p:extLst>
      <p:ext uri="{BB962C8B-B14F-4D97-AF65-F5344CB8AC3E}">
        <p14:creationId xmlns:p14="http://schemas.microsoft.com/office/powerpoint/2010/main" val="20632975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043AF5-9A43-1039-83F2-3619E8F891C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CCA4B9-46E1-4588-D243-C5BFEB1EEFF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25BFB28-9E73-0792-372D-E8AE6549487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B7A269F-B043-F399-6137-537D2B677048}"/>
              </a:ext>
            </a:extLst>
          </p:cNvPr>
          <p:cNvSpPr>
            <a:spLocks noGrp="1"/>
          </p:cNvSpPr>
          <p:nvPr>
            <p:ph type="sldNum" sz="quarter" idx="5"/>
          </p:nvPr>
        </p:nvSpPr>
        <p:spPr/>
        <p:txBody>
          <a:bodyPr/>
          <a:lstStyle/>
          <a:p>
            <a:fld id="{ADCCD5AF-71CD-4C88-AC55-E7BE057B2D3C}" type="slidenum">
              <a:rPr lang="zh-CN" altLang="en-US" smtClean="0"/>
              <a:pPr/>
              <a:t>23</a:t>
            </a:fld>
            <a:endParaRPr lang="zh-CN" altLang="en-US"/>
          </a:p>
        </p:txBody>
      </p:sp>
    </p:spTree>
    <p:extLst>
      <p:ext uri="{BB962C8B-B14F-4D97-AF65-F5344CB8AC3E}">
        <p14:creationId xmlns:p14="http://schemas.microsoft.com/office/powerpoint/2010/main" val="16502616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60D787-FC7D-FAD8-6C12-0F16D5FFEB3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28EB61-C1DE-3792-5E9F-7947F71CDA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EB9083B-8A39-694F-E9E4-6DE1014A513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A513ED0-6A69-8803-5892-F3E1F721B40A}"/>
              </a:ext>
            </a:extLst>
          </p:cNvPr>
          <p:cNvSpPr>
            <a:spLocks noGrp="1"/>
          </p:cNvSpPr>
          <p:nvPr>
            <p:ph type="sldNum" sz="quarter" idx="5"/>
          </p:nvPr>
        </p:nvSpPr>
        <p:spPr/>
        <p:txBody>
          <a:bodyPr/>
          <a:lstStyle/>
          <a:p>
            <a:fld id="{ADCCD5AF-71CD-4C88-AC55-E7BE057B2D3C}" type="slidenum">
              <a:rPr lang="zh-CN" altLang="en-US" smtClean="0"/>
              <a:pPr/>
              <a:t>25</a:t>
            </a:fld>
            <a:endParaRPr lang="zh-CN" altLang="en-US"/>
          </a:p>
        </p:txBody>
      </p:sp>
    </p:spTree>
    <p:extLst>
      <p:ext uri="{BB962C8B-B14F-4D97-AF65-F5344CB8AC3E}">
        <p14:creationId xmlns:p14="http://schemas.microsoft.com/office/powerpoint/2010/main" val="41100447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C39A22-EC45-920D-D0FE-E3781580FEF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29161A-8E0F-D41F-CD62-468BB9CEB52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9390EE9-E9B8-4DFA-AD57-FA9B8F592F4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040C7A7-10F4-70DE-0E88-9A2F3BD43C98}"/>
              </a:ext>
            </a:extLst>
          </p:cNvPr>
          <p:cNvSpPr>
            <a:spLocks noGrp="1"/>
          </p:cNvSpPr>
          <p:nvPr>
            <p:ph type="sldNum" sz="quarter" idx="5"/>
          </p:nvPr>
        </p:nvSpPr>
        <p:spPr/>
        <p:txBody>
          <a:bodyPr/>
          <a:lstStyle/>
          <a:p>
            <a:fld id="{ADCCD5AF-71CD-4C88-AC55-E7BE057B2D3C}" type="slidenum">
              <a:rPr lang="zh-CN" altLang="en-US" smtClean="0"/>
              <a:pPr/>
              <a:t>26</a:t>
            </a:fld>
            <a:endParaRPr lang="zh-CN" altLang="en-US"/>
          </a:p>
        </p:txBody>
      </p:sp>
    </p:spTree>
    <p:extLst>
      <p:ext uri="{BB962C8B-B14F-4D97-AF65-F5344CB8AC3E}">
        <p14:creationId xmlns:p14="http://schemas.microsoft.com/office/powerpoint/2010/main" val="27739179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601BD6-A89C-2034-8A6A-E83B97FF828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41188F-F799-2E83-8346-EE886516588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896A83E-394E-FD32-5CBE-19503B00D6D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2B26281-8467-A93A-63B6-8F28C6FCEC30}"/>
              </a:ext>
            </a:extLst>
          </p:cNvPr>
          <p:cNvSpPr>
            <a:spLocks noGrp="1"/>
          </p:cNvSpPr>
          <p:nvPr>
            <p:ph type="sldNum" sz="quarter" idx="5"/>
          </p:nvPr>
        </p:nvSpPr>
        <p:spPr/>
        <p:txBody>
          <a:bodyPr/>
          <a:lstStyle/>
          <a:p>
            <a:fld id="{ADCCD5AF-71CD-4C88-AC55-E7BE057B2D3C}" type="slidenum">
              <a:rPr lang="zh-CN" altLang="en-US" smtClean="0"/>
              <a:pPr/>
              <a:t>28</a:t>
            </a:fld>
            <a:endParaRPr lang="zh-CN" altLang="en-US"/>
          </a:p>
        </p:txBody>
      </p:sp>
    </p:spTree>
    <p:extLst>
      <p:ext uri="{BB962C8B-B14F-4D97-AF65-F5344CB8AC3E}">
        <p14:creationId xmlns:p14="http://schemas.microsoft.com/office/powerpoint/2010/main" val="26656978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4D680B-71BA-8717-1615-73B3DB59AC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B99F66E-3D09-FF13-C657-A1A8700EC9C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C38A686-92D7-B749-27D4-AA4664B8460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64D6DEE-CFB3-9CA4-083C-F12A43F4C089}"/>
              </a:ext>
            </a:extLst>
          </p:cNvPr>
          <p:cNvSpPr>
            <a:spLocks noGrp="1"/>
          </p:cNvSpPr>
          <p:nvPr>
            <p:ph type="sldNum" sz="quarter" idx="5"/>
          </p:nvPr>
        </p:nvSpPr>
        <p:spPr/>
        <p:txBody>
          <a:bodyPr/>
          <a:lstStyle/>
          <a:p>
            <a:fld id="{ADCCD5AF-71CD-4C88-AC55-E7BE057B2D3C}" type="slidenum">
              <a:rPr lang="zh-CN" altLang="en-US" smtClean="0"/>
              <a:pPr/>
              <a:t>29</a:t>
            </a:fld>
            <a:endParaRPr lang="zh-CN" altLang="en-US"/>
          </a:p>
        </p:txBody>
      </p:sp>
    </p:spTree>
    <p:extLst>
      <p:ext uri="{BB962C8B-B14F-4D97-AF65-F5344CB8AC3E}">
        <p14:creationId xmlns:p14="http://schemas.microsoft.com/office/powerpoint/2010/main" val="23690619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440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5F406DF-9B43-44E9-B3C7-398A43171C4A}" type="slidenum">
              <a:rPr lang="en-US"/>
              <a:pPr fontAlgn="base">
                <a:spcBef>
                  <a:spcPct val="0"/>
                </a:spcBef>
                <a:spcAft>
                  <a:spcPct val="0"/>
                </a:spcAft>
              </a:pPr>
              <a:t>2</a:t>
            </a:fld>
            <a:endParaRPr lang="en-US"/>
          </a:p>
        </p:txBody>
      </p:sp>
      <p:sp>
        <p:nvSpPr>
          <p:cNvPr id="44037" name="Footer Placeholder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Massachusetts Department of Elementary and Secondary Education</a:t>
            </a:r>
          </a:p>
        </p:txBody>
      </p:sp>
    </p:spTree>
    <p:extLst>
      <p:ext uri="{BB962C8B-B14F-4D97-AF65-F5344CB8AC3E}">
        <p14:creationId xmlns:p14="http://schemas.microsoft.com/office/powerpoint/2010/main" val="14146116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992278-D7F4-67BE-8A2B-6D9B2EBB901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C5F7043-5704-26C9-9E5E-ED390815C1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887F790-FC6D-2436-BFA8-DC9F35C5E17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4EB575E-564B-B592-E9CD-1CEAB41FB18D}"/>
              </a:ext>
            </a:extLst>
          </p:cNvPr>
          <p:cNvSpPr>
            <a:spLocks noGrp="1"/>
          </p:cNvSpPr>
          <p:nvPr>
            <p:ph type="sldNum" sz="quarter" idx="5"/>
          </p:nvPr>
        </p:nvSpPr>
        <p:spPr/>
        <p:txBody>
          <a:bodyPr/>
          <a:lstStyle/>
          <a:p>
            <a:fld id="{ADCCD5AF-71CD-4C88-AC55-E7BE057B2D3C}" type="slidenum">
              <a:rPr lang="zh-CN" altLang="en-US" smtClean="0"/>
              <a:pPr/>
              <a:t>30</a:t>
            </a:fld>
            <a:endParaRPr lang="zh-CN" altLang="en-US"/>
          </a:p>
        </p:txBody>
      </p:sp>
    </p:spTree>
    <p:extLst>
      <p:ext uri="{BB962C8B-B14F-4D97-AF65-F5344CB8AC3E}">
        <p14:creationId xmlns:p14="http://schemas.microsoft.com/office/powerpoint/2010/main" val="22532832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BE729E-4A6B-9059-615A-18D63C4EB7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2A74CB-F352-C155-5D3E-2039BAEFFCB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3D3DBC9-9AA0-356F-FE33-115A177BA40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276EE0C-B475-0CCA-8896-5A7923B42F3B}"/>
              </a:ext>
            </a:extLst>
          </p:cNvPr>
          <p:cNvSpPr>
            <a:spLocks noGrp="1"/>
          </p:cNvSpPr>
          <p:nvPr>
            <p:ph type="sldNum" sz="quarter" idx="5"/>
          </p:nvPr>
        </p:nvSpPr>
        <p:spPr/>
        <p:txBody>
          <a:bodyPr/>
          <a:lstStyle/>
          <a:p>
            <a:fld id="{ADCCD5AF-71CD-4C88-AC55-E7BE057B2D3C}" type="slidenum">
              <a:rPr lang="zh-CN" altLang="en-US" smtClean="0"/>
              <a:pPr/>
              <a:t>31</a:t>
            </a:fld>
            <a:endParaRPr lang="zh-CN" altLang="en-US"/>
          </a:p>
        </p:txBody>
      </p:sp>
    </p:spTree>
    <p:extLst>
      <p:ext uri="{BB962C8B-B14F-4D97-AF65-F5344CB8AC3E}">
        <p14:creationId xmlns:p14="http://schemas.microsoft.com/office/powerpoint/2010/main" val="11987130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FEB040-7A4D-AA38-9654-C01AA6EFDD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1D1DC4-116B-6581-B321-96CC2A9B4FD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85CAFAC-BBF5-64BD-1300-FF615299A6D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2E8A9A2-9DE4-3F8A-CFCA-54457C3C5EAA}"/>
              </a:ext>
            </a:extLst>
          </p:cNvPr>
          <p:cNvSpPr>
            <a:spLocks noGrp="1"/>
          </p:cNvSpPr>
          <p:nvPr>
            <p:ph type="sldNum" sz="quarter" idx="5"/>
          </p:nvPr>
        </p:nvSpPr>
        <p:spPr/>
        <p:txBody>
          <a:bodyPr/>
          <a:lstStyle/>
          <a:p>
            <a:fld id="{ADCCD5AF-71CD-4C88-AC55-E7BE057B2D3C}" type="slidenum">
              <a:rPr lang="zh-CN" altLang="en-US" smtClean="0"/>
              <a:pPr/>
              <a:t>32</a:t>
            </a:fld>
            <a:endParaRPr lang="zh-CN" altLang="en-US"/>
          </a:p>
        </p:txBody>
      </p:sp>
    </p:spTree>
    <p:extLst>
      <p:ext uri="{BB962C8B-B14F-4D97-AF65-F5344CB8AC3E}">
        <p14:creationId xmlns:p14="http://schemas.microsoft.com/office/powerpoint/2010/main" val="847761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E7A7FE-B887-CB13-23BB-AAC384ABE9D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0DF8D7-A34A-D227-29E1-BE4A6A57588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7579AB4-7DD1-D24D-FF0C-7A5DB631F69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3EE7852-5203-968F-9572-3ADF4298EFF8}"/>
              </a:ext>
            </a:extLst>
          </p:cNvPr>
          <p:cNvSpPr>
            <a:spLocks noGrp="1"/>
          </p:cNvSpPr>
          <p:nvPr>
            <p:ph type="sldNum" sz="quarter" idx="5"/>
          </p:nvPr>
        </p:nvSpPr>
        <p:spPr/>
        <p:txBody>
          <a:bodyPr/>
          <a:lstStyle/>
          <a:p>
            <a:fld id="{ADCCD5AF-71CD-4C88-AC55-E7BE057B2D3C}" type="slidenum">
              <a:rPr lang="zh-CN" altLang="en-US" smtClean="0"/>
              <a:pPr/>
              <a:t>33</a:t>
            </a:fld>
            <a:endParaRPr lang="zh-CN" altLang="en-US"/>
          </a:p>
        </p:txBody>
      </p:sp>
    </p:spTree>
    <p:extLst>
      <p:ext uri="{BB962C8B-B14F-4D97-AF65-F5344CB8AC3E}">
        <p14:creationId xmlns:p14="http://schemas.microsoft.com/office/powerpoint/2010/main" val="41248759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8477B2-1B6E-C5BF-BBD4-8C9901918E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AE3002-1B4D-8AE1-A0F9-A2329D392EC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38080D-E7A4-3627-A389-B6B870943A5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115AE51-7ABE-903C-F0FD-938A0D3A93F3}"/>
              </a:ext>
            </a:extLst>
          </p:cNvPr>
          <p:cNvSpPr>
            <a:spLocks noGrp="1"/>
          </p:cNvSpPr>
          <p:nvPr>
            <p:ph type="sldNum" sz="quarter" idx="5"/>
          </p:nvPr>
        </p:nvSpPr>
        <p:spPr/>
        <p:txBody>
          <a:bodyPr/>
          <a:lstStyle/>
          <a:p>
            <a:fld id="{ADCCD5AF-71CD-4C88-AC55-E7BE057B2D3C}" type="slidenum">
              <a:rPr lang="zh-CN" altLang="en-US" smtClean="0"/>
              <a:pPr/>
              <a:t>34</a:t>
            </a:fld>
            <a:endParaRPr lang="zh-CN" altLang="en-US"/>
          </a:p>
        </p:txBody>
      </p:sp>
    </p:spTree>
    <p:extLst>
      <p:ext uri="{BB962C8B-B14F-4D97-AF65-F5344CB8AC3E}">
        <p14:creationId xmlns:p14="http://schemas.microsoft.com/office/powerpoint/2010/main" val="383701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351115-6C96-DA96-87B0-BCFB49366D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AAFB22A-E8CB-3974-F303-2D3BDC5C8F5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A2A19E6-EFDA-71AE-3CEC-CC96699F992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BC8FA2C-B2A7-9B41-3E9A-165257E4723B}"/>
              </a:ext>
            </a:extLst>
          </p:cNvPr>
          <p:cNvSpPr>
            <a:spLocks noGrp="1"/>
          </p:cNvSpPr>
          <p:nvPr>
            <p:ph type="sldNum" sz="quarter" idx="5"/>
          </p:nvPr>
        </p:nvSpPr>
        <p:spPr/>
        <p:txBody>
          <a:bodyPr/>
          <a:lstStyle/>
          <a:p>
            <a:fld id="{ADCCD5AF-71CD-4C88-AC55-E7BE057B2D3C}" type="slidenum">
              <a:rPr lang="zh-CN" altLang="en-US" smtClean="0"/>
              <a:pPr/>
              <a:t>35</a:t>
            </a:fld>
            <a:endParaRPr lang="zh-CN" altLang="en-US"/>
          </a:p>
        </p:txBody>
      </p:sp>
    </p:spTree>
    <p:extLst>
      <p:ext uri="{BB962C8B-B14F-4D97-AF65-F5344CB8AC3E}">
        <p14:creationId xmlns:p14="http://schemas.microsoft.com/office/powerpoint/2010/main" val="2487051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39649E-988B-5032-F7BD-D3E168DDC6B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A025B3-76B8-1CD1-C8CF-8EC7328494E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FCC461-5E24-F1E2-58E3-8312F70E038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6FE66CB-651F-AD31-FF3D-479F6304FFAA}"/>
              </a:ext>
            </a:extLst>
          </p:cNvPr>
          <p:cNvSpPr>
            <a:spLocks noGrp="1"/>
          </p:cNvSpPr>
          <p:nvPr>
            <p:ph type="sldNum" sz="quarter" idx="5"/>
          </p:nvPr>
        </p:nvSpPr>
        <p:spPr/>
        <p:txBody>
          <a:bodyPr/>
          <a:lstStyle/>
          <a:p>
            <a:fld id="{ADCCD5AF-71CD-4C88-AC55-E7BE057B2D3C}" type="slidenum">
              <a:rPr lang="zh-CN" altLang="en-US" smtClean="0"/>
              <a:pPr/>
              <a:t>37</a:t>
            </a:fld>
            <a:endParaRPr lang="zh-CN" altLang="en-US"/>
          </a:p>
        </p:txBody>
      </p:sp>
    </p:spTree>
    <p:extLst>
      <p:ext uri="{BB962C8B-B14F-4D97-AF65-F5344CB8AC3E}">
        <p14:creationId xmlns:p14="http://schemas.microsoft.com/office/powerpoint/2010/main" val="7476542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08E0B6-79AF-F44F-D614-B93E9ED9EFC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DBC1BD-D918-B8EF-E55A-B0C709E702A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CF12C4A-CDBC-533A-4C98-BC4B4D2E602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03B38BE-CA52-7A68-475A-18E551E334D0}"/>
              </a:ext>
            </a:extLst>
          </p:cNvPr>
          <p:cNvSpPr>
            <a:spLocks noGrp="1"/>
          </p:cNvSpPr>
          <p:nvPr>
            <p:ph type="sldNum" sz="quarter" idx="5"/>
          </p:nvPr>
        </p:nvSpPr>
        <p:spPr/>
        <p:txBody>
          <a:bodyPr/>
          <a:lstStyle/>
          <a:p>
            <a:fld id="{ADCCD5AF-71CD-4C88-AC55-E7BE057B2D3C}" type="slidenum">
              <a:rPr lang="zh-CN" altLang="en-US" smtClean="0"/>
              <a:pPr/>
              <a:t>43</a:t>
            </a:fld>
            <a:endParaRPr lang="zh-CN" altLang="en-US"/>
          </a:p>
        </p:txBody>
      </p:sp>
    </p:spTree>
    <p:extLst>
      <p:ext uri="{BB962C8B-B14F-4D97-AF65-F5344CB8AC3E}">
        <p14:creationId xmlns:p14="http://schemas.microsoft.com/office/powerpoint/2010/main" val="5595432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E7A7FE-B887-CB13-23BB-AAC384ABE9D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0DF8D7-A34A-D227-29E1-BE4A6A57588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7579AB4-7DD1-D24D-FF0C-7A5DB631F69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3EE7852-5203-968F-9572-3ADF4298EFF8}"/>
              </a:ext>
            </a:extLst>
          </p:cNvPr>
          <p:cNvSpPr>
            <a:spLocks noGrp="1"/>
          </p:cNvSpPr>
          <p:nvPr>
            <p:ph type="sldNum" sz="quarter" idx="5"/>
          </p:nvPr>
        </p:nvSpPr>
        <p:spPr/>
        <p:txBody>
          <a:bodyPr/>
          <a:lstStyle/>
          <a:p>
            <a:fld id="{ADCCD5AF-71CD-4C88-AC55-E7BE057B2D3C}" type="slidenum">
              <a:rPr lang="zh-CN" altLang="en-US" smtClean="0"/>
              <a:pPr/>
              <a:t>65</a:t>
            </a:fld>
            <a:endParaRPr lang="zh-CN" altLang="en-US"/>
          </a:p>
        </p:txBody>
      </p:sp>
    </p:spTree>
    <p:extLst>
      <p:ext uri="{BB962C8B-B14F-4D97-AF65-F5344CB8AC3E}">
        <p14:creationId xmlns:p14="http://schemas.microsoft.com/office/powerpoint/2010/main" val="29567863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57E4EA-8037-2995-456E-DC3E2EBE31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AB4B4F3-0DB7-4C72-B955-A60A65D4F2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C8620C-9D65-3C5B-9E24-9A040264A48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97FC2CE-671F-8CB4-524A-A1FE020CC75B}"/>
              </a:ext>
            </a:extLst>
          </p:cNvPr>
          <p:cNvSpPr>
            <a:spLocks noGrp="1"/>
          </p:cNvSpPr>
          <p:nvPr>
            <p:ph type="sldNum" sz="quarter" idx="5"/>
          </p:nvPr>
        </p:nvSpPr>
        <p:spPr/>
        <p:txBody>
          <a:bodyPr/>
          <a:lstStyle/>
          <a:p>
            <a:fld id="{ADCCD5AF-71CD-4C88-AC55-E7BE057B2D3C}" type="slidenum">
              <a:rPr lang="zh-CN" altLang="en-US" smtClean="0"/>
              <a:pPr/>
              <a:t>67</a:t>
            </a:fld>
            <a:endParaRPr lang="zh-CN" altLang="en-US"/>
          </a:p>
        </p:txBody>
      </p:sp>
    </p:spTree>
    <p:extLst>
      <p:ext uri="{BB962C8B-B14F-4D97-AF65-F5344CB8AC3E}">
        <p14:creationId xmlns:p14="http://schemas.microsoft.com/office/powerpoint/2010/main" val="37494862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3</a:t>
            </a:fld>
            <a:endParaRPr lang="zh-CN" altLang="en-US"/>
          </a:p>
        </p:txBody>
      </p:sp>
    </p:spTree>
    <p:extLst>
      <p:ext uri="{BB962C8B-B14F-4D97-AF65-F5344CB8AC3E}">
        <p14:creationId xmlns:p14="http://schemas.microsoft.com/office/powerpoint/2010/main" val="31927859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DDA9F0-25A2-82DF-9069-BCC82DFB94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3EF6F60-88E9-79B4-BAE3-7108A45DD0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EC65DA-C87B-DFBD-6D1C-B27B280D03D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F8F0110-DF91-1400-7429-9E1C8347EE1F}"/>
              </a:ext>
            </a:extLst>
          </p:cNvPr>
          <p:cNvSpPr>
            <a:spLocks noGrp="1"/>
          </p:cNvSpPr>
          <p:nvPr>
            <p:ph type="sldNum" sz="quarter" idx="5"/>
          </p:nvPr>
        </p:nvSpPr>
        <p:spPr/>
        <p:txBody>
          <a:bodyPr/>
          <a:lstStyle/>
          <a:p>
            <a:fld id="{ADCCD5AF-71CD-4C88-AC55-E7BE057B2D3C}" type="slidenum">
              <a:rPr lang="zh-CN" altLang="en-US" smtClean="0"/>
              <a:pPr/>
              <a:t>68</a:t>
            </a:fld>
            <a:endParaRPr lang="zh-CN" altLang="en-US"/>
          </a:p>
        </p:txBody>
      </p:sp>
    </p:spTree>
    <p:extLst>
      <p:ext uri="{BB962C8B-B14F-4D97-AF65-F5344CB8AC3E}">
        <p14:creationId xmlns:p14="http://schemas.microsoft.com/office/powerpoint/2010/main" val="20135419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74</a:t>
            </a:fld>
            <a:endParaRPr lang="zh-CN" altLang="en-US"/>
          </a:p>
        </p:txBody>
      </p:sp>
    </p:spTree>
    <p:extLst>
      <p:ext uri="{BB962C8B-B14F-4D97-AF65-F5344CB8AC3E}">
        <p14:creationId xmlns:p14="http://schemas.microsoft.com/office/powerpoint/2010/main" val="308826485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9C7B64-5770-8DDD-1092-9CCCEF601A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879040-6142-7DD3-E95D-8635FB1FB60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B36CB4-9714-A184-DE8A-3BCABE1EB65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D647C91-D8FC-539F-A5F2-148F0B3AEB5D}"/>
              </a:ext>
            </a:extLst>
          </p:cNvPr>
          <p:cNvSpPr>
            <a:spLocks noGrp="1"/>
          </p:cNvSpPr>
          <p:nvPr>
            <p:ph type="sldNum" sz="quarter" idx="5"/>
          </p:nvPr>
        </p:nvSpPr>
        <p:spPr/>
        <p:txBody>
          <a:bodyPr/>
          <a:lstStyle/>
          <a:p>
            <a:fld id="{ADCCD5AF-71CD-4C88-AC55-E7BE057B2D3C}" type="slidenum">
              <a:rPr lang="zh-CN" altLang="en-US" smtClean="0"/>
              <a:pPr/>
              <a:t>79</a:t>
            </a:fld>
            <a:endParaRPr lang="zh-CN" altLang="en-US"/>
          </a:p>
        </p:txBody>
      </p:sp>
    </p:spTree>
    <p:extLst>
      <p:ext uri="{BB962C8B-B14F-4D97-AF65-F5344CB8AC3E}">
        <p14:creationId xmlns:p14="http://schemas.microsoft.com/office/powerpoint/2010/main" val="239737313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80</a:t>
            </a:fld>
            <a:endParaRPr lang="zh-CN" altLang="en-US"/>
          </a:p>
        </p:txBody>
      </p:sp>
    </p:spTree>
    <p:extLst>
      <p:ext uri="{BB962C8B-B14F-4D97-AF65-F5344CB8AC3E}">
        <p14:creationId xmlns:p14="http://schemas.microsoft.com/office/powerpoint/2010/main" val="275097554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9D3CE6-E5AE-7397-9252-C9B370B8EA9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B84494-2EB1-788D-1225-A6B295D4CA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3B68D56-EEB6-3FA2-EF88-5643625F72E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78FF129-D8DC-6C66-D727-016ECAF22F5A}"/>
              </a:ext>
            </a:extLst>
          </p:cNvPr>
          <p:cNvSpPr>
            <a:spLocks noGrp="1"/>
          </p:cNvSpPr>
          <p:nvPr>
            <p:ph type="sldNum" sz="quarter" idx="5"/>
          </p:nvPr>
        </p:nvSpPr>
        <p:spPr/>
        <p:txBody>
          <a:bodyPr/>
          <a:lstStyle/>
          <a:p>
            <a:fld id="{ADCCD5AF-71CD-4C88-AC55-E7BE057B2D3C}" type="slidenum">
              <a:rPr lang="zh-CN" altLang="en-US" smtClean="0"/>
              <a:pPr/>
              <a:t>81</a:t>
            </a:fld>
            <a:endParaRPr lang="zh-CN" altLang="en-US"/>
          </a:p>
        </p:txBody>
      </p:sp>
    </p:spTree>
    <p:extLst>
      <p:ext uri="{BB962C8B-B14F-4D97-AF65-F5344CB8AC3E}">
        <p14:creationId xmlns:p14="http://schemas.microsoft.com/office/powerpoint/2010/main" val="144608315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82</a:t>
            </a:fld>
            <a:endParaRPr lang="zh-CN" altLang="en-US"/>
          </a:p>
        </p:txBody>
      </p:sp>
    </p:spTree>
    <p:extLst>
      <p:ext uri="{BB962C8B-B14F-4D97-AF65-F5344CB8AC3E}">
        <p14:creationId xmlns:p14="http://schemas.microsoft.com/office/powerpoint/2010/main" val="194997469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83</a:t>
            </a:fld>
            <a:endParaRPr lang="zh-CN" altLang="en-US"/>
          </a:p>
        </p:txBody>
      </p:sp>
    </p:spTree>
    <p:extLst>
      <p:ext uri="{BB962C8B-B14F-4D97-AF65-F5344CB8AC3E}">
        <p14:creationId xmlns:p14="http://schemas.microsoft.com/office/powerpoint/2010/main" val="68568118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045C8B-8A6B-5911-5988-ED9663BC28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F235F7-672E-4176-037F-C9ADC4A65A3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401D3F2-E52D-5122-DA4F-E362947EBBC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A51852D-061E-1704-1BB9-564231202266}"/>
              </a:ext>
            </a:extLst>
          </p:cNvPr>
          <p:cNvSpPr>
            <a:spLocks noGrp="1"/>
          </p:cNvSpPr>
          <p:nvPr>
            <p:ph type="sldNum" sz="quarter" idx="5"/>
          </p:nvPr>
        </p:nvSpPr>
        <p:spPr/>
        <p:txBody>
          <a:bodyPr/>
          <a:lstStyle/>
          <a:p>
            <a:fld id="{ADCCD5AF-71CD-4C88-AC55-E7BE057B2D3C}" type="slidenum">
              <a:rPr lang="zh-CN" altLang="en-US" smtClean="0"/>
              <a:pPr/>
              <a:t>84</a:t>
            </a:fld>
            <a:endParaRPr lang="zh-CN" altLang="en-US"/>
          </a:p>
        </p:txBody>
      </p:sp>
    </p:spTree>
    <p:extLst>
      <p:ext uri="{BB962C8B-B14F-4D97-AF65-F5344CB8AC3E}">
        <p14:creationId xmlns:p14="http://schemas.microsoft.com/office/powerpoint/2010/main" val="48967705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85</a:t>
            </a:fld>
            <a:endParaRPr lang="zh-CN" altLang="en-US"/>
          </a:p>
        </p:txBody>
      </p:sp>
    </p:spTree>
    <p:extLst>
      <p:ext uri="{BB962C8B-B14F-4D97-AF65-F5344CB8AC3E}">
        <p14:creationId xmlns:p14="http://schemas.microsoft.com/office/powerpoint/2010/main" val="44430585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5FC15E-7FD1-034A-9729-2C6FA6821FBB}" type="slidenum">
              <a:rPr lang="en-US" smtClean="0"/>
              <a:t>86</a:t>
            </a:fld>
            <a:endParaRPr lang="en-US"/>
          </a:p>
        </p:txBody>
      </p:sp>
    </p:spTree>
    <p:extLst>
      <p:ext uri="{BB962C8B-B14F-4D97-AF65-F5344CB8AC3E}">
        <p14:creationId xmlns:p14="http://schemas.microsoft.com/office/powerpoint/2010/main" val="24827234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4</a:t>
            </a:fld>
            <a:endParaRPr lang="zh-CN" altLang="en-US"/>
          </a:p>
        </p:txBody>
      </p:sp>
    </p:spTree>
    <p:extLst>
      <p:ext uri="{BB962C8B-B14F-4D97-AF65-F5344CB8AC3E}">
        <p14:creationId xmlns:p14="http://schemas.microsoft.com/office/powerpoint/2010/main" val="30062466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5</a:t>
            </a:fld>
            <a:endParaRPr lang="zh-CN" altLang="en-US"/>
          </a:p>
        </p:txBody>
      </p:sp>
    </p:spTree>
    <p:extLst>
      <p:ext uri="{BB962C8B-B14F-4D97-AF65-F5344CB8AC3E}">
        <p14:creationId xmlns:p14="http://schemas.microsoft.com/office/powerpoint/2010/main" val="31794764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6</a:t>
            </a:fld>
            <a:endParaRPr lang="zh-CN" altLang="en-US"/>
          </a:p>
        </p:txBody>
      </p:sp>
    </p:spTree>
    <p:extLst>
      <p:ext uri="{BB962C8B-B14F-4D97-AF65-F5344CB8AC3E}">
        <p14:creationId xmlns:p14="http://schemas.microsoft.com/office/powerpoint/2010/main" val="41868408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7</a:t>
            </a:fld>
            <a:endParaRPr lang="zh-CN" altLang="en-US"/>
          </a:p>
        </p:txBody>
      </p:sp>
    </p:spTree>
    <p:extLst>
      <p:ext uri="{BB962C8B-B14F-4D97-AF65-F5344CB8AC3E}">
        <p14:creationId xmlns:p14="http://schemas.microsoft.com/office/powerpoint/2010/main" val="16575274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8</a:t>
            </a:fld>
            <a:endParaRPr lang="zh-CN" altLang="en-US"/>
          </a:p>
        </p:txBody>
      </p:sp>
    </p:spTree>
    <p:extLst>
      <p:ext uri="{BB962C8B-B14F-4D97-AF65-F5344CB8AC3E}">
        <p14:creationId xmlns:p14="http://schemas.microsoft.com/office/powerpoint/2010/main" val="20672062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68F206-AE7E-77A8-E02F-D763C839468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2C0087-5D85-A4F4-36DB-FDEA49C53A3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DDA623-269B-9DC2-E8A6-3C73F2F75D3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CE5A2D6-0071-F51E-2FA8-E3338BB2D6E1}"/>
              </a:ext>
            </a:extLst>
          </p:cNvPr>
          <p:cNvSpPr>
            <a:spLocks noGrp="1"/>
          </p:cNvSpPr>
          <p:nvPr>
            <p:ph type="sldNum" sz="quarter" idx="5"/>
          </p:nvPr>
        </p:nvSpPr>
        <p:spPr/>
        <p:txBody>
          <a:bodyPr/>
          <a:lstStyle/>
          <a:p>
            <a:fld id="{ADCCD5AF-71CD-4C88-AC55-E7BE057B2D3C}" type="slidenum">
              <a:rPr lang="zh-CN" altLang="en-US" smtClean="0"/>
              <a:pPr/>
              <a:t>13</a:t>
            </a:fld>
            <a:endParaRPr lang="zh-CN" altLang="en-US"/>
          </a:p>
        </p:txBody>
      </p:sp>
    </p:spTree>
    <p:extLst>
      <p:ext uri="{BB962C8B-B14F-4D97-AF65-F5344CB8AC3E}">
        <p14:creationId xmlns:p14="http://schemas.microsoft.com/office/powerpoint/2010/main" val="10942569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C7EE377-B8E1-46C6-764E-35B9C88999DC}"/>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2" name="Title 1">
            <a:extLst>
              <a:ext uri="{FF2B5EF4-FFF2-40B4-BE49-F238E27FC236}">
                <a16:creationId xmlns:a16="http://schemas.microsoft.com/office/drawing/2014/main" id="{AFA9C25D-EF20-84AD-D14D-2061BB41F0C7}"/>
              </a:ext>
            </a:extLst>
          </p:cNvPr>
          <p:cNvSpPr>
            <a:spLocks noGrp="1"/>
          </p:cNvSpPr>
          <p:nvPr>
            <p:ph type="ctrTitle"/>
          </p:nvPr>
        </p:nvSpPr>
        <p:spPr>
          <a:xfrm>
            <a:off x="505838" y="690351"/>
            <a:ext cx="8631677" cy="1928238"/>
          </a:xfrm>
          <a:prstGeom prst="rect">
            <a:avLst/>
          </a:prstGeom>
        </p:spPr>
        <p:txBody>
          <a:bodyPr anchor="b">
            <a:normAutofit/>
          </a:bodyPr>
          <a:lstStyle>
            <a:lvl1pPr algn="l">
              <a:defRPr sz="6600">
                <a:solidFill>
                  <a:schemeClr val="bg1"/>
                </a:solidFill>
                <a:latin typeface="Arial" panose="020B0604020202020204" pitchFamily="34" charset="0"/>
                <a:ea typeface="Apple Symbols" panose="02000000000000000000" pitchFamily="2" charset="-79"/>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6917F9B5-9E18-407C-4D11-7AC3882D7047}"/>
              </a:ext>
            </a:extLst>
          </p:cNvPr>
          <p:cNvSpPr>
            <a:spLocks noGrp="1"/>
          </p:cNvSpPr>
          <p:nvPr>
            <p:ph type="subTitle" idx="1"/>
          </p:nvPr>
        </p:nvSpPr>
        <p:spPr>
          <a:xfrm>
            <a:off x="505838" y="5466944"/>
            <a:ext cx="6770451" cy="1391055"/>
          </a:xfrm>
        </p:spPr>
        <p:txBody>
          <a:bodyPr>
            <a:normAutofit/>
          </a:bodyPr>
          <a:lstStyle>
            <a:lvl1pPr marL="0" indent="0" algn="l">
              <a:buNone/>
              <a:defRPr sz="2800">
                <a:solidFill>
                  <a:srgbClr val="3647B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41399440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ext-one column numbering list">
    <p:spTree>
      <p:nvGrpSpPr>
        <p:cNvPr id="1" name=""/>
        <p:cNvGrpSpPr/>
        <p:nvPr/>
      </p:nvGrpSpPr>
      <p:grpSpPr>
        <a:xfrm>
          <a:off x="0" y="0"/>
          <a:ext cx="0" cy="0"/>
          <a:chOff x="0" y="0"/>
          <a:chExt cx="0" cy="0"/>
        </a:xfrm>
      </p:grpSpPr>
      <p:pic>
        <p:nvPicPr>
          <p:cNvPr id="8"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a:t>Click here to edit title</a:t>
            </a:r>
            <a:endParaRPr lang="zh-CN" altLang="en-US"/>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514350" indent="-514350">
              <a:lnSpc>
                <a:spcPct val="100000"/>
              </a:lnSpc>
              <a:spcBef>
                <a:spcPts val="0"/>
              </a:spcBef>
              <a:spcAft>
                <a:spcPts val="0"/>
              </a:spcAft>
              <a:buClr>
                <a:srgbClr val="E38526"/>
              </a:buClr>
              <a:buFont typeface="+mj-lt"/>
              <a:buAutoNum type="arabicPeriod"/>
              <a:defRPr sz="32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00200" indent="-228600">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057400" indent="-228600">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create numbering list</a:t>
            </a:r>
          </a:p>
        </p:txBody>
      </p:sp>
      <p:sp>
        <p:nvSpPr>
          <p:cNvPr id="12" name="Slide Number Placeholder 11"/>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4" name="TextBox 3"/>
          <p:cNvSpPr txBox="1"/>
          <p:nvPr userDrawn="1"/>
        </p:nvSpPr>
        <p:spPr>
          <a:xfrm>
            <a:off x="250371" y="6356350"/>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22679267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two columns">
    <p:spTree>
      <p:nvGrpSpPr>
        <p:cNvPr id="1" name=""/>
        <p:cNvGrpSpPr/>
        <p:nvPr/>
      </p:nvGrpSpPr>
      <p:grpSpPr>
        <a:xfrm>
          <a:off x="0" y="0"/>
          <a:ext cx="0" cy="0"/>
          <a:chOff x="0" y="0"/>
          <a:chExt cx="0" cy="0"/>
        </a:xfrm>
      </p:grpSpPr>
      <p:pic>
        <p:nvPicPr>
          <p:cNvPr id="13"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灯片编号占位符 6">
            <a:extLst>
              <a:ext uri="{FF2B5EF4-FFF2-40B4-BE49-F238E27FC236}">
                <a16:creationId xmlns:a16="http://schemas.microsoft.com/office/drawing/2014/main" id="{94301496-3A04-4B17-9688-6289A84D6F4D}"/>
              </a:ext>
            </a:extLst>
          </p:cNvPr>
          <p:cNvSpPr>
            <a:spLocks noGrp="1"/>
          </p:cNvSpPr>
          <p:nvPr>
            <p:ph type="sldNum" sz="quarter" idx="12"/>
          </p:nvPr>
        </p:nvSpPr>
        <p:spPr/>
        <p:txBody>
          <a:bodyPr/>
          <a:lstStyle>
            <a:lvl1pPr>
              <a:defRPr>
                <a:solidFill>
                  <a:schemeClr val="tx1"/>
                </a:solidFill>
                <a:latin typeface="Segoe UI" panose="020B0502040204020203" pitchFamily="34" charset="0"/>
                <a:cs typeface="Segoe UI" panose="020B0502040204020203" pitchFamily="34" charset="0"/>
              </a:defRPr>
            </a:lvl1pPr>
          </a:lstStyle>
          <a:p>
            <a:fld id="{FF27229C-EC7B-4063-A33B-28A5E87E32ED}" type="slidenum">
              <a:rPr lang="zh-CN" altLang="en-US" smtClean="0"/>
              <a:pPr/>
              <a:t>‹#›</a:t>
            </a:fld>
            <a:endParaRPr lang="zh-CN" altLang="en-US"/>
          </a:p>
        </p:txBody>
      </p:sp>
      <p:sp>
        <p:nvSpPr>
          <p:cNvPr id="8"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内容占位符 2">
            <a:extLst>
              <a:ext uri="{FF2B5EF4-FFF2-40B4-BE49-F238E27FC236}">
                <a16:creationId xmlns:a16="http://schemas.microsoft.com/office/drawing/2014/main" id="{35FFD893-9645-4ABA-BC18-4957569298FB}"/>
              </a:ext>
            </a:extLst>
          </p:cNvPr>
          <p:cNvSpPr>
            <a:spLocks noGrp="1"/>
          </p:cNvSpPr>
          <p:nvPr>
            <p:ph idx="13" hasCustomPrompt="1"/>
          </p:nvPr>
        </p:nvSpPr>
        <p:spPr>
          <a:xfrm>
            <a:off x="435429" y="2189408"/>
            <a:ext cx="5452057" cy="3799267"/>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28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lnSpc>
                <a:spcPct val="100000"/>
              </a:lnSpc>
              <a:spcAft>
                <a:spcPts val="0"/>
              </a:spcAft>
              <a:buClr>
                <a:srgbClr val="E38526"/>
              </a:buClr>
              <a:buFont typeface="Courier New" panose="02070309020205020404" pitchFamily="49" charset="0"/>
              <a:buChar char="o"/>
              <a:defRPr sz="24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000">
                <a:solidFill>
                  <a:schemeClr val="accent1">
                    <a:lumMod val="50000"/>
                  </a:schemeClr>
                </a:solidFill>
                <a:latin typeface="Segoe UI" panose="020B0502040204020203" pitchFamily="34" charset="0"/>
                <a:cs typeface="Segoe UI" panose="020B0502040204020203" pitchFamily="34" charset="0"/>
              </a:defRPr>
            </a:lvl3pPr>
            <a:lvl4pPr marL="1600200" indent="-228600">
              <a:lnSpc>
                <a:spcPct val="100000"/>
              </a:lnSpc>
              <a:spcAft>
                <a:spcPts val="0"/>
              </a:spcAft>
              <a:buClr>
                <a:srgbClr val="E38526"/>
              </a:buClr>
              <a:buFont typeface="Wingdings" panose="05000000000000000000" pitchFamily="2" charset="2"/>
              <a:buChar char="Ø"/>
              <a:defRPr sz="1800">
                <a:solidFill>
                  <a:schemeClr val="accent1">
                    <a:lumMod val="50000"/>
                  </a:schemeClr>
                </a:solidFill>
                <a:latin typeface="Segoe UI" panose="020B0502040204020203" pitchFamily="34" charset="0"/>
                <a:cs typeface="Segoe UI" panose="020B0502040204020203" pitchFamily="34" charset="0"/>
              </a:defRPr>
            </a:lvl4pPr>
            <a:lvl5pPr marL="2057400" indent="-228600">
              <a:lnSpc>
                <a:spcPct val="100000"/>
              </a:lnSpc>
              <a:spcAft>
                <a:spcPts val="0"/>
              </a:spcAft>
              <a:buClr>
                <a:srgbClr val="E38526"/>
              </a:buClr>
              <a:buFont typeface="Wingdings" panose="05000000000000000000" pitchFamily="2" charset="2"/>
              <a:buChar char="v"/>
              <a:defRPr sz="18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edit bullet points</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Fourth level</a:t>
            </a:r>
            <a:endParaRPr lang="zh-CN" altLang="en-US"/>
          </a:p>
          <a:p>
            <a:pPr lvl="4"/>
            <a:r>
              <a:rPr lang="en-US" altLang="zh-CN"/>
              <a:t>Fifth level</a:t>
            </a:r>
            <a:endParaRPr lang="zh-CN" altLang="en-US"/>
          </a:p>
        </p:txBody>
      </p:sp>
      <p:sp>
        <p:nvSpPr>
          <p:cNvPr id="17" name="文本占位符 2">
            <a:extLst>
              <a:ext uri="{FF2B5EF4-FFF2-40B4-BE49-F238E27FC236}">
                <a16:creationId xmlns:a16="http://schemas.microsoft.com/office/drawing/2014/main" id="{3F8C2E89-BE57-4EAB-8E44-06A7578A41E7}"/>
              </a:ext>
            </a:extLst>
          </p:cNvPr>
          <p:cNvSpPr>
            <a:spLocks noGrp="1"/>
          </p:cNvSpPr>
          <p:nvPr>
            <p:ph type="body" idx="1" hasCustomPrompt="1"/>
          </p:nvPr>
        </p:nvSpPr>
        <p:spPr>
          <a:xfrm>
            <a:off x="435429" y="1336505"/>
            <a:ext cx="5452057" cy="776702"/>
          </a:xfrm>
          <a:solidFill>
            <a:srgbClr val="E38526"/>
          </a:solidFill>
        </p:spPr>
        <p:txBody>
          <a:bodyPr anchor="ctr">
            <a:noAutofit/>
          </a:bodyPr>
          <a:lstStyle>
            <a:lvl1pPr marL="0" indent="0" algn="l">
              <a:buNone/>
              <a:defRPr sz="2800" b="1">
                <a:solidFill>
                  <a:schemeClr val="bg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here to edit subtitle</a:t>
            </a:r>
            <a:endParaRPr lang="zh-CN" altLang="en-US"/>
          </a:p>
        </p:txBody>
      </p:sp>
      <p:sp>
        <p:nvSpPr>
          <p:cNvPr id="18" name="文本占位符 2">
            <a:extLst>
              <a:ext uri="{FF2B5EF4-FFF2-40B4-BE49-F238E27FC236}">
                <a16:creationId xmlns:a16="http://schemas.microsoft.com/office/drawing/2014/main" id="{3F8C2E89-BE57-4EAB-8E44-06A7578A41E7}"/>
              </a:ext>
            </a:extLst>
          </p:cNvPr>
          <p:cNvSpPr>
            <a:spLocks noGrp="1"/>
          </p:cNvSpPr>
          <p:nvPr>
            <p:ph type="body" idx="15" hasCustomPrompt="1"/>
          </p:nvPr>
        </p:nvSpPr>
        <p:spPr>
          <a:xfrm>
            <a:off x="6313714" y="1336505"/>
            <a:ext cx="5452057" cy="776702"/>
          </a:xfrm>
          <a:solidFill>
            <a:srgbClr val="E38526"/>
          </a:solidFill>
        </p:spPr>
        <p:txBody>
          <a:bodyPr anchor="ctr">
            <a:noAutofit/>
          </a:bodyPr>
          <a:lstStyle>
            <a:lvl1pPr marL="0" indent="0" algn="l">
              <a:buNone/>
              <a:defRPr sz="2800" b="1">
                <a:solidFill>
                  <a:schemeClr val="bg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here to edit subtitle</a:t>
            </a:r>
            <a:endParaRPr lang="zh-CN" altLang="en-US"/>
          </a:p>
        </p:txBody>
      </p:sp>
      <p:sp>
        <p:nvSpPr>
          <p:cNvPr id="15"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433757"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a:t>Click here to edit title</a:t>
            </a:r>
            <a:endParaRPr lang="zh-CN" altLang="en-US"/>
          </a:p>
        </p:txBody>
      </p:sp>
      <p:sp>
        <p:nvSpPr>
          <p:cNvPr id="16" name="TextBox 15"/>
          <p:cNvSpPr txBox="1"/>
          <p:nvPr userDrawn="1"/>
        </p:nvSpPr>
        <p:spPr>
          <a:xfrm>
            <a:off x="250371" y="6352143"/>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
        <p:nvSpPr>
          <p:cNvPr id="14" name="内容占位符 2">
            <a:extLst>
              <a:ext uri="{FF2B5EF4-FFF2-40B4-BE49-F238E27FC236}">
                <a16:creationId xmlns:a16="http://schemas.microsoft.com/office/drawing/2014/main" id="{35FFD893-9645-4ABA-BC18-4957569298FB}"/>
              </a:ext>
            </a:extLst>
          </p:cNvPr>
          <p:cNvSpPr>
            <a:spLocks noGrp="1"/>
          </p:cNvSpPr>
          <p:nvPr>
            <p:ph idx="16" hasCustomPrompt="1"/>
          </p:nvPr>
        </p:nvSpPr>
        <p:spPr>
          <a:xfrm>
            <a:off x="6313713" y="2204358"/>
            <a:ext cx="5452057" cy="3799267"/>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28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lnSpc>
                <a:spcPct val="100000"/>
              </a:lnSpc>
              <a:spcAft>
                <a:spcPts val="0"/>
              </a:spcAft>
              <a:buClr>
                <a:srgbClr val="E38526"/>
              </a:buClr>
              <a:buFont typeface="Courier New" panose="02070309020205020404" pitchFamily="49" charset="0"/>
              <a:buChar char="o"/>
              <a:defRPr sz="24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000">
                <a:solidFill>
                  <a:schemeClr val="accent1">
                    <a:lumMod val="50000"/>
                  </a:schemeClr>
                </a:solidFill>
                <a:latin typeface="Segoe UI" panose="020B0502040204020203" pitchFamily="34" charset="0"/>
                <a:cs typeface="Segoe UI" panose="020B0502040204020203" pitchFamily="34" charset="0"/>
              </a:defRPr>
            </a:lvl3pPr>
            <a:lvl4pPr marL="1600200" indent="-228600">
              <a:lnSpc>
                <a:spcPct val="100000"/>
              </a:lnSpc>
              <a:spcAft>
                <a:spcPts val="0"/>
              </a:spcAft>
              <a:buClr>
                <a:srgbClr val="E38526"/>
              </a:buClr>
              <a:buFont typeface="Wingdings" panose="05000000000000000000" pitchFamily="2" charset="2"/>
              <a:buChar char="Ø"/>
              <a:defRPr sz="1800">
                <a:solidFill>
                  <a:schemeClr val="accent1">
                    <a:lumMod val="50000"/>
                  </a:schemeClr>
                </a:solidFill>
                <a:latin typeface="Segoe UI" panose="020B0502040204020203" pitchFamily="34" charset="0"/>
                <a:cs typeface="Segoe UI" panose="020B0502040204020203" pitchFamily="34" charset="0"/>
              </a:defRPr>
            </a:lvl4pPr>
            <a:lvl5pPr marL="2057400" indent="-228600">
              <a:lnSpc>
                <a:spcPct val="100000"/>
              </a:lnSpc>
              <a:spcAft>
                <a:spcPts val="0"/>
              </a:spcAft>
              <a:buClr>
                <a:srgbClr val="E38526"/>
              </a:buClr>
              <a:buFont typeface="Wingdings" panose="05000000000000000000" pitchFamily="2" charset="2"/>
              <a:buChar char="v"/>
              <a:defRPr sz="18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edit bullet points</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Fourth level</a:t>
            </a:r>
            <a:endParaRPr lang="zh-CN" altLang="en-US"/>
          </a:p>
          <a:p>
            <a:pPr lvl="4"/>
            <a:r>
              <a:rPr lang="en-US" altLang="zh-CN"/>
              <a:t>Fifth level</a:t>
            </a:r>
            <a:endParaRPr lang="zh-CN" altLang="en-US"/>
          </a:p>
        </p:txBody>
      </p:sp>
    </p:spTree>
    <p:extLst>
      <p:ext uri="{BB962C8B-B14F-4D97-AF65-F5344CB8AC3E}">
        <p14:creationId xmlns:p14="http://schemas.microsoft.com/office/powerpoint/2010/main" val="948444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pic>
        <p:nvPicPr>
          <p:cNvPr id="11" name="图片 8" descr="The star in the ESE logo.">
            <a:extLst>
              <a:ext uri="{FF2B5EF4-FFF2-40B4-BE49-F238E27FC236}">
                <a16:creationId xmlns:a16="http://schemas.microsoft.com/office/drawing/2014/main" id="{234F7B3A-2AAD-4113-B4B3-FCD9CEE213D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3" name="图片占位符 2">
            <a:extLst>
              <a:ext uri="{FF2B5EF4-FFF2-40B4-BE49-F238E27FC236}">
                <a16:creationId xmlns:a16="http://schemas.microsoft.com/office/drawing/2014/main" id="{91BACC49-F766-444F-90DC-64E004B0AB1D}"/>
              </a:ext>
            </a:extLst>
          </p:cNvPr>
          <p:cNvSpPr>
            <a:spLocks noGrp="1"/>
          </p:cNvSpPr>
          <p:nvPr>
            <p:ph type="pic" idx="1"/>
          </p:nvPr>
        </p:nvSpPr>
        <p:spPr>
          <a:xfrm>
            <a:off x="5183188" y="1346882"/>
            <a:ext cx="6172200" cy="451416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a:t>Click icon to add picture</a:t>
            </a:r>
            <a:endParaRPr lang="zh-CN" altLang="en-US"/>
          </a:p>
        </p:txBody>
      </p:sp>
      <p:sp>
        <p:nvSpPr>
          <p:cNvPr id="4" name="文本占位符 3">
            <a:extLst>
              <a:ext uri="{FF2B5EF4-FFF2-40B4-BE49-F238E27FC236}">
                <a16:creationId xmlns:a16="http://schemas.microsoft.com/office/drawing/2014/main" id="{53551CA8-3893-4798-AD18-62C5C646C8C2}"/>
              </a:ext>
            </a:extLst>
          </p:cNvPr>
          <p:cNvSpPr>
            <a:spLocks noGrp="1"/>
          </p:cNvSpPr>
          <p:nvPr>
            <p:ph type="body" sz="half" idx="2" hasCustomPrompt="1"/>
          </p:nvPr>
        </p:nvSpPr>
        <p:spPr>
          <a:xfrm>
            <a:off x="839788" y="2737304"/>
            <a:ext cx="3932237" cy="3131683"/>
          </a:xfrm>
        </p:spPr>
        <p:txBody>
          <a:bodyPr>
            <a:noAutofit/>
          </a:bodyPr>
          <a:lstStyle>
            <a:lvl1pPr marL="0" indent="0">
              <a:lnSpc>
                <a:spcPct val="100000"/>
              </a:lnSpc>
              <a:spcBef>
                <a:spcPts val="0"/>
              </a:spcBef>
              <a:buNone/>
              <a:defRPr sz="2400" baseline="0">
                <a:solidFill>
                  <a:schemeClr val="accent1">
                    <a:lumMod val="50000"/>
                  </a:schemeClr>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Click here to edit Text</a:t>
            </a:r>
            <a:endParaRPr lang="zh-CN" altLang="en-US"/>
          </a:p>
        </p:txBody>
      </p:sp>
      <p:sp>
        <p:nvSpPr>
          <p:cNvPr id="7" name="灯片编号占位符 6">
            <a:extLst>
              <a:ext uri="{FF2B5EF4-FFF2-40B4-BE49-F238E27FC236}">
                <a16:creationId xmlns:a16="http://schemas.microsoft.com/office/drawing/2014/main" id="{6789AAC3-A063-423A-AB89-4EC9283B8AE1}"/>
              </a:ext>
            </a:extLst>
          </p:cNvPr>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8"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Title 20"/>
          <p:cNvSpPr>
            <a:spLocks noGrp="1"/>
          </p:cNvSpPr>
          <p:nvPr>
            <p:ph type="title"/>
          </p:nvPr>
        </p:nvSpPr>
        <p:spPr>
          <a:xfrm>
            <a:off x="567743" y="357819"/>
            <a:ext cx="11370972" cy="552324"/>
          </a:xfrm>
        </p:spPr>
        <p:txBody>
          <a:bodyPr>
            <a:noAutofit/>
          </a:bodyPr>
          <a:lstStyle>
            <a:lvl1pPr>
              <a:defRPr lang="en-US" sz="3000" kern="1200" baseline="0" dirty="0">
                <a:solidFill>
                  <a:schemeClr val="bg1"/>
                </a:solidFill>
                <a:latin typeface="Segoe UI Semibold" panose="020B0702040204020203" pitchFamily="34" charset="0"/>
                <a:ea typeface="+mj-ea"/>
                <a:cs typeface="Segoe UI Semibold" panose="020B0702040204020203" pitchFamily="34" charset="0"/>
              </a:defRPr>
            </a:lvl1pPr>
          </a:lstStyle>
          <a:p>
            <a:r>
              <a:rPr lang="en-US"/>
              <a:t>Click to edit Master title style</a:t>
            </a:r>
          </a:p>
        </p:txBody>
      </p:sp>
      <p:sp>
        <p:nvSpPr>
          <p:cNvPr id="22" name="文本占位符 3">
            <a:extLst>
              <a:ext uri="{FF2B5EF4-FFF2-40B4-BE49-F238E27FC236}">
                <a16:creationId xmlns:a16="http://schemas.microsoft.com/office/drawing/2014/main" id="{53551CA8-3893-4798-AD18-62C5C646C8C2}"/>
              </a:ext>
            </a:extLst>
          </p:cNvPr>
          <p:cNvSpPr>
            <a:spLocks noGrp="1"/>
          </p:cNvSpPr>
          <p:nvPr>
            <p:ph type="body" sz="half" idx="13" hasCustomPrompt="1"/>
          </p:nvPr>
        </p:nvSpPr>
        <p:spPr>
          <a:xfrm>
            <a:off x="839788" y="1346883"/>
            <a:ext cx="3932237" cy="1255534"/>
          </a:xfrm>
        </p:spPr>
        <p:txBody>
          <a:bodyPr>
            <a:noAutofit/>
          </a:bodyPr>
          <a:lstStyle>
            <a:lvl1pPr marL="0" indent="0">
              <a:buNone/>
              <a:defRPr sz="2800" b="1" baseline="0">
                <a:solidFill>
                  <a:schemeClr val="accent1">
                    <a:lumMod val="50000"/>
                  </a:schemeClr>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Click here to edit subtitle</a:t>
            </a:r>
            <a:endParaRPr lang="zh-CN" altLang="en-US"/>
          </a:p>
        </p:txBody>
      </p:sp>
      <p:sp>
        <p:nvSpPr>
          <p:cNvPr id="16" name="TextBox 15"/>
          <p:cNvSpPr txBox="1"/>
          <p:nvPr userDrawn="1"/>
        </p:nvSpPr>
        <p:spPr>
          <a:xfrm>
            <a:off x="250371" y="6352143"/>
            <a:ext cx="7713372" cy="369332"/>
          </a:xfrm>
          <a:prstGeom prst="rect">
            <a:avLst/>
          </a:prstGeom>
          <a:noFill/>
        </p:spPr>
        <p:txBody>
          <a:bodyPr wrap="square" rtlCol="0" anchor="ctr" anchorCtr="0">
            <a:no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25802730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307012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with foote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9" name="图片 8" descr="The star in the ESE logo.">
            <a:extLst>
              <a:ext uri="{FF2B5EF4-FFF2-40B4-BE49-F238E27FC236}">
                <a16:creationId xmlns:a16="http://schemas.microsoft.com/office/drawing/2014/main" id="{234F7B3A-2AAD-4113-B4B3-FCD9CEE213D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5" name="灯片编号占位符 4">
            <a:extLst>
              <a:ext uri="{FF2B5EF4-FFF2-40B4-BE49-F238E27FC236}">
                <a16:creationId xmlns:a16="http://schemas.microsoft.com/office/drawing/2014/main" id="{F9C8EADF-3157-4C1F-BCC9-7C1CFA7B92CB}"/>
              </a:ext>
            </a:extLst>
          </p:cNvPr>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6" name="TextBox 5"/>
          <p:cNvSpPr txBox="1"/>
          <p:nvPr userDrawn="1"/>
        </p:nvSpPr>
        <p:spPr>
          <a:xfrm>
            <a:off x="239131" y="6356350"/>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18558849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nd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The 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sp>
        <p:nvSpPr>
          <p:cNvPr id="9" name="矩形 8" descr="Colored background box.">
            <a:extLst>
              <a:ext uri="{FF2B5EF4-FFF2-40B4-BE49-F238E27FC236}">
                <a16:creationId xmlns:a16="http://schemas.microsoft.com/office/drawing/2014/main" id="{7D512A3C-1A6C-4890-AAF3-6E19AD2E7913}"/>
              </a:ext>
            </a:extLst>
          </p:cNvPr>
          <p:cNvSpPr/>
          <p:nvPr userDrawn="1"/>
        </p:nvSpPr>
        <p:spPr>
          <a:xfrm>
            <a:off x="0" y="824283"/>
            <a:ext cx="12192000" cy="216457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Colored background box.">
            <a:extLst>
              <a:ext uri="{FF2B5EF4-FFF2-40B4-BE49-F238E27FC236}">
                <a16:creationId xmlns:a16="http://schemas.microsoft.com/office/drawing/2014/main" id="{72CE4073-084A-4342-853D-A4762D8A1AC4}"/>
              </a:ext>
            </a:extLst>
          </p:cNvPr>
          <p:cNvSpPr/>
          <p:nvPr userDrawn="1"/>
        </p:nvSpPr>
        <p:spPr>
          <a:xfrm>
            <a:off x="0" y="2961565"/>
            <a:ext cx="12192000" cy="2110056"/>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Straight Connector 4" descr="White graphic line."/>
          <p:cNvCxnSpPr/>
          <p:nvPr userDrawn="1"/>
        </p:nvCxnSpPr>
        <p:spPr>
          <a:xfrm>
            <a:off x="1992573" y="3734373"/>
            <a:ext cx="824324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04050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ED5A72-E2F7-0E3B-0DDA-8AEE476CFD6C}"/>
              </a:ext>
            </a:extLst>
          </p:cNvPr>
          <p:cNvSpPr>
            <a:spLocks noGrp="1"/>
          </p:cNvSpPr>
          <p:nvPr>
            <p:ph idx="1"/>
          </p:nvPr>
        </p:nvSpPr>
        <p:spPr>
          <a:xfrm>
            <a:off x="838200" y="2086984"/>
            <a:ext cx="10515600" cy="40525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Placeholder 8">
            <a:extLst>
              <a:ext uri="{FF2B5EF4-FFF2-40B4-BE49-F238E27FC236}">
                <a16:creationId xmlns:a16="http://schemas.microsoft.com/office/drawing/2014/main" id="{D8D37926-3C4B-41C8-EFDB-911300C2434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8823707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Custom Layout">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A36CB-1218-42BA-9A4D-3A289D263F88}"/>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190751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A36CB-1218-42BA-9A4D-3A289D263F88}"/>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750712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C7EE377-B8E1-46C6-764E-35B9C88999DC}"/>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2" name="Title 1">
            <a:extLst>
              <a:ext uri="{FF2B5EF4-FFF2-40B4-BE49-F238E27FC236}">
                <a16:creationId xmlns:a16="http://schemas.microsoft.com/office/drawing/2014/main" id="{AFA9C25D-EF20-84AD-D14D-2061BB41F0C7}"/>
              </a:ext>
            </a:extLst>
          </p:cNvPr>
          <p:cNvSpPr>
            <a:spLocks noGrp="1"/>
          </p:cNvSpPr>
          <p:nvPr>
            <p:ph type="ctrTitle"/>
          </p:nvPr>
        </p:nvSpPr>
        <p:spPr>
          <a:xfrm>
            <a:off x="505838" y="690351"/>
            <a:ext cx="8631677" cy="1928238"/>
          </a:xfrm>
          <a:prstGeom prst="rect">
            <a:avLst/>
          </a:prstGeom>
        </p:spPr>
        <p:txBody>
          <a:bodyPr anchor="b">
            <a:normAutofit/>
          </a:bodyPr>
          <a:lstStyle>
            <a:lvl1pPr algn="l">
              <a:defRPr sz="6600">
                <a:solidFill>
                  <a:schemeClr val="bg1"/>
                </a:solidFill>
                <a:latin typeface="Arial" panose="020B0604020202020204" pitchFamily="34" charset="0"/>
                <a:ea typeface="Apple Symbols" panose="02000000000000000000" pitchFamily="2" charset="-79"/>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6917F9B5-9E18-407C-4D11-7AC3882D7047}"/>
              </a:ext>
            </a:extLst>
          </p:cNvPr>
          <p:cNvSpPr>
            <a:spLocks noGrp="1"/>
          </p:cNvSpPr>
          <p:nvPr>
            <p:ph type="subTitle" idx="1"/>
          </p:nvPr>
        </p:nvSpPr>
        <p:spPr>
          <a:xfrm>
            <a:off x="505838" y="5466944"/>
            <a:ext cx="6770451" cy="1391055"/>
          </a:xfrm>
        </p:spPr>
        <p:txBody>
          <a:bodyPr>
            <a:normAutofit/>
          </a:bodyPr>
          <a:lstStyle>
            <a:lvl1pPr marL="0" indent="0" algn="l">
              <a:buNone/>
              <a:defRPr sz="2800">
                <a:solidFill>
                  <a:srgbClr val="3647B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2054634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0924193-02B9-9810-A50A-C323F20B00A2}"/>
              </a:ext>
            </a:extLst>
          </p:cNvPr>
          <p:cNvPicPr>
            <a:picLocks noChangeAspect="1"/>
          </p:cNvPicPr>
          <p:nvPr userDrawn="1"/>
        </p:nvPicPr>
        <p:blipFill>
          <a:blip r:embed="rId2"/>
          <a:stretch>
            <a:fillRect/>
          </a:stretch>
        </p:blipFill>
        <p:spPr>
          <a:xfrm>
            <a:off x="0" y="-16112"/>
            <a:ext cx="12192000" cy="6858000"/>
          </a:xfrm>
          <a:prstGeom prst="rect">
            <a:avLst/>
          </a:prstGeom>
        </p:spPr>
      </p:pic>
      <p:sp>
        <p:nvSpPr>
          <p:cNvPr id="2" name="Title 1">
            <a:extLst>
              <a:ext uri="{FF2B5EF4-FFF2-40B4-BE49-F238E27FC236}">
                <a16:creationId xmlns:a16="http://schemas.microsoft.com/office/drawing/2014/main" id="{FE7A35BE-2442-7C64-032F-EEC3B84E842D}"/>
              </a:ext>
            </a:extLst>
          </p:cNvPr>
          <p:cNvSpPr>
            <a:spLocks noGrp="1"/>
          </p:cNvSpPr>
          <p:nvPr>
            <p:ph type="title"/>
          </p:nvPr>
        </p:nvSpPr>
        <p:spPr>
          <a:xfrm>
            <a:off x="838200" y="730525"/>
            <a:ext cx="10515600" cy="2852737"/>
          </a:xfrm>
          <a:prstGeom prst="rect">
            <a:avLst/>
          </a:prstGeom>
        </p:spPr>
        <p:txBody>
          <a:bodyPr anchor="b"/>
          <a:lstStyle>
            <a:lvl1pPr>
              <a:defRPr sz="6000">
                <a:solidFill>
                  <a:srgbClr val="3647B6"/>
                </a:solidFill>
              </a:defRPr>
            </a:lvl1pPr>
          </a:lstStyle>
          <a:p>
            <a:r>
              <a:rPr lang="en-US"/>
              <a:t>Click to edit Master title style</a:t>
            </a:r>
          </a:p>
        </p:txBody>
      </p:sp>
      <p:sp>
        <p:nvSpPr>
          <p:cNvPr id="3" name="Text Placeholder 2">
            <a:extLst>
              <a:ext uri="{FF2B5EF4-FFF2-40B4-BE49-F238E27FC236}">
                <a16:creationId xmlns:a16="http://schemas.microsoft.com/office/drawing/2014/main" id="{9FD8DA3C-9A4F-10ED-C6D4-40AC09EDE511}"/>
              </a:ext>
            </a:extLst>
          </p:cNvPr>
          <p:cNvSpPr>
            <a:spLocks noGrp="1"/>
          </p:cNvSpPr>
          <p:nvPr>
            <p:ph type="body" idx="1"/>
          </p:nvPr>
        </p:nvSpPr>
        <p:spPr>
          <a:xfrm>
            <a:off x="838200" y="3712387"/>
            <a:ext cx="10515600" cy="1500187"/>
          </a:xfrm>
        </p:spPr>
        <p:txBody>
          <a:bodyPr>
            <a:normAutofit/>
          </a:bodyPr>
          <a:lstStyle>
            <a:lvl1pPr marL="0" indent="0">
              <a:buNone/>
              <a:defRPr sz="2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TextBox 4">
            <a:extLst>
              <a:ext uri="{FF2B5EF4-FFF2-40B4-BE49-F238E27FC236}">
                <a16:creationId xmlns:a16="http://schemas.microsoft.com/office/drawing/2014/main" id="{F8A65D87-AFBC-843E-1CA6-0F0D9EB66B62}"/>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30318614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ED5A72-E2F7-0E3B-0DDA-8AEE476CFD6C}"/>
              </a:ext>
            </a:extLst>
          </p:cNvPr>
          <p:cNvSpPr>
            <a:spLocks noGrp="1"/>
          </p:cNvSpPr>
          <p:nvPr>
            <p:ph idx="1"/>
          </p:nvPr>
        </p:nvSpPr>
        <p:spPr>
          <a:xfrm>
            <a:off x="838200" y="2086984"/>
            <a:ext cx="10515600" cy="40525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Placeholder 8">
            <a:extLst>
              <a:ext uri="{FF2B5EF4-FFF2-40B4-BE49-F238E27FC236}">
                <a16:creationId xmlns:a16="http://schemas.microsoft.com/office/drawing/2014/main" id="{D8D37926-3C4B-41C8-EFDB-911300C2434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1010875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ED5A72-E2F7-0E3B-0DDA-8AEE476CFD6C}"/>
              </a:ext>
            </a:extLst>
          </p:cNvPr>
          <p:cNvSpPr>
            <a:spLocks noGrp="1"/>
          </p:cNvSpPr>
          <p:nvPr>
            <p:ph idx="1"/>
          </p:nvPr>
        </p:nvSpPr>
        <p:spPr>
          <a:xfrm>
            <a:off x="838200" y="2086984"/>
            <a:ext cx="10515600" cy="40525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Placeholder 8">
            <a:extLst>
              <a:ext uri="{FF2B5EF4-FFF2-40B4-BE49-F238E27FC236}">
                <a16:creationId xmlns:a16="http://schemas.microsoft.com/office/drawing/2014/main" id="{D8D37926-3C4B-41C8-EFDB-911300C2434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12171458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0924193-02B9-9810-A50A-C323F20B00A2}"/>
              </a:ext>
            </a:extLst>
          </p:cNvPr>
          <p:cNvPicPr>
            <a:picLocks noChangeAspect="1"/>
          </p:cNvPicPr>
          <p:nvPr userDrawn="1"/>
        </p:nvPicPr>
        <p:blipFill>
          <a:blip r:embed="rId2"/>
          <a:stretch>
            <a:fillRect/>
          </a:stretch>
        </p:blipFill>
        <p:spPr>
          <a:xfrm>
            <a:off x="0" y="-16112"/>
            <a:ext cx="12192000" cy="6858000"/>
          </a:xfrm>
          <a:prstGeom prst="rect">
            <a:avLst/>
          </a:prstGeom>
        </p:spPr>
      </p:pic>
      <p:sp>
        <p:nvSpPr>
          <p:cNvPr id="2" name="Title 1">
            <a:extLst>
              <a:ext uri="{FF2B5EF4-FFF2-40B4-BE49-F238E27FC236}">
                <a16:creationId xmlns:a16="http://schemas.microsoft.com/office/drawing/2014/main" id="{FE7A35BE-2442-7C64-032F-EEC3B84E842D}"/>
              </a:ext>
            </a:extLst>
          </p:cNvPr>
          <p:cNvSpPr>
            <a:spLocks noGrp="1"/>
          </p:cNvSpPr>
          <p:nvPr>
            <p:ph type="title"/>
          </p:nvPr>
        </p:nvSpPr>
        <p:spPr>
          <a:xfrm>
            <a:off x="838200" y="730525"/>
            <a:ext cx="10515600" cy="2852737"/>
          </a:xfrm>
          <a:prstGeom prst="rect">
            <a:avLst/>
          </a:prstGeom>
        </p:spPr>
        <p:txBody>
          <a:bodyPr anchor="b"/>
          <a:lstStyle>
            <a:lvl1pPr>
              <a:defRPr sz="6000">
                <a:solidFill>
                  <a:srgbClr val="3647B6"/>
                </a:solidFill>
              </a:defRPr>
            </a:lvl1pPr>
          </a:lstStyle>
          <a:p>
            <a:r>
              <a:rPr lang="en-US"/>
              <a:t>Click to edit Master title style</a:t>
            </a:r>
          </a:p>
        </p:txBody>
      </p:sp>
      <p:sp>
        <p:nvSpPr>
          <p:cNvPr id="3" name="Text Placeholder 2">
            <a:extLst>
              <a:ext uri="{FF2B5EF4-FFF2-40B4-BE49-F238E27FC236}">
                <a16:creationId xmlns:a16="http://schemas.microsoft.com/office/drawing/2014/main" id="{9FD8DA3C-9A4F-10ED-C6D4-40AC09EDE511}"/>
              </a:ext>
            </a:extLst>
          </p:cNvPr>
          <p:cNvSpPr>
            <a:spLocks noGrp="1"/>
          </p:cNvSpPr>
          <p:nvPr>
            <p:ph type="body" idx="1"/>
          </p:nvPr>
        </p:nvSpPr>
        <p:spPr>
          <a:xfrm>
            <a:off x="838200" y="3712387"/>
            <a:ext cx="10515600" cy="1500187"/>
          </a:xfrm>
        </p:spPr>
        <p:txBody>
          <a:bodyPr>
            <a:normAutofit/>
          </a:bodyPr>
          <a:lstStyle>
            <a:lvl1pPr marL="0" indent="0">
              <a:buNone/>
              <a:defRPr sz="2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TextBox 4">
            <a:extLst>
              <a:ext uri="{FF2B5EF4-FFF2-40B4-BE49-F238E27FC236}">
                <a16:creationId xmlns:a16="http://schemas.microsoft.com/office/drawing/2014/main" id="{F8A65D87-AFBC-843E-1CA6-0F0D9EB66B62}"/>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29552894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55C14D-8924-F22D-FF6C-1CEECDCEA30C}"/>
              </a:ext>
            </a:extLst>
          </p:cNvPr>
          <p:cNvSpPr>
            <a:spLocks noGrp="1"/>
          </p:cNvSpPr>
          <p:nvPr>
            <p:ph sz="half" idx="1"/>
          </p:nvPr>
        </p:nvSpPr>
        <p:spPr>
          <a:xfrm>
            <a:off x="838200" y="2119256"/>
            <a:ext cx="5181600" cy="4057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5748EB7-DF60-9429-B7C4-F17C2FD19504}"/>
              </a:ext>
            </a:extLst>
          </p:cNvPr>
          <p:cNvSpPr>
            <a:spLocks noGrp="1"/>
          </p:cNvSpPr>
          <p:nvPr>
            <p:ph sz="half" idx="2"/>
          </p:nvPr>
        </p:nvSpPr>
        <p:spPr>
          <a:xfrm>
            <a:off x="6172200" y="2119256"/>
            <a:ext cx="5181600" cy="4057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Placeholder 8">
            <a:extLst>
              <a:ext uri="{FF2B5EF4-FFF2-40B4-BE49-F238E27FC236}">
                <a16:creationId xmlns:a16="http://schemas.microsoft.com/office/drawing/2014/main" id="{09305E6D-E633-8F98-0EDC-7F3C0166DB61}"/>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37142002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C07D04F-CFDA-AB0A-0CB3-633767A38D3D}"/>
              </a:ext>
            </a:extLst>
          </p:cNvPr>
          <p:cNvSpPr>
            <a:spLocks noGrp="1"/>
          </p:cNvSpPr>
          <p:nvPr>
            <p:ph type="body" idx="1"/>
          </p:nvPr>
        </p:nvSpPr>
        <p:spPr>
          <a:xfrm>
            <a:off x="836612" y="2109863"/>
            <a:ext cx="5157787" cy="6759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E417A7-92FA-2590-1532-B39F1253F89A}"/>
              </a:ext>
            </a:extLst>
          </p:cNvPr>
          <p:cNvSpPr>
            <a:spLocks noGrp="1"/>
          </p:cNvSpPr>
          <p:nvPr>
            <p:ph sz="half" idx="2"/>
          </p:nvPr>
        </p:nvSpPr>
        <p:spPr>
          <a:xfrm>
            <a:off x="839788" y="2861535"/>
            <a:ext cx="5157787" cy="3328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7583ECC-3794-AE5F-27B5-A74B4DEC7341}"/>
              </a:ext>
            </a:extLst>
          </p:cNvPr>
          <p:cNvSpPr>
            <a:spLocks noGrp="1"/>
          </p:cNvSpPr>
          <p:nvPr>
            <p:ph type="body" sz="quarter" idx="3"/>
          </p:nvPr>
        </p:nvSpPr>
        <p:spPr>
          <a:xfrm>
            <a:off x="6172200" y="2109863"/>
            <a:ext cx="5183188" cy="6759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4E5DA7-1D14-860C-86DA-E26B78A695EF}"/>
              </a:ext>
            </a:extLst>
          </p:cNvPr>
          <p:cNvSpPr>
            <a:spLocks noGrp="1"/>
          </p:cNvSpPr>
          <p:nvPr>
            <p:ph sz="quarter" idx="4"/>
          </p:nvPr>
        </p:nvSpPr>
        <p:spPr>
          <a:xfrm>
            <a:off x="6172200" y="2861535"/>
            <a:ext cx="5183188" cy="3328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Placeholder 8">
            <a:extLst>
              <a:ext uri="{FF2B5EF4-FFF2-40B4-BE49-F238E27FC236}">
                <a16:creationId xmlns:a16="http://schemas.microsoft.com/office/drawing/2014/main" id="{AA033EDD-4130-6D25-944B-3C4E62F04A5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33293442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AFE5DF1-48AB-E0EB-F43E-6ACA748DB739}"/>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A5A7959-19EC-57EE-7E3C-D0AA505DBDFA}"/>
              </a:ext>
            </a:extLst>
          </p:cNvPr>
          <p:cNvSpPr>
            <a:spLocks noGrp="1"/>
          </p:cNvSpPr>
          <p:nvPr>
            <p:ph type="title"/>
          </p:nvPr>
        </p:nvSpPr>
        <p:spPr>
          <a:xfrm>
            <a:off x="838200" y="2882157"/>
            <a:ext cx="10515600" cy="1093686"/>
          </a:xfrm>
          <a:prstGeom prst="rect">
            <a:avLst/>
          </a:prstGeom>
        </p:spPr>
        <p:txBody>
          <a:bodyPr>
            <a:normAutofit/>
          </a:bodyPr>
          <a:lstStyle>
            <a:lvl1pPr>
              <a:defRPr sz="6000">
                <a:solidFill>
                  <a:srgbClr val="3647B6"/>
                </a:solidFill>
              </a:defRPr>
            </a:lvl1pPr>
          </a:lstStyle>
          <a:p>
            <a:r>
              <a:rPr lang="en-US"/>
              <a:t>Click to edit Master title style</a:t>
            </a:r>
          </a:p>
        </p:txBody>
      </p:sp>
      <p:sp>
        <p:nvSpPr>
          <p:cNvPr id="3" name="TextBox 2">
            <a:extLst>
              <a:ext uri="{FF2B5EF4-FFF2-40B4-BE49-F238E27FC236}">
                <a16:creationId xmlns:a16="http://schemas.microsoft.com/office/drawing/2014/main" id="{220BCF7B-22B6-6253-4D64-9AD634D23090}"/>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29176129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EBAB681-AC2C-C77A-18CF-DCFBC5F41761}"/>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2" name="TextBox 1">
            <a:extLst>
              <a:ext uri="{FF2B5EF4-FFF2-40B4-BE49-F238E27FC236}">
                <a16:creationId xmlns:a16="http://schemas.microsoft.com/office/drawing/2014/main" id="{BF0BC1E5-8CCE-BA2E-FCAF-D803E35C5BB4}"/>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16117947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BFF6852-088F-2460-26AE-643C01A590A3}"/>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2" name="Title 1">
            <a:extLst>
              <a:ext uri="{FF2B5EF4-FFF2-40B4-BE49-F238E27FC236}">
                <a16:creationId xmlns:a16="http://schemas.microsoft.com/office/drawing/2014/main" id="{EC0DFDD0-A0F2-83DC-8B7C-F0E0195703D2}"/>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B817D2E1-E1A8-E3A2-FBE0-B7BCE986DF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7E9988-0A31-7185-4BB3-3C4229E09964}"/>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TextBox 4">
            <a:extLst>
              <a:ext uri="{FF2B5EF4-FFF2-40B4-BE49-F238E27FC236}">
                <a16:creationId xmlns:a16="http://schemas.microsoft.com/office/drawing/2014/main" id="{41D28B3D-8AA7-7411-73DB-702ACCECC369}"/>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186213444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5691A5A-4639-4A17-81AE-6B9D409E829A}"/>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3" name="Picture Placeholder 2">
            <a:extLst>
              <a:ext uri="{FF2B5EF4-FFF2-40B4-BE49-F238E27FC236}">
                <a16:creationId xmlns:a16="http://schemas.microsoft.com/office/drawing/2014/main" id="{B047FD8C-2415-7AF2-D9F7-2FD9A5E45B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9" name="Title 1">
            <a:extLst>
              <a:ext uri="{FF2B5EF4-FFF2-40B4-BE49-F238E27FC236}">
                <a16:creationId xmlns:a16="http://schemas.microsoft.com/office/drawing/2014/main" id="{375B6969-06CB-5136-72BE-7F36D6601CE5}"/>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p>
        </p:txBody>
      </p:sp>
      <p:sp>
        <p:nvSpPr>
          <p:cNvPr id="10" name="Text Placeholder 3">
            <a:extLst>
              <a:ext uri="{FF2B5EF4-FFF2-40B4-BE49-F238E27FC236}">
                <a16:creationId xmlns:a16="http://schemas.microsoft.com/office/drawing/2014/main" id="{15190A3B-C978-9A37-3EC2-7DD786CF8935}"/>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 name="TextBox 1">
            <a:extLst>
              <a:ext uri="{FF2B5EF4-FFF2-40B4-BE49-F238E27FC236}">
                <a16:creationId xmlns:a16="http://schemas.microsoft.com/office/drawing/2014/main" id="{3D551DB3-822F-D681-37C0-3180279A1079}"/>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1076236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AFE5DF1-48AB-E0EB-F43E-6ACA748DB739}"/>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A5A7959-19EC-57EE-7E3C-D0AA505DBDFA}"/>
              </a:ext>
            </a:extLst>
          </p:cNvPr>
          <p:cNvSpPr>
            <a:spLocks noGrp="1"/>
          </p:cNvSpPr>
          <p:nvPr>
            <p:ph type="title"/>
          </p:nvPr>
        </p:nvSpPr>
        <p:spPr>
          <a:xfrm>
            <a:off x="838200" y="2882157"/>
            <a:ext cx="10515600" cy="1093686"/>
          </a:xfrm>
          <a:prstGeom prst="rect">
            <a:avLst/>
          </a:prstGeom>
        </p:spPr>
        <p:txBody>
          <a:bodyPr>
            <a:normAutofit/>
          </a:bodyPr>
          <a:lstStyle>
            <a:lvl1pPr>
              <a:defRPr sz="6000">
                <a:solidFill>
                  <a:srgbClr val="3647B6"/>
                </a:solidFill>
              </a:defRPr>
            </a:lvl1pPr>
          </a:lstStyle>
          <a:p>
            <a:r>
              <a:rPr lang="en-US"/>
              <a:t>Click to edit Master title style</a:t>
            </a:r>
          </a:p>
        </p:txBody>
      </p:sp>
      <p:sp>
        <p:nvSpPr>
          <p:cNvPr id="3" name="TextBox 2">
            <a:extLst>
              <a:ext uri="{FF2B5EF4-FFF2-40B4-BE49-F238E27FC236}">
                <a16:creationId xmlns:a16="http://schemas.microsoft.com/office/drawing/2014/main" id="{220BCF7B-22B6-6253-4D64-9AD634D23090}"/>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25249512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EBAB681-AC2C-C77A-18CF-DCFBC5F41761}"/>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2" name="TextBox 1">
            <a:extLst>
              <a:ext uri="{FF2B5EF4-FFF2-40B4-BE49-F238E27FC236}">
                <a16:creationId xmlns:a16="http://schemas.microsoft.com/office/drawing/2014/main" id="{BF0BC1E5-8CCE-BA2E-FCAF-D803E35C5BB4}"/>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31029606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Cover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pic>
        <p:nvPicPr>
          <p:cNvPr id="8" name="图片 7" descr="Massachusetts map.">
            <a:extLst>
              <a:ext uri="{FF2B5EF4-FFF2-40B4-BE49-F238E27FC236}">
                <a16:creationId xmlns:a16="http://schemas.microsoft.com/office/drawing/2014/main" id="{550F10F7-8704-4715-B443-EFB6D73BBCDA}"/>
              </a:ext>
            </a:extLst>
          </p:cNvPr>
          <p:cNvPicPr>
            <a:picLocks noChangeAspect="1"/>
          </p:cNvPicPr>
          <p:nvPr userDrawn="1"/>
        </p:nvPicPr>
        <p:blipFill>
          <a:blip r:embed="rId4" cstate="email">
            <a:duotone>
              <a:prstClr val="black"/>
              <a:schemeClr val="bg1">
                <a:lumMod val="65000"/>
                <a:tint val="45000"/>
                <a:satMod val="400000"/>
              </a:schemeClr>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a:ext>
            </a:extLst>
          </a:blip>
          <a:stretch>
            <a:fillRect/>
          </a:stretch>
        </p:blipFill>
        <p:spPr>
          <a:xfrm>
            <a:off x="267128" y="1921878"/>
            <a:ext cx="4068567" cy="2563965"/>
          </a:xfrm>
          <a:prstGeom prst="rect">
            <a:avLst/>
          </a:prstGeom>
          <a:noFill/>
        </p:spPr>
      </p:pic>
      <p:sp>
        <p:nvSpPr>
          <p:cNvPr id="9" name="矩形 8" descr="Colored blackground box.">
            <a:extLst>
              <a:ext uri="{FF2B5EF4-FFF2-40B4-BE49-F238E27FC236}">
                <a16:creationId xmlns:a16="http://schemas.microsoft.com/office/drawing/2014/main" id="{7D512A3C-1A6C-4890-AAF3-6E19AD2E7913}"/>
              </a:ext>
            </a:extLst>
          </p:cNvPr>
          <p:cNvSpPr/>
          <p:nvPr userDrawn="1"/>
        </p:nvSpPr>
        <p:spPr>
          <a:xfrm>
            <a:off x="5301464" y="1921878"/>
            <a:ext cx="6890535"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Graphic bar.">
            <a:extLst>
              <a:ext uri="{FF2B5EF4-FFF2-40B4-BE49-F238E27FC236}">
                <a16:creationId xmlns:a16="http://schemas.microsoft.com/office/drawing/2014/main" id="{72CE4073-084A-4342-853D-A4762D8A1AC4}"/>
              </a:ext>
            </a:extLst>
          </p:cNvPr>
          <p:cNvSpPr/>
          <p:nvPr userDrawn="1"/>
        </p:nvSpPr>
        <p:spPr>
          <a:xfrm>
            <a:off x="4952999" y="1921878"/>
            <a:ext cx="173182"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A16031F9-E14B-462C-B8F1-B51AFEC42CFC}"/>
              </a:ext>
            </a:extLst>
          </p:cNvPr>
          <p:cNvSpPr>
            <a:spLocks noGrp="1"/>
          </p:cNvSpPr>
          <p:nvPr>
            <p:ph type="ctrTitle" hasCustomPrompt="1"/>
          </p:nvPr>
        </p:nvSpPr>
        <p:spPr>
          <a:xfrm>
            <a:off x="5406654" y="1958196"/>
            <a:ext cx="6678954" cy="1656272"/>
          </a:xfrm>
          <a:noFill/>
        </p:spPr>
        <p:txBody>
          <a:bodyPr wrap="square" rtlCol="0">
            <a:noAutofit/>
          </a:bodyPr>
          <a:lstStyle>
            <a:lvl1pPr>
              <a:defRPr lang="zh-CN" altLang="en-US" sz="4000" b="0" dirty="0">
                <a:solidFill>
                  <a:schemeClr val="bg1"/>
                </a:solidFill>
                <a:latin typeface="Segoe" panose="020B0503040204020203" pitchFamily="34" charset="0"/>
                <a:ea typeface="+mn-ea"/>
                <a:cs typeface="Segoe" panose="020B0503040204020203" pitchFamily="34" charset="0"/>
              </a:defRPr>
            </a:lvl1pPr>
          </a:lstStyle>
          <a:p>
            <a:pPr marL="0" lvl="0"/>
            <a:r>
              <a:rPr lang="en-US" altLang="zh-CN"/>
              <a:t>Place Main Title Here</a:t>
            </a:r>
            <a:endParaRPr lang="zh-CN" altLang="en-US"/>
          </a:p>
        </p:txBody>
      </p:sp>
      <p:sp>
        <p:nvSpPr>
          <p:cNvPr id="3" name="副标题 2">
            <a:extLst>
              <a:ext uri="{FF2B5EF4-FFF2-40B4-BE49-F238E27FC236}">
                <a16:creationId xmlns:a16="http://schemas.microsoft.com/office/drawing/2014/main" id="{1DDA73CA-A448-4132-A3BC-CF4C9ED91A3B}"/>
              </a:ext>
            </a:extLst>
          </p:cNvPr>
          <p:cNvSpPr>
            <a:spLocks noGrp="1"/>
          </p:cNvSpPr>
          <p:nvPr>
            <p:ph type="subTitle" idx="1" hasCustomPrompt="1"/>
          </p:nvPr>
        </p:nvSpPr>
        <p:spPr>
          <a:xfrm>
            <a:off x="5417389" y="3650895"/>
            <a:ext cx="6659592" cy="826214"/>
          </a:xfrm>
          <a:noFill/>
        </p:spPr>
        <p:txBody>
          <a:bodyPr wrap="square" rtlCol="0" anchor="t" anchorCtr="0">
            <a:noAutofit/>
          </a:bodyPr>
          <a:lstStyle>
            <a:lvl1pPr marL="0" indent="0">
              <a:buNone/>
              <a:defRPr lang="zh-CN" altLang="en-US" sz="2400" dirty="0">
                <a:solidFill>
                  <a:schemeClr val="bg1"/>
                </a:solidFill>
                <a:latin typeface="Segoe" panose="020B0503040204020203" pitchFamily="34" charset="0"/>
                <a:cs typeface="Segoe" panose="020B0503040204020203" pitchFamily="34" charset="0"/>
              </a:defRPr>
            </a:lvl1pPr>
          </a:lstStyle>
          <a:p>
            <a:pPr marL="0" lvl="0"/>
            <a:r>
              <a:rPr lang="en-US" altLang="zh-CN"/>
              <a:t>Place Subtitle/Host/Date</a:t>
            </a:r>
            <a:r>
              <a:rPr lang="zh-CN" altLang="en-US"/>
              <a:t> </a:t>
            </a:r>
            <a:r>
              <a:rPr lang="en-US" altLang="zh-CN"/>
              <a:t>Here</a:t>
            </a:r>
            <a:endParaRPr lang="zh-CN" altLang="en-US"/>
          </a:p>
        </p:txBody>
      </p:sp>
    </p:spTree>
    <p:extLst>
      <p:ext uri="{BB962C8B-B14F-4D97-AF65-F5344CB8AC3E}">
        <p14:creationId xmlns:p14="http://schemas.microsoft.com/office/powerpoint/2010/main" val="15340788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ver page 2">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pic>
        <p:nvPicPr>
          <p:cNvPr id="8" name="图片 7" descr="Massachusetts map.">
            <a:extLst>
              <a:ext uri="{FF2B5EF4-FFF2-40B4-BE49-F238E27FC236}">
                <a16:creationId xmlns:a16="http://schemas.microsoft.com/office/drawing/2014/main" id="{550F10F7-8704-4715-B443-EFB6D73BBCDA}"/>
              </a:ext>
            </a:extLst>
          </p:cNvPr>
          <p:cNvPicPr>
            <a:picLocks noChangeAspect="1"/>
          </p:cNvPicPr>
          <p:nvPr userDrawn="1"/>
        </p:nvPicPr>
        <p:blipFill>
          <a:blip r:embed="rId4" cstate="email">
            <a:duotone>
              <a:prstClr val="black"/>
              <a:schemeClr val="bg1">
                <a:lumMod val="65000"/>
                <a:tint val="45000"/>
                <a:satMod val="400000"/>
              </a:schemeClr>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a:ext>
            </a:extLst>
          </a:blip>
          <a:stretch>
            <a:fillRect/>
          </a:stretch>
        </p:blipFill>
        <p:spPr>
          <a:xfrm>
            <a:off x="267128" y="1921878"/>
            <a:ext cx="4068567" cy="2563965"/>
          </a:xfrm>
          <a:prstGeom prst="rect">
            <a:avLst/>
          </a:prstGeom>
          <a:noFill/>
        </p:spPr>
      </p:pic>
      <p:sp>
        <p:nvSpPr>
          <p:cNvPr id="9" name="矩形 8" descr="Colored blackground box.">
            <a:extLst>
              <a:ext uri="{FF2B5EF4-FFF2-40B4-BE49-F238E27FC236}">
                <a16:creationId xmlns:a16="http://schemas.microsoft.com/office/drawing/2014/main" id="{7D512A3C-1A6C-4890-AAF3-6E19AD2E7913}"/>
              </a:ext>
            </a:extLst>
          </p:cNvPr>
          <p:cNvSpPr/>
          <p:nvPr userDrawn="1"/>
        </p:nvSpPr>
        <p:spPr>
          <a:xfrm>
            <a:off x="5301464" y="1921878"/>
            <a:ext cx="6890535"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Graphic bar.">
            <a:extLst>
              <a:ext uri="{FF2B5EF4-FFF2-40B4-BE49-F238E27FC236}">
                <a16:creationId xmlns:a16="http://schemas.microsoft.com/office/drawing/2014/main" id="{72CE4073-084A-4342-853D-A4762D8A1AC4}"/>
              </a:ext>
            </a:extLst>
          </p:cNvPr>
          <p:cNvSpPr/>
          <p:nvPr userDrawn="1"/>
        </p:nvSpPr>
        <p:spPr>
          <a:xfrm>
            <a:off x="4952999" y="1921878"/>
            <a:ext cx="173182"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20">
            <a:extLst>
              <a:ext uri="{FF2B5EF4-FFF2-40B4-BE49-F238E27FC236}">
                <a16:creationId xmlns:a16="http://schemas.microsoft.com/office/drawing/2014/main" id="{8E1396B4-19B0-464B-B28D-6834EE0C27C9}"/>
              </a:ext>
            </a:extLst>
          </p:cNvPr>
          <p:cNvSpPr txBox="1"/>
          <p:nvPr userDrawn="1"/>
        </p:nvSpPr>
        <p:spPr>
          <a:xfrm>
            <a:off x="5417537" y="2189724"/>
            <a:ext cx="6672942" cy="2062103"/>
          </a:xfrm>
          <a:prstGeom prst="rect">
            <a:avLst/>
          </a:prstGeom>
          <a:noFill/>
        </p:spPr>
        <p:txBody>
          <a:bodyPr wrap="square" rtlCol="0">
            <a:noAutofit/>
          </a:bodyPr>
          <a:lstStyle/>
          <a:p>
            <a:r>
              <a:rPr lang="en-US" altLang="zh-CN" sz="3200">
                <a:solidFill>
                  <a:schemeClr val="bg1"/>
                </a:solidFill>
                <a:latin typeface="Segoe SemiBold" panose="020B0703040204020203" pitchFamily="34" charset="0"/>
                <a:cs typeface="Segoe SemiBold" panose="020B0703040204020203" pitchFamily="34" charset="0"/>
              </a:rPr>
              <a:t>Place Your Very Pearson Access Very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Long Main Title Here</a:t>
            </a:r>
            <a:endParaRPr lang="zh-CN" altLang="en-US" sz="3200">
              <a:solidFill>
                <a:schemeClr val="bg1"/>
              </a:solidFill>
              <a:latin typeface="Segoe SemiBold" panose="020B0703040204020203" pitchFamily="34" charset="0"/>
              <a:cs typeface="Segoe SemiBold" panose="020B0703040204020203" pitchFamily="34" charset="0"/>
            </a:endParaRPr>
          </a:p>
        </p:txBody>
      </p:sp>
      <p:sp>
        <p:nvSpPr>
          <p:cNvPr id="12" name="文本框 21">
            <a:extLst>
              <a:ext uri="{FF2B5EF4-FFF2-40B4-BE49-F238E27FC236}">
                <a16:creationId xmlns:a16="http://schemas.microsoft.com/office/drawing/2014/main" id="{A6AA5C36-C54D-41A3-A64E-9114483887CE}"/>
              </a:ext>
            </a:extLst>
          </p:cNvPr>
          <p:cNvSpPr txBox="1"/>
          <p:nvPr userDrawn="1"/>
        </p:nvSpPr>
        <p:spPr>
          <a:xfrm>
            <a:off x="5417537" y="4552460"/>
            <a:ext cx="6672942" cy="461665"/>
          </a:xfrm>
          <a:prstGeom prst="rect">
            <a:avLst/>
          </a:prstGeom>
          <a:noFill/>
        </p:spPr>
        <p:txBody>
          <a:bodyPr wrap="square" rtlCol="0">
            <a:noAutofit/>
          </a:bodyPr>
          <a:lstStyle/>
          <a:p>
            <a:r>
              <a:rPr lang="en-US" altLang="zh-CN" sz="2400">
                <a:solidFill>
                  <a:schemeClr val="accent1">
                    <a:lumMod val="50000"/>
                  </a:schemeClr>
                </a:solidFill>
                <a:latin typeface="Segoe" panose="020B0503040204020203" pitchFamily="34" charset="0"/>
                <a:cs typeface="Segoe" panose="020B0503040204020203" pitchFamily="34" charset="0"/>
              </a:rPr>
              <a:t>Place Subtitle/Host/Date Here</a:t>
            </a:r>
            <a:endParaRPr lang="zh-CN" altLang="en-US" sz="2400">
              <a:solidFill>
                <a:schemeClr val="accent1">
                  <a:lumMod val="50000"/>
                </a:schemeClr>
              </a:solidFill>
              <a:latin typeface="Segoe" panose="020B0503040204020203" pitchFamily="34" charset="0"/>
              <a:cs typeface="Segoe" panose="020B0503040204020203" pitchFamily="34" charset="0"/>
            </a:endParaRPr>
          </a:p>
        </p:txBody>
      </p:sp>
    </p:spTree>
    <p:extLst>
      <p:ext uri="{BB962C8B-B14F-4D97-AF65-F5344CB8AC3E}">
        <p14:creationId xmlns:p14="http://schemas.microsoft.com/office/powerpoint/2010/main" val="15340788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Content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矩形 4" descr="Colored background box.">
            <a:extLst>
              <a:ext uri="{FF2B5EF4-FFF2-40B4-BE49-F238E27FC236}">
                <a16:creationId xmlns:a16="http://schemas.microsoft.com/office/drawing/2014/main" id="{70FF4C12-B5A4-42EB-A0E1-FD89DCFAC495}"/>
              </a:ext>
            </a:extLst>
          </p:cNvPr>
          <p:cNvSpPr/>
          <p:nvPr userDrawn="1"/>
        </p:nvSpPr>
        <p:spPr>
          <a:xfrm>
            <a:off x="1" y="-1"/>
            <a:ext cx="2807594" cy="685800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80795835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Section">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矩形 4" descr="Colored background box.">
            <a:extLst>
              <a:ext uri="{FF2B5EF4-FFF2-40B4-BE49-F238E27FC236}">
                <a16:creationId xmlns:a16="http://schemas.microsoft.com/office/drawing/2014/main" id="{70FF4C12-B5A4-42EB-A0E1-FD89DCFAC495}"/>
              </a:ext>
            </a:extLst>
          </p:cNvPr>
          <p:cNvSpPr/>
          <p:nvPr userDrawn="1"/>
        </p:nvSpPr>
        <p:spPr>
          <a:xfrm>
            <a:off x="1" y="1948543"/>
            <a:ext cx="2034861" cy="2002971"/>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7310754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ext-one column bullet points">
    <p:spTree>
      <p:nvGrpSpPr>
        <p:cNvPr id="1" name=""/>
        <p:cNvGrpSpPr/>
        <p:nvPr/>
      </p:nvGrpSpPr>
      <p:grpSpPr>
        <a:xfrm>
          <a:off x="0" y="0"/>
          <a:ext cx="0" cy="0"/>
          <a:chOff x="0" y="0"/>
          <a:chExt cx="0" cy="0"/>
        </a:xfrm>
      </p:grpSpPr>
      <p:pic>
        <p:nvPicPr>
          <p:cNvPr id="8"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o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a:t>Click here to edit title</a:t>
            </a:r>
            <a:endParaRPr lang="zh-CN" altLang="en-US"/>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3200" baseline="0">
                <a:solidFill>
                  <a:schemeClr val="accent1">
                    <a:lumMod val="50000"/>
                  </a:schemeClr>
                </a:solidFill>
                <a:latin typeface="Segoe UI" panose="020B0502040204020203" pitchFamily="34" charset="0"/>
                <a:cs typeface="Segoe UI" panose="020B0502040204020203" pitchFamily="34" charset="0"/>
              </a:defRPr>
            </a:lvl1pPr>
            <a:lvl2pPr marL="736600" indent="-279400">
              <a:lnSpc>
                <a:spcPct val="100000"/>
              </a:lnSpc>
              <a:spcAft>
                <a:spcPts val="0"/>
              </a:spcAft>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51000" indent="-279400">
              <a:lnSpc>
                <a:spcPct val="100000"/>
              </a:lnSpc>
              <a:spcAft>
                <a:spcPts val="0"/>
              </a:spcAft>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116138" indent="-287338">
              <a:lnSpc>
                <a:spcPct val="100000"/>
              </a:lnSpc>
              <a:spcAft>
                <a:spcPts val="0"/>
              </a:spcAft>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edit bullet points</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Fourth level</a:t>
            </a:r>
            <a:endParaRPr lang="zh-CN" altLang="en-US"/>
          </a:p>
          <a:p>
            <a:pPr lvl="4"/>
            <a:r>
              <a:rPr lang="en-US" altLang="zh-CN"/>
              <a:t>Fifth level</a:t>
            </a:r>
            <a:endParaRPr lang="zh-CN" altLang="en-US"/>
          </a:p>
        </p:txBody>
      </p:sp>
      <p:sp>
        <p:nvSpPr>
          <p:cNvPr id="12" name="Slide Number Placeholder 11"/>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4" name="TextBox 3"/>
          <p:cNvSpPr txBox="1"/>
          <p:nvPr userDrawn="1"/>
        </p:nvSpPr>
        <p:spPr>
          <a:xfrm>
            <a:off x="250371" y="6356350"/>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14915131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image" Target="../media/image11.jpeg"/><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713B8FF0-B949-418A-B884-7856ED3FF0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altLang="zh-CN"/>
              <a:t>Click here to edit master title</a:t>
            </a:r>
            <a:endParaRPr lang="zh-CN" altLang="en-US"/>
          </a:p>
        </p:txBody>
      </p:sp>
      <p:sp>
        <p:nvSpPr>
          <p:cNvPr id="3" name="文本占位符 2">
            <a:extLst>
              <a:ext uri="{FF2B5EF4-FFF2-40B4-BE49-F238E27FC236}">
                <a16:creationId xmlns:a16="http://schemas.microsoft.com/office/drawing/2014/main" id="{4D3B3FFB-82AC-4EC9-A398-722C2D7E7627}"/>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altLang="zh-CN"/>
              <a:t>Click here to edit text</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Forth level</a:t>
            </a:r>
            <a:endParaRPr lang="zh-CN" altLang="en-US"/>
          </a:p>
          <a:p>
            <a:pPr lvl="4"/>
            <a:r>
              <a:rPr lang="en-US" altLang="zh-CN"/>
              <a:t>Fifth level</a:t>
            </a:r>
            <a:endParaRPr lang="zh-CN" altLang="en-US"/>
          </a:p>
        </p:txBody>
      </p:sp>
      <p:sp>
        <p:nvSpPr>
          <p:cNvPr id="4" name="日期占位符 3">
            <a:extLst>
              <a:ext uri="{FF2B5EF4-FFF2-40B4-BE49-F238E27FC236}">
                <a16:creationId xmlns:a16="http://schemas.microsoft.com/office/drawing/2014/main" id="{61977E61-00A2-43A0-9328-9D066838A9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4668EC-92F0-4572-9577-023BA49E05D2}" type="datetime1">
              <a:rPr lang="en-US" altLang="zh-CN" smtClean="0"/>
              <a:pPr/>
              <a:t>3/4/2025</a:t>
            </a:fld>
            <a:endParaRPr lang="zh-CN" altLang="en-US"/>
          </a:p>
        </p:txBody>
      </p:sp>
      <p:sp>
        <p:nvSpPr>
          <p:cNvPr id="5" name="页脚占位符 4">
            <a:extLst>
              <a:ext uri="{FF2B5EF4-FFF2-40B4-BE49-F238E27FC236}">
                <a16:creationId xmlns:a16="http://schemas.microsoft.com/office/drawing/2014/main" id="{EC850DC4-B6F4-4C90-A6C9-8DF7DE7F5E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5C65AC83-998D-49FC-8885-4FB383A937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27229C-EC7B-4063-A33B-28A5E87E32ED}" type="slidenum">
              <a:rPr lang="zh-CN" altLang="en-US" smtClean="0"/>
              <a:pPr/>
              <a:t>‹#›</a:t>
            </a:fld>
            <a:endParaRPr lang="zh-CN" altLang="en-US"/>
          </a:p>
        </p:txBody>
      </p:sp>
      <p:sp>
        <p:nvSpPr>
          <p:cNvPr id="8" name="TextBox 7">
            <a:extLst>
              <a:ext uri="{FF2B5EF4-FFF2-40B4-BE49-F238E27FC236}">
                <a16:creationId xmlns:a16="http://schemas.microsoft.com/office/drawing/2014/main" id="{90448173-5068-4CE5-6E33-B3D8C7BF56FB}"/>
              </a:ext>
            </a:extLst>
          </p:cNvPr>
          <p:cNvSpPr txBox="1"/>
          <p:nvPr userDrawn="1">
            <p:extLst>
              <p:ext uri="{1162E1C5-73C7-4A58-AE30-91384D911F3F}">
                <p184:classification xmlns:p184="http://schemas.microsoft.com/office/powerpoint/2018/4/main" val="ftr"/>
              </p:ext>
            </p:extLst>
          </p:nvPr>
        </p:nvSpPr>
        <p:spPr>
          <a:xfrm>
            <a:off x="63500" y="6642100"/>
            <a:ext cx="1235075" cy="152400"/>
          </a:xfrm>
          <a:prstGeom prst="rect">
            <a:avLst/>
          </a:prstGeom>
        </p:spPr>
        <p:txBody>
          <a:bodyPr horzOverflow="overflow" lIns="0" tIns="0" rIns="0" bIns="0">
            <a:spAutoFit/>
          </a:bodyPr>
          <a:lstStyle/>
          <a:p>
            <a:pPr algn="l"/>
            <a:r>
              <a:rPr lang="en-US" sz="1000">
                <a:solidFill>
                  <a:srgbClr val="000000"/>
                </a:solidFill>
                <a:latin typeface="Calibri" panose="020F0502020204030204" pitchFamily="34" charset="0"/>
                <a:cs typeface="Calibri" panose="020F0502020204030204" pitchFamily="34" charset="0"/>
              </a:rPr>
              <a:t>Copyright - eMetric LLC</a:t>
            </a:r>
          </a:p>
        </p:txBody>
      </p:sp>
    </p:spTree>
    <p:extLst>
      <p:ext uri="{BB962C8B-B14F-4D97-AF65-F5344CB8AC3E}">
        <p14:creationId xmlns:p14="http://schemas.microsoft.com/office/powerpoint/2010/main" val="1578416296"/>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49" r:id="rId5"/>
    <p:sldLayoutId id="2147483665" r:id="rId6"/>
    <p:sldLayoutId id="2147483655" r:id="rId7"/>
    <p:sldLayoutId id="2147483661" r:id="rId8"/>
    <p:sldLayoutId id="2147483660" r:id="rId9"/>
    <p:sldLayoutId id="2147483664" r:id="rId10"/>
    <p:sldLayoutId id="2147483652" r:id="rId11"/>
    <p:sldLayoutId id="2147483657" r:id="rId12"/>
    <p:sldLayoutId id="2147483654" r:id="rId13"/>
    <p:sldLayoutId id="2147483663" r:id="rId14"/>
    <p:sldLayoutId id="2147483662" r:id="rId15"/>
    <p:sldLayoutId id="2147483682" r:id="rId16"/>
    <p:sldLayoutId id="2147483683" r:id="rId17"/>
  </p:sldLayoutIdLst>
  <p:hf hdr="0"/>
  <p:txStyles>
    <p:titleStyle>
      <a:lvl1pPr algn="l" defTabSz="914400" rtl="0" eaLnBrk="1" latinLnBrk="0" hangingPunct="1">
        <a:lnSpc>
          <a:spcPct val="90000"/>
        </a:lnSpc>
        <a:spcBef>
          <a:spcPct val="0"/>
        </a:spcBef>
        <a:buNone/>
        <a:defRPr sz="3000" kern="1200" baseline="0">
          <a:solidFill>
            <a:schemeClr val="tx1"/>
          </a:solidFill>
          <a:latin typeface="Segoe UI Semibold" panose="020B0702040204020203" pitchFamily="34" charset="0"/>
          <a:ea typeface="+mj-ea"/>
          <a:cs typeface="Segoe UI Semibold" panose="020B0702040204020203" pitchFamily="34" charset="0"/>
        </a:defRPr>
      </a:lvl1pPr>
    </p:titleStyle>
    <p:bodyStyle>
      <a:lvl1pPr marL="228600" indent="-228600" algn="l" defTabSz="914400" rtl="0" eaLnBrk="1" latinLnBrk="0" hangingPunct="1">
        <a:lnSpc>
          <a:spcPct val="90000"/>
        </a:lnSpc>
        <a:spcBef>
          <a:spcPts val="1000"/>
        </a:spcBef>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736600" indent="-279400" algn="l" defTabSz="914400" rtl="0" eaLnBrk="1" latinLnBrk="0" hangingPunct="1">
        <a:lnSpc>
          <a:spcPct val="90000"/>
        </a:lnSpc>
        <a:spcBef>
          <a:spcPts val="500"/>
        </a:spcBef>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90000"/>
        </a:lnSpc>
        <a:spcBef>
          <a:spcPts val="500"/>
        </a:spcBef>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90000"/>
        </a:lnSpc>
        <a:spcBef>
          <a:spcPts val="500"/>
        </a:spcBef>
        <a:buClr>
          <a:srgbClr val="E38526"/>
        </a:buClr>
        <a:buFont typeface="Wingdings" panose="05000000000000000000" pitchFamily="2" charset="2"/>
        <a:buChar char="v"/>
        <a:defRPr sz="2000" kern="120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A blue and white flag&#10;&#10;Description automatically generated with low confidence">
            <a:extLst>
              <a:ext uri="{FF2B5EF4-FFF2-40B4-BE49-F238E27FC236}">
                <a16:creationId xmlns:a16="http://schemas.microsoft.com/office/drawing/2014/main" id="{04FFFA98-BE84-F3D2-7C54-E616A2B54E57}"/>
              </a:ext>
            </a:extLst>
          </p:cNvPr>
          <p:cNvPicPr>
            <a:picLocks noChangeAspect="1"/>
          </p:cNvPicPr>
          <p:nvPr userDrawn="1"/>
        </p:nvPicPr>
        <p:blipFill>
          <a:blip r:embed="rId13"/>
          <a:stretch>
            <a:fillRect/>
          </a:stretch>
        </p:blipFill>
        <p:spPr>
          <a:xfrm>
            <a:off x="0" y="-1"/>
            <a:ext cx="12192000" cy="6858000"/>
          </a:xfrm>
          <a:prstGeom prst="rect">
            <a:avLst/>
          </a:prstGeom>
        </p:spPr>
      </p:pic>
      <p:sp>
        <p:nvSpPr>
          <p:cNvPr id="3" name="Text Placeholder 2">
            <a:extLst>
              <a:ext uri="{FF2B5EF4-FFF2-40B4-BE49-F238E27FC236}">
                <a16:creationId xmlns:a16="http://schemas.microsoft.com/office/drawing/2014/main" id="{24F07E45-5358-D826-413C-524778517A7F}"/>
              </a:ext>
            </a:extLst>
          </p:cNvPr>
          <p:cNvSpPr>
            <a:spLocks noGrp="1"/>
          </p:cNvSpPr>
          <p:nvPr>
            <p:ph type="body" idx="1"/>
          </p:nvPr>
        </p:nvSpPr>
        <p:spPr>
          <a:xfrm>
            <a:off x="838200" y="2089013"/>
            <a:ext cx="10515600" cy="40879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Placeholder 8">
            <a:extLst>
              <a:ext uri="{FF2B5EF4-FFF2-40B4-BE49-F238E27FC236}">
                <a16:creationId xmlns:a16="http://schemas.microsoft.com/office/drawing/2014/main" id="{4B734709-A90C-544A-96B6-4BCE82CBBBF5}"/>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
        <p:nvSpPr>
          <p:cNvPr id="10" name="TextBox 9">
            <a:extLst>
              <a:ext uri="{FF2B5EF4-FFF2-40B4-BE49-F238E27FC236}">
                <a16:creationId xmlns:a16="http://schemas.microsoft.com/office/drawing/2014/main" id="{6800C52F-DC60-BE86-6751-7E45895AE1B5}"/>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1903692661"/>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hf sldNum="0" hdr="0" ftr="0" dt="0"/>
  <p:txStyles>
    <p:titleStyle>
      <a:lvl1pPr algn="l" defTabSz="914400" rtl="0" eaLnBrk="1" latinLnBrk="0" hangingPunct="1">
        <a:lnSpc>
          <a:spcPct val="90000"/>
        </a:lnSpc>
        <a:spcBef>
          <a:spcPct val="0"/>
        </a:spcBef>
        <a:buNone/>
        <a:defRPr sz="440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hyperlink" Target="https://mcas.onlinehelp.cognia.org/training-webinars/" TargetMode="External"/><Relationship Id="rId2" Type="http://schemas.openxmlformats.org/officeDocument/2006/relationships/diagramData" Target="../diagrams/data4.xml"/><Relationship Id="rId1" Type="http://schemas.openxmlformats.org/officeDocument/2006/relationships/slideLayout" Target="../slideLayouts/slideLayout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mcas.onlinehelp.cognia.org/wp-content/uploads/sites/30/2025/02/Additional-Tasks-on-the-Test-Scheduling-Page-of-the-MCAS-Portal-Adding-Report-Codes-Reactivating-Tests-and-Exports.pdf" TargetMode="External"/><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hyperlink" Target="mailto:mcas@mass.gov"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mcas.onlinehelp.cognia.org/training-webinars/"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hyperlink" Target="https://www.doe.mass.edu/mcas/cal.html" TargetMode="Externa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mailto:MCASEvents@cognia.org"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60.xml.rels><?xml version="1.0" encoding="UTF-8" standalone="yes"?>
<Relationships xmlns="http://schemas.openxmlformats.org/package/2006/relationships"><Relationship Id="rId3" Type="http://schemas.openxmlformats.org/officeDocument/2006/relationships/hyperlink" Target="https://mcas.onlinehelp.cognia.org/wp-content/uploads/sites/30/2025/01/Instructions-for-Unlocking-Test-Questions-in-the-MCAS-Student-Kiosk-.pdf" TargetMode="External"/><Relationship Id="rId2" Type="http://schemas.openxmlformats.org/officeDocument/2006/relationships/hyperlink" Target="https://mcas.onlinehelp.cognia.org/wp-content/uploads/sites/30/2025/02/Additional-Tasks-on-the-Test-Scheduling-Page-of-the-MCAS-Portal-Adding-Report-Codes-Reactivating-Tests-and-Exports.pdf" TargetMode="Externa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hyperlink" Target="https://www.doe.mass.edu/mcas/updates.html" TargetMode="Externa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https://www.doe.mass.edu/mcas/testadmin/manual/PAM.pdf" TargetMode="Externa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6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0.xml"/><Relationship Id="rId1" Type="http://schemas.openxmlformats.org/officeDocument/2006/relationships/slideLayout" Target="../slideLayouts/slideLayout4.xml"/><Relationship Id="rId4" Type="http://schemas.openxmlformats.org/officeDocument/2006/relationships/image" Target="../media/image37.png"/></Relationships>
</file>

<file path=ppt/slides/_rels/slide6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7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3" Type="http://schemas.openxmlformats.org/officeDocument/2006/relationships/hyperlink" Target="https://www.doe.mass.edu/mcas/cal.html" TargetMode="External"/><Relationship Id="rId2" Type="http://schemas.openxmlformats.org/officeDocument/2006/relationships/hyperlink" Target="http://www.doe.mass.edu/mcas/testadmin/manual/PAM.pdf" TargetMode="External"/><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hyperlink" Target="https://mcas.onlinehelp.cognia.org/wp-content/uploads/sites/30/2025/02/Additional-Tasks-on-the-Test-Scheduling-Page-of-the-MCAS-Portal-Adding-Report-Codes-Reactivating-Tests-and-Exports.pdf" TargetMode="External"/><Relationship Id="rId2" Type="http://schemas.openxmlformats.org/officeDocument/2006/relationships/hyperlink" Target="https://mcas.onlinehelp.cognia.org/wp-content/uploads/sites/30/2025/01/MCAS-Student-Registration-Guide_Final_Updated-1-21.pdf" TargetMode="Externa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5.xml"/></Relationships>
</file>

<file path=ppt/slides/_rels/slide7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6.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7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5.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_rels/slide80.xml.rels><?xml version="1.0" encoding="UTF-8" standalone="yes"?>
<Relationships xmlns="http://schemas.openxmlformats.org/package/2006/relationships"><Relationship Id="rId8" Type="http://schemas.openxmlformats.org/officeDocument/2006/relationships/hyperlink" Target="http://www.doe.mass.edu/mcas/updates.html" TargetMode="External"/><Relationship Id="rId3" Type="http://schemas.openxmlformats.org/officeDocument/2006/relationships/hyperlink" Target="https://mcas.onlinehelp.cognia.org/" TargetMode="External"/><Relationship Id="rId7" Type="http://schemas.openxmlformats.org/officeDocument/2006/relationships/hyperlink" Target="https://mcas.onlinehelp.cognia.org/technology-setup/" TargetMode="External"/><Relationship Id="rId2" Type="http://schemas.openxmlformats.org/officeDocument/2006/relationships/notesSlide" Target="../notesSlides/notesSlide33.xml"/><Relationship Id="rId1" Type="http://schemas.openxmlformats.org/officeDocument/2006/relationships/slideLayout" Target="../slideLayouts/slideLayout26.xml"/><Relationship Id="rId6" Type="http://schemas.openxmlformats.org/officeDocument/2006/relationships/hyperlink" Target="https://mcas.onlinehelp.cognia.org/portal/" TargetMode="External"/><Relationship Id="rId5" Type="http://schemas.openxmlformats.org/officeDocument/2006/relationships/hyperlink" Target="https://mcas.onlinehelp.cognia.org/wp-content/uploads/sites/30/2025/01/Instructions-for-Unlocking-Test-Questions-in-the-MCAS-Student-Kiosk-.pdf" TargetMode="External"/><Relationship Id="rId4" Type="http://schemas.openxmlformats.org/officeDocument/2006/relationships/hyperlink" Target="https://mcas.onlinehelp.cognia.org/wp-content/uploads/sites/30/2025/02/Additional-Tasks-on-the-Test-Scheduling-Page-of-the-MCAS-Portal-Adding-Report-Codes-Reactivating-Tests-and-Exports.pdf" TargetMode="External"/><Relationship Id="rId9" Type="http://schemas.openxmlformats.org/officeDocument/2006/relationships/hyperlink" Target="http://eepurl.com/ghSOhH" TargetMode="External"/></Relationships>
</file>

<file path=ppt/slides/_rels/slide81.xml.rels><?xml version="1.0" encoding="UTF-8" standalone="yes"?>
<Relationships xmlns="http://schemas.openxmlformats.org/package/2006/relationships"><Relationship Id="rId8" Type="http://schemas.openxmlformats.org/officeDocument/2006/relationships/hyperlink" Target="https://mcas.onlinehelp.cognia.org/wp-content/uploads/sites/30/2025/02/Additional-Tasks-on-the-Test-Scheduling-Page-of-the-MCAS-Portal-Adding-Report-Codes-Reactivating-Tests-and-Exports.pdf" TargetMode="External"/><Relationship Id="rId3" Type="http://schemas.openxmlformats.org/officeDocument/2006/relationships/hyperlink" Target="https://cognia.zoom.us/webinar/register/WN_x7vtZdIZSuSbsN6nLWV_Vg#/registration" TargetMode="External"/><Relationship Id="rId7" Type="http://schemas.openxmlformats.org/officeDocument/2006/relationships/hyperlink" Target="https://mcas.onlinehelp.cognia.org/wp-content/uploads/sites/30/2025/01/Instructions-for-Using-Materials-Management-in-the-MCAS-Portal-FINAL.pdf" TargetMode="External"/><Relationship Id="rId2" Type="http://schemas.openxmlformats.org/officeDocument/2006/relationships/notesSlide" Target="../notesSlides/notesSlide34.xml"/><Relationship Id="rId1" Type="http://schemas.openxmlformats.org/officeDocument/2006/relationships/slideLayout" Target="../slideLayouts/slideLayout26.xml"/><Relationship Id="rId6" Type="http://schemas.openxmlformats.org/officeDocument/2006/relationships/hyperlink" Target="https://mcas.onlinehelp.cognia.org/wp-content/uploads/sites/30/2025/01/Guide-to-Scheduling-Tests-and-Printing-Student-Logins-in-the-MCAS-Portal.pdf" TargetMode="External"/><Relationship Id="rId11" Type="http://schemas.openxmlformats.org/officeDocument/2006/relationships/hyperlink" Target="https://cognia.zoom.us/webinar/register/WN_5reXGC8jRKaD0TZkqFDjBQ#/registration" TargetMode="External"/><Relationship Id="rId5" Type="http://schemas.openxmlformats.org/officeDocument/2006/relationships/hyperlink" Target="https://mcas.onlinehelp.cognia.org/wp-content/uploads/sites/30/2025/01/Guide-to-Creating-and-Managing-Classes-in-the-MCAS-Portal-FINAL.pdf" TargetMode="External"/><Relationship Id="rId10" Type="http://schemas.openxmlformats.org/officeDocument/2006/relationships/hyperlink" Target="https://cognia.zoom.us/webinar/register/WN_Hqa6zjcCRGeJsB94YJLT2g#/registration" TargetMode="External"/><Relationship Id="rId4" Type="http://schemas.openxmlformats.org/officeDocument/2006/relationships/hyperlink" Target="https://mcas.onlinehelp.cognia.org/wp-content/uploads/sites/30/2024/10/Guide-to-the-MCAS-Portal-Final.pdf" TargetMode="External"/><Relationship Id="rId9" Type="http://schemas.openxmlformats.org/officeDocument/2006/relationships/hyperlink" Target="https://mcas.onlinehelp.cognia.org/wp-content/uploads/sites/30/2025/01/Instructions-for-Unlocking-Test-Questions-in-the-MCAS-Student-Kiosk-.pdf" TargetMode="External"/></Relationships>
</file>

<file path=ppt/slides/_rels/slide82.xml.rels><?xml version="1.0" encoding="UTF-8" standalone="yes"?>
<Relationships xmlns="http://schemas.openxmlformats.org/package/2006/relationships"><Relationship Id="rId3" Type="http://schemas.openxmlformats.org/officeDocument/2006/relationships/hyperlink" Target="mailto:mcas@mass.gov" TargetMode="External"/><Relationship Id="rId2" Type="http://schemas.openxmlformats.org/officeDocument/2006/relationships/notesSlide" Target="../notesSlides/notesSlide35.xml"/><Relationship Id="rId1" Type="http://schemas.openxmlformats.org/officeDocument/2006/relationships/slideLayout" Target="../slideLayouts/slideLayout26.xml"/></Relationships>
</file>

<file path=ppt/slides/_rels/slide83.xml.rels><?xml version="1.0" encoding="UTF-8" standalone="yes"?>
<Relationships xmlns="http://schemas.openxmlformats.org/package/2006/relationships"><Relationship Id="rId3" Type="http://schemas.openxmlformats.org/officeDocument/2006/relationships/hyperlink" Target="https://mcas.onlinehelp.cognia.org/" TargetMode="External"/><Relationship Id="rId2" Type="http://schemas.openxmlformats.org/officeDocument/2006/relationships/notesSlide" Target="../notesSlides/notesSlide36.xml"/><Relationship Id="rId1" Type="http://schemas.openxmlformats.org/officeDocument/2006/relationships/slideLayout" Target="../slideLayouts/slideLayout26.xml"/><Relationship Id="rId6" Type="http://schemas.openxmlformats.org/officeDocument/2006/relationships/hyperlink" Target="mailto:mcas@mass.gov" TargetMode="External"/><Relationship Id="rId5" Type="http://schemas.openxmlformats.org/officeDocument/2006/relationships/hyperlink" Target="http://www.doe.mass.edu/mcas" TargetMode="External"/><Relationship Id="rId4" Type="http://schemas.openxmlformats.org/officeDocument/2006/relationships/hyperlink" Target="mailto:mcas@cognia.org" TargetMode="Externa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1.xml"/></Relationships>
</file>

<file path=ppt/slides/_rels/slide86.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2.png"/><Relationship Id="rId7" Type="http://schemas.openxmlformats.org/officeDocument/2006/relationships/hyperlink" Target="mailto:mcas@mass.gov" TargetMode="External"/><Relationship Id="rId12" Type="http://schemas.openxmlformats.org/officeDocument/2006/relationships/image" Target="../media/image49.svg"/><Relationship Id="rId2" Type="http://schemas.openxmlformats.org/officeDocument/2006/relationships/notesSlide" Target="../notesSlides/notesSlide39.xml"/><Relationship Id="rId1" Type="http://schemas.openxmlformats.org/officeDocument/2006/relationships/slideLayout" Target="../slideLayouts/slideLayout25.xml"/><Relationship Id="rId6" Type="http://schemas.openxmlformats.org/officeDocument/2006/relationships/image" Target="../media/image45.svg"/><Relationship Id="rId11" Type="http://schemas.openxmlformats.org/officeDocument/2006/relationships/image" Target="../media/image48.png"/><Relationship Id="rId5" Type="http://schemas.openxmlformats.org/officeDocument/2006/relationships/image" Target="../media/image44.png"/><Relationship Id="rId10" Type="http://schemas.openxmlformats.org/officeDocument/2006/relationships/hyperlink" Target="http://www.doe.mass.edu/mcas" TargetMode="External"/><Relationship Id="rId4" Type="http://schemas.openxmlformats.org/officeDocument/2006/relationships/image" Target="../media/image43.svg"/><Relationship Id="rId9" Type="http://schemas.openxmlformats.org/officeDocument/2006/relationships/image" Target="../media/image47.svg"/></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5838" y="2462792"/>
            <a:ext cx="8631677" cy="1928238"/>
          </a:xfrm>
        </p:spPr>
        <p:txBody>
          <a:bodyPr>
            <a:noAutofit/>
          </a:bodyPr>
          <a:lstStyle/>
          <a:p>
            <a:r>
              <a:rPr lang="en-US" sz="5900">
                <a:latin typeface="Arial"/>
                <a:cs typeface="Arial"/>
              </a:rPr>
              <a:t>Tasks in the MCAS Portal During and After Testing</a:t>
            </a:r>
            <a:endParaRPr lang="en-US" altLang="en-US" sz="5900">
              <a:latin typeface="Arial"/>
              <a:cs typeface="Arial"/>
            </a:endParaRPr>
          </a:p>
        </p:txBody>
      </p:sp>
      <p:sp>
        <p:nvSpPr>
          <p:cNvPr id="3" name="Subtitle 2"/>
          <p:cNvSpPr>
            <a:spLocks noGrp="1"/>
          </p:cNvSpPr>
          <p:nvPr>
            <p:ph type="subTitle" idx="1"/>
          </p:nvPr>
        </p:nvSpPr>
        <p:spPr>
          <a:xfrm>
            <a:off x="505838" y="5466944"/>
            <a:ext cx="7538936" cy="1391055"/>
          </a:xfrm>
        </p:spPr>
        <p:txBody>
          <a:bodyPr/>
          <a:lstStyle/>
          <a:p>
            <a:pPr defTabSz="914126"/>
            <a:r>
              <a:rPr lang="en-US" altLang="zh-CN" sz="2799">
                <a:solidFill>
                  <a:srgbClr val="000000"/>
                </a:solidFill>
                <a:latin typeface="Arial" panose="020B0604020202020204" pitchFamily="34" charset="0"/>
                <a:cs typeface="Arial" panose="020B0604020202020204" pitchFamily="34" charset="0"/>
              </a:rPr>
              <a:t>The Office of Student Assessment Services </a:t>
            </a:r>
          </a:p>
          <a:p>
            <a:pPr defTabSz="914126"/>
            <a:r>
              <a:rPr lang="en-US" altLang="zh-CN" sz="2799">
                <a:solidFill>
                  <a:srgbClr val="000000"/>
                </a:solidFill>
                <a:latin typeface="Arial" panose="020B0604020202020204" pitchFamily="34" charset="0"/>
                <a:cs typeface="Arial" panose="020B0604020202020204" pitchFamily="34" charset="0"/>
              </a:rPr>
              <a:t>March 5, 2025</a:t>
            </a:r>
            <a:endParaRPr lang="zh-CN" altLang="en-US" sz="2799">
              <a:solidFill>
                <a:srgbClr val="000000"/>
              </a:solidFill>
              <a:latin typeface="Arial" panose="020B0604020202020204" pitchFamily="34" charset="0"/>
              <a:cs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5272CC-5AAC-413F-B3F8-3C00CE59107D}"/>
              </a:ext>
            </a:extLst>
          </p:cNvPr>
          <p:cNvSpPr>
            <a:spLocks noGrp="1"/>
          </p:cNvSpPr>
          <p:nvPr>
            <p:ph type="title" idx="4294967295"/>
          </p:nvPr>
        </p:nvSpPr>
        <p:spPr>
          <a:xfrm>
            <a:off x="822325" y="398463"/>
            <a:ext cx="11369675" cy="679450"/>
          </a:xfrm>
        </p:spPr>
        <p:txBody>
          <a:bodyPr>
            <a:normAutofit fontScale="90000"/>
          </a:bodyPr>
          <a:lstStyle/>
          <a:p>
            <a:r>
              <a:rPr lang="en-US" sz="3600">
                <a:solidFill>
                  <a:srgbClr val="3647B6"/>
                </a:solidFill>
                <a:latin typeface="Arial" panose="020B0604020202020204" pitchFamily="34" charset="0"/>
                <a:cs typeface="Arial" panose="020B0604020202020204" pitchFamily="34" charset="0"/>
              </a:rPr>
              <a:t>Timeline of Tasks in the MCAS Portal to Complete </a:t>
            </a:r>
            <a:r>
              <a:rPr lang="en-US" sz="3600" b="1">
                <a:solidFill>
                  <a:srgbClr val="3647B6"/>
                </a:solidFill>
                <a:latin typeface="Arial" panose="020B0604020202020204" pitchFamily="34" charset="0"/>
                <a:cs typeface="Arial" panose="020B0604020202020204" pitchFamily="34" charset="0"/>
              </a:rPr>
              <a:t>During and After</a:t>
            </a:r>
            <a:r>
              <a:rPr lang="en-US" sz="3600">
                <a:solidFill>
                  <a:srgbClr val="3647B6"/>
                </a:solidFill>
                <a:latin typeface="Arial" panose="020B0604020202020204" pitchFamily="34" charset="0"/>
                <a:cs typeface="Arial" panose="020B0604020202020204" pitchFamily="34" charset="0"/>
              </a:rPr>
              <a:t> Testing for </a:t>
            </a:r>
            <a:r>
              <a:rPr lang="en-US" sz="3600" u="sng">
                <a:solidFill>
                  <a:srgbClr val="3647B6"/>
                </a:solidFill>
                <a:latin typeface="Arial" panose="020B0604020202020204" pitchFamily="34" charset="0"/>
                <a:cs typeface="Arial" panose="020B0604020202020204" pitchFamily="34" charset="0"/>
              </a:rPr>
              <a:t>Principals/Test Coordinators</a:t>
            </a:r>
          </a:p>
        </p:txBody>
      </p:sp>
      <p:graphicFrame>
        <p:nvGraphicFramePr>
          <p:cNvPr id="5" name="Content Placeholder 4" descr="Timeline of Tasks in PAN to Complete Before and During Testing for Principals/Test Coordinators">
            <a:extLst>
              <a:ext uri="{FF2B5EF4-FFF2-40B4-BE49-F238E27FC236}">
                <a16:creationId xmlns:a16="http://schemas.microsoft.com/office/drawing/2014/main" id="{7F1E5243-8823-4C5D-9AA0-9BC871A40476}"/>
              </a:ext>
            </a:extLst>
          </p:cNvPr>
          <p:cNvGraphicFramePr>
            <a:graphicFrameLocks noGrp="1"/>
          </p:cNvGraphicFramePr>
          <p:nvPr>
            <p:ph idx="4294967295"/>
          </p:nvPr>
        </p:nvGraphicFramePr>
        <p:xfrm>
          <a:off x="211016" y="1409699"/>
          <a:ext cx="11755008" cy="52925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039530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5272CC-5AAC-413F-B3F8-3C00CE59107D}"/>
              </a:ext>
            </a:extLst>
          </p:cNvPr>
          <p:cNvSpPr>
            <a:spLocks noGrp="1"/>
          </p:cNvSpPr>
          <p:nvPr>
            <p:ph type="title" idx="4294967295"/>
          </p:nvPr>
        </p:nvSpPr>
        <p:spPr>
          <a:xfrm>
            <a:off x="822325" y="288925"/>
            <a:ext cx="11369675" cy="679450"/>
          </a:xfrm>
        </p:spPr>
        <p:txBody>
          <a:bodyPr/>
          <a:lstStyle/>
          <a:p>
            <a:r>
              <a:rPr lang="en-US" sz="3600">
                <a:solidFill>
                  <a:srgbClr val="3647B6"/>
                </a:solidFill>
                <a:latin typeface="Arial" panose="020B0604020202020204" pitchFamily="34" charset="0"/>
                <a:cs typeface="Arial" panose="020B0604020202020204" pitchFamily="34" charset="0"/>
              </a:rPr>
              <a:t>Timeline of Tasks in the MCAS Portal to Complete Before and During Testing for </a:t>
            </a:r>
            <a:r>
              <a:rPr lang="en-US" sz="3600" u="sng">
                <a:solidFill>
                  <a:srgbClr val="3647B6"/>
                </a:solidFill>
                <a:latin typeface="Arial" panose="020B0604020202020204" pitchFamily="34" charset="0"/>
                <a:cs typeface="Arial" panose="020B0604020202020204" pitchFamily="34" charset="0"/>
              </a:rPr>
              <a:t>Test Administrators</a:t>
            </a:r>
          </a:p>
        </p:txBody>
      </p:sp>
      <p:graphicFrame>
        <p:nvGraphicFramePr>
          <p:cNvPr id="5" name="Content Placeholder 4" descr="Up to 2 days before testing&#10;1 day before testing&#10;Test Day">
            <a:extLst>
              <a:ext uri="{FF2B5EF4-FFF2-40B4-BE49-F238E27FC236}">
                <a16:creationId xmlns:a16="http://schemas.microsoft.com/office/drawing/2014/main" id="{7F1E5243-8823-4C5D-9AA0-9BC871A40476}"/>
              </a:ext>
            </a:extLst>
          </p:cNvPr>
          <p:cNvGraphicFramePr>
            <a:graphicFrameLocks noGrp="1"/>
          </p:cNvGraphicFramePr>
          <p:nvPr>
            <p:ph idx="4294967295"/>
          </p:nvPr>
        </p:nvGraphicFramePr>
        <p:xfrm>
          <a:off x="411162" y="1278440"/>
          <a:ext cx="11369675" cy="50498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172834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3CE07A-5275-0D22-7AAB-901F2A0E92D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33F3257-1AFC-37E6-1A2A-7B09AB818302}"/>
              </a:ext>
            </a:extLst>
          </p:cNvPr>
          <p:cNvSpPr>
            <a:spLocks noGrp="1"/>
          </p:cNvSpPr>
          <p:nvPr>
            <p:ph type="title" idx="4294967295"/>
          </p:nvPr>
        </p:nvSpPr>
        <p:spPr>
          <a:xfrm>
            <a:off x="822325" y="288925"/>
            <a:ext cx="11369675" cy="679450"/>
          </a:xfrm>
        </p:spPr>
        <p:txBody>
          <a:bodyPr/>
          <a:lstStyle/>
          <a:p>
            <a:r>
              <a:rPr lang="en-US" sz="3600">
                <a:solidFill>
                  <a:srgbClr val="3647B6"/>
                </a:solidFill>
                <a:latin typeface="Arial" panose="020B0604020202020204" pitchFamily="34" charset="0"/>
                <a:cs typeface="Arial" panose="020B0604020202020204" pitchFamily="34" charset="0"/>
              </a:rPr>
              <a:t>Timeline of Tasks to Complete for </a:t>
            </a:r>
            <a:r>
              <a:rPr lang="en-US" sz="3600" u="sng">
                <a:solidFill>
                  <a:srgbClr val="3647B6"/>
                </a:solidFill>
                <a:latin typeface="Arial" panose="020B0604020202020204" pitchFamily="34" charset="0"/>
                <a:cs typeface="Arial" panose="020B0604020202020204" pitchFamily="34" charset="0"/>
              </a:rPr>
              <a:t>Technology Coordinators</a:t>
            </a:r>
          </a:p>
        </p:txBody>
      </p:sp>
      <p:graphicFrame>
        <p:nvGraphicFramePr>
          <p:cNvPr id="5" name="Content Placeholder 4" descr="Timeline of Tasks in PAN to Complete Before and During Testing for Principals/Test Coordinators">
            <a:extLst>
              <a:ext uri="{FF2B5EF4-FFF2-40B4-BE49-F238E27FC236}">
                <a16:creationId xmlns:a16="http://schemas.microsoft.com/office/drawing/2014/main" id="{DF4D5A51-21A9-24AB-F78C-B5B3E10A9BD8}"/>
              </a:ext>
            </a:extLst>
          </p:cNvPr>
          <p:cNvGraphicFramePr>
            <a:graphicFrameLocks noGrp="1"/>
          </p:cNvGraphicFramePr>
          <p:nvPr>
            <p:ph idx="4294967295"/>
          </p:nvPr>
        </p:nvGraphicFramePr>
        <p:xfrm>
          <a:off x="411162" y="1219162"/>
          <a:ext cx="11369675" cy="50498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F4136D0A-F380-2231-C951-AC43B3637533}"/>
              </a:ext>
            </a:extLst>
          </p:cNvPr>
          <p:cNvSpPr txBox="1"/>
          <p:nvPr/>
        </p:nvSpPr>
        <p:spPr>
          <a:xfrm>
            <a:off x="2872409" y="6268998"/>
            <a:ext cx="8378687"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Additional information was shared in the </a:t>
            </a:r>
            <a:r>
              <a:rPr kumimoji="0" lang="en-US"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hlinkClick r:id="rId7"/>
              </a:rPr>
              <a:t>MCAS Tasks for Technology Coordinators training session</a:t>
            </a:r>
            <a:r>
              <a:rPr kumimoji="0" lang="en-US"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from February 28. </a:t>
            </a:r>
          </a:p>
        </p:txBody>
      </p:sp>
    </p:spTree>
    <p:extLst>
      <p:ext uri="{BB962C8B-B14F-4D97-AF65-F5344CB8AC3E}">
        <p14:creationId xmlns:p14="http://schemas.microsoft.com/office/powerpoint/2010/main" val="14720728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B7432D-58CD-EB1A-0A4F-14D9CCBB616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AFBA619-B755-844F-1A7A-07D4B2EE574A}"/>
              </a:ext>
            </a:extLst>
          </p:cNvPr>
          <p:cNvSpPr>
            <a:spLocks noGrp="1"/>
          </p:cNvSpPr>
          <p:nvPr>
            <p:ph type="title"/>
          </p:nvPr>
        </p:nvSpPr>
        <p:spPr/>
        <p:txBody>
          <a:bodyPr>
            <a:normAutofit fontScale="90000"/>
          </a:bodyPr>
          <a:lstStyle/>
          <a:p>
            <a:r>
              <a:rPr lang="en-US">
                <a:latin typeface="Arial" panose="020B0604020202020204" pitchFamily="34" charset="0"/>
                <a:cs typeface="Arial" panose="020B0604020202020204" pitchFamily="34" charset="0"/>
              </a:rPr>
              <a:t>2. Monitoring Student Testing</a:t>
            </a:r>
            <a:br>
              <a:rPr lang="zh-CN" altLang="en-US" sz="6000">
                <a:solidFill>
                  <a:schemeClr val="accent1">
                    <a:lumMod val="50000"/>
                  </a:schemeClr>
                </a:solidFill>
              </a:rPr>
            </a:br>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617333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1C5ED6-1D35-6F52-5829-22D9C9BC39F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D3782C2-BE11-F77C-27CD-0715723B512F}"/>
              </a:ext>
            </a:extLst>
          </p:cNvPr>
          <p:cNvSpPr>
            <a:spLocks noGrp="1"/>
          </p:cNvSpPr>
          <p:nvPr>
            <p:ph type="title" idx="4294967295"/>
          </p:nvPr>
        </p:nvSpPr>
        <p:spPr>
          <a:xfrm>
            <a:off x="822325" y="288925"/>
            <a:ext cx="11369675" cy="679450"/>
          </a:xfrm>
        </p:spPr>
        <p:txBody>
          <a:bodyPr/>
          <a:lstStyle/>
          <a:p>
            <a:r>
              <a:rPr lang="en-US" sz="4000">
                <a:solidFill>
                  <a:srgbClr val="3647B6"/>
                </a:solidFill>
                <a:latin typeface="Arial" panose="020B0604020202020204" pitchFamily="34" charset="0"/>
                <a:cs typeface="Arial" panose="020B0604020202020204" pitchFamily="34" charset="0"/>
              </a:rPr>
              <a:t>Monitoring Student Testing in the MCAS Portal</a:t>
            </a:r>
          </a:p>
        </p:txBody>
      </p:sp>
      <p:sp>
        <p:nvSpPr>
          <p:cNvPr id="3" name="Content Placeholder 2">
            <a:extLst>
              <a:ext uri="{FF2B5EF4-FFF2-40B4-BE49-F238E27FC236}">
                <a16:creationId xmlns:a16="http://schemas.microsoft.com/office/drawing/2014/main" id="{A2A84283-0805-00D8-0563-18786F4ED0BF}"/>
              </a:ext>
            </a:extLst>
          </p:cNvPr>
          <p:cNvSpPr>
            <a:spLocks noGrp="1"/>
          </p:cNvSpPr>
          <p:nvPr>
            <p:ph idx="4294967295"/>
          </p:nvPr>
        </p:nvSpPr>
        <p:spPr>
          <a:xfrm>
            <a:off x="798952" y="968375"/>
            <a:ext cx="10594095" cy="5049837"/>
          </a:xfrm>
        </p:spPr>
        <p:txBody>
          <a:bodyPr/>
          <a:lstStyle/>
          <a:p>
            <a:pPr algn="l" rtl="0" fontAlgn="base">
              <a:buClr>
                <a:srgbClr val="000000"/>
              </a:buClr>
              <a:buFont typeface="Arial" panose="020B0604020202020204" pitchFamily="34" charset="0"/>
              <a:buChar char="•"/>
            </a:pPr>
            <a:r>
              <a:rPr lang="en-US" sz="3600">
                <a:solidFill>
                  <a:srgbClr val="000000"/>
                </a:solidFill>
                <a:latin typeface="Arial" panose="020B0604020202020204" pitchFamily="34" charset="0"/>
                <a:cs typeface="Arial" panose="020B0604020202020204" pitchFamily="34" charset="0"/>
              </a:rPr>
              <a:t>Test coordinators can monitor student testing status in the following ways in the MCAS Portal:</a:t>
            </a:r>
          </a:p>
          <a:p>
            <a:pPr lvl="1" fontAlgn="base">
              <a:buClr>
                <a:srgbClr val="000000"/>
              </a:buClr>
              <a:buFont typeface="Arial" panose="020B0604020202020204" pitchFamily="34" charset="0"/>
              <a:buChar char="•"/>
            </a:pPr>
            <a:r>
              <a:rPr lang="en-US" sz="3200">
                <a:solidFill>
                  <a:srgbClr val="000000"/>
                </a:solidFill>
                <a:latin typeface="Arial" panose="020B0604020202020204" pitchFamily="34" charset="0"/>
                <a:cs typeface="Arial" panose="020B0604020202020204" pitchFamily="34" charset="0"/>
              </a:rPr>
              <a:t>Viewing test session details from the </a:t>
            </a:r>
            <a:r>
              <a:rPr lang="en-US" sz="3200" b="1">
                <a:solidFill>
                  <a:srgbClr val="000000"/>
                </a:solidFill>
                <a:latin typeface="Arial" panose="020B0604020202020204" pitchFamily="34" charset="0"/>
                <a:cs typeface="Arial" panose="020B0604020202020204" pitchFamily="34" charset="0"/>
              </a:rPr>
              <a:t>Test Scheduling </a:t>
            </a:r>
            <a:r>
              <a:rPr lang="en-US" sz="3200">
                <a:solidFill>
                  <a:srgbClr val="000000"/>
                </a:solidFill>
                <a:latin typeface="Arial" panose="020B0604020202020204" pitchFamily="34" charset="0"/>
                <a:cs typeface="Arial" panose="020B0604020202020204" pitchFamily="34" charset="0"/>
              </a:rPr>
              <a:t>page</a:t>
            </a:r>
          </a:p>
          <a:p>
            <a:pPr lvl="1" fontAlgn="base">
              <a:buClr>
                <a:srgbClr val="000000"/>
              </a:buClr>
              <a:buFont typeface="Arial" panose="020B0604020202020204" pitchFamily="34" charset="0"/>
              <a:buChar char="•"/>
            </a:pPr>
            <a:r>
              <a:rPr lang="en-US" sz="3200">
                <a:solidFill>
                  <a:srgbClr val="000000"/>
                </a:solidFill>
                <a:latin typeface="Arial" panose="020B0604020202020204" pitchFamily="34" charset="0"/>
                <a:cs typeface="Arial" panose="020B0604020202020204" pitchFamily="34" charset="0"/>
              </a:rPr>
              <a:t>Exporting reports from the </a:t>
            </a:r>
            <a:r>
              <a:rPr lang="en-US" sz="3200" b="1">
                <a:solidFill>
                  <a:srgbClr val="000000"/>
                </a:solidFill>
                <a:latin typeface="Arial" panose="020B0604020202020204" pitchFamily="34" charset="0"/>
                <a:cs typeface="Arial" panose="020B0604020202020204" pitchFamily="34" charset="0"/>
              </a:rPr>
              <a:t>Test Scheduling </a:t>
            </a:r>
            <a:r>
              <a:rPr lang="en-US" sz="3200">
                <a:solidFill>
                  <a:srgbClr val="000000"/>
                </a:solidFill>
                <a:latin typeface="Arial" panose="020B0604020202020204" pitchFamily="34" charset="0"/>
                <a:cs typeface="Arial" panose="020B0604020202020204" pitchFamily="34" charset="0"/>
              </a:rPr>
              <a:t>page</a:t>
            </a:r>
          </a:p>
          <a:p>
            <a:pPr lvl="1" fontAlgn="base">
              <a:buClr>
                <a:srgbClr val="000000"/>
              </a:buClr>
              <a:buFont typeface="Arial" panose="020B0604020202020204" pitchFamily="34" charset="0"/>
              <a:buChar char="•"/>
            </a:pPr>
            <a:r>
              <a:rPr lang="en-US" sz="3200">
                <a:solidFill>
                  <a:srgbClr val="000000"/>
                </a:solidFill>
                <a:latin typeface="Arial" panose="020B0604020202020204" pitchFamily="34" charset="0"/>
                <a:cs typeface="Arial" panose="020B0604020202020204" pitchFamily="34" charset="0"/>
              </a:rPr>
              <a:t>Viewing the dashboards on the </a:t>
            </a:r>
            <a:r>
              <a:rPr lang="en-US" sz="3200" b="1">
                <a:solidFill>
                  <a:srgbClr val="000000"/>
                </a:solidFill>
                <a:latin typeface="Arial" panose="020B0604020202020204" pitchFamily="34" charset="0"/>
                <a:cs typeface="Arial" panose="020B0604020202020204" pitchFamily="34" charset="0"/>
              </a:rPr>
              <a:t>Dashboard</a:t>
            </a:r>
            <a:r>
              <a:rPr lang="en-US" sz="3200">
                <a:solidFill>
                  <a:srgbClr val="000000"/>
                </a:solidFill>
                <a:latin typeface="Arial" panose="020B0604020202020204" pitchFamily="34" charset="0"/>
                <a:cs typeface="Arial" panose="020B0604020202020204" pitchFamily="34" charset="0"/>
              </a:rPr>
              <a:t> page</a:t>
            </a:r>
          </a:p>
        </p:txBody>
      </p:sp>
    </p:spTree>
    <p:extLst>
      <p:ext uri="{BB962C8B-B14F-4D97-AF65-F5344CB8AC3E}">
        <p14:creationId xmlns:p14="http://schemas.microsoft.com/office/powerpoint/2010/main" val="9278340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8B2670-607F-47C8-8FC5-46A68E4B4773}"/>
              </a:ext>
            </a:extLst>
          </p:cNvPr>
          <p:cNvSpPr>
            <a:spLocks noGrp="1"/>
          </p:cNvSpPr>
          <p:nvPr>
            <p:ph type="title" idx="4294967295"/>
          </p:nvPr>
        </p:nvSpPr>
        <p:spPr>
          <a:xfrm>
            <a:off x="604610" y="268364"/>
            <a:ext cx="11369675" cy="679450"/>
          </a:xfrm>
        </p:spPr>
        <p:txBody>
          <a:bodyPr/>
          <a:lstStyle/>
          <a:p>
            <a:r>
              <a:rPr lang="en-US" sz="4000">
                <a:solidFill>
                  <a:srgbClr val="3647B6"/>
                </a:solidFill>
                <a:latin typeface="Arial" panose="020B0604020202020204" pitchFamily="34" charset="0"/>
                <a:cs typeface="Arial" panose="020B0604020202020204" pitchFamily="34" charset="0"/>
              </a:rPr>
              <a:t>Exports in the MCAS Portal </a:t>
            </a:r>
          </a:p>
        </p:txBody>
      </p:sp>
      <p:sp>
        <p:nvSpPr>
          <p:cNvPr id="4" name="Content Placeholder 2">
            <a:extLst>
              <a:ext uri="{FF2B5EF4-FFF2-40B4-BE49-F238E27FC236}">
                <a16:creationId xmlns:a16="http://schemas.microsoft.com/office/drawing/2014/main" id="{6D76F83F-BA4E-02C8-FC22-06EE15E8ADB8}"/>
              </a:ext>
            </a:extLst>
          </p:cNvPr>
          <p:cNvSpPr txBox="1">
            <a:spLocks/>
          </p:cNvSpPr>
          <p:nvPr/>
        </p:nvSpPr>
        <p:spPr>
          <a:xfrm>
            <a:off x="604609" y="1195464"/>
            <a:ext cx="11369675" cy="4644424"/>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736600" indent="-279400" algn="l" defTabSz="914400" rtl="0" eaLnBrk="1" latinLnBrk="0" hangingPunct="1">
              <a:lnSpc>
                <a:spcPct val="90000"/>
              </a:lnSpc>
              <a:spcBef>
                <a:spcPts val="500"/>
              </a:spcBef>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90000"/>
              </a:lnSpc>
              <a:spcBef>
                <a:spcPts val="500"/>
              </a:spcBef>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90000"/>
              </a:lnSpc>
              <a:spcBef>
                <a:spcPts val="500"/>
              </a:spcBef>
              <a:buClr>
                <a:srgbClr val="E38526"/>
              </a:buClr>
              <a:buFont typeface="Wingdings" panose="05000000000000000000" pitchFamily="2" charset="2"/>
              <a:buChar char="v"/>
              <a:defRPr sz="2000" kern="120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buClr>
                <a:srgbClr val="000000"/>
              </a:buClr>
            </a:pPr>
            <a:r>
              <a:rPr lang="en-US" sz="2800">
                <a:solidFill>
                  <a:srgbClr val="000000"/>
                </a:solidFill>
                <a:latin typeface="Arial" panose="020B0604020202020204" pitchFamily="34" charset="0"/>
                <a:cs typeface="Arial" panose="020B0604020202020204" pitchFamily="34" charset="0"/>
              </a:rPr>
              <a:t>Schools may find the following reports useful in tracking preparation and completion of testing.</a:t>
            </a:r>
          </a:p>
          <a:p>
            <a:pPr fontAlgn="base">
              <a:buClr>
                <a:srgbClr val="000000"/>
              </a:buClr>
            </a:pPr>
            <a:r>
              <a:rPr lang="en-US" sz="2800" b="1">
                <a:solidFill>
                  <a:srgbClr val="000000"/>
                </a:solidFill>
                <a:latin typeface="Arial" panose="020B0604020202020204" pitchFamily="34" charset="0"/>
                <a:cs typeface="Arial" panose="020B0604020202020204" pitchFamily="34" charset="0"/>
              </a:rPr>
              <a:t>Export Test Status</a:t>
            </a:r>
            <a:r>
              <a:rPr lang="en-US" sz="2800">
                <a:solidFill>
                  <a:srgbClr val="000000"/>
                </a:solidFill>
                <a:latin typeface="Arial" panose="020B0604020202020204" pitchFamily="34" charset="0"/>
                <a:cs typeface="Arial" panose="020B0604020202020204" pitchFamily="34" charset="0"/>
              </a:rPr>
              <a:t>: a .CSV file listing every student and their completion status per session of the selected school and test. </a:t>
            </a:r>
          </a:p>
          <a:p>
            <a:pPr fontAlgn="base">
              <a:buClr>
                <a:srgbClr val="000000"/>
              </a:buClr>
            </a:pPr>
            <a:r>
              <a:rPr lang="en-US" sz="2800" b="1">
                <a:solidFill>
                  <a:srgbClr val="000000"/>
                </a:solidFill>
                <a:latin typeface="Arial" panose="020B0604020202020204" pitchFamily="34" charset="0"/>
                <a:cs typeface="Arial" panose="020B0604020202020204" pitchFamily="34" charset="0"/>
              </a:rPr>
              <a:t>Export Test Status for All Tests</a:t>
            </a:r>
            <a:r>
              <a:rPr lang="en-US" sz="2800">
                <a:solidFill>
                  <a:srgbClr val="000000"/>
                </a:solidFill>
                <a:latin typeface="Arial" panose="020B0604020202020204" pitchFamily="34" charset="0"/>
                <a:cs typeface="Arial" panose="020B0604020202020204" pitchFamily="34" charset="0"/>
              </a:rPr>
              <a:t>: a .CSV file listing every student and their completion status per session for all tests in the selected district/school, program, and content area. </a:t>
            </a:r>
          </a:p>
          <a:p>
            <a:pPr fontAlgn="base">
              <a:buClr>
                <a:srgbClr val="000000"/>
              </a:buClr>
            </a:pPr>
            <a:r>
              <a:rPr lang="en-US" sz="2800" b="1">
                <a:solidFill>
                  <a:srgbClr val="000000"/>
                </a:solidFill>
                <a:latin typeface="Arial" panose="020B0604020202020204" pitchFamily="34" charset="0"/>
                <a:cs typeface="Arial" panose="020B0604020202020204" pitchFamily="34" charset="0"/>
              </a:rPr>
              <a:t>Export Students Not Scheduled</a:t>
            </a:r>
            <a:r>
              <a:rPr lang="en-US" sz="2800">
                <a:solidFill>
                  <a:srgbClr val="000000"/>
                </a:solidFill>
                <a:latin typeface="Arial" panose="020B0604020202020204" pitchFamily="34" charset="0"/>
                <a:cs typeface="Arial" panose="020B0604020202020204" pitchFamily="34" charset="0"/>
              </a:rPr>
              <a:t>: a .CSV file listing every student not scheduled for the selected school and test. (Only available at the school level).</a:t>
            </a:r>
            <a:endParaRPr lang="en-US" sz="2400">
              <a:solidFill>
                <a:srgbClr val="000000"/>
              </a:solidFill>
              <a:latin typeface="Arial" panose="020B0604020202020204" pitchFamily="34" charset="0"/>
              <a:cs typeface="Arial" panose="020B0604020202020204" pitchFamily="34" charset="0"/>
            </a:endParaRPr>
          </a:p>
          <a:p>
            <a:pPr lvl="1" fontAlgn="base">
              <a:buClr>
                <a:srgbClr val="000000"/>
              </a:buClr>
              <a:buFont typeface="Arial" panose="020B0604020202020204" pitchFamily="34" charset="0"/>
              <a:buChar char="•"/>
            </a:pPr>
            <a:endParaRPr lang="en-US">
              <a:solidFill>
                <a:srgbClr val="000000"/>
              </a:solidFill>
              <a:latin typeface="Arial" panose="020B0604020202020204" pitchFamily="34" charset="0"/>
              <a:cs typeface="Arial" panose="020B0604020202020204" pitchFamily="34" charset="0"/>
            </a:endParaRPr>
          </a:p>
          <a:p>
            <a:pPr>
              <a:buClr>
                <a:srgbClr val="101D35"/>
              </a:buClr>
            </a:pPr>
            <a:endParaRPr lang="en-US" sz="2800">
              <a:solidFill>
                <a:srgbClr val="101D35"/>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520592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D92AB8-E1B6-27BC-2935-FF2AB5C1932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87A928A-9A9F-D239-3C27-F8C536C572B7}"/>
              </a:ext>
            </a:extLst>
          </p:cNvPr>
          <p:cNvSpPr>
            <a:spLocks noGrp="1"/>
          </p:cNvSpPr>
          <p:nvPr>
            <p:ph type="title" idx="4294967295"/>
          </p:nvPr>
        </p:nvSpPr>
        <p:spPr>
          <a:xfrm>
            <a:off x="822325" y="288925"/>
            <a:ext cx="11369675" cy="679450"/>
          </a:xfrm>
        </p:spPr>
        <p:txBody>
          <a:bodyPr/>
          <a:lstStyle/>
          <a:p>
            <a:r>
              <a:rPr lang="en-US" sz="4400">
                <a:solidFill>
                  <a:srgbClr val="3647B6"/>
                </a:solidFill>
                <a:latin typeface="Arial" panose="020B0604020202020204" pitchFamily="34" charset="0"/>
                <a:cs typeface="Arial" panose="020B0604020202020204" pitchFamily="34" charset="0"/>
              </a:rPr>
              <a:t>Demonstration</a:t>
            </a:r>
          </a:p>
        </p:txBody>
      </p:sp>
      <p:sp>
        <p:nvSpPr>
          <p:cNvPr id="3" name="Content Placeholder 2">
            <a:extLst>
              <a:ext uri="{FF2B5EF4-FFF2-40B4-BE49-F238E27FC236}">
                <a16:creationId xmlns:a16="http://schemas.microsoft.com/office/drawing/2014/main" id="{8E3B59FE-9EB7-8ABF-39C9-54266CD8D2E4}"/>
              </a:ext>
            </a:extLst>
          </p:cNvPr>
          <p:cNvSpPr>
            <a:spLocks noGrp="1"/>
          </p:cNvSpPr>
          <p:nvPr>
            <p:ph idx="4294967295"/>
          </p:nvPr>
        </p:nvSpPr>
        <p:spPr>
          <a:xfrm>
            <a:off x="798952" y="968375"/>
            <a:ext cx="10594095" cy="5049837"/>
          </a:xfrm>
        </p:spPr>
        <p:txBody>
          <a:bodyPr/>
          <a:lstStyle/>
          <a:p>
            <a:pPr algn="l" rtl="0" fontAlgn="base">
              <a:buClr>
                <a:srgbClr val="000000"/>
              </a:buClr>
              <a:buFont typeface="Arial" panose="020B0604020202020204" pitchFamily="34" charset="0"/>
              <a:buChar char="•"/>
            </a:pPr>
            <a:r>
              <a:rPr lang="en-US">
                <a:solidFill>
                  <a:srgbClr val="000000"/>
                </a:solidFill>
                <a:latin typeface="Arial" panose="020B0604020202020204" pitchFamily="34" charset="0"/>
                <a:cs typeface="Arial" panose="020B0604020202020204" pitchFamily="34" charset="0"/>
              </a:rPr>
              <a:t>Monitoring test status on the Test Scheduling page</a:t>
            </a:r>
          </a:p>
          <a:p>
            <a:pPr algn="l" rtl="0" fontAlgn="base">
              <a:buClr>
                <a:srgbClr val="000000"/>
              </a:buClr>
              <a:buFont typeface="Arial" panose="020B0604020202020204" pitchFamily="34" charset="0"/>
              <a:buChar char="•"/>
            </a:pPr>
            <a:r>
              <a:rPr lang="en-US">
                <a:solidFill>
                  <a:srgbClr val="000000"/>
                </a:solidFill>
                <a:latin typeface="Arial" panose="020B0604020202020204" pitchFamily="34" charset="0"/>
                <a:cs typeface="Arial" panose="020B0604020202020204" pitchFamily="34" charset="0"/>
              </a:rPr>
              <a:t>Exports on the Test Scheduling page</a:t>
            </a:r>
          </a:p>
        </p:txBody>
      </p:sp>
    </p:spTree>
    <p:extLst>
      <p:ext uri="{BB962C8B-B14F-4D97-AF65-F5344CB8AC3E}">
        <p14:creationId xmlns:p14="http://schemas.microsoft.com/office/powerpoint/2010/main" val="11068324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4498" y="4409"/>
            <a:ext cx="10990385" cy="800851"/>
          </a:xfrm>
        </p:spPr>
        <p:txBody>
          <a:bodyPr>
            <a:normAutofit/>
          </a:bodyPr>
          <a:lstStyle/>
          <a:p>
            <a:r>
              <a:rPr lang="en-US" sz="4000">
                <a:latin typeface="Arial" panose="020B0604020202020204" pitchFamily="34" charset="0"/>
                <a:cs typeface="Arial" panose="020B0604020202020204" pitchFamily="34" charset="0"/>
              </a:rPr>
              <a:t>Monitoring Tests</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type="body" idx="1"/>
          </p:nvPr>
        </p:nvSpPr>
        <p:spPr>
          <a:xfrm>
            <a:off x="380132" y="912955"/>
            <a:ext cx="10990385" cy="4747845"/>
          </a:xfrm>
        </p:spPr>
        <p:txBody>
          <a:bodyPr vert="horz" lIns="91440" tIns="45720" rIns="91440" bIns="45720" rtlCol="0" anchor="t">
            <a:normAutofit/>
          </a:bodyPr>
          <a:lstStyle/>
          <a:p>
            <a:pPr marL="457200" indent="-457200">
              <a:buClrTx/>
              <a:buAutoNum type="arabicPeriod"/>
            </a:pPr>
            <a:r>
              <a:rPr lang="en-US" sz="2400" dirty="0">
                <a:solidFill>
                  <a:srgbClr val="000000"/>
                </a:solidFill>
                <a:latin typeface="Arial"/>
                <a:cs typeface="Arial"/>
              </a:rPr>
              <a:t>Log in to the MCAS Portal and click </a:t>
            </a:r>
            <a:r>
              <a:rPr lang="en-US" sz="2400" b="1" dirty="0">
                <a:solidFill>
                  <a:srgbClr val="000000"/>
                </a:solidFill>
                <a:latin typeface="Arial"/>
                <a:cs typeface="Arial"/>
              </a:rPr>
              <a:t>Administration</a:t>
            </a:r>
            <a:r>
              <a:rPr lang="en-US" sz="2400" dirty="0">
                <a:solidFill>
                  <a:srgbClr val="000000"/>
                </a:solidFill>
                <a:latin typeface="Arial"/>
                <a:cs typeface="Arial"/>
              </a:rPr>
              <a:t>.</a:t>
            </a:r>
            <a:endParaRPr lang="en-US" dirty="0"/>
          </a:p>
          <a:p>
            <a:pPr marL="457200" indent="-457200">
              <a:buClrTx/>
              <a:buAutoNum type="arabicPeriod"/>
            </a:pPr>
            <a:r>
              <a:rPr lang="en-US" sz="2400" dirty="0">
                <a:solidFill>
                  <a:srgbClr val="000000"/>
                </a:solidFill>
                <a:latin typeface="Arial"/>
                <a:cs typeface="Arial"/>
              </a:rPr>
              <a:t>Select the </a:t>
            </a:r>
            <a:r>
              <a:rPr lang="en-US" sz="2400" b="1" dirty="0">
                <a:solidFill>
                  <a:srgbClr val="000000"/>
                </a:solidFill>
                <a:latin typeface="Arial"/>
                <a:cs typeface="Arial"/>
              </a:rPr>
              <a:t>Test Scheduling </a:t>
            </a:r>
            <a:r>
              <a:rPr lang="en-US" sz="2400" dirty="0">
                <a:solidFill>
                  <a:srgbClr val="000000"/>
                </a:solidFill>
                <a:latin typeface="Arial"/>
                <a:cs typeface="Arial"/>
              </a:rPr>
              <a:t>page.</a:t>
            </a:r>
            <a:endParaRPr lang="en-US" dirty="0">
              <a:solidFill>
                <a:srgbClr val="203B6A"/>
              </a:solidFill>
            </a:endParaRPr>
          </a:p>
          <a:p>
            <a:pPr marL="457200" indent="-457200">
              <a:buClrTx/>
              <a:buAutoNum type="arabicPeriod"/>
            </a:pPr>
            <a:r>
              <a:rPr lang="en-US" sz="2400" dirty="0">
                <a:solidFill>
                  <a:srgbClr val="000000"/>
                </a:solidFill>
                <a:latin typeface="Arial"/>
                <a:cs typeface="Arial"/>
              </a:rPr>
              <a:t>Select the school, content area, program (grades </a:t>
            </a:r>
            <a:r>
              <a:rPr lang="en-US" sz="2400">
                <a:solidFill>
                  <a:srgbClr val="000000"/>
                </a:solidFill>
                <a:latin typeface="Arial"/>
                <a:cs typeface="Arial"/>
              </a:rPr>
              <a:t>3–8</a:t>
            </a:r>
            <a:r>
              <a:rPr lang="en-US" sz="2400" dirty="0">
                <a:solidFill>
                  <a:srgbClr val="000000"/>
                </a:solidFill>
                <a:latin typeface="Arial"/>
                <a:cs typeface="Arial"/>
              </a:rPr>
              <a:t> or high school), and test name.</a:t>
            </a:r>
            <a:endParaRPr lang="en-US" dirty="0">
              <a:solidFill>
                <a:srgbClr val="203B6A"/>
              </a:solidFill>
            </a:endParaRPr>
          </a:p>
          <a:p>
            <a:pPr marL="457200" indent="-457200">
              <a:buClrTx/>
              <a:buAutoNum type="arabicPeriod"/>
            </a:pPr>
            <a:r>
              <a:rPr lang="en-US" sz="2400" dirty="0">
                <a:solidFill>
                  <a:srgbClr val="000000"/>
                </a:solidFill>
                <a:latin typeface="Arial"/>
                <a:cs typeface="Arial"/>
              </a:rPr>
              <a:t>Locate the test session you wish to monitor and click </a:t>
            </a:r>
            <a:r>
              <a:rPr lang="en-US" sz="2400" b="1" dirty="0">
                <a:solidFill>
                  <a:srgbClr val="000000"/>
                </a:solidFill>
                <a:latin typeface="Arial"/>
                <a:cs typeface="Arial"/>
              </a:rPr>
              <a:t>View Details/Student Logins.</a:t>
            </a:r>
          </a:p>
          <a:p>
            <a:pPr marL="342900" indent="-342900">
              <a:buClrTx/>
              <a:buFont typeface="Arial" panose="020B0604020202020204" pitchFamily="34" charset="0"/>
              <a:buChar char="•"/>
            </a:pPr>
            <a:endParaRPr lang="en-US" sz="2400" dirty="0">
              <a:solidFill>
                <a:srgbClr val="000000"/>
              </a:solidFill>
              <a:latin typeface="Arial" panose="020B0604020202020204" pitchFamily="34" charset="0"/>
              <a:cs typeface="Arial" panose="020B0604020202020204" pitchFamily="34" charset="0"/>
            </a:endParaRPr>
          </a:p>
          <a:p>
            <a:pPr marL="342900" indent="-342900">
              <a:buClrTx/>
              <a:buFont typeface="Arial" panose="020B0604020202020204" pitchFamily="34" charset="0"/>
              <a:buChar char="•"/>
            </a:pPr>
            <a:endParaRPr lang="en-US" sz="2400" dirty="0">
              <a:solidFill>
                <a:srgbClr val="000000"/>
              </a:solidFill>
              <a:latin typeface="Arial" panose="020B0604020202020204" pitchFamily="34" charset="0"/>
              <a:cs typeface="Arial" panose="020B0604020202020204" pitchFamily="34" charset="0"/>
            </a:endParaRPr>
          </a:p>
          <a:p>
            <a:pPr>
              <a:buClrTx/>
            </a:pPr>
            <a:endParaRPr lang="en-US" sz="2200" dirty="0">
              <a:solidFill>
                <a:srgbClr val="000000"/>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E768944E-8174-07B7-7913-0D6075AAAAFD}"/>
              </a:ext>
            </a:extLst>
          </p:cNvPr>
          <p:cNvPicPr>
            <a:picLocks noChangeAspect="1"/>
          </p:cNvPicPr>
          <p:nvPr/>
        </p:nvPicPr>
        <p:blipFill>
          <a:blip r:embed="rId2"/>
          <a:stretch>
            <a:fillRect/>
          </a:stretch>
        </p:blipFill>
        <p:spPr>
          <a:xfrm>
            <a:off x="1616676" y="3429373"/>
            <a:ext cx="9597082" cy="3109037"/>
          </a:xfrm>
          <a:prstGeom prst="rect">
            <a:avLst/>
          </a:prstGeom>
        </p:spPr>
      </p:pic>
      <p:sp>
        <p:nvSpPr>
          <p:cNvPr id="6" name="Rectangle 5">
            <a:extLst>
              <a:ext uri="{FF2B5EF4-FFF2-40B4-BE49-F238E27FC236}">
                <a16:creationId xmlns:a16="http://schemas.microsoft.com/office/drawing/2014/main" id="{5A9AA173-E232-73DD-3594-319BF619ADAB}"/>
              </a:ext>
            </a:extLst>
          </p:cNvPr>
          <p:cNvSpPr/>
          <p:nvPr/>
        </p:nvSpPr>
        <p:spPr>
          <a:xfrm>
            <a:off x="7805350" y="3428999"/>
            <a:ext cx="1184189" cy="3078891"/>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23458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0DB44A-C84F-55DA-6F2A-E99C964F4B6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4668F9A-71D2-7FD1-FC3C-FD99271931B1}"/>
              </a:ext>
            </a:extLst>
          </p:cNvPr>
          <p:cNvSpPr>
            <a:spLocks noGrp="1"/>
          </p:cNvSpPr>
          <p:nvPr>
            <p:ph type="title" idx="4294967295"/>
          </p:nvPr>
        </p:nvSpPr>
        <p:spPr>
          <a:xfrm>
            <a:off x="604610" y="268364"/>
            <a:ext cx="11369675" cy="679450"/>
          </a:xfrm>
        </p:spPr>
        <p:txBody>
          <a:bodyPr/>
          <a:lstStyle/>
          <a:p>
            <a:r>
              <a:rPr lang="en-US" sz="4000">
                <a:solidFill>
                  <a:srgbClr val="3647B6"/>
                </a:solidFill>
                <a:latin typeface="Arial" panose="020B0604020202020204" pitchFamily="34" charset="0"/>
                <a:cs typeface="Arial" panose="020B0604020202020204" pitchFamily="34" charset="0"/>
              </a:rPr>
              <a:t>Exports on the Test Scheduling Page</a:t>
            </a:r>
          </a:p>
        </p:txBody>
      </p:sp>
      <p:sp>
        <p:nvSpPr>
          <p:cNvPr id="3" name="Content Placeholder 2">
            <a:extLst>
              <a:ext uri="{FF2B5EF4-FFF2-40B4-BE49-F238E27FC236}">
                <a16:creationId xmlns:a16="http://schemas.microsoft.com/office/drawing/2014/main" id="{E673E342-169C-D7FA-C7DE-099D8625D9D9}"/>
              </a:ext>
            </a:extLst>
          </p:cNvPr>
          <p:cNvSpPr>
            <a:spLocks noGrp="1"/>
          </p:cNvSpPr>
          <p:nvPr>
            <p:ph idx="4294967295"/>
          </p:nvPr>
        </p:nvSpPr>
        <p:spPr>
          <a:xfrm>
            <a:off x="604610" y="1266520"/>
            <a:ext cx="10968265" cy="4644424"/>
          </a:xfrm>
        </p:spPr>
        <p:txBody>
          <a:bodyPr vert="horz" lIns="91440" tIns="45720" rIns="91440" bIns="45720" rtlCol="0" anchor="t">
            <a:noAutofit/>
          </a:bodyPr>
          <a:lstStyle/>
          <a:p>
            <a:pPr marL="514350" indent="-514350" algn="l" rtl="0" fontAlgn="base">
              <a:buClr>
                <a:srgbClr val="000000"/>
              </a:buClr>
              <a:buFont typeface="+mj-lt"/>
              <a:buAutoNum type="arabicPeriod"/>
            </a:pPr>
            <a:r>
              <a:rPr lang="en-US" sz="2400" i="0" dirty="0">
                <a:solidFill>
                  <a:srgbClr val="000000"/>
                </a:solidFill>
                <a:effectLst/>
                <a:latin typeface="Arial" panose="020B0604020202020204" pitchFamily="34" charset="0"/>
                <a:cs typeface="Arial" panose="020B0604020202020204" pitchFamily="34" charset="0"/>
              </a:rPr>
              <a:t>Log in to the MCAS Portal.</a:t>
            </a:r>
          </a:p>
          <a:p>
            <a:pPr marL="514350" indent="-514350">
              <a:buClr>
                <a:srgbClr val="000000"/>
              </a:buClr>
              <a:buFont typeface="+mj-lt"/>
              <a:buAutoNum type="arabicPeriod"/>
            </a:pPr>
            <a:r>
              <a:rPr lang="en-US" sz="2400" dirty="0">
                <a:latin typeface="Arial" panose="020B0604020202020204" pitchFamily="34" charset="0"/>
                <a:cs typeface="Arial" panose="020B0604020202020204" pitchFamily="34" charset="0"/>
              </a:rPr>
              <a:t>Select </a:t>
            </a:r>
            <a:r>
              <a:rPr lang="en-US" sz="2400" b="1" dirty="0">
                <a:latin typeface="Arial" panose="020B0604020202020204" pitchFamily="34" charset="0"/>
                <a:cs typeface="Arial" panose="020B0604020202020204" pitchFamily="34" charset="0"/>
              </a:rPr>
              <a:t>Administration</a:t>
            </a:r>
            <a:r>
              <a:rPr lang="en-US" sz="2400" dirty="0">
                <a:latin typeface="Arial" panose="020B0604020202020204" pitchFamily="34" charset="0"/>
                <a:cs typeface="Arial" panose="020B0604020202020204" pitchFamily="34" charset="0"/>
              </a:rPr>
              <a:t>. </a:t>
            </a:r>
          </a:p>
          <a:p>
            <a:pPr marL="514350" indent="-514350">
              <a:buClr>
                <a:srgbClr val="000000"/>
              </a:buClr>
              <a:buFont typeface="+mj-lt"/>
              <a:buAutoNum type="arabicPeriod"/>
            </a:pPr>
            <a:r>
              <a:rPr lang="en-US" sz="2400" dirty="0">
                <a:latin typeface="Arial" panose="020B0604020202020204" pitchFamily="34" charset="0"/>
                <a:cs typeface="Arial" panose="020B0604020202020204" pitchFamily="34" charset="0"/>
              </a:rPr>
              <a:t>Select </a:t>
            </a:r>
            <a:r>
              <a:rPr lang="en-US" sz="2400" b="1" dirty="0">
                <a:latin typeface="Arial" panose="020B0604020202020204" pitchFamily="34" charset="0"/>
                <a:cs typeface="Arial" panose="020B0604020202020204" pitchFamily="34" charset="0"/>
              </a:rPr>
              <a:t>Test Scheduling</a:t>
            </a:r>
            <a:r>
              <a:rPr lang="en-US" sz="2400" dirty="0">
                <a:latin typeface="Arial" panose="020B0604020202020204" pitchFamily="34" charset="0"/>
                <a:cs typeface="Arial" panose="020B0604020202020204" pitchFamily="34" charset="0"/>
              </a:rPr>
              <a:t>. </a:t>
            </a:r>
          </a:p>
          <a:p>
            <a:pPr marL="514350" indent="-514350">
              <a:buClr>
                <a:srgbClr val="000000"/>
              </a:buClr>
              <a:buFont typeface="+mj-lt"/>
              <a:buAutoNum type="arabicPeriod"/>
            </a:pPr>
            <a:r>
              <a:rPr lang="en-US" sz="2400" dirty="0">
                <a:latin typeface="Arial" panose="020B0604020202020204" pitchFamily="34" charset="0"/>
                <a:cs typeface="Arial" panose="020B0604020202020204" pitchFamily="34" charset="0"/>
              </a:rPr>
              <a:t>Use the drop-down menus (Organization, Program, Subject, and Test Name) to filter for the scheduled test.</a:t>
            </a:r>
          </a:p>
          <a:p>
            <a:pPr marL="514350" indent="-514350">
              <a:buClr>
                <a:srgbClr val="000000"/>
              </a:buClr>
              <a:buFont typeface="+mj-lt"/>
              <a:buAutoNum type="arabicPeriod"/>
            </a:pPr>
            <a:r>
              <a:rPr lang="en-US" sz="2400" dirty="0">
                <a:latin typeface="Arial" panose="020B0604020202020204" pitchFamily="34" charset="0"/>
                <a:cs typeface="Arial" panose="020B0604020202020204" pitchFamily="34" charset="0"/>
              </a:rPr>
              <a:t>Select </a:t>
            </a:r>
            <a:r>
              <a:rPr lang="en-US" sz="2400" b="1" dirty="0">
                <a:latin typeface="Arial" panose="020B0604020202020204" pitchFamily="34" charset="0"/>
                <a:cs typeface="Arial" panose="020B0604020202020204" pitchFamily="34" charset="0"/>
              </a:rPr>
              <a:t>Exports</a:t>
            </a:r>
            <a:r>
              <a:rPr lang="en-US" sz="2400" dirty="0">
                <a:latin typeface="Arial" panose="020B0604020202020204" pitchFamily="34" charset="0"/>
                <a:cs typeface="Arial" panose="020B0604020202020204" pitchFamily="34" charset="0"/>
              </a:rPr>
              <a:t>, and select the export from the drop-down menu. </a:t>
            </a:r>
          </a:p>
          <a:p>
            <a:pPr marL="514350" indent="-514350" algn="l" rtl="0" fontAlgn="base">
              <a:buClr>
                <a:srgbClr val="000000"/>
              </a:buClr>
              <a:buFont typeface="+mj-lt"/>
              <a:buAutoNum type="arabicPeriod"/>
            </a:pPr>
            <a:endParaRPr lang="en-US" i="0" dirty="0">
              <a:solidFill>
                <a:srgbClr val="000000"/>
              </a:solidFill>
              <a:effectLst/>
              <a:latin typeface="Arial" panose="020B0604020202020204" pitchFamily="34" charset="0"/>
              <a:cs typeface="Arial" panose="020B0604020202020204" pitchFamily="34" charset="0"/>
            </a:endParaRPr>
          </a:p>
          <a:p>
            <a:pPr marL="457200" lvl="1" indent="0" fontAlgn="base">
              <a:buClr>
                <a:srgbClr val="000000"/>
              </a:buClr>
              <a:buNone/>
            </a:pPr>
            <a:endParaRPr lang="en-US" sz="2400" b="0" i="0" dirty="0">
              <a:solidFill>
                <a:srgbClr val="000000"/>
              </a:solidFill>
              <a:effectLst/>
              <a:latin typeface="Arial" panose="020B0604020202020204" pitchFamily="34" charset="0"/>
              <a:cs typeface="Arial" panose="020B0604020202020204" pitchFamily="34" charset="0"/>
            </a:endParaRPr>
          </a:p>
          <a:p>
            <a:pPr>
              <a:buClr>
                <a:srgbClr val="101D35"/>
              </a:buClr>
            </a:pPr>
            <a:endParaRPr lang="en-US" sz="2400" dirty="0">
              <a:solidFill>
                <a:srgbClr val="101D35"/>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E2B27427-E21D-EDF7-A568-B2ACE72A16DD}"/>
              </a:ext>
            </a:extLst>
          </p:cNvPr>
          <p:cNvPicPr>
            <a:picLocks noChangeAspect="1"/>
          </p:cNvPicPr>
          <p:nvPr/>
        </p:nvPicPr>
        <p:blipFill>
          <a:blip r:embed="rId3"/>
          <a:stretch>
            <a:fillRect/>
          </a:stretch>
        </p:blipFill>
        <p:spPr>
          <a:xfrm>
            <a:off x="822325" y="4266525"/>
            <a:ext cx="11120048" cy="1644419"/>
          </a:xfrm>
          <a:prstGeom prst="rect">
            <a:avLst/>
          </a:prstGeom>
        </p:spPr>
      </p:pic>
    </p:spTree>
    <p:extLst>
      <p:ext uri="{BB962C8B-B14F-4D97-AF65-F5344CB8AC3E}">
        <p14:creationId xmlns:p14="http://schemas.microsoft.com/office/powerpoint/2010/main" val="12426268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CCA116-A44A-6F34-EA71-68EB1D8CDC9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BD44427-67D8-C8DD-51F2-180A7A40D7C3}"/>
              </a:ext>
            </a:extLst>
          </p:cNvPr>
          <p:cNvSpPr>
            <a:spLocks noGrp="1"/>
          </p:cNvSpPr>
          <p:nvPr>
            <p:ph type="title"/>
          </p:nvPr>
        </p:nvSpPr>
        <p:spPr>
          <a:xfrm>
            <a:off x="465991" y="219057"/>
            <a:ext cx="10990385" cy="800851"/>
          </a:xfrm>
        </p:spPr>
        <p:txBody>
          <a:bodyPr>
            <a:normAutofit/>
          </a:bodyPr>
          <a:lstStyle/>
          <a:p>
            <a:r>
              <a:rPr lang="en-US" sz="4000">
                <a:latin typeface="Arial" panose="020B0604020202020204" pitchFamily="34" charset="0"/>
                <a:cs typeface="Arial" panose="020B0604020202020204" pitchFamily="34" charset="0"/>
              </a:rPr>
              <a:t>MCAS Portal Dashboards</a:t>
            </a:r>
          </a:p>
        </p:txBody>
      </p:sp>
      <p:sp>
        <p:nvSpPr>
          <p:cNvPr id="3" name="Text Placeholder 2">
            <a:extLst>
              <a:ext uri="{FF2B5EF4-FFF2-40B4-BE49-F238E27FC236}">
                <a16:creationId xmlns:a16="http://schemas.microsoft.com/office/drawing/2014/main" id="{66C1A403-EFBD-318E-2584-B057318BAECA}"/>
              </a:ext>
            </a:extLst>
          </p:cNvPr>
          <p:cNvSpPr>
            <a:spLocks noGrp="1"/>
          </p:cNvSpPr>
          <p:nvPr>
            <p:ph type="body" idx="1"/>
          </p:nvPr>
        </p:nvSpPr>
        <p:spPr>
          <a:xfrm>
            <a:off x="465991" y="1310054"/>
            <a:ext cx="10990385" cy="4747845"/>
          </a:xfrm>
        </p:spPr>
        <p:txBody>
          <a:bodyPr>
            <a:normAutofit/>
          </a:bodyPr>
          <a:lstStyle/>
          <a:p>
            <a:pPr marL="342900" indent="-342900">
              <a:buClrTx/>
              <a:buFont typeface="Arial" panose="020B0604020202020204" pitchFamily="34" charset="0"/>
              <a:buChar char="•"/>
            </a:pPr>
            <a:r>
              <a:rPr lang="en-US" sz="2400">
                <a:solidFill>
                  <a:srgbClr val="000000"/>
                </a:solidFill>
                <a:latin typeface="Arial" panose="020B0604020202020204" pitchFamily="34" charset="0"/>
                <a:cs typeface="Arial" panose="020B0604020202020204" pitchFamily="34" charset="0"/>
              </a:rPr>
              <a:t>A new dashboard is available for test coordinators to monitor overall testing progress through the testing window.</a:t>
            </a:r>
          </a:p>
          <a:p>
            <a:pPr marL="342900" indent="-342900">
              <a:buClrTx/>
              <a:buFont typeface="Arial" panose="020B0604020202020204" pitchFamily="34" charset="0"/>
              <a:buChar char="•"/>
            </a:pPr>
            <a:r>
              <a:rPr lang="en-US" sz="2400">
                <a:solidFill>
                  <a:srgbClr val="000000"/>
                </a:solidFill>
                <a:latin typeface="Arial" panose="020B0604020202020204" pitchFamily="34" charset="0"/>
                <a:cs typeface="Arial" panose="020B0604020202020204" pitchFamily="34" charset="0"/>
              </a:rPr>
              <a:t>After logging in to the MCAS Portal, select </a:t>
            </a:r>
            <a:r>
              <a:rPr lang="en-US" sz="2400" b="1">
                <a:solidFill>
                  <a:srgbClr val="000000"/>
                </a:solidFill>
                <a:latin typeface="Arial" panose="020B0604020202020204" pitchFamily="34" charset="0"/>
                <a:cs typeface="Arial" panose="020B0604020202020204" pitchFamily="34" charset="0"/>
              </a:rPr>
              <a:t>Administration</a:t>
            </a:r>
            <a:r>
              <a:rPr lang="en-US" sz="2400">
                <a:solidFill>
                  <a:srgbClr val="000000"/>
                </a:solidFill>
                <a:latin typeface="Arial" panose="020B0604020202020204" pitchFamily="34" charset="0"/>
                <a:cs typeface="Arial" panose="020B0604020202020204" pitchFamily="34" charset="0"/>
              </a:rPr>
              <a:t> and select </a:t>
            </a:r>
            <a:r>
              <a:rPr lang="en-US" sz="2400" b="1">
                <a:solidFill>
                  <a:srgbClr val="000000"/>
                </a:solidFill>
                <a:latin typeface="Arial" panose="020B0604020202020204" pitchFamily="34" charset="0"/>
                <a:cs typeface="Arial" panose="020B0604020202020204" pitchFamily="34" charset="0"/>
              </a:rPr>
              <a:t>Dashboard</a:t>
            </a:r>
            <a:r>
              <a:rPr lang="en-US" sz="2400">
                <a:solidFill>
                  <a:srgbClr val="000000"/>
                </a:solidFill>
                <a:latin typeface="Arial" panose="020B0604020202020204" pitchFamily="34" charset="0"/>
                <a:cs typeface="Arial" panose="020B0604020202020204" pitchFamily="34" charset="0"/>
              </a:rPr>
              <a:t> in the top menu. </a:t>
            </a:r>
          </a:p>
          <a:p>
            <a:pPr marL="342900" indent="-342900">
              <a:buClrTx/>
              <a:buFont typeface="Arial" panose="020B0604020202020204" pitchFamily="34" charset="0"/>
              <a:buChar char="•"/>
            </a:pPr>
            <a:endParaRPr lang="en-US" sz="2400">
              <a:solidFill>
                <a:srgbClr val="000000"/>
              </a:solidFill>
              <a:latin typeface="Arial" panose="020B0604020202020204" pitchFamily="34" charset="0"/>
              <a:cs typeface="Arial" panose="020B0604020202020204" pitchFamily="34" charset="0"/>
            </a:endParaRPr>
          </a:p>
          <a:p>
            <a:pPr marL="342900" indent="-342900">
              <a:buClrTx/>
              <a:buFont typeface="Arial" panose="020B0604020202020204" pitchFamily="34" charset="0"/>
              <a:buChar char="•"/>
            </a:pPr>
            <a:endParaRPr lang="en-US" sz="2400">
              <a:solidFill>
                <a:srgbClr val="000000"/>
              </a:solidFill>
              <a:latin typeface="Arial" panose="020B0604020202020204" pitchFamily="34" charset="0"/>
              <a:cs typeface="Arial" panose="020B0604020202020204" pitchFamily="34" charset="0"/>
            </a:endParaRPr>
          </a:p>
          <a:p>
            <a:pPr>
              <a:buClrTx/>
            </a:pPr>
            <a:endParaRPr lang="en-US" sz="2200">
              <a:solidFill>
                <a:srgbClr val="000000"/>
              </a:solidFill>
              <a:latin typeface="Arial" panose="020B0604020202020204" pitchFamily="34" charset="0"/>
              <a:cs typeface="Arial" panose="020B0604020202020204" pitchFamily="34" charset="0"/>
            </a:endParaRPr>
          </a:p>
        </p:txBody>
      </p:sp>
      <p:pic>
        <p:nvPicPr>
          <p:cNvPr id="6" name="Picture 5" descr="A screenshot of a computer&#10;&#10;AI-generated content may be incorrect.">
            <a:extLst>
              <a:ext uri="{FF2B5EF4-FFF2-40B4-BE49-F238E27FC236}">
                <a16:creationId xmlns:a16="http://schemas.microsoft.com/office/drawing/2014/main" id="{F6FA2617-1BDB-B200-1317-59254C2D61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5990" y="3047089"/>
            <a:ext cx="11035441" cy="2777514"/>
          </a:xfrm>
          <a:prstGeom prst="rect">
            <a:avLst/>
          </a:prstGeom>
        </p:spPr>
      </p:pic>
      <p:sp>
        <p:nvSpPr>
          <p:cNvPr id="7" name="Rectangle 6">
            <a:extLst>
              <a:ext uri="{FF2B5EF4-FFF2-40B4-BE49-F238E27FC236}">
                <a16:creationId xmlns:a16="http://schemas.microsoft.com/office/drawing/2014/main" id="{24C03BD0-7CC6-4DF8-AE9A-549E247405E4}"/>
              </a:ext>
            </a:extLst>
          </p:cNvPr>
          <p:cNvSpPr/>
          <p:nvPr/>
        </p:nvSpPr>
        <p:spPr>
          <a:xfrm>
            <a:off x="10196186" y="3047089"/>
            <a:ext cx="1027135" cy="381911"/>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874737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idx="4294967295"/>
          </p:nvPr>
        </p:nvSpPr>
        <p:spPr>
          <a:xfrm>
            <a:off x="822325" y="288925"/>
            <a:ext cx="11369675" cy="679450"/>
          </a:xfrm>
        </p:spPr>
        <p:txBody>
          <a:bodyPr/>
          <a:lstStyle/>
          <a:p>
            <a:r>
              <a:rPr lang="en-US" sz="4000">
                <a:solidFill>
                  <a:srgbClr val="0563C1"/>
                </a:solidFill>
                <a:latin typeface="Arial" panose="020B0604020202020204" pitchFamily="34" charset="0"/>
                <a:cs typeface="Arial" panose="020B0604020202020204" pitchFamily="34" charset="0"/>
              </a:rPr>
              <a:t>Presenters</a:t>
            </a:r>
          </a:p>
        </p:txBody>
      </p:sp>
      <p:sp>
        <p:nvSpPr>
          <p:cNvPr id="7173" name="Content Placeholder 6"/>
          <p:cNvSpPr>
            <a:spLocks noGrp="1"/>
          </p:cNvSpPr>
          <p:nvPr>
            <p:ph idx="4294967295"/>
          </p:nvPr>
        </p:nvSpPr>
        <p:spPr>
          <a:xfrm>
            <a:off x="822325" y="1201130"/>
            <a:ext cx="10160203" cy="5049837"/>
          </a:xfrm>
        </p:spPr>
        <p:txBody>
          <a:bodyPr vert="horz" lIns="91440" tIns="45720" rIns="91440" bIns="45720" rtlCol="0" anchor="t">
            <a:noAutofit/>
          </a:bodyPr>
          <a:lstStyle/>
          <a:p>
            <a:pPr marL="0" indent="0">
              <a:buClrTx/>
              <a:buNone/>
            </a:pPr>
            <a:r>
              <a:rPr lang="en-US" sz="2800">
                <a:solidFill>
                  <a:srgbClr val="101D35"/>
                </a:solidFill>
                <a:latin typeface="Arial" panose="020B0604020202020204" pitchFamily="34" charset="0"/>
                <a:cs typeface="Arial" panose="020B0604020202020204" pitchFamily="34" charset="0"/>
              </a:rPr>
              <a:t>Jodie Zalk, Manager of Test Administration and Publications</a:t>
            </a:r>
          </a:p>
          <a:p>
            <a:pPr marL="0" indent="0">
              <a:buClrTx/>
              <a:buNone/>
            </a:pPr>
            <a:r>
              <a:rPr lang="en-US" sz="2800">
                <a:solidFill>
                  <a:srgbClr val="101D35"/>
                </a:solidFill>
                <a:latin typeface="Arial" panose="020B0604020202020204" pitchFamily="34" charset="0"/>
                <a:cs typeface="Arial" panose="020B0604020202020204" pitchFamily="34" charset="0"/>
              </a:rPr>
              <a:t>Shannon Cullen, MCAS Test Administration Coordinator</a:t>
            </a:r>
          </a:p>
          <a:p>
            <a:pPr marL="0" indent="0">
              <a:buClrTx/>
              <a:buNone/>
            </a:pPr>
            <a:r>
              <a:rPr lang="en-US" sz="2800">
                <a:solidFill>
                  <a:srgbClr val="101D35"/>
                </a:solidFill>
                <a:latin typeface="Arial"/>
                <a:cs typeface="Arial"/>
              </a:rPr>
              <a:t>Abbie Currier, </a:t>
            </a:r>
            <a:r>
              <a:rPr lang="en-US" sz="2800" err="1">
                <a:solidFill>
                  <a:srgbClr val="101D35"/>
                </a:solidFill>
                <a:latin typeface="Arial"/>
                <a:cs typeface="Arial"/>
              </a:rPr>
              <a:t>eMetric</a:t>
            </a:r>
            <a:r>
              <a:rPr lang="en-US" sz="2800">
                <a:solidFill>
                  <a:srgbClr val="101D35"/>
                </a:solidFill>
                <a:latin typeface="Arial"/>
                <a:cs typeface="Arial"/>
              </a:rPr>
              <a:t> Sr. Project Manager</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A54C47-314D-AFA8-895C-844E9641AB2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5175671-1ED1-B676-9618-B479FCB779A8}"/>
              </a:ext>
            </a:extLst>
          </p:cNvPr>
          <p:cNvSpPr>
            <a:spLocks noGrp="1"/>
          </p:cNvSpPr>
          <p:nvPr>
            <p:ph type="title"/>
          </p:nvPr>
        </p:nvSpPr>
        <p:spPr>
          <a:xfrm>
            <a:off x="465991" y="219057"/>
            <a:ext cx="10990385" cy="800851"/>
          </a:xfrm>
        </p:spPr>
        <p:txBody>
          <a:bodyPr>
            <a:normAutofit/>
          </a:bodyPr>
          <a:lstStyle/>
          <a:p>
            <a:r>
              <a:rPr lang="en-US" sz="4000">
                <a:latin typeface="Arial" panose="020B0604020202020204" pitchFamily="34" charset="0"/>
                <a:cs typeface="Arial" panose="020B0604020202020204" pitchFamily="34" charset="0"/>
              </a:rPr>
              <a:t>MCAS Portal Dashboards (continued)</a:t>
            </a:r>
          </a:p>
        </p:txBody>
      </p:sp>
      <p:sp>
        <p:nvSpPr>
          <p:cNvPr id="3" name="Text Placeholder 2">
            <a:extLst>
              <a:ext uri="{FF2B5EF4-FFF2-40B4-BE49-F238E27FC236}">
                <a16:creationId xmlns:a16="http://schemas.microsoft.com/office/drawing/2014/main" id="{39CE601B-CCBB-2D2B-E171-BA095F95DFBC}"/>
              </a:ext>
            </a:extLst>
          </p:cNvPr>
          <p:cNvSpPr>
            <a:spLocks noGrp="1"/>
          </p:cNvSpPr>
          <p:nvPr>
            <p:ph type="body" idx="1"/>
          </p:nvPr>
        </p:nvSpPr>
        <p:spPr>
          <a:xfrm>
            <a:off x="465991" y="1310054"/>
            <a:ext cx="10990385" cy="4747845"/>
          </a:xfrm>
        </p:spPr>
        <p:txBody>
          <a:bodyPr>
            <a:normAutofit/>
          </a:bodyPr>
          <a:lstStyle/>
          <a:p>
            <a:pPr marL="342900" indent="-342900">
              <a:buClrTx/>
              <a:buFont typeface="Arial" panose="020B0604020202020204" pitchFamily="34" charset="0"/>
              <a:buChar char="•"/>
            </a:pPr>
            <a:r>
              <a:rPr lang="en-US" sz="2400">
                <a:solidFill>
                  <a:srgbClr val="000000"/>
                </a:solidFill>
                <a:latin typeface="Arial" panose="020B0604020202020204" pitchFamily="34" charset="0"/>
                <a:cs typeface="Arial" panose="020B0604020202020204" pitchFamily="34" charset="0"/>
              </a:rPr>
              <a:t>A series of graphs and reports are available to district test coordinators, school test coordinators, and technology coordinators. </a:t>
            </a:r>
          </a:p>
          <a:p>
            <a:pPr marL="342900" indent="-342900">
              <a:buClrTx/>
              <a:buFont typeface="Arial" panose="020B0604020202020204" pitchFamily="34" charset="0"/>
              <a:buChar char="•"/>
            </a:pPr>
            <a:r>
              <a:rPr lang="en-US" sz="2400">
                <a:solidFill>
                  <a:srgbClr val="000000"/>
                </a:solidFill>
                <a:latin typeface="Arial" panose="020B0604020202020204" pitchFamily="34" charset="0"/>
                <a:cs typeface="Arial" panose="020B0604020202020204" pitchFamily="34" charset="0"/>
              </a:rPr>
              <a:t>A new guide will be posted to the MCAS Resource Center soon.</a:t>
            </a:r>
          </a:p>
          <a:p>
            <a:pPr marL="342900" indent="-342900">
              <a:buClrTx/>
              <a:buFont typeface="Arial" panose="020B0604020202020204" pitchFamily="34" charset="0"/>
              <a:buChar char="•"/>
            </a:pPr>
            <a:endParaRPr lang="en-US" sz="2400">
              <a:solidFill>
                <a:srgbClr val="000000"/>
              </a:solidFill>
              <a:latin typeface="Arial" panose="020B0604020202020204" pitchFamily="34" charset="0"/>
              <a:cs typeface="Arial" panose="020B0604020202020204" pitchFamily="34" charset="0"/>
            </a:endParaRPr>
          </a:p>
          <a:p>
            <a:pPr marL="342900" indent="-342900">
              <a:buClrTx/>
              <a:buFont typeface="Arial" panose="020B0604020202020204" pitchFamily="34" charset="0"/>
              <a:buChar char="•"/>
            </a:pPr>
            <a:endParaRPr lang="en-US" sz="2400">
              <a:solidFill>
                <a:srgbClr val="000000"/>
              </a:solidFill>
              <a:latin typeface="Arial" panose="020B0604020202020204" pitchFamily="34" charset="0"/>
              <a:cs typeface="Arial" panose="020B0604020202020204" pitchFamily="34" charset="0"/>
            </a:endParaRPr>
          </a:p>
          <a:p>
            <a:pPr>
              <a:buClrTx/>
            </a:pPr>
            <a:endParaRPr lang="en-US" sz="2200">
              <a:solidFill>
                <a:srgbClr val="000000"/>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D45D261E-4003-EC71-87C1-EF4B395011D9}"/>
              </a:ext>
            </a:extLst>
          </p:cNvPr>
          <p:cNvPicPr>
            <a:picLocks noChangeAspect="1"/>
          </p:cNvPicPr>
          <p:nvPr/>
        </p:nvPicPr>
        <p:blipFill>
          <a:blip r:embed="rId2"/>
          <a:srcRect b="53214"/>
          <a:stretch/>
        </p:blipFill>
        <p:spPr>
          <a:xfrm>
            <a:off x="991343" y="3144031"/>
            <a:ext cx="9939680" cy="2530254"/>
          </a:xfrm>
          <a:prstGeom prst="rect">
            <a:avLst/>
          </a:prstGeom>
        </p:spPr>
      </p:pic>
      <p:sp>
        <p:nvSpPr>
          <p:cNvPr id="5" name="Rectangle 4">
            <a:extLst>
              <a:ext uri="{FF2B5EF4-FFF2-40B4-BE49-F238E27FC236}">
                <a16:creationId xmlns:a16="http://schemas.microsoft.com/office/drawing/2014/main" id="{18E80C76-761D-067E-C223-7482032ABBDC}"/>
              </a:ext>
            </a:extLst>
          </p:cNvPr>
          <p:cNvSpPr/>
          <p:nvPr/>
        </p:nvSpPr>
        <p:spPr>
          <a:xfrm>
            <a:off x="1478072" y="3920644"/>
            <a:ext cx="7427933" cy="375781"/>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885250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B19F56-F679-A31B-DA1E-A0198991F76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2215813-22F4-DCCC-1FF6-D8C0DF5C19B1}"/>
              </a:ext>
            </a:extLst>
          </p:cNvPr>
          <p:cNvSpPr>
            <a:spLocks noGrp="1"/>
          </p:cNvSpPr>
          <p:nvPr>
            <p:ph type="title" idx="4294967295"/>
          </p:nvPr>
        </p:nvSpPr>
        <p:spPr>
          <a:xfrm>
            <a:off x="822325" y="288925"/>
            <a:ext cx="11369675" cy="679450"/>
          </a:xfrm>
        </p:spPr>
        <p:txBody>
          <a:bodyPr/>
          <a:lstStyle/>
          <a:p>
            <a:r>
              <a:rPr lang="en-US" sz="4000">
                <a:solidFill>
                  <a:srgbClr val="3647B6"/>
                </a:solidFill>
                <a:latin typeface="Arial" panose="020B0604020202020204" pitchFamily="34" charset="0"/>
                <a:cs typeface="Arial" panose="020B0604020202020204" pitchFamily="34" charset="0"/>
              </a:rPr>
              <a:t>Demonstration</a:t>
            </a:r>
          </a:p>
        </p:txBody>
      </p:sp>
      <p:sp>
        <p:nvSpPr>
          <p:cNvPr id="3" name="Content Placeholder 2">
            <a:extLst>
              <a:ext uri="{FF2B5EF4-FFF2-40B4-BE49-F238E27FC236}">
                <a16:creationId xmlns:a16="http://schemas.microsoft.com/office/drawing/2014/main" id="{255E5F20-3468-A542-413B-66F90F44D417}"/>
              </a:ext>
            </a:extLst>
          </p:cNvPr>
          <p:cNvSpPr>
            <a:spLocks noGrp="1"/>
          </p:cNvSpPr>
          <p:nvPr>
            <p:ph idx="4294967295"/>
          </p:nvPr>
        </p:nvSpPr>
        <p:spPr>
          <a:xfrm>
            <a:off x="798952" y="968375"/>
            <a:ext cx="10594095" cy="5049837"/>
          </a:xfrm>
        </p:spPr>
        <p:txBody>
          <a:bodyPr/>
          <a:lstStyle/>
          <a:p>
            <a:pPr algn="l" rtl="0" fontAlgn="base">
              <a:buClr>
                <a:srgbClr val="000000"/>
              </a:buClr>
              <a:buFont typeface="Arial" panose="020B0604020202020204" pitchFamily="34" charset="0"/>
              <a:buChar char="•"/>
            </a:pPr>
            <a:r>
              <a:rPr lang="en-US" sz="3600">
                <a:solidFill>
                  <a:srgbClr val="000000"/>
                </a:solidFill>
                <a:latin typeface="Arial" panose="020B0604020202020204" pitchFamily="34" charset="0"/>
                <a:cs typeface="Arial" panose="020B0604020202020204" pitchFamily="34" charset="0"/>
              </a:rPr>
              <a:t>Using the MCAS Portal dashboard</a:t>
            </a:r>
          </a:p>
        </p:txBody>
      </p:sp>
    </p:spTree>
    <p:extLst>
      <p:ext uri="{BB962C8B-B14F-4D97-AF65-F5344CB8AC3E}">
        <p14:creationId xmlns:p14="http://schemas.microsoft.com/office/powerpoint/2010/main" val="9291182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AC3E65-50DF-AB75-3738-44D6585A1B0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619540F-26B4-1340-B7A9-EB0C819CE595}"/>
              </a:ext>
            </a:extLst>
          </p:cNvPr>
          <p:cNvSpPr>
            <a:spLocks noGrp="1"/>
          </p:cNvSpPr>
          <p:nvPr>
            <p:ph type="title"/>
          </p:nvPr>
        </p:nvSpPr>
        <p:spPr>
          <a:xfrm>
            <a:off x="465991" y="219057"/>
            <a:ext cx="10990385" cy="800851"/>
          </a:xfrm>
        </p:spPr>
        <p:txBody>
          <a:bodyPr>
            <a:normAutofit/>
          </a:bodyPr>
          <a:lstStyle/>
          <a:p>
            <a:r>
              <a:rPr lang="en-US" sz="4000" dirty="0">
                <a:latin typeface="Arial" panose="020B0604020202020204" pitchFamily="34" charset="0"/>
                <a:cs typeface="Arial" panose="020B0604020202020204" pitchFamily="34" charset="0"/>
              </a:rPr>
              <a:t>MCAS Portal Dashboards</a:t>
            </a:r>
          </a:p>
        </p:txBody>
      </p:sp>
      <p:sp>
        <p:nvSpPr>
          <p:cNvPr id="3" name="Text Placeholder 2">
            <a:extLst>
              <a:ext uri="{FF2B5EF4-FFF2-40B4-BE49-F238E27FC236}">
                <a16:creationId xmlns:a16="http://schemas.microsoft.com/office/drawing/2014/main" id="{92CA195A-EFF9-1F2B-2296-1A0E0D521F0C}"/>
              </a:ext>
            </a:extLst>
          </p:cNvPr>
          <p:cNvSpPr>
            <a:spLocks noGrp="1"/>
          </p:cNvSpPr>
          <p:nvPr>
            <p:ph type="body" idx="1"/>
          </p:nvPr>
        </p:nvSpPr>
        <p:spPr>
          <a:xfrm>
            <a:off x="465991" y="1310054"/>
            <a:ext cx="10990385" cy="4747845"/>
          </a:xfrm>
        </p:spPr>
        <p:txBody>
          <a:bodyPr>
            <a:normAutofit/>
          </a:bodyPr>
          <a:lstStyle/>
          <a:p>
            <a:pPr>
              <a:buClrTx/>
            </a:pPr>
            <a:endParaRPr lang="en-US" sz="2400">
              <a:solidFill>
                <a:srgbClr val="000000"/>
              </a:solidFill>
              <a:latin typeface="Arial" panose="020B0604020202020204" pitchFamily="34" charset="0"/>
              <a:cs typeface="Arial" panose="020B0604020202020204" pitchFamily="34" charset="0"/>
            </a:endParaRPr>
          </a:p>
          <a:p>
            <a:pPr marL="342900" indent="-342900">
              <a:buClrTx/>
              <a:buFont typeface="Arial" panose="020B0604020202020204" pitchFamily="34" charset="0"/>
              <a:buChar char="•"/>
            </a:pPr>
            <a:endParaRPr lang="en-US" sz="2400">
              <a:solidFill>
                <a:srgbClr val="000000"/>
              </a:solidFill>
              <a:latin typeface="Arial" panose="020B0604020202020204" pitchFamily="34" charset="0"/>
              <a:cs typeface="Arial" panose="020B0604020202020204" pitchFamily="34" charset="0"/>
            </a:endParaRPr>
          </a:p>
          <a:p>
            <a:pPr>
              <a:buClrTx/>
            </a:pPr>
            <a:endParaRPr lang="en-US" sz="2200">
              <a:solidFill>
                <a:srgbClr val="000000"/>
              </a:solidFill>
              <a:latin typeface="Arial" panose="020B0604020202020204" pitchFamily="34" charset="0"/>
              <a:cs typeface="Arial" panose="020B0604020202020204" pitchFamily="34" charset="0"/>
            </a:endParaRPr>
          </a:p>
        </p:txBody>
      </p:sp>
      <p:graphicFrame>
        <p:nvGraphicFramePr>
          <p:cNvPr id="6" name="Table 5">
            <a:extLst>
              <a:ext uri="{FF2B5EF4-FFF2-40B4-BE49-F238E27FC236}">
                <a16:creationId xmlns:a16="http://schemas.microsoft.com/office/drawing/2014/main" id="{B1286A94-C447-1230-A864-1E101A63F586}"/>
              </a:ext>
            </a:extLst>
          </p:cNvPr>
          <p:cNvGraphicFramePr>
            <a:graphicFrameLocks noGrp="1"/>
          </p:cNvGraphicFramePr>
          <p:nvPr>
            <p:extLst>
              <p:ext uri="{D42A27DB-BD31-4B8C-83A1-F6EECF244321}">
                <p14:modId xmlns:p14="http://schemas.microsoft.com/office/powerpoint/2010/main" val="3464174222"/>
              </p:ext>
            </p:extLst>
          </p:nvPr>
        </p:nvGraphicFramePr>
        <p:xfrm>
          <a:off x="465991" y="1154489"/>
          <a:ext cx="11260018" cy="5333294"/>
        </p:xfrm>
        <a:graphic>
          <a:graphicData uri="http://schemas.openxmlformats.org/drawingml/2006/table">
            <a:tbl>
              <a:tblPr firstRow="1" bandRow="1">
                <a:tableStyleId>{5C22544A-7EE6-4342-B048-85BDC9FD1C3A}</a:tableStyleId>
              </a:tblPr>
              <a:tblGrid>
                <a:gridCol w="2628488">
                  <a:extLst>
                    <a:ext uri="{9D8B030D-6E8A-4147-A177-3AD203B41FA5}">
                      <a16:colId xmlns:a16="http://schemas.microsoft.com/office/drawing/2014/main" val="3043983591"/>
                    </a:ext>
                  </a:extLst>
                </a:gridCol>
                <a:gridCol w="6550562">
                  <a:extLst>
                    <a:ext uri="{9D8B030D-6E8A-4147-A177-3AD203B41FA5}">
                      <a16:colId xmlns:a16="http://schemas.microsoft.com/office/drawing/2014/main" val="2678983343"/>
                    </a:ext>
                  </a:extLst>
                </a:gridCol>
                <a:gridCol w="2080968">
                  <a:extLst>
                    <a:ext uri="{9D8B030D-6E8A-4147-A177-3AD203B41FA5}">
                      <a16:colId xmlns:a16="http://schemas.microsoft.com/office/drawing/2014/main" val="2633360369"/>
                    </a:ext>
                  </a:extLst>
                </a:gridCol>
              </a:tblGrid>
              <a:tr h="528742">
                <a:tc>
                  <a:txBody>
                    <a:bodyPr/>
                    <a:lstStyle/>
                    <a:p>
                      <a:r>
                        <a:rPr lang="en-US">
                          <a:solidFill>
                            <a:schemeClr val="bg1"/>
                          </a:solidFill>
                          <a:latin typeface="Arial" panose="020B0604020202020204" pitchFamily="34" charset="0"/>
                          <a:cs typeface="Arial" panose="020B0604020202020204" pitchFamily="34" charset="0"/>
                        </a:rPr>
                        <a:t>Report</a:t>
                      </a:r>
                    </a:p>
                  </a:txBody>
                  <a:tcPr/>
                </a:tc>
                <a:tc>
                  <a:txBody>
                    <a:bodyPr/>
                    <a:lstStyle/>
                    <a:p>
                      <a:r>
                        <a:rPr lang="en-US">
                          <a:solidFill>
                            <a:schemeClr val="bg1"/>
                          </a:solidFill>
                          <a:latin typeface="Arial" panose="020B0604020202020204" pitchFamily="34" charset="0"/>
                          <a:cs typeface="Arial" panose="020B0604020202020204" pitchFamily="34" charset="0"/>
                        </a:rPr>
                        <a:t>Details</a:t>
                      </a:r>
                    </a:p>
                  </a:txBody>
                  <a:tcPr/>
                </a:tc>
                <a:tc>
                  <a:txBody>
                    <a:bodyPr/>
                    <a:lstStyle/>
                    <a:p>
                      <a:r>
                        <a:rPr lang="en-US">
                          <a:solidFill>
                            <a:schemeClr val="bg1"/>
                          </a:solidFill>
                          <a:latin typeface="Arial" panose="020B0604020202020204" pitchFamily="34" charset="0"/>
                          <a:cs typeface="Arial" panose="020B0604020202020204" pitchFamily="34" charset="0"/>
                        </a:rPr>
                        <a:t>Updated</a:t>
                      </a:r>
                    </a:p>
                  </a:txBody>
                  <a:tcPr/>
                </a:tc>
                <a:extLst>
                  <a:ext uri="{0D108BD9-81ED-4DB2-BD59-A6C34878D82A}">
                    <a16:rowId xmlns:a16="http://schemas.microsoft.com/office/drawing/2014/main" val="4276639054"/>
                  </a:ext>
                </a:extLst>
              </a:tr>
              <a:tr h="781192">
                <a:tc>
                  <a:txBody>
                    <a:bodyPr/>
                    <a:lstStyle/>
                    <a:p>
                      <a:r>
                        <a:rPr lang="en-US">
                          <a:solidFill>
                            <a:srgbClr val="000000"/>
                          </a:solidFill>
                          <a:latin typeface="Arial" panose="020B0604020202020204" pitchFamily="34" charset="0"/>
                          <a:cs typeface="Arial" panose="020B0604020202020204" pitchFamily="34" charset="0"/>
                        </a:rPr>
                        <a:t>Real Time Metrics</a:t>
                      </a:r>
                    </a:p>
                  </a:txBody>
                  <a:tcPr/>
                </a:tc>
                <a:tc>
                  <a:txBody>
                    <a:bodyPr/>
                    <a:lstStyle/>
                    <a:p>
                      <a:r>
                        <a:rPr lang="en-US" sz="1800" b="0" i="0" kern="1200">
                          <a:solidFill>
                            <a:srgbClr val="000000"/>
                          </a:solidFill>
                          <a:effectLst/>
                          <a:latin typeface="Arial" panose="020B0604020202020204" pitchFamily="34" charset="0"/>
                          <a:ea typeface="+mn-ea"/>
                          <a:cs typeface="Arial" panose="020B0604020202020204" pitchFamily="34" charset="0"/>
                        </a:rPr>
                        <a:t>Displays a line graph of the number of students actively testing by hour for the program and organization selected.</a:t>
                      </a:r>
                      <a:endParaRPr lang="en-US">
                        <a:solidFill>
                          <a:srgbClr val="000000"/>
                        </a:solidFill>
                        <a:latin typeface="Arial" panose="020B0604020202020204" pitchFamily="34" charset="0"/>
                        <a:cs typeface="Arial" panose="020B0604020202020204" pitchFamily="34" charset="0"/>
                      </a:endParaRPr>
                    </a:p>
                  </a:txBody>
                  <a:tcPr/>
                </a:tc>
                <a:tc>
                  <a:txBody>
                    <a:bodyPr/>
                    <a:lstStyle/>
                    <a:p>
                      <a:r>
                        <a:rPr lang="en-US">
                          <a:solidFill>
                            <a:srgbClr val="000000"/>
                          </a:solidFill>
                          <a:latin typeface="Arial" panose="020B0604020202020204" pitchFamily="34" charset="0"/>
                          <a:cs typeface="Arial" panose="020B0604020202020204" pitchFamily="34" charset="0"/>
                        </a:rPr>
                        <a:t>Every 2 minutes</a:t>
                      </a:r>
                    </a:p>
                  </a:txBody>
                  <a:tcPr/>
                </a:tc>
                <a:extLst>
                  <a:ext uri="{0D108BD9-81ED-4DB2-BD59-A6C34878D82A}">
                    <a16:rowId xmlns:a16="http://schemas.microsoft.com/office/drawing/2014/main" val="4256878759"/>
                  </a:ext>
                </a:extLst>
              </a:tr>
              <a:tr h="528742">
                <a:tc>
                  <a:txBody>
                    <a:bodyPr/>
                    <a:lstStyle/>
                    <a:p>
                      <a:r>
                        <a:rPr lang="en-US">
                          <a:solidFill>
                            <a:srgbClr val="000000"/>
                          </a:solidFill>
                          <a:latin typeface="Arial" panose="020B0604020202020204" pitchFamily="34" charset="0"/>
                          <a:cs typeface="Arial" panose="020B0604020202020204" pitchFamily="34" charset="0"/>
                        </a:rPr>
                        <a:t>Testing Activity by Hour</a:t>
                      </a:r>
                    </a:p>
                  </a:txBody>
                  <a:tcPr/>
                </a:tc>
                <a:tc>
                  <a:txBody>
                    <a:bodyPr/>
                    <a:lstStyle/>
                    <a:p>
                      <a:r>
                        <a:rPr lang="en-US" sz="1800" b="0" i="0" kern="1200">
                          <a:solidFill>
                            <a:srgbClr val="000000"/>
                          </a:solidFill>
                          <a:effectLst/>
                          <a:latin typeface="Arial" panose="020B0604020202020204" pitchFamily="34" charset="0"/>
                          <a:ea typeface="+mn-ea"/>
                          <a:cs typeface="Arial" panose="020B0604020202020204" pitchFamily="34" charset="0"/>
                        </a:rPr>
                        <a:t>Displays three charts: </a:t>
                      </a:r>
                      <a:r>
                        <a:rPr lang="en-US" sz="1800" b="1" i="0" kern="1200">
                          <a:solidFill>
                            <a:srgbClr val="000000"/>
                          </a:solidFill>
                          <a:effectLst/>
                          <a:latin typeface="Arial" panose="020B0604020202020204" pitchFamily="34" charset="0"/>
                          <a:ea typeface="+mn-ea"/>
                          <a:cs typeface="Arial" panose="020B0604020202020204" pitchFamily="34" charset="0"/>
                        </a:rPr>
                        <a:t>Tests Started by Hour</a:t>
                      </a:r>
                      <a:r>
                        <a:rPr lang="en-US" sz="1800" b="0" i="0" kern="1200">
                          <a:solidFill>
                            <a:srgbClr val="000000"/>
                          </a:solidFill>
                          <a:effectLst/>
                          <a:latin typeface="Arial" panose="020B0604020202020204" pitchFamily="34" charset="0"/>
                          <a:ea typeface="+mn-ea"/>
                          <a:cs typeface="Arial" panose="020B0604020202020204" pitchFamily="34" charset="0"/>
                        </a:rPr>
                        <a:t>, </a:t>
                      </a:r>
                      <a:r>
                        <a:rPr lang="en-US" sz="1800" b="1" i="0" kern="1200">
                          <a:solidFill>
                            <a:srgbClr val="000000"/>
                          </a:solidFill>
                          <a:effectLst/>
                          <a:latin typeface="Arial" panose="020B0604020202020204" pitchFamily="34" charset="0"/>
                          <a:ea typeface="+mn-ea"/>
                          <a:cs typeface="Arial" panose="020B0604020202020204" pitchFamily="34" charset="0"/>
                        </a:rPr>
                        <a:t>Tests Completed by Hour</a:t>
                      </a:r>
                      <a:r>
                        <a:rPr lang="en-US" sz="1800" b="0" i="0" kern="1200">
                          <a:solidFill>
                            <a:srgbClr val="000000"/>
                          </a:solidFill>
                          <a:effectLst/>
                          <a:latin typeface="Arial" panose="020B0604020202020204" pitchFamily="34" charset="0"/>
                          <a:ea typeface="+mn-ea"/>
                          <a:cs typeface="Arial" panose="020B0604020202020204" pitchFamily="34" charset="0"/>
                        </a:rPr>
                        <a:t>, and </a:t>
                      </a:r>
                      <a:r>
                        <a:rPr lang="en-US" sz="1800" b="1" i="0" kern="1200">
                          <a:solidFill>
                            <a:srgbClr val="000000"/>
                          </a:solidFill>
                          <a:effectLst/>
                          <a:latin typeface="Arial" panose="020B0604020202020204" pitchFamily="34" charset="0"/>
                          <a:ea typeface="+mn-ea"/>
                          <a:cs typeface="Arial" panose="020B0604020202020204" pitchFamily="34" charset="0"/>
                        </a:rPr>
                        <a:t>Tests Paused by Hour</a:t>
                      </a:r>
                      <a:r>
                        <a:rPr lang="en-US" sz="1800" b="0" i="0" kern="1200">
                          <a:solidFill>
                            <a:srgbClr val="000000"/>
                          </a:solidFill>
                          <a:effectLst/>
                          <a:latin typeface="Arial" panose="020B0604020202020204" pitchFamily="34" charset="0"/>
                          <a:ea typeface="+mn-ea"/>
                          <a:cs typeface="Arial" panose="020B0604020202020204" pitchFamily="34" charset="0"/>
                        </a:rPr>
                        <a:t> for the program, organization, and date selected</a:t>
                      </a:r>
                      <a:endParaRPr lang="en-US">
                        <a:solidFill>
                          <a:srgbClr val="000000"/>
                        </a:solidFill>
                        <a:latin typeface="Arial" panose="020B0604020202020204" pitchFamily="34" charset="0"/>
                        <a:cs typeface="Arial" panose="020B0604020202020204" pitchFamily="34" charset="0"/>
                      </a:endParaRPr>
                    </a:p>
                  </a:txBody>
                  <a:tcPr/>
                </a:tc>
                <a:tc>
                  <a:txBody>
                    <a:bodyPr/>
                    <a:lstStyle/>
                    <a:p>
                      <a:r>
                        <a:rPr lang="en-US">
                          <a:solidFill>
                            <a:srgbClr val="000000"/>
                          </a:solidFill>
                          <a:latin typeface="Arial" panose="020B0604020202020204" pitchFamily="34" charset="0"/>
                          <a:cs typeface="Arial" panose="020B0604020202020204" pitchFamily="34" charset="0"/>
                        </a:rPr>
                        <a:t>Hourly</a:t>
                      </a:r>
                    </a:p>
                  </a:txBody>
                  <a:tcPr/>
                </a:tc>
                <a:extLst>
                  <a:ext uri="{0D108BD9-81ED-4DB2-BD59-A6C34878D82A}">
                    <a16:rowId xmlns:a16="http://schemas.microsoft.com/office/drawing/2014/main" val="856060675"/>
                  </a:ext>
                </a:extLst>
              </a:tr>
              <a:tr h="528742">
                <a:tc>
                  <a:txBody>
                    <a:bodyPr/>
                    <a:lstStyle/>
                    <a:p>
                      <a:r>
                        <a:rPr lang="en-US">
                          <a:solidFill>
                            <a:srgbClr val="000000"/>
                          </a:solidFill>
                          <a:latin typeface="Arial" panose="020B0604020202020204" pitchFamily="34" charset="0"/>
                          <a:cs typeface="Arial" panose="020B0604020202020204" pitchFamily="34" charset="0"/>
                        </a:rPr>
                        <a:t>Testing Activity by Day</a:t>
                      </a:r>
                    </a:p>
                  </a:txBody>
                  <a:tcPr/>
                </a:tc>
                <a:tc>
                  <a:txBody>
                    <a:bodyPr/>
                    <a:lstStyle/>
                    <a:p>
                      <a:r>
                        <a:rPr lang="en-US" sz="1800" b="0" i="0" kern="1200">
                          <a:solidFill>
                            <a:srgbClr val="000000"/>
                          </a:solidFill>
                          <a:effectLst/>
                          <a:latin typeface="Arial" panose="020B0604020202020204" pitchFamily="34" charset="0"/>
                          <a:ea typeface="+mn-ea"/>
                          <a:cs typeface="Arial" panose="020B0604020202020204" pitchFamily="34" charset="0"/>
                        </a:rPr>
                        <a:t>Displays a chart of the </a:t>
                      </a:r>
                      <a:r>
                        <a:rPr lang="en-US" sz="1800" b="1" i="0" kern="1200">
                          <a:solidFill>
                            <a:srgbClr val="000000"/>
                          </a:solidFill>
                          <a:effectLst/>
                          <a:latin typeface="Arial" panose="020B0604020202020204" pitchFamily="34" charset="0"/>
                          <a:ea typeface="+mn-ea"/>
                          <a:cs typeface="Arial" panose="020B0604020202020204" pitchFamily="34" charset="0"/>
                        </a:rPr>
                        <a:t>Tests Started</a:t>
                      </a:r>
                      <a:r>
                        <a:rPr lang="en-US" sz="1800" b="0" i="0" kern="1200">
                          <a:solidFill>
                            <a:srgbClr val="000000"/>
                          </a:solidFill>
                          <a:effectLst/>
                          <a:latin typeface="Arial" panose="020B0604020202020204" pitchFamily="34" charset="0"/>
                          <a:ea typeface="+mn-ea"/>
                          <a:cs typeface="Arial" panose="020B0604020202020204" pitchFamily="34" charset="0"/>
                        </a:rPr>
                        <a:t> and </a:t>
                      </a:r>
                      <a:r>
                        <a:rPr lang="en-US" sz="1800" b="1" i="0" kern="1200">
                          <a:solidFill>
                            <a:srgbClr val="000000"/>
                          </a:solidFill>
                          <a:effectLst/>
                          <a:latin typeface="Arial" panose="020B0604020202020204" pitchFamily="34" charset="0"/>
                          <a:ea typeface="+mn-ea"/>
                          <a:cs typeface="Arial" panose="020B0604020202020204" pitchFamily="34" charset="0"/>
                        </a:rPr>
                        <a:t>Completed by Day</a:t>
                      </a:r>
                      <a:r>
                        <a:rPr lang="en-US" sz="1800" b="0" i="0" kern="1200">
                          <a:solidFill>
                            <a:srgbClr val="000000"/>
                          </a:solidFill>
                          <a:effectLst/>
                          <a:latin typeface="Arial" panose="020B0604020202020204" pitchFamily="34" charset="0"/>
                          <a:ea typeface="+mn-ea"/>
                          <a:cs typeface="Arial" panose="020B0604020202020204" pitchFamily="34" charset="0"/>
                        </a:rPr>
                        <a:t> for the program, organization, and date selected </a:t>
                      </a:r>
                      <a:endParaRPr lang="en-US">
                        <a:solidFill>
                          <a:srgbClr val="000000"/>
                        </a:solidFill>
                        <a:latin typeface="Arial" panose="020B0604020202020204" pitchFamily="34" charset="0"/>
                        <a:cs typeface="Arial" panose="020B0604020202020204" pitchFamily="34" charset="0"/>
                      </a:endParaRPr>
                    </a:p>
                  </a:txBody>
                  <a:tcPr/>
                </a:tc>
                <a:tc>
                  <a:txBody>
                    <a:bodyPr/>
                    <a:lstStyle/>
                    <a:p>
                      <a:r>
                        <a:rPr lang="en-US">
                          <a:solidFill>
                            <a:srgbClr val="000000"/>
                          </a:solidFill>
                          <a:latin typeface="Arial" panose="020B0604020202020204" pitchFamily="34" charset="0"/>
                          <a:cs typeface="Arial" panose="020B0604020202020204" pitchFamily="34" charset="0"/>
                        </a:rPr>
                        <a:t>Hourly</a:t>
                      </a:r>
                    </a:p>
                  </a:txBody>
                  <a:tcPr/>
                </a:tc>
                <a:extLst>
                  <a:ext uri="{0D108BD9-81ED-4DB2-BD59-A6C34878D82A}">
                    <a16:rowId xmlns:a16="http://schemas.microsoft.com/office/drawing/2014/main" val="2113859198"/>
                  </a:ext>
                </a:extLst>
              </a:tr>
              <a:tr h="528742">
                <a:tc>
                  <a:txBody>
                    <a:bodyPr/>
                    <a:lstStyle/>
                    <a:p>
                      <a:r>
                        <a:rPr lang="en-US">
                          <a:solidFill>
                            <a:srgbClr val="000000"/>
                          </a:solidFill>
                          <a:latin typeface="Arial" panose="020B0604020202020204" pitchFamily="34" charset="0"/>
                          <a:cs typeface="Arial" panose="020B0604020202020204" pitchFamily="34" charset="0"/>
                        </a:rPr>
                        <a:t>Test Summary</a:t>
                      </a:r>
                    </a:p>
                  </a:txBody>
                  <a:tcPr/>
                </a:tc>
                <a:tc>
                  <a:txBody>
                    <a:bodyPr/>
                    <a:lstStyle/>
                    <a:p>
                      <a:r>
                        <a:rPr lang="en-US" sz="1800" b="0" i="0" kern="1200">
                          <a:solidFill>
                            <a:srgbClr val="000000"/>
                          </a:solidFill>
                          <a:effectLst/>
                          <a:latin typeface="Arial" panose="020B0604020202020204" pitchFamily="34" charset="0"/>
                          <a:ea typeface="+mn-ea"/>
                          <a:cs typeface="Arial" panose="020B0604020202020204" pitchFamily="34" charset="0"/>
                        </a:rPr>
                        <a:t>Displays two charts: </a:t>
                      </a:r>
                      <a:r>
                        <a:rPr lang="en-US" sz="1800" b="1" i="0" kern="1200">
                          <a:solidFill>
                            <a:srgbClr val="000000"/>
                          </a:solidFill>
                          <a:effectLst/>
                          <a:latin typeface="Arial" panose="020B0604020202020204" pitchFamily="34" charset="0"/>
                          <a:ea typeface="+mn-ea"/>
                          <a:cs typeface="Arial" panose="020B0604020202020204" pitchFamily="34" charset="0"/>
                        </a:rPr>
                        <a:t>Tests Scheduled and Completed</a:t>
                      </a:r>
                      <a:r>
                        <a:rPr lang="en-US" sz="1800" b="0" i="0" kern="1200">
                          <a:solidFill>
                            <a:srgbClr val="000000"/>
                          </a:solidFill>
                          <a:effectLst/>
                          <a:latin typeface="Arial" panose="020B0604020202020204" pitchFamily="34" charset="0"/>
                          <a:ea typeface="+mn-ea"/>
                          <a:cs typeface="Arial" panose="020B0604020202020204" pitchFamily="34" charset="0"/>
                        </a:rPr>
                        <a:t> and the </a:t>
                      </a:r>
                      <a:r>
                        <a:rPr lang="en-US" sz="1800" b="1" i="0" kern="1200">
                          <a:solidFill>
                            <a:srgbClr val="000000"/>
                          </a:solidFill>
                          <a:effectLst/>
                          <a:latin typeface="Arial" panose="020B0604020202020204" pitchFamily="34" charset="0"/>
                          <a:ea typeface="+mn-ea"/>
                          <a:cs typeface="Arial" panose="020B0604020202020204" pitchFamily="34" charset="0"/>
                        </a:rPr>
                        <a:t>Percent of Tests Completed</a:t>
                      </a:r>
                      <a:r>
                        <a:rPr lang="en-US" sz="1800" b="0" i="0" kern="1200">
                          <a:solidFill>
                            <a:srgbClr val="000000"/>
                          </a:solidFill>
                          <a:effectLst/>
                          <a:latin typeface="Arial" panose="020B0604020202020204" pitchFamily="34" charset="0"/>
                          <a:ea typeface="+mn-ea"/>
                          <a:cs typeface="Arial" panose="020B0604020202020204" pitchFamily="34" charset="0"/>
                        </a:rPr>
                        <a:t> for the program and organization selected</a:t>
                      </a:r>
                      <a:endParaRPr lang="en-US">
                        <a:solidFill>
                          <a:srgbClr val="000000"/>
                        </a:solidFill>
                        <a:latin typeface="Arial" panose="020B0604020202020204" pitchFamily="34" charset="0"/>
                        <a:cs typeface="Arial" panose="020B0604020202020204" pitchFamily="34" charset="0"/>
                      </a:endParaRPr>
                    </a:p>
                  </a:txBody>
                  <a:tcPr/>
                </a:tc>
                <a:tc>
                  <a:txBody>
                    <a:bodyPr/>
                    <a:lstStyle/>
                    <a:p>
                      <a:r>
                        <a:rPr lang="en-US">
                          <a:solidFill>
                            <a:srgbClr val="000000"/>
                          </a:solidFill>
                          <a:latin typeface="Arial" panose="020B0604020202020204" pitchFamily="34" charset="0"/>
                          <a:cs typeface="Arial" panose="020B0604020202020204" pitchFamily="34" charset="0"/>
                        </a:rPr>
                        <a:t>Hourly</a:t>
                      </a:r>
                    </a:p>
                  </a:txBody>
                  <a:tcPr/>
                </a:tc>
                <a:extLst>
                  <a:ext uri="{0D108BD9-81ED-4DB2-BD59-A6C34878D82A}">
                    <a16:rowId xmlns:a16="http://schemas.microsoft.com/office/drawing/2014/main" val="3533941438"/>
                  </a:ext>
                </a:extLst>
              </a:tr>
              <a:tr h="528742">
                <a:tc>
                  <a:txBody>
                    <a:bodyPr/>
                    <a:lstStyle/>
                    <a:p>
                      <a:r>
                        <a:rPr lang="en-US">
                          <a:solidFill>
                            <a:srgbClr val="000000"/>
                          </a:solidFill>
                          <a:latin typeface="Arial" panose="020B0604020202020204" pitchFamily="34" charset="0"/>
                          <a:cs typeface="Arial" panose="020B0604020202020204" pitchFamily="34" charset="0"/>
                        </a:rPr>
                        <a:t>Field Stats</a:t>
                      </a:r>
                    </a:p>
                  </a:txBody>
                  <a:tcPr/>
                </a:tc>
                <a:tc>
                  <a:txBody>
                    <a:bodyPr/>
                    <a:lstStyle/>
                    <a:p>
                      <a:r>
                        <a:rPr lang="en-US" sz="1800" b="0" i="0" kern="1200">
                          <a:solidFill>
                            <a:srgbClr val="000000"/>
                          </a:solidFill>
                          <a:effectLst/>
                          <a:latin typeface="Arial" panose="020B0604020202020204" pitchFamily="34" charset="0"/>
                          <a:ea typeface="+mn-ea"/>
                          <a:cs typeface="Arial" panose="020B0604020202020204" pitchFamily="34" charset="0"/>
                        </a:rPr>
                        <a:t>Displays an </a:t>
                      </a:r>
                      <a:r>
                        <a:rPr lang="en-US" sz="1800" b="1" i="0" kern="1200">
                          <a:solidFill>
                            <a:srgbClr val="000000"/>
                          </a:solidFill>
                          <a:effectLst/>
                          <a:latin typeface="Arial" panose="020B0604020202020204" pitchFamily="34" charset="0"/>
                          <a:ea typeface="+mn-ea"/>
                          <a:cs typeface="Arial" panose="020B0604020202020204" pitchFamily="34" charset="0"/>
                        </a:rPr>
                        <a:t>Operating Systems Summary</a:t>
                      </a:r>
                      <a:r>
                        <a:rPr lang="en-US" sz="1800" b="0" i="0" kern="1200">
                          <a:solidFill>
                            <a:srgbClr val="000000"/>
                          </a:solidFill>
                          <a:effectLst/>
                          <a:latin typeface="Arial" panose="020B0604020202020204" pitchFamily="34" charset="0"/>
                          <a:ea typeface="+mn-ea"/>
                          <a:cs typeface="Arial" panose="020B0604020202020204" pitchFamily="34" charset="0"/>
                        </a:rPr>
                        <a:t> and </a:t>
                      </a:r>
                      <a:r>
                        <a:rPr lang="en-US" sz="1800" b="1" i="0" kern="1200">
                          <a:solidFill>
                            <a:srgbClr val="000000"/>
                          </a:solidFill>
                          <a:effectLst/>
                          <a:latin typeface="Arial" panose="020B0604020202020204" pitchFamily="34" charset="0"/>
                          <a:ea typeface="+mn-ea"/>
                          <a:cs typeface="Arial" panose="020B0604020202020204" pitchFamily="34" charset="0"/>
                        </a:rPr>
                        <a:t>Site Readiness Information</a:t>
                      </a:r>
                      <a:r>
                        <a:rPr lang="en-US" sz="1800" b="0" i="0" kern="1200">
                          <a:solidFill>
                            <a:srgbClr val="000000"/>
                          </a:solidFill>
                          <a:effectLst/>
                          <a:latin typeface="Arial" panose="020B0604020202020204" pitchFamily="34" charset="0"/>
                          <a:ea typeface="+mn-ea"/>
                          <a:cs typeface="Arial" panose="020B0604020202020204" pitchFamily="34" charset="0"/>
                        </a:rPr>
                        <a:t> for the program and organization selected.  </a:t>
                      </a:r>
                      <a:endParaRPr lang="en-US">
                        <a:solidFill>
                          <a:srgbClr val="000000"/>
                        </a:solidFill>
                        <a:latin typeface="Arial" panose="020B0604020202020204" pitchFamily="34" charset="0"/>
                        <a:cs typeface="Arial" panose="020B0604020202020204" pitchFamily="34" charset="0"/>
                      </a:endParaRPr>
                    </a:p>
                  </a:txBody>
                  <a:tcPr/>
                </a:tc>
                <a:tc>
                  <a:txBody>
                    <a:bodyPr/>
                    <a:lstStyle/>
                    <a:p>
                      <a:r>
                        <a:rPr lang="en-US">
                          <a:solidFill>
                            <a:srgbClr val="000000"/>
                          </a:solidFill>
                          <a:latin typeface="Arial" panose="020B0604020202020204" pitchFamily="34" charset="0"/>
                          <a:cs typeface="Arial" panose="020B0604020202020204" pitchFamily="34" charset="0"/>
                        </a:rPr>
                        <a:t>Hourly</a:t>
                      </a:r>
                    </a:p>
                  </a:txBody>
                  <a:tcPr/>
                </a:tc>
                <a:extLst>
                  <a:ext uri="{0D108BD9-81ED-4DB2-BD59-A6C34878D82A}">
                    <a16:rowId xmlns:a16="http://schemas.microsoft.com/office/drawing/2014/main" val="1168004006"/>
                  </a:ext>
                </a:extLst>
              </a:tr>
              <a:tr h="528742">
                <a:tc>
                  <a:txBody>
                    <a:bodyPr/>
                    <a:lstStyle/>
                    <a:p>
                      <a:r>
                        <a:rPr lang="en-US">
                          <a:solidFill>
                            <a:srgbClr val="000000"/>
                          </a:solidFill>
                          <a:latin typeface="Arial" panose="020B0604020202020204" pitchFamily="34" charset="0"/>
                          <a:cs typeface="Arial" panose="020B0604020202020204" pitchFamily="34" charset="0"/>
                        </a:rPr>
                        <a:t>Portal Activity</a:t>
                      </a:r>
                    </a:p>
                  </a:txBody>
                  <a:tcPr/>
                </a:tc>
                <a:tc>
                  <a:txBody>
                    <a:bodyPr/>
                    <a:lstStyle/>
                    <a:p>
                      <a:r>
                        <a:rPr lang="en-US" sz="1800" b="0" i="0" kern="1200">
                          <a:solidFill>
                            <a:srgbClr val="000000"/>
                          </a:solidFill>
                          <a:effectLst/>
                          <a:latin typeface="Arial" panose="020B0604020202020204" pitchFamily="34" charset="0"/>
                          <a:ea typeface="+mn-ea"/>
                          <a:cs typeface="Arial" panose="020B0604020202020204" pitchFamily="34" charset="0"/>
                        </a:rPr>
                        <a:t>Portal Activity will display the Number of Portal Users by Day for the selected organization and by date </a:t>
                      </a:r>
                      <a:endParaRPr lang="en-US">
                        <a:solidFill>
                          <a:srgbClr val="000000"/>
                        </a:solidFill>
                        <a:latin typeface="Arial" panose="020B0604020202020204" pitchFamily="34" charset="0"/>
                        <a:cs typeface="Arial" panose="020B0604020202020204" pitchFamily="34" charset="0"/>
                      </a:endParaRPr>
                    </a:p>
                  </a:txBody>
                  <a:tcPr/>
                </a:tc>
                <a:tc>
                  <a:txBody>
                    <a:bodyPr/>
                    <a:lstStyle/>
                    <a:p>
                      <a:r>
                        <a:rPr lang="en-US">
                          <a:solidFill>
                            <a:srgbClr val="000000"/>
                          </a:solidFill>
                          <a:latin typeface="Arial" panose="020B0604020202020204" pitchFamily="34" charset="0"/>
                          <a:cs typeface="Arial" panose="020B0604020202020204" pitchFamily="34" charset="0"/>
                        </a:rPr>
                        <a:t>Hourly</a:t>
                      </a:r>
                    </a:p>
                  </a:txBody>
                  <a:tcPr/>
                </a:tc>
                <a:extLst>
                  <a:ext uri="{0D108BD9-81ED-4DB2-BD59-A6C34878D82A}">
                    <a16:rowId xmlns:a16="http://schemas.microsoft.com/office/drawing/2014/main" val="1621791992"/>
                  </a:ext>
                </a:extLst>
              </a:tr>
            </a:tbl>
          </a:graphicData>
        </a:graphic>
      </p:graphicFrame>
    </p:spTree>
    <p:extLst>
      <p:ext uri="{BB962C8B-B14F-4D97-AF65-F5344CB8AC3E}">
        <p14:creationId xmlns:p14="http://schemas.microsoft.com/office/powerpoint/2010/main" val="16688008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95C22C-407E-25D0-6DC8-53AB0BCDC68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9A8E9F5-FC1F-3C3C-9BC3-82A7848C2C81}"/>
              </a:ext>
            </a:extLst>
          </p:cNvPr>
          <p:cNvSpPr>
            <a:spLocks noGrp="1"/>
          </p:cNvSpPr>
          <p:nvPr>
            <p:ph type="title" idx="4294967295"/>
          </p:nvPr>
        </p:nvSpPr>
        <p:spPr>
          <a:xfrm>
            <a:off x="822325" y="288925"/>
            <a:ext cx="11369675" cy="679450"/>
          </a:xfrm>
        </p:spPr>
        <p:txBody>
          <a:bodyPr/>
          <a:lstStyle/>
          <a:p>
            <a:r>
              <a:rPr lang="en-US" sz="4000">
                <a:solidFill>
                  <a:srgbClr val="3647B6"/>
                </a:solidFill>
                <a:latin typeface="Arial" panose="020B0604020202020204" pitchFamily="34" charset="0"/>
                <a:cs typeface="Arial" panose="020B0604020202020204" pitchFamily="34" charset="0"/>
              </a:rPr>
              <a:t>Resources</a:t>
            </a:r>
          </a:p>
        </p:txBody>
      </p:sp>
      <p:sp>
        <p:nvSpPr>
          <p:cNvPr id="3" name="Content Placeholder 2">
            <a:extLst>
              <a:ext uri="{FF2B5EF4-FFF2-40B4-BE49-F238E27FC236}">
                <a16:creationId xmlns:a16="http://schemas.microsoft.com/office/drawing/2014/main" id="{10679D4C-5FE3-6CF5-D21D-B76D88399C70}"/>
              </a:ext>
            </a:extLst>
          </p:cNvPr>
          <p:cNvSpPr>
            <a:spLocks noGrp="1"/>
          </p:cNvSpPr>
          <p:nvPr>
            <p:ph idx="4294967295"/>
          </p:nvPr>
        </p:nvSpPr>
        <p:spPr>
          <a:xfrm>
            <a:off x="798952" y="968375"/>
            <a:ext cx="10594095" cy="5049837"/>
          </a:xfrm>
        </p:spPr>
        <p:txBody>
          <a:bodyPr/>
          <a:lstStyle/>
          <a:p>
            <a:pPr algn="l" rtl="0" fontAlgn="base">
              <a:buClr>
                <a:srgbClr val="000000"/>
              </a:buClr>
              <a:buFont typeface="Arial" panose="020B0604020202020204" pitchFamily="34" charset="0"/>
              <a:buChar char="•"/>
            </a:pPr>
            <a:r>
              <a:rPr lang="en-US" sz="2400" b="0" i="0" u="none" strike="noStrike">
                <a:solidFill>
                  <a:srgbClr val="1A4785"/>
                </a:solidFill>
                <a:effectLst/>
                <a:latin typeface="Arial" panose="020B0604020202020204" pitchFamily="34" charset="0"/>
                <a:hlinkClick r:id="rId3"/>
              </a:rPr>
              <a:t>Additional Tasks on the Test Scheduling Page of the MCAS Portal: Adding Report Codes, Reactivating Tests, and Exports</a:t>
            </a:r>
            <a:endParaRPr lang="en-US" sz="400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201920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3B020A-585D-6EA7-EC53-66895DEE08F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0702A95-B6A5-7FA3-7481-500334E70215}"/>
              </a:ext>
            </a:extLst>
          </p:cNvPr>
          <p:cNvSpPr>
            <a:spLocks noGrp="1"/>
          </p:cNvSpPr>
          <p:nvPr>
            <p:ph type="title"/>
          </p:nvPr>
        </p:nvSpPr>
        <p:spPr>
          <a:xfrm>
            <a:off x="221751" y="2288346"/>
            <a:ext cx="10515600" cy="1093686"/>
          </a:xfrm>
        </p:spPr>
        <p:txBody>
          <a:bodyPr/>
          <a:lstStyle/>
          <a:p>
            <a:r>
              <a:rPr lang="en-US">
                <a:latin typeface="Arial" panose="020B0604020202020204" pitchFamily="34" charset="0"/>
                <a:cs typeface="Arial" panose="020B0604020202020204" pitchFamily="34" charset="0"/>
              </a:rPr>
              <a:t>Questions and Answers</a:t>
            </a:r>
          </a:p>
        </p:txBody>
      </p:sp>
      <p:sp>
        <p:nvSpPr>
          <p:cNvPr id="3" name="Text Placeholder 2">
            <a:extLst>
              <a:ext uri="{FF2B5EF4-FFF2-40B4-BE49-F238E27FC236}">
                <a16:creationId xmlns:a16="http://schemas.microsoft.com/office/drawing/2014/main" id="{771FFC4B-0591-137C-CE5D-E7A108513F43}"/>
              </a:ext>
            </a:extLst>
          </p:cNvPr>
          <p:cNvSpPr>
            <a:spLocks noGrp="1"/>
          </p:cNvSpPr>
          <p:nvPr>
            <p:ph type="body" idx="4294967295"/>
          </p:nvPr>
        </p:nvSpPr>
        <p:spPr>
          <a:xfrm>
            <a:off x="746749" y="3398225"/>
            <a:ext cx="6915705" cy="823326"/>
          </a:xfrm>
        </p:spPr>
        <p:txBody>
          <a:bodyPr/>
          <a:lstStyle/>
          <a:p>
            <a:pPr marL="0" indent="0">
              <a:buNone/>
            </a:pPr>
            <a:r>
              <a:rPr lang="en-US">
                <a:latin typeface="Arial" panose="020B0604020202020204" pitchFamily="34" charset="0"/>
                <a:cs typeface="Arial" panose="020B0604020202020204" pitchFamily="34" charset="0"/>
              </a:rPr>
              <a:t>Use the “Q&amp;A” feature to ask questions. </a:t>
            </a:r>
          </a:p>
        </p:txBody>
      </p:sp>
      <p:pic>
        <p:nvPicPr>
          <p:cNvPr id="6" name="Picture 5" descr="welcome screen">
            <a:extLst>
              <a:ext uri="{FF2B5EF4-FFF2-40B4-BE49-F238E27FC236}">
                <a16:creationId xmlns:a16="http://schemas.microsoft.com/office/drawing/2014/main" id="{5EF188B7-36EF-8779-35BD-C35FCA2447FC}"/>
              </a:ext>
              <a:ext uri="{C183D7F6-B498-43B3-948B-1728B52AA6E4}">
                <adec:decorative xmlns:adec="http://schemas.microsoft.com/office/drawing/2017/decorative" val="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06073" y="3610936"/>
            <a:ext cx="3603678" cy="2186638"/>
          </a:xfrm>
          <a:prstGeom prst="rect">
            <a:avLst/>
          </a:prstGeom>
          <a:ln>
            <a:solidFill>
              <a:schemeClr val="bg1">
                <a:lumMod val="50000"/>
              </a:schemeClr>
            </a:solidFill>
          </a:ln>
        </p:spPr>
      </p:pic>
      <p:pic>
        <p:nvPicPr>
          <p:cNvPr id="8" name="Picture 7" descr="Image displays Q &amp; A">
            <a:extLst>
              <a:ext uri="{FF2B5EF4-FFF2-40B4-BE49-F238E27FC236}">
                <a16:creationId xmlns:a16="http://schemas.microsoft.com/office/drawing/2014/main" id="{D58B983A-5635-EA92-B6A0-016F4F1DD749}"/>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9803527" y="1860490"/>
            <a:ext cx="1650040" cy="1005087"/>
          </a:xfrm>
          <a:prstGeom prst="rect">
            <a:avLst/>
          </a:prstGeom>
        </p:spPr>
      </p:pic>
      <p:sp>
        <p:nvSpPr>
          <p:cNvPr id="5" name="Oval 4">
            <a:extLst>
              <a:ext uri="{FF2B5EF4-FFF2-40B4-BE49-F238E27FC236}">
                <a16:creationId xmlns:a16="http://schemas.microsoft.com/office/drawing/2014/main" id="{62CE712E-D283-5341-D40E-88C8DA492AEA}"/>
              </a:ext>
              <a:ext uri="{C183D7F6-B498-43B3-948B-1728B52AA6E4}">
                <adec:decorative xmlns:adec="http://schemas.microsoft.com/office/drawing/2017/decorative" val="1"/>
              </a:ext>
            </a:extLst>
          </p:cNvPr>
          <p:cNvSpPr/>
          <p:nvPr/>
        </p:nvSpPr>
        <p:spPr>
          <a:xfrm>
            <a:off x="10105355" y="1924773"/>
            <a:ext cx="1003300" cy="958850"/>
          </a:xfrm>
          <a:prstGeom prst="ellipse">
            <a:avLst/>
          </a:prstGeom>
          <a:noFill/>
          <a:ln w="57150">
            <a:solidFill>
              <a:srgbClr val="E385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208976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AF91F3-79B4-07E6-DA8F-62416B50C72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15EBD18-67AD-76E8-44F2-29A247A48861}"/>
              </a:ext>
            </a:extLst>
          </p:cNvPr>
          <p:cNvSpPr>
            <a:spLocks noGrp="1"/>
          </p:cNvSpPr>
          <p:nvPr>
            <p:ph type="title"/>
          </p:nvPr>
        </p:nvSpPr>
        <p:spPr/>
        <p:txBody>
          <a:bodyPr>
            <a:normAutofit fontScale="90000"/>
          </a:bodyPr>
          <a:lstStyle/>
          <a:p>
            <a:r>
              <a:rPr lang="en-US">
                <a:latin typeface="Arial" panose="020B0604020202020204" pitchFamily="34" charset="0"/>
                <a:cs typeface="Arial" panose="020B0604020202020204" pitchFamily="34" charset="0"/>
              </a:rPr>
              <a:t>3. Resolving Incorrect Accommodations</a:t>
            </a:r>
            <a:br>
              <a:rPr lang="zh-CN" altLang="en-US" sz="6000">
                <a:solidFill>
                  <a:schemeClr val="accent1">
                    <a:lumMod val="50000"/>
                  </a:schemeClr>
                </a:solidFill>
              </a:rPr>
            </a:br>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511936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2C3925-6384-D563-8A05-7697FEC5D60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B1498E9-4146-4120-BF2D-8A560EEBBD8D}"/>
              </a:ext>
            </a:extLst>
          </p:cNvPr>
          <p:cNvSpPr>
            <a:spLocks noGrp="1"/>
          </p:cNvSpPr>
          <p:nvPr>
            <p:ph type="title" idx="4294967295"/>
          </p:nvPr>
        </p:nvSpPr>
        <p:spPr>
          <a:xfrm>
            <a:off x="822325" y="288925"/>
            <a:ext cx="11369675" cy="679450"/>
          </a:xfrm>
        </p:spPr>
        <p:txBody>
          <a:bodyPr/>
          <a:lstStyle/>
          <a:p>
            <a:r>
              <a:rPr lang="en-US" sz="4000">
                <a:solidFill>
                  <a:srgbClr val="3647B6"/>
                </a:solidFill>
                <a:latin typeface="Arial" panose="020B0604020202020204" pitchFamily="34" charset="0"/>
                <a:cs typeface="Arial" panose="020B0604020202020204" pitchFamily="34" charset="0"/>
              </a:rPr>
              <a:t>Resolving Incorrect Accommodations</a:t>
            </a:r>
          </a:p>
        </p:txBody>
      </p:sp>
      <p:sp>
        <p:nvSpPr>
          <p:cNvPr id="3" name="Content Placeholder 2">
            <a:extLst>
              <a:ext uri="{FF2B5EF4-FFF2-40B4-BE49-F238E27FC236}">
                <a16:creationId xmlns:a16="http://schemas.microsoft.com/office/drawing/2014/main" id="{F964BA9A-14D9-E157-B28F-4EBCA714CCFE}"/>
              </a:ext>
            </a:extLst>
          </p:cNvPr>
          <p:cNvSpPr>
            <a:spLocks noGrp="1"/>
          </p:cNvSpPr>
          <p:nvPr>
            <p:ph idx="4294967295"/>
          </p:nvPr>
        </p:nvSpPr>
        <p:spPr>
          <a:xfrm>
            <a:off x="798952" y="968375"/>
            <a:ext cx="10594095" cy="5049837"/>
          </a:xfrm>
        </p:spPr>
        <p:txBody>
          <a:bodyPr/>
          <a:lstStyle/>
          <a:p>
            <a:pPr algn="l" rtl="0" fontAlgn="base">
              <a:buClr>
                <a:srgbClr val="000000"/>
              </a:buClr>
              <a:buFont typeface="Arial" panose="020B0604020202020204" pitchFamily="34" charset="0"/>
              <a:buChar char="•"/>
            </a:pPr>
            <a:r>
              <a:rPr lang="en-US">
                <a:solidFill>
                  <a:srgbClr val="000000"/>
                </a:solidFill>
                <a:latin typeface="Arial" panose="020B0604020202020204" pitchFamily="34" charset="0"/>
                <a:cs typeface="Arial" panose="020B0604020202020204" pitchFamily="34" charset="0"/>
              </a:rPr>
              <a:t>Test coordinators and test administrators are encouraged to review accommodations prior to testing in order to avoid situations in which a student begins a test with the incorrect accommodations. </a:t>
            </a:r>
          </a:p>
          <a:p>
            <a:pPr algn="l" rtl="0" fontAlgn="base">
              <a:buClr>
                <a:srgbClr val="000000"/>
              </a:buClr>
              <a:buFont typeface="Arial" panose="020B0604020202020204" pitchFamily="34" charset="0"/>
              <a:buChar char="•"/>
            </a:pPr>
            <a:r>
              <a:rPr lang="en-US">
                <a:solidFill>
                  <a:srgbClr val="000000"/>
                </a:solidFill>
                <a:latin typeface="Arial" panose="020B0604020202020204" pitchFamily="34" charset="0"/>
                <a:cs typeface="Arial" panose="020B0604020202020204" pitchFamily="34" charset="0"/>
              </a:rPr>
              <a:t>If a test administrator or test coordinator finds that an accommodation was assigned incorrectly, there are different instructions to follow based on:</a:t>
            </a:r>
          </a:p>
          <a:p>
            <a:pPr lvl="1" fontAlgn="base">
              <a:buClr>
                <a:srgbClr val="000000"/>
              </a:buClr>
              <a:buFont typeface="Arial" panose="020B0604020202020204" pitchFamily="34" charset="0"/>
              <a:buChar char="•"/>
            </a:pPr>
            <a:r>
              <a:rPr lang="en-US" sz="2400">
                <a:solidFill>
                  <a:srgbClr val="000000"/>
                </a:solidFill>
                <a:latin typeface="Arial" panose="020B0604020202020204" pitchFamily="34" charset="0"/>
                <a:cs typeface="Arial" panose="020B0604020202020204" pitchFamily="34" charset="0"/>
              </a:rPr>
              <a:t>Whether the accommodation is a form-dependent accommodation (human read aloud, human signer, ASL, Spanish/English, screen reader/compatible assistive technology [AT])</a:t>
            </a:r>
          </a:p>
          <a:p>
            <a:pPr lvl="1" fontAlgn="base">
              <a:buClr>
                <a:srgbClr val="000000"/>
              </a:buClr>
              <a:buFont typeface="Arial" panose="020B0604020202020204" pitchFamily="34" charset="0"/>
              <a:buChar char="•"/>
            </a:pPr>
            <a:r>
              <a:rPr lang="en-US" sz="2400">
                <a:solidFill>
                  <a:srgbClr val="000000"/>
                </a:solidFill>
                <a:latin typeface="Arial" panose="020B0604020202020204" pitchFamily="34" charset="0"/>
                <a:cs typeface="Arial" panose="020B0604020202020204" pitchFamily="34" charset="0"/>
              </a:rPr>
              <a:t>Whether the student has signed in to the test</a:t>
            </a:r>
          </a:p>
        </p:txBody>
      </p:sp>
    </p:spTree>
    <p:extLst>
      <p:ext uri="{BB962C8B-B14F-4D97-AF65-F5344CB8AC3E}">
        <p14:creationId xmlns:p14="http://schemas.microsoft.com/office/powerpoint/2010/main" val="5072613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248722-3D41-A008-1894-8C75ADDC5B7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822BD85-A674-D2EE-BC3C-CC46A14BFEBF}"/>
              </a:ext>
            </a:extLst>
          </p:cNvPr>
          <p:cNvSpPr>
            <a:spLocks noGrp="1"/>
          </p:cNvSpPr>
          <p:nvPr>
            <p:ph type="title"/>
          </p:nvPr>
        </p:nvSpPr>
        <p:spPr>
          <a:xfrm>
            <a:off x="0" y="-750"/>
            <a:ext cx="10990385" cy="800851"/>
          </a:xfrm>
        </p:spPr>
        <p:txBody>
          <a:bodyPr>
            <a:normAutofit/>
          </a:bodyPr>
          <a:lstStyle/>
          <a:p>
            <a:r>
              <a:rPr lang="en-US" sz="4000">
                <a:latin typeface="Arial" panose="020B0604020202020204" pitchFamily="34" charset="0"/>
                <a:cs typeface="Arial" panose="020B0604020202020204" pitchFamily="34" charset="0"/>
              </a:rPr>
              <a:t>Resolving Incorrect Accommodations (cont’d)</a:t>
            </a:r>
          </a:p>
        </p:txBody>
      </p:sp>
      <p:sp>
        <p:nvSpPr>
          <p:cNvPr id="3" name="Text Placeholder 2">
            <a:extLst>
              <a:ext uri="{FF2B5EF4-FFF2-40B4-BE49-F238E27FC236}">
                <a16:creationId xmlns:a16="http://schemas.microsoft.com/office/drawing/2014/main" id="{BECA0924-FB80-7BEA-3385-25F94543CA3C}"/>
              </a:ext>
            </a:extLst>
          </p:cNvPr>
          <p:cNvSpPr>
            <a:spLocks noGrp="1"/>
          </p:cNvSpPr>
          <p:nvPr>
            <p:ph type="body" idx="1"/>
          </p:nvPr>
        </p:nvSpPr>
        <p:spPr>
          <a:xfrm>
            <a:off x="465991" y="1310054"/>
            <a:ext cx="10990385" cy="4747845"/>
          </a:xfrm>
        </p:spPr>
        <p:txBody>
          <a:bodyPr>
            <a:normAutofit/>
          </a:bodyPr>
          <a:lstStyle/>
          <a:p>
            <a:pPr>
              <a:buClrTx/>
            </a:pPr>
            <a:endParaRPr lang="en-US" sz="2400">
              <a:solidFill>
                <a:srgbClr val="000000"/>
              </a:solidFill>
              <a:latin typeface="Arial" panose="020B0604020202020204" pitchFamily="34" charset="0"/>
              <a:cs typeface="Arial" panose="020B0604020202020204" pitchFamily="34" charset="0"/>
            </a:endParaRPr>
          </a:p>
        </p:txBody>
      </p:sp>
      <p:graphicFrame>
        <p:nvGraphicFramePr>
          <p:cNvPr id="4" name="Table 3">
            <a:extLst>
              <a:ext uri="{FF2B5EF4-FFF2-40B4-BE49-F238E27FC236}">
                <a16:creationId xmlns:a16="http://schemas.microsoft.com/office/drawing/2014/main" id="{303BDC04-9BF7-98D3-0FDD-2B5FC2D8D5BD}"/>
              </a:ext>
            </a:extLst>
          </p:cNvPr>
          <p:cNvGraphicFramePr>
            <a:graphicFrameLocks noGrp="1"/>
          </p:cNvGraphicFramePr>
          <p:nvPr>
            <p:extLst>
              <p:ext uri="{D42A27DB-BD31-4B8C-83A1-F6EECF244321}">
                <p14:modId xmlns:p14="http://schemas.microsoft.com/office/powerpoint/2010/main" val="2063382058"/>
              </p:ext>
            </p:extLst>
          </p:nvPr>
        </p:nvGraphicFramePr>
        <p:xfrm>
          <a:off x="301575" y="876768"/>
          <a:ext cx="11588850" cy="5760720"/>
        </p:xfrm>
        <a:graphic>
          <a:graphicData uri="http://schemas.openxmlformats.org/drawingml/2006/table">
            <a:tbl>
              <a:tblPr firstRow="1" bandRow="1">
                <a:tableStyleId>{5C22544A-7EE6-4342-B048-85BDC9FD1C3A}</a:tableStyleId>
              </a:tblPr>
              <a:tblGrid>
                <a:gridCol w="3862950">
                  <a:extLst>
                    <a:ext uri="{9D8B030D-6E8A-4147-A177-3AD203B41FA5}">
                      <a16:colId xmlns:a16="http://schemas.microsoft.com/office/drawing/2014/main" val="3895636938"/>
                    </a:ext>
                  </a:extLst>
                </a:gridCol>
                <a:gridCol w="3862950">
                  <a:extLst>
                    <a:ext uri="{9D8B030D-6E8A-4147-A177-3AD203B41FA5}">
                      <a16:colId xmlns:a16="http://schemas.microsoft.com/office/drawing/2014/main" val="202801004"/>
                    </a:ext>
                  </a:extLst>
                </a:gridCol>
                <a:gridCol w="3862950">
                  <a:extLst>
                    <a:ext uri="{9D8B030D-6E8A-4147-A177-3AD203B41FA5}">
                      <a16:colId xmlns:a16="http://schemas.microsoft.com/office/drawing/2014/main" val="2173090818"/>
                    </a:ext>
                  </a:extLst>
                </a:gridCol>
              </a:tblGrid>
              <a:tr h="365955">
                <a:tc>
                  <a:txBody>
                    <a:bodyPr/>
                    <a:lstStyle/>
                    <a:p>
                      <a:r>
                        <a:rPr lang="en-US">
                          <a:latin typeface="Arial" panose="020B0604020202020204" pitchFamily="34" charset="0"/>
                          <a:cs typeface="Arial" panose="020B0604020202020204" pitchFamily="34" charset="0"/>
                        </a:rPr>
                        <a:t>Scenario</a:t>
                      </a:r>
                    </a:p>
                  </a:txBody>
                  <a:tcPr/>
                </a:tc>
                <a:tc>
                  <a:txBody>
                    <a:bodyPr/>
                    <a:lstStyle/>
                    <a:p>
                      <a:r>
                        <a:rPr lang="en-US">
                          <a:latin typeface="Arial" panose="020B0604020202020204" pitchFamily="34" charset="0"/>
                          <a:cs typeface="Arial" panose="020B0604020202020204" pitchFamily="34" charset="0"/>
                        </a:rPr>
                        <a:t>Resolution if the student has </a:t>
                      </a:r>
                      <a:r>
                        <a:rPr lang="en-US" u="sng">
                          <a:latin typeface="Arial" panose="020B0604020202020204" pitchFamily="34" charset="0"/>
                          <a:cs typeface="Arial" panose="020B0604020202020204" pitchFamily="34" charset="0"/>
                        </a:rPr>
                        <a:t>not</a:t>
                      </a:r>
                      <a:r>
                        <a:rPr lang="en-US">
                          <a:latin typeface="Arial" panose="020B0604020202020204" pitchFamily="34" charset="0"/>
                          <a:cs typeface="Arial" panose="020B0604020202020204" pitchFamily="34" charset="0"/>
                        </a:rPr>
                        <a:t> logged in to the test</a:t>
                      </a:r>
                    </a:p>
                  </a:txBody>
                  <a:tcPr/>
                </a:tc>
                <a:tc>
                  <a:txBody>
                    <a:bodyPr/>
                    <a:lstStyle/>
                    <a:p>
                      <a:r>
                        <a:rPr lang="en-US">
                          <a:latin typeface="Arial" panose="020B0604020202020204" pitchFamily="34" charset="0"/>
                          <a:cs typeface="Arial" panose="020B0604020202020204" pitchFamily="34" charset="0"/>
                        </a:rPr>
                        <a:t>Resolution if the student </a:t>
                      </a:r>
                      <a:r>
                        <a:rPr lang="en-US" u="sng">
                          <a:latin typeface="Arial" panose="020B0604020202020204" pitchFamily="34" charset="0"/>
                          <a:cs typeface="Arial" panose="020B0604020202020204" pitchFamily="34" charset="0"/>
                        </a:rPr>
                        <a:t>has</a:t>
                      </a:r>
                      <a:r>
                        <a:rPr lang="en-US">
                          <a:latin typeface="Arial" panose="020B0604020202020204" pitchFamily="34" charset="0"/>
                          <a:cs typeface="Arial" panose="020B0604020202020204" pitchFamily="34" charset="0"/>
                        </a:rPr>
                        <a:t> logged in to the test</a:t>
                      </a:r>
                    </a:p>
                  </a:txBody>
                  <a:tcPr/>
                </a:tc>
                <a:extLst>
                  <a:ext uri="{0D108BD9-81ED-4DB2-BD59-A6C34878D82A}">
                    <a16:rowId xmlns:a16="http://schemas.microsoft.com/office/drawing/2014/main" val="3324028345"/>
                  </a:ext>
                </a:extLst>
              </a:tr>
              <a:tr h="365955">
                <a:tc>
                  <a:txBody>
                    <a:bodyPr/>
                    <a:lstStyle/>
                    <a:p>
                      <a:r>
                        <a:rPr lang="en-US">
                          <a:solidFill>
                            <a:srgbClr val="000000"/>
                          </a:solidFill>
                          <a:latin typeface="Arial" panose="020B0604020202020204" pitchFamily="34" charset="0"/>
                          <a:cs typeface="Arial" panose="020B0604020202020204" pitchFamily="34" charset="0"/>
                        </a:rPr>
                        <a:t>Student is assigned an accommodation they should not have or student is missing an accommodation they should have and the accommodation is </a:t>
                      </a:r>
                      <a:r>
                        <a:rPr lang="en-US" b="1">
                          <a:solidFill>
                            <a:srgbClr val="000000"/>
                          </a:solidFill>
                          <a:latin typeface="Arial" panose="020B0604020202020204" pitchFamily="34" charset="0"/>
                          <a:cs typeface="Arial" panose="020B0604020202020204" pitchFamily="34" charset="0"/>
                        </a:rPr>
                        <a:t>form dependent (human read aloud, human signer, ASL, Spanish/English, screen reader/compatible AT).</a:t>
                      </a:r>
                    </a:p>
                  </a:txBody>
                  <a:tcPr/>
                </a:tc>
                <a:tc>
                  <a:txBody>
                    <a:bodyPr/>
                    <a:lstStyle/>
                    <a:p>
                      <a:pPr marL="342900" indent="-342900">
                        <a:buAutoNum type="arabicPeriod"/>
                      </a:pPr>
                      <a:r>
                        <a:rPr lang="en-US">
                          <a:solidFill>
                            <a:srgbClr val="000000"/>
                          </a:solidFill>
                          <a:latin typeface="Arial" panose="020B0604020202020204" pitchFamily="34" charset="0"/>
                          <a:cs typeface="Arial" panose="020B0604020202020204" pitchFamily="34" charset="0"/>
                        </a:rPr>
                        <a:t>Edit the student’s incorrect accommodation(s).</a:t>
                      </a:r>
                    </a:p>
                    <a:p>
                      <a:pPr marL="342900" indent="-342900">
                        <a:buAutoNum type="arabicPeriod"/>
                      </a:pPr>
                      <a:r>
                        <a:rPr lang="en-US">
                          <a:solidFill>
                            <a:srgbClr val="000000"/>
                          </a:solidFill>
                          <a:latin typeface="Arial" panose="020B0604020202020204" pitchFamily="34" charset="0"/>
                          <a:cs typeface="Arial" panose="020B0604020202020204" pitchFamily="34" charset="0"/>
                        </a:rPr>
                        <a:t>Return to the test session details page and click the “Add/update student(s)” button.</a:t>
                      </a:r>
                    </a:p>
                    <a:p>
                      <a:pPr marL="342900" indent="-342900">
                        <a:buAutoNum type="arabicPeriod"/>
                      </a:pPr>
                      <a:r>
                        <a:rPr lang="en-US">
                          <a:solidFill>
                            <a:srgbClr val="000000"/>
                          </a:solidFill>
                          <a:latin typeface="Arial" panose="020B0604020202020204" pitchFamily="34" charset="0"/>
                          <a:cs typeface="Arial" panose="020B0604020202020204" pitchFamily="34" charset="0"/>
                        </a:rPr>
                        <a:t>Print the student’s new login.</a:t>
                      </a:r>
                    </a:p>
                  </a:txBody>
                  <a:tcPr/>
                </a:tc>
                <a:tc>
                  <a:txBody>
                    <a:bodyPr/>
                    <a:lstStyle/>
                    <a:p>
                      <a:pPr marL="342900" indent="-342900">
                        <a:buAutoNum type="arabicPeriod"/>
                      </a:pPr>
                      <a:r>
                        <a:rPr lang="en-US">
                          <a:solidFill>
                            <a:srgbClr val="000000"/>
                          </a:solidFill>
                          <a:latin typeface="Arial" panose="020B0604020202020204" pitchFamily="34" charset="0"/>
                          <a:cs typeface="Arial" panose="020B0604020202020204" pitchFamily="34" charset="0"/>
                        </a:rPr>
                        <a:t>Have the student log out of the test completely.</a:t>
                      </a:r>
                    </a:p>
                    <a:p>
                      <a:pPr marL="342900" indent="-342900">
                        <a:buAutoNum type="arabicPeriod"/>
                      </a:pPr>
                      <a:r>
                        <a:rPr lang="en-US">
                          <a:solidFill>
                            <a:srgbClr val="000000"/>
                          </a:solidFill>
                          <a:latin typeface="Arial" panose="020B0604020202020204" pitchFamily="34" charset="0"/>
                          <a:cs typeface="Arial" panose="020B0604020202020204" pitchFamily="34" charset="0"/>
                        </a:rPr>
                        <a:t>Edit the student’s incorrect accommodation(s).</a:t>
                      </a:r>
                    </a:p>
                    <a:p>
                      <a:pPr marL="342900" indent="-342900">
                        <a:buAutoNum type="arabicPeriod"/>
                      </a:pPr>
                      <a:r>
                        <a:rPr lang="en-US">
                          <a:solidFill>
                            <a:srgbClr val="000000"/>
                          </a:solidFill>
                          <a:latin typeface="Arial" panose="020B0604020202020204" pitchFamily="34" charset="0"/>
                          <a:cs typeface="Arial" panose="020B0604020202020204" pitchFamily="34" charset="0"/>
                        </a:rPr>
                        <a:t>Add the Void report code for the test session the student already logged into.</a:t>
                      </a:r>
                    </a:p>
                    <a:p>
                      <a:pPr marL="342900" indent="-342900">
                        <a:buAutoNum type="arabicPeriod"/>
                      </a:pPr>
                      <a:r>
                        <a:rPr lang="en-US">
                          <a:solidFill>
                            <a:srgbClr val="000000"/>
                          </a:solidFill>
                          <a:latin typeface="Arial" panose="020B0604020202020204" pitchFamily="34" charset="0"/>
                          <a:cs typeface="Arial" panose="020B0604020202020204" pitchFamily="34" charset="0"/>
                        </a:rPr>
                        <a:t>Add the student to a new class.</a:t>
                      </a:r>
                    </a:p>
                    <a:p>
                      <a:pPr marL="342900" indent="-342900">
                        <a:buAutoNum type="arabicPeriod"/>
                      </a:pPr>
                      <a:r>
                        <a:rPr lang="en-US">
                          <a:solidFill>
                            <a:srgbClr val="000000"/>
                          </a:solidFill>
                          <a:latin typeface="Arial" panose="020B0604020202020204" pitchFamily="34" charset="0"/>
                          <a:cs typeface="Arial" panose="020B0604020202020204" pitchFamily="34" charset="0"/>
                        </a:rPr>
                        <a:t>Schedule the new class to take the test and print the student’s new login.</a:t>
                      </a:r>
                    </a:p>
                  </a:txBody>
                  <a:tcPr/>
                </a:tc>
                <a:extLst>
                  <a:ext uri="{0D108BD9-81ED-4DB2-BD59-A6C34878D82A}">
                    <a16:rowId xmlns:a16="http://schemas.microsoft.com/office/drawing/2014/main" val="3284589794"/>
                  </a:ext>
                </a:extLst>
              </a:tr>
              <a:tr h="36595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solidFill>
                            <a:srgbClr val="000000"/>
                          </a:solidFill>
                          <a:latin typeface="Arial" panose="020B0604020202020204" pitchFamily="34" charset="0"/>
                          <a:cs typeface="Arial" panose="020B0604020202020204" pitchFamily="34" charset="0"/>
                        </a:rPr>
                        <a:t>Student is assigned an accommodation they should not have or student is missing an accommodation they should have and the accommodation is </a:t>
                      </a:r>
                      <a:r>
                        <a:rPr lang="en-US" b="1">
                          <a:solidFill>
                            <a:srgbClr val="000000"/>
                          </a:solidFill>
                          <a:latin typeface="Arial" panose="020B0604020202020204" pitchFamily="34" charset="0"/>
                          <a:cs typeface="Arial" panose="020B0604020202020204" pitchFamily="34" charset="0"/>
                        </a:rPr>
                        <a:t>not</a:t>
                      </a:r>
                      <a:r>
                        <a:rPr lang="en-US">
                          <a:solidFill>
                            <a:srgbClr val="000000"/>
                          </a:solidFill>
                          <a:latin typeface="Arial" panose="020B0604020202020204" pitchFamily="34" charset="0"/>
                          <a:cs typeface="Arial" panose="020B0604020202020204" pitchFamily="34" charset="0"/>
                        </a:rPr>
                        <a:t> </a:t>
                      </a:r>
                      <a:r>
                        <a:rPr lang="en-US" b="1">
                          <a:solidFill>
                            <a:srgbClr val="000000"/>
                          </a:solidFill>
                          <a:latin typeface="Arial" panose="020B0604020202020204" pitchFamily="34" charset="0"/>
                          <a:cs typeface="Arial" panose="020B0604020202020204" pitchFamily="34" charset="0"/>
                        </a:rPr>
                        <a:t>form dependent.</a:t>
                      </a:r>
                    </a:p>
                    <a:p>
                      <a:endParaRPr lang="en-US">
                        <a:solidFill>
                          <a:srgbClr val="000000"/>
                        </a:solidFill>
                        <a:latin typeface="Arial" panose="020B0604020202020204" pitchFamily="34" charset="0"/>
                        <a:cs typeface="Arial" panose="020B0604020202020204" pitchFamily="34" charset="0"/>
                      </a:endParaRPr>
                    </a:p>
                  </a:txBody>
                  <a:tcPr/>
                </a:tc>
                <a:tc>
                  <a:txBody>
                    <a:bodyPr/>
                    <a:lstStyle/>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US">
                          <a:solidFill>
                            <a:srgbClr val="000000"/>
                          </a:solidFill>
                          <a:latin typeface="Arial" panose="020B0604020202020204" pitchFamily="34" charset="0"/>
                          <a:cs typeface="Arial" panose="020B0604020202020204" pitchFamily="34" charset="0"/>
                        </a:rPr>
                        <a:t>Edit the student’s incorrect accommodation(s).</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US">
                          <a:solidFill>
                            <a:srgbClr val="000000"/>
                          </a:solidFill>
                          <a:latin typeface="Arial" panose="020B0604020202020204" pitchFamily="34" charset="0"/>
                          <a:cs typeface="Arial" panose="020B0604020202020204" pitchFamily="34" charset="0"/>
                        </a:rPr>
                        <a:t>Reprint the student’s login (if you want the summary sheet updated with the correct accommodation[s]).</a:t>
                      </a:r>
                    </a:p>
                  </a:txBody>
                  <a:tcPr/>
                </a:tc>
                <a:tc>
                  <a:txBody>
                    <a:bodyPr/>
                    <a:lstStyle/>
                    <a:p>
                      <a:pPr marL="342900" indent="-342900">
                        <a:buAutoNum type="arabicPeriod"/>
                      </a:pPr>
                      <a:r>
                        <a:rPr lang="en-US">
                          <a:solidFill>
                            <a:srgbClr val="000000"/>
                          </a:solidFill>
                          <a:latin typeface="Arial" panose="020B0604020202020204" pitchFamily="34" charset="0"/>
                          <a:cs typeface="Arial" panose="020B0604020202020204" pitchFamily="34" charset="0"/>
                        </a:rPr>
                        <a:t>Have the student log out of the test completely.</a:t>
                      </a:r>
                    </a:p>
                    <a:p>
                      <a:pPr marL="342900" indent="-342900">
                        <a:buAutoNum type="arabicPeriod"/>
                      </a:pPr>
                      <a:r>
                        <a:rPr lang="en-US">
                          <a:solidFill>
                            <a:srgbClr val="000000"/>
                          </a:solidFill>
                          <a:latin typeface="Arial" panose="020B0604020202020204" pitchFamily="34" charset="0"/>
                          <a:cs typeface="Arial" panose="020B0604020202020204" pitchFamily="34" charset="0"/>
                        </a:rPr>
                        <a:t>Edit the student’s incorrect accommodation(s).</a:t>
                      </a:r>
                    </a:p>
                    <a:p>
                      <a:pPr marL="342900" indent="-342900">
                        <a:buAutoNum type="arabicPeriod"/>
                      </a:pPr>
                      <a:r>
                        <a:rPr lang="en-US">
                          <a:solidFill>
                            <a:srgbClr val="000000"/>
                          </a:solidFill>
                          <a:latin typeface="Arial" panose="020B0604020202020204" pitchFamily="34" charset="0"/>
                          <a:cs typeface="Arial" panose="020B0604020202020204" pitchFamily="34" charset="0"/>
                        </a:rPr>
                        <a:t>Have the student log back in to the test and resume testing.</a:t>
                      </a:r>
                    </a:p>
                  </a:txBody>
                  <a:tcPr/>
                </a:tc>
                <a:extLst>
                  <a:ext uri="{0D108BD9-81ED-4DB2-BD59-A6C34878D82A}">
                    <a16:rowId xmlns:a16="http://schemas.microsoft.com/office/drawing/2014/main" val="3953662969"/>
                  </a:ext>
                </a:extLst>
              </a:tr>
            </a:tbl>
          </a:graphicData>
        </a:graphic>
      </p:graphicFrame>
    </p:spTree>
    <p:extLst>
      <p:ext uri="{BB962C8B-B14F-4D97-AF65-F5344CB8AC3E}">
        <p14:creationId xmlns:p14="http://schemas.microsoft.com/office/powerpoint/2010/main" val="42127788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5FC660-794D-4447-5CCF-B8D1384D812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2409129-3824-C972-96ED-ADB849409E55}"/>
              </a:ext>
            </a:extLst>
          </p:cNvPr>
          <p:cNvSpPr>
            <a:spLocks noGrp="1"/>
          </p:cNvSpPr>
          <p:nvPr>
            <p:ph type="title" idx="4294967295"/>
          </p:nvPr>
        </p:nvSpPr>
        <p:spPr>
          <a:xfrm>
            <a:off x="822325" y="288925"/>
            <a:ext cx="11369675" cy="679450"/>
          </a:xfrm>
        </p:spPr>
        <p:txBody>
          <a:bodyPr/>
          <a:lstStyle/>
          <a:p>
            <a:r>
              <a:rPr lang="en-US" sz="4000">
                <a:solidFill>
                  <a:srgbClr val="3647B6"/>
                </a:solidFill>
                <a:latin typeface="Arial" panose="020B0604020202020204" pitchFamily="34" charset="0"/>
                <a:cs typeface="Arial" panose="020B0604020202020204" pitchFamily="34" charset="0"/>
              </a:rPr>
              <a:t>Demonstration</a:t>
            </a:r>
          </a:p>
        </p:txBody>
      </p:sp>
      <p:sp>
        <p:nvSpPr>
          <p:cNvPr id="3" name="Content Placeholder 2">
            <a:extLst>
              <a:ext uri="{FF2B5EF4-FFF2-40B4-BE49-F238E27FC236}">
                <a16:creationId xmlns:a16="http://schemas.microsoft.com/office/drawing/2014/main" id="{D0EF00F6-0ED4-519D-A582-85991F2D84D7}"/>
              </a:ext>
            </a:extLst>
          </p:cNvPr>
          <p:cNvSpPr>
            <a:spLocks noGrp="1"/>
          </p:cNvSpPr>
          <p:nvPr>
            <p:ph idx="4294967295"/>
          </p:nvPr>
        </p:nvSpPr>
        <p:spPr>
          <a:xfrm>
            <a:off x="798952" y="968375"/>
            <a:ext cx="10594095" cy="5049837"/>
          </a:xfrm>
        </p:spPr>
        <p:txBody>
          <a:bodyPr/>
          <a:lstStyle/>
          <a:p>
            <a:pPr algn="l" rtl="0" fontAlgn="base">
              <a:buClr>
                <a:srgbClr val="000000"/>
              </a:buClr>
              <a:buFont typeface="Arial" panose="020B0604020202020204" pitchFamily="34" charset="0"/>
              <a:buChar char="•"/>
            </a:pPr>
            <a:r>
              <a:rPr lang="en-US" sz="3600">
                <a:solidFill>
                  <a:srgbClr val="000000"/>
                </a:solidFill>
                <a:latin typeface="Arial" panose="020B0604020202020204" pitchFamily="34" charset="0"/>
                <a:cs typeface="Arial" panose="020B0604020202020204" pitchFamily="34" charset="0"/>
              </a:rPr>
              <a:t>Resolving incorrect form-dependent accommodations</a:t>
            </a:r>
          </a:p>
          <a:p>
            <a:pPr lvl="1" fontAlgn="base">
              <a:buClr>
                <a:srgbClr val="000000"/>
              </a:buClr>
              <a:buFont typeface="Arial" panose="020B0604020202020204" pitchFamily="34" charset="0"/>
              <a:buChar char="•"/>
            </a:pPr>
            <a:r>
              <a:rPr lang="en-US" sz="3200">
                <a:solidFill>
                  <a:srgbClr val="000000"/>
                </a:solidFill>
                <a:latin typeface="Arial" panose="020B0604020202020204" pitchFamily="34" charset="0"/>
                <a:cs typeface="Arial" panose="020B0604020202020204" pitchFamily="34" charset="0"/>
              </a:rPr>
              <a:t>Before a student logs in</a:t>
            </a:r>
          </a:p>
          <a:p>
            <a:pPr lvl="1" fontAlgn="base">
              <a:buClr>
                <a:srgbClr val="000000"/>
              </a:buClr>
              <a:buFont typeface="Arial" panose="020B0604020202020204" pitchFamily="34" charset="0"/>
              <a:buChar char="•"/>
            </a:pPr>
            <a:r>
              <a:rPr lang="en-US" sz="3200">
                <a:solidFill>
                  <a:srgbClr val="000000"/>
                </a:solidFill>
                <a:latin typeface="Arial" panose="020B0604020202020204" pitchFamily="34" charset="0"/>
                <a:cs typeface="Arial" panose="020B0604020202020204" pitchFamily="34" charset="0"/>
              </a:rPr>
              <a:t>After a student logs in </a:t>
            </a:r>
          </a:p>
        </p:txBody>
      </p:sp>
    </p:spTree>
    <p:extLst>
      <p:ext uri="{BB962C8B-B14F-4D97-AF65-F5344CB8AC3E}">
        <p14:creationId xmlns:p14="http://schemas.microsoft.com/office/powerpoint/2010/main" val="14386237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A0E478-13A2-23E5-41D3-89B7BE10611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E350148-22D6-9D22-C322-4E4D332D7FDF}"/>
              </a:ext>
            </a:extLst>
          </p:cNvPr>
          <p:cNvSpPr>
            <a:spLocks noGrp="1"/>
          </p:cNvSpPr>
          <p:nvPr>
            <p:ph type="title" idx="4294967295"/>
          </p:nvPr>
        </p:nvSpPr>
        <p:spPr>
          <a:xfrm>
            <a:off x="822325" y="288925"/>
            <a:ext cx="11369675" cy="679450"/>
          </a:xfrm>
        </p:spPr>
        <p:txBody>
          <a:bodyPr/>
          <a:lstStyle/>
          <a:p>
            <a:r>
              <a:rPr lang="en-US" sz="3500">
                <a:solidFill>
                  <a:srgbClr val="3647B6"/>
                </a:solidFill>
                <a:latin typeface="Arial"/>
                <a:cs typeface="Arial"/>
              </a:rPr>
              <a:t>Resolving Incorrect Form-Dependent Accommodations: Before a Student Logs In</a:t>
            </a:r>
            <a:endParaRPr lang="en-US"/>
          </a:p>
        </p:txBody>
      </p:sp>
      <p:sp>
        <p:nvSpPr>
          <p:cNvPr id="3" name="Content Placeholder 2">
            <a:extLst>
              <a:ext uri="{FF2B5EF4-FFF2-40B4-BE49-F238E27FC236}">
                <a16:creationId xmlns:a16="http://schemas.microsoft.com/office/drawing/2014/main" id="{75F61165-D27D-3379-475D-FD0E3640E564}"/>
              </a:ext>
            </a:extLst>
          </p:cNvPr>
          <p:cNvSpPr>
            <a:spLocks noGrp="1"/>
          </p:cNvSpPr>
          <p:nvPr>
            <p:ph idx="4294967295"/>
          </p:nvPr>
        </p:nvSpPr>
        <p:spPr>
          <a:xfrm>
            <a:off x="798952" y="1215220"/>
            <a:ext cx="10594095" cy="5049837"/>
          </a:xfrm>
        </p:spPr>
        <p:txBody>
          <a:bodyPr vert="horz" lIns="91440" tIns="45720" rIns="91440" bIns="45720" rtlCol="0" anchor="t">
            <a:noAutofit/>
          </a:bodyPr>
          <a:lstStyle/>
          <a:p>
            <a:pPr marL="0" indent="0" fontAlgn="base">
              <a:buNone/>
            </a:pPr>
            <a:r>
              <a:rPr lang="en-US" sz="2800" b="1">
                <a:solidFill>
                  <a:srgbClr val="000000"/>
                </a:solidFill>
                <a:latin typeface="Arial"/>
                <a:cs typeface="Arial"/>
              </a:rPr>
              <a:t>Step 1: Edit the student’s incorrect accommodation(s).</a:t>
            </a:r>
            <a:endParaRPr lang="en-US" sz="2800" b="1">
              <a:solidFill>
                <a:srgbClr val="000000"/>
              </a:solidFill>
              <a:latin typeface="Arial" panose="020B0604020202020204" pitchFamily="34" charset="0"/>
              <a:cs typeface="Arial" panose="020B0604020202020204" pitchFamily="34" charset="0"/>
            </a:endParaRPr>
          </a:p>
          <a:p>
            <a:pPr marL="850900" lvl="1">
              <a:buClr>
                <a:srgbClr val="000000"/>
              </a:buClr>
              <a:buAutoNum type="arabicPeriod"/>
            </a:pPr>
            <a:r>
              <a:rPr lang="en-US" sz="2400">
                <a:solidFill>
                  <a:srgbClr val="000000"/>
                </a:solidFill>
                <a:latin typeface="Arial"/>
                <a:cs typeface="Arial"/>
              </a:rPr>
              <a:t>Log in to the MCAS Portal and click </a:t>
            </a:r>
            <a:r>
              <a:rPr lang="en-US" sz="2400" b="1">
                <a:solidFill>
                  <a:srgbClr val="000000"/>
                </a:solidFill>
                <a:latin typeface="Arial"/>
                <a:cs typeface="Arial"/>
              </a:rPr>
              <a:t>Administration</a:t>
            </a:r>
            <a:r>
              <a:rPr lang="en-US" sz="2400">
                <a:solidFill>
                  <a:srgbClr val="000000"/>
                </a:solidFill>
                <a:latin typeface="Arial"/>
                <a:cs typeface="Arial"/>
              </a:rPr>
              <a:t>. </a:t>
            </a:r>
          </a:p>
          <a:p>
            <a:pPr marL="850900" lvl="1">
              <a:buClr>
                <a:srgbClr val="000000"/>
              </a:buClr>
              <a:buAutoNum type="arabicPeriod"/>
            </a:pPr>
            <a:r>
              <a:rPr lang="en-US" sz="2400">
                <a:solidFill>
                  <a:srgbClr val="000000"/>
                </a:solidFill>
                <a:latin typeface="Arial"/>
                <a:cs typeface="Arial"/>
              </a:rPr>
              <a:t>Click </a:t>
            </a:r>
            <a:r>
              <a:rPr lang="en-US" sz="2400" b="1">
                <a:solidFill>
                  <a:srgbClr val="000000"/>
                </a:solidFill>
                <a:latin typeface="Arial"/>
                <a:cs typeface="Arial"/>
              </a:rPr>
              <a:t>Students </a:t>
            </a:r>
            <a:r>
              <a:rPr lang="en-US" sz="2400">
                <a:solidFill>
                  <a:srgbClr val="000000"/>
                </a:solidFill>
                <a:latin typeface="Arial"/>
                <a:cs typeface="Arial"/>
              </a:rPr>
              <a:t>in the top menu. </a:t>
            </a:r>
          </a:p>
          <a:p>
            <a:pPr marL="850900" lvl="1">
              <a:buClr>
                <a:srgbClr val="000000"/>
              </a:buClr>
              <a:buAutoNum type="arabicPeriod"/>
            </a:pPr>
            <a:r>
              <a:rPr lang="en-US" sz="2400">
                <a:solidFill>
                  <a:srgbClr val="000000"/>
                </a:solidFill>
                <a:latin typeface="Arial"/>
                <a:cs typeface="Arial"/>
              </a:rPr>
              <a:t>Locate the student you wish to edit and click </a:t>
            </a:r>
            <a:r>
              <a:rPr lang="en-US" sz="2400" b="1">
                <a:solidFill>
                  <a:srgbClr val="000000"/>
                </a:solidFill>
                <a:latin typeface="Arial"/>
                <a:cs typeface="Arial"/>
              </a:rPr>
              <a:t>Edit</a:t>
            </a:r>
            <a:r>
              <a:rPr lang="en-US" sz="2400">
                <a:solidFill>
                  <a:srgbClr val="000000"/>
                </a:solidFill>
                <a:latin typeface="Arial"/>
                <a:cs typeface="Arial"/>
              </a:rPr>
              <a:t>.</a:t>
            </a:r>
          </a:p>
          <a:p>
            <a:pPr marL="850900" lvl="1">
              <a:buClr>
                <a:srgbClr val="000000"/>
              </a:buClr>
              <a:buAutoNum type="arabicPeriod"/>
            </a:pPr>
            <a:r>
              <a:rPr lang="en-US" sz="2400">
                <a:solidFill>
                  <a:srgbClr val="000000"/>
                </a:solidFill>
                <a:latin typeface="Arial"/>
                <a:cs typeface="Arial"/>
              </a:rPr>
              <a:t>Update the accommodation for the student and click </a:t>
            </a:r>
            <a:r>
              <a:rPr lang="en-US" sz="2400" b="1">
                <a:solidFill>
                  <a:srgbClr val="000000"/>
                </a:solidFill>
                <a:latin typeface="Arial"/>
                <a:cs typeface="Arial"/>
              </a:rPr>
              <a:t>Save</a:t>
            </a:r>
            <a:r>
              <a:rPr lang="en-US" sz="2400">
                <a:solidFill>
                  <a:srgbClr val="000000"/>
                </a:solidFill>
                <a:latin typeface="Arial"/>
                <a:cs typeface="Arial"/>
              </a:rPr>
              <a:t>.</a:t>
            </a:r>
            <a:endParaRPr lang="en-US" sz="2400"/>
          </a:p>
        </p:txBody>
      </p:sp>
      <p:pic>
        <p:nvPicPr>
          <p:cNvPr id="4" name="Picture 3">
            <a:extLst>
              <a:ext uri="{FF2B5EF4-FFF2-40B4-BE49-F238E27FC236}">
                <a16:creationId xmlns:a16="http://schemas.microsoft.com/office/drawing/2014/main" id="{58C74BBD-5505-0972-0E55-2C161404787D}"/>
              </a:ext>
            </a:extLst>
          </p:cNvPr>
          <p:cNvPicPr>
            <a:picLocks noChangeAspect="1"/>
          </p:cNvPicPr>
          <p:nvPr/>
        </p:nvPicPr>
        <p:blipFill>
          <a:blip r:embed="rId3"/>
          <a:stretch>
            <a:fillRect/>
          </a:stretch>
        </p:blipFill>
        <p:spPr>
          <a:xfrm>
            <a:off x="0" y="3432419"/>
            <a:ext cx="12192000" cy="2912375"/>
          </a:xfrm>
          <a:prstGeom prst="rect">
            <a:avLst/>
          </a:prstGeom>
        </p:spPr>
      </p:pic>
      <p:sp>
        <p:nvSpPr>
          <p:cNvPr id="5" name="Rectangle 4">
            <a:extLst>
              <a:ext uri="{FF2B5EF4-FFF2-40B4-BE49-F238E27FC236}">
                <a16:creationId xmlns:a16="http://schemas.microsoft.com/office/drawing/2014/main" id="{C75940F7-E9ED-DC68-C3E5-A572755B67E3}"/>
              </a:ext>
            </a:extLst>
          </p:cNvPr>
          <p:cNvSpPr/>
          <p:nvPr/>
        </p:nvSpPr>
        <p:spPr>
          <a:xfrm>
            <a:off x="11406428" y="5979649"/>
            <a:ext cx="562428" cy="362857"/>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30098480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465991" y="219057"/>
            <a:ext cx="10990385" cy="800851"/>
          </a:xfrm>
        </p:spPr>
        <p:txBody>
          <a:bodyPr>
            <a:normAutofit/>
          </a:bodyPr>
          <a:lstStyle/>
          <a:p>
            <a:r>
              <a:rPr lang="en-US" sz="4000">
                <a:latin typeface="Arial" panose="020B0604020202020204" pitchFamily="34" charset="0"/>
                <a:cs typeface="Arial" panose="020B0604020202020204" pitchFamily="34" charset="0"/>
              </a:rPr>
              <a:t>Logistics for This Session </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type="body" idx="1"/>
          </p:nvPr>
        </p:nvSpPr>
        <p:spPr>
          <a:xfrm>
            <a:off x="465991" y="1189738"/>
            <a:ext cx="11192609" cy="4873132"/>
          </a:xfrm>
        </p:spPr>
        <p:txBody>
          <a:bodyPr>
            <a:normAutofit fontScale="92500" lnSpcReduction="10000"/>
          </a:bodyPr>
          <a:lstStyle/>
          <a:p>
            <a:pPr marL="457200" indent="-457200">
              <a:buClrTx/>
              <a:buFont typeface="Arial" panose="020B0604020202020204" pitchFamily="34" charset="0"/>
              <a:buChar char="•"/>
            </a:pPr>
            <a:r>
              <a:rPr lang="en-US">
                <a:solidFill>
                  <a:srgbClr val="101D35"/>
                </a:solidFill>
                <a:latin typeface="Arial" panose="020B0604020202020204" pitchFamily="34" charset="0"/>
                <a:cs typeface="Arial" panose="020B0604020202020204" pitchFamily="34" charset="0"/>
              </a:rPr>
              <a:t>Use the Q&amp;A feature to ask a question.  </a:t>
            </a:r>
          </a:p>
          <a:p>
            <a:pPr marL="800100" lvl="1" indent="-342900">
              <a:buClrTx/>
              <a:buFont typeface="Arial" panose="020B0604020202020204" pitchFamily="34" charset="0"/>
              <a:buChar char="•"/>
            </a:pPr>
            <a:r>
              <a:rPr lang="en-US">
                <a:solidFill>
                  <a:srgbClr val="101D35"/>
                </a:solidFill>
                <a:latin typeface="Arial" panose="020B0604020202020204" pitchFamily="34" charset="0"/>
                <a:cs typeface="Arial" panose="020B0604020202020204" pitchFamily="34" charset="0"/>
              </a:rPr>
              <a:t>We will answer some questions aloud at specified times during this training session, and we will email the Q&amp;A afterwards.</a:t>
            </a:r>
          </a:p>
          <a:p>
            <a:pPr marL="800100" lvl="1" indent="-342900">
              <a:buClrTx/>
              <a:buFont typeface="Arial" panose="020B0604020202020204" pitchFamily="34" charset="0"/>
              <a:buChar char="•"/>
            </a:pPr>
            <a:r>
              <a:rPr lang="en-US">
                <a:solidFill>
                  <a:srgbClr val="101D35"/>
                </a:solidFill>
                <a:latin typeface="Arial" panose="020B0604020202020204" pitchFamily="34" charset="0"/>
                <a:cs typeface="Arial" panose="020B0604020202020204" pitchFamily="34" charset="0"/>
              </a:rPr>
              <a:t>Type your questions anytime, but we may not answer them in real time as some questions may be covered during the presentation. </a:t>
            </a:r>
          </a:p>
          <a:p>
            <a:pPr marL="800100" lvl="1" indent="-342900">
              <a:buClrTx/>
              <a:buFont typeface="Arial" panose="020B0604020202020204" pitchFamily="34" charset="0"/>
              <a:buChar char="•"/>
            </a:pPr>
            <a:r>
              <a:rPr lang="en-US">
                <a:solidFill>
                  <a:srgbClr val="101D35"/>
                </a:solidFill>
                <a:latin typeface="Arial" panose="020B0604020202020204" pitchFamily="34" charset="0"/>
                <a:cs typeface="Arial" panose="020B0604020202020204" pitchFamily="34" charset="0"/>
              </a:rPr>
              <a:t>Use the thumbs-up icon to “upvote” someone else’s question. </a:t>
            </a:r>
          </a:p>
          <a:p>
            <a:pPr marL="800100" lvl="1" indent="-342900">
              <a:buClrTx/>
              <a:buFont typeface="Arial" panose="020B0604020202020204" pitchFamily="34" charset="0"/>
              <a:buChar char="•"/>
            </a:pPr>
            <a:r>
              <a:rPr lang="en-US">
                <a:solidFill>
                  <a:srgbClr val="101D35"/>
                </a:solidFill>
                <a:latin typeface="Arial" panose="020B0604020202020204" pitchFamily="34" charset="0"/>
                <a:cs typeface="Arial" panose="020B0604020202020204" pitchFamily="34" charset="0"/>
              </a:rPr>
              <a:t>Email student-specific questions to </a:t>
            </a:r>
            <a:r>
              <a:rPr lang="en-US">
                <a:latin typeface="Arial" panose="020B0604020202020204" pitchFamily="34" charset="0"/>
                <a:cs typeface="Arial" panose="020B0604020202020204" pitchFamily="34" charset="0"/>
                <a:hlinkClick r:id="rId3"/>
              </a:rPr>
              <a:t>mcas@mass.gov</a:t>
            </a:r>
            <a:r>
              <a:rPr lang="en-US">
                <a:latin typeface="Arial" panose="020B0604020202020204" pitchFamily="34" charset="0"/>
                <a:cs typeface="Arial" panose="020B0604020202020204" pitchFamily="34" charset="0"/>
              </a:rPr>
              <a:t> </a:t>
            </a:r>
            <a:r>
              <a:rPr lang="en-US">
                <a:solidFill>
                  <a:srgbClr val="101D35"/>
                </a:solidFill>
                <a:latin typeface="Arial" panose="020B0604020202020204" pitchFamily="34" charset="0"/>
                <a:cs typeface="Arial" panose="020B0604020202020204" pitchFamily="34" charset="0"/>
              </a:rPr>
              <a:t>instead of asking here. </a:t>
            </a:r>
          </a:p>
          <a:p>
            <a:pPr marL="457200" indent="-457200">
              <a:buClrTx/>
              <a:buFont typeface="Arial" panose="020B0604020202020204" pitchFamily="34" charset="0"/>
              <a:buChar char="•"/>
            </a:pPr>
            <a:r>
              <a:rPr lang="en-US">
                <a:solidFill>
                  <a:srgbClr val="101D35"/>
                </a:solidFill>
                <a:latin typeface="Arial" panose="020B0604020202020204" pitchFamily="34" charset="0"/>
                <a:cs typeface="Arial" panose="020B0604020202020204" pitchFamily="34" charset="0"/>
              </a:rPr>
              <a:t>This session is being recorded and will be available in about a week in the </a:t>
            </a:r>
            <a:r>
              <a:rPr lang="en-US">
                <a:latin typeface="Arial" panose="020B0604020202020204" pitchFamily="34" charset="0"/>
                <a:cs typeface="Arial" panose="020B0604020202020204" pitchFamily="34" charset="0"/>
                <a:hlinkClick r:id="rId4"/>
              </a:rPr>
              <a:t>MCAS Resource Center</a:t>
            </a:r>
            <a:r>
              <a:rPr lang="en-US">
                <a:solidFill>
                  <a:srgbClr val="101D35"/>
                </a:solidFill>
                <a:latin typeface="Arial" panose="020B0604020202020204" pitchFamily="34" charset="0"/>
                <a:cs typeface="Arial" panose="020B0604020202020204" pitchFamily="34" charset="0"/>
              </a:rPr>
              <a:t>, along with the slides.</a:t>
            </a:r>
          </a:p>
          <a:p>
            <a:pPr marL="457200" indent="-457200">
              <a:buClrTx/>
              <a:buFont typeface="Arial" panose="020B0604020202020204" pitchFamily="34" charset="0"/>
              <a:buChar char="•"/>
            </a:pPr>
            <a:r>
              <a:rPr lang="en-US">
                <a:solidFill>
                  <a:srgbClr val="101D35"/>
                </a:solidFill>
                <a:latin typeface="Arial" panose="020B0604020202020204" pitchFamily="34" charset="0"/>
                <a:cs typeface="Arial" panose="020B0604020202020204" pitchFamily="34" charset="0"/>
              </a:rPr>
              <a:t>Closed captioning has been enabled for participants who need it. </a:t>
            </a:r>
          </a:p>
          <a:p>
            <a:pPr marL="457200" indent="-457200">
              <a:buClrTx/>
              <a:buFont typeface="Arial" panose="020B0604020202020204" pitchFamily="34" charset="0"/>
              <a:buChar char="•"/>
            </a:pPr>
            <a:r>
              <a:rPr lang="en-US">
                <a:solidFill>
                  <a:srgbClr val="101D35"/>
                </a:solidFill>
                <a:latin typeface="Arial" panose="020B0604020202020204" pitchFamily="34" charset="0"/>
                <a:cs typeface="Arial" panose="020B0604020202020204" pitchFamily="34" charset="0"/>
              </a:rPr>
              <a:t>Please be advised that DESE does not authorize attendees to record or to use AI transcription tools during the meeting and DESE does not endorse any unauthorized transcripts created by third parties of its meetings. </a:t>
            </a:r>
          </a:p>
          <a:p>
            <a:pPr marL="457200" indent="-457200">
              <a:buClrTx/>
              <a:buFont typeface="Arial" panose="020B0604020202020204" pitchFamily="34" charset="0"/>
              <a:buChar char="•"/>
            </a:pPr>
            <a:endParaRPr lang="en-US">
              <a:solidFill>
                <a:srgbClr val="101D35"/>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734599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D45162-76F4-0070-9AEF-8961CA15FD7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50D3F99-39C0-8AC0-76BC-E99B1FF2E651}"/>
              </a:ext>
            </a:extLst>
          </p:cNvPr>
          <p:cNvSpPr>
            <a:spLocks noGrp="1"/>
          </p:cNvSpPr>
          <p:nvPr>
            <p:ph type="title" idx="4294967295"/>
          </p:nvPr>
        </p:nvSpPr>
        <p:spPr>
          <a:xfrm>
            <a:off x="822325" y="288925"/>
            <a:ext cx="11369675" cy="679450"/>
          </a:xfrm>
        </p:spPr>
        <p:txBody>
          <a:bodyPr/>
          <a:lstStyle/>
          <a:p>
            <a:r>
              <a:rPr lang="en-US" sz="3500">
                <a:solidFill>
                  <a:srgbClr val="3647B6"/>
                </a:solidFill>
                <a:latin typeface="Arial"/>
                <a:cs typeface="Arial"/>
              </a:rPr>
              <a:t>Resolving Incorrect Form-Dependent Accommodations: Before a Student Logs In</a:t>
            </a:r>
            <a:endParaRPr lang="en-US"/>
          </a:p>
        </p:txBody>
      </p:sp>
      <p:sp>
        <p:nvSpPr>
          <p:cNvPr id="3" name="Content Placeholder 2">
            <a:extLst>
              <a:ext uri="{FF2B5EF4-FFF2-40B4-BE49-F238E27FC236}">
                <a16:creationId xmlns:a16="http://schemas.microsoft.com/office/drawing/2014/main" id="{2C7D5FC5-C89B-2415-8680-EA6F269C3574}"/>
              </a:ext>
            </a:extLst>
          </p:cNvPr>
          <p:cNvSpPr>
            <a:spLocks noGrp="1"/>
          </p:cNvSpPr>
          <p:nvPr>
            <p:ph idx="4294967295"/>
          </p:nvPr>
        </p:nvSpPr>
        <p:spPr>
          <a:xfrm>
            <a:off x="798952" y="1215220"/>
            <a:ext cx="10594095" cy="5049837"/>
          </a:xfrm>
        </p:spPr>
        <p:txBody>
          <a:bodyPr vert="horz" lIns="91440" tIns="45720" rIns="91440" bIns="45720" rtlCol="0" anchor="t">
            <a:noAutofit/>
          </a:bodyPr>
          <a:lstStyle/>
          <a:p>
            <a:pPr marL="0" indent="0" fontAlgn="base">
              <a:buNone/>
            </a:pPr>
            <a:r>
              <a:rPr lang="en-US" sz="2800" b="1" dirty="0">
                <a:solidFill>
                  <a:srgbClr val="000000"/>
                </a:solidFill>
                <a:latin typeface="Arial"/>
                <a:cs typeface="Arial"/>
              </a:rPr>
              <a:t>Step 2: Return to the test session details page and click the “Add/update student(s)” button. </a:t>
            </a:r>
            <a:endParaRPr lang="en-US" sz="2800" b="1" dirty="0">
              <a:solidFill>
                <a:srgbClr val="000000"/>
              </a:solidFill>
              <a:latin typeface="Arial" panose="020B0604020202020204" pitchFamily="34" charset="0"/>
              <a:cs typeface="Arial" panose="020B0604020202020204" pitchFamily="34" charset="0"/>
            </a:endParaRPr>
          </a:p>
          <a:p>
            <a:pPr marL="850900" lvl="1">
              <a:buClr>
                <a:srgbClr val="000000"/>
              </a:buClr>
              <a:buAutoNum type="arabicPeriod"/>
            </a:pPr>
            <a:r>
              <a:rPr lang="en-US" sz="2400" dirty="0">
                <a:solidFill>
                  <a:srgbClr val="000000"/>
                </a:solidFill>
                <a:latin typeface="Arial"/>
                <a:cs typeface="Arial"/>
              </a:rPr>
              <a:t>Click </a:t>
            </a:r>
            <a:r>
              <a:rPr lang="en-US" sz="2400" b="1" dirty="0">
                <a:solidFill>
                  <a:srgbClr val="000000"/>
                </a:solidFill>
                <a:latin typeface="Arial"/>
                <a:cs typeface="Arial"/>
              </a:rPr>
              <a:t>Test Scheduling</a:t>
            </a:r>
            <a:r>
              <a:rPr lang="en-US" sz="2400" dirty="0">
                <a:solidFill>
                  <a:srgbClr val="000000"/>
                </a:solidFill>
                <a:latin typeface="Arial"/>
                <a:cs typeface="Arial"/>
              </a:rPr>
              <a:t> in the top menu.</a:t>
            </a:r>
          </a:p>
          <a:p>
            <a:pPr marL="850900" lvl="1">
              <a:buClr>
                <a:srgbClr val="000000"/>
              </a:buClr>
              <a:buAutoNum type="arabicPeriod"/>
            </a:pPr>
            <a:r>
              <a:rPr lang="en-US" sz="2400" dirty="0">
                <a:solidFill>
                  <a:srgbClr val="000000"/>
                </a:solidFill>
                <a:latin typeface="Arial"/>
                <a:cs typeface="Arial"/>
              </a:rPr>
              <a:t>Select the correct school, content area, program (grades 3-8 or high school), and test name.</a:t>
            </a:r>
          </a:p>
          <a:p>
            <a:pPr marL="850900" lvl="1">
              <a:buClr>
                <a:srgbClr val="000000"/>
              </a:buClr>
              <a:buAutoNum type="arabicPeriod"/>
            </a:pPr>
            <a:r>
              <a:rPr lang="en-US" sz="2400" dirty="0">
                <a:solidFill>
                  <a:srgbClr val="000000"/>
                </a:solidFill>
                <a:latin typeface="Arial"/>
                <a:cs typeface="Arial"/>
              </a:rPr>
              <a:t>Locate the test session you wish to update and click </a:t>
            </a:r>
            <a:r>
              <a:rPr lang="en-US" sz="2400" b="1" dirty="0">
                <a:solidFill>
                  <a:srgbClr val="000000"/>
                </a:solidFill>
                <a:latin typeface="Arial"/>
                <a:cs typeface="Arial"/>
              </a:rPr>
              <a:t>View Details/Student Logins</a:t>
            </a:r>
            <a:r>
              <a:rPr lang="en-US" sz="2400" dirty="0">
                <a:solidFill>
                  <a:srgbClr val="000000"/>
                </a:solidFill>
                <a:latin typeface="Arial"/>
                <a:cs typeface="Arial"/>
              </a:rPr>
              <a:t>.</a:t>
            </a:r>
          </a:p>
          <a:p>
            <a:pPr marL="850900" lvl="1">
              <a:buClr>
                <a:srgbClr val="000000"/>
              </a:buClr>
              <a:buAutoNum type="arabicPeriod"/>
            </a:pPr>
            <a:r>
              <a:rPr lang="en-US" sz="2400" dirty="0">
                <a:solidFill>
                  <a:srgbClr val="000000"/>
                </a:solidFill>
                <a:latin typeface="Arial"/>
                <a:cs typeface="Arial"/>
              </a:rPr>
              <a:t>Click </a:t>
            </a:r>
            <a:r>
              <a:rPr lang="en-US" sz="2400" b="1" dirty="0">
                <a:solidFill>
                  <a:srgbClr val="000000"/>
                </a:solidFill>
                <a:latin typeface="Arial"/>
                <a:cs typeface="Arial"/>
              </a:rPr>
              <a:t>Add or Update Students</a:t>
            </a:r>
            <a:r>
              <a:rPr lang="en-US" sz="2400" dirty="0">
                <a:solidFill>
                  <a:srgbClr val="000000"/>
                </a:solidFill>
                <a:latin typeface="Arial"/>
                <a:cs typeface="Arial"/>
              </a:rPr>
              <a:t>. </a:t>
            </a:r>
            <a:endParaRPr lang="en-US" sz="2400" dirty="0"/>
          </a:p>
        </p:txBody>
      </p:sp>
      <p:pic>
        <p:nvPicPr>
          <p:cNvPr id="4" name="Picture 3">
            <a:extLst>
              <a:ext uri="{FF2B5EF4-FFF2-40B4-BE49-F238E27FC236}">
                <a16:creationId xmlns:a16="http://schemas.microsoft.com/office/drawing/2014/main" id="{EBEA8C9F-5AD5-632C-E17E-4976FD28A31A}"/>
              </a:ext>
            </a:extLst>
          </p:cNvPr>
          <p:cNvPicPr>
            <a:picLocks noChangeAspect="1"/>
          </p:cNvPicPr>
          <p:nvPr/>
        </p:nvPicPr>
        <p:blipFill>
          <a:blip r:embed="rId3"/>
          <a:stretch>
            <a:fillRect/>
          </a:stretch>
        </p:blipFill>
        <p:spPr>
          <a:xfrm>
            <a:off x="1776479" y="4296580"/>
            <a:ext cx="5676900" cy="1581150"/>
          </a:xfrm>
          <a:prstGeom prst="rect">
            <a:avLst/>
          </a:prstGeom>
        </p:spPr>
      </p:pic>
      <p:sp>
        <p:nvSpPr>
          <p:cNvPr id="5" name="Rectangle 4">
            <a:extLst>
              <a:ext uri="{FF2B5EF4-FFF2-40B4-BE49-F238E27FC236}">
                <a16:creationId xmlns:a16="http://schemas.microsoft.com/office/drawing/2014/main" id="{124D2C02-4A24-120E-FB27-0CF33FFDD912}"/>
              </a:ext>
            </a:extLst>
          </p:cNvPr>
          <p:cNvSpPr/>
          <p:nvPr/>
        </p:nvSpPr>
        <p:spPr>
          <a:xfrm>
            <a:off x="1878169" y="5215943"/>
            <a:ext cx="1985492" cy="558084"/>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936573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EE231F-44CF-F2BF-5F8A-7A938D6CD8D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26872C6-EC04-B0ED-CBB6-C87B08180925}"/>
              </a:ext>
            </a:extLst>
          </p:cNvPr>
          <p:cNvSpPr>
            <a:spLocks noGrp="1"/>
          </p:cNvSpPr>
          <p:nvPr>
            <p:ph type="title" idx="4294967295"/>
          </p:nvPr>
        </p:nvSpPr>
        <p:spPr>
          <a:xfrm>
            <a:off x="822325" y="288925"/>
            <a:ext cx="11369675" cy="679450"/>
          </a:xfrm>
        </p:spPr>
        <p:txBody>
          <a:bodyPr/>
          <a:lstStyle/>
          <a:p>
            <a:r>
              <a:rPr lang="en-US" sz="3500">
                <a:solidFill>
                  <a:srgbClr val="3647B6"/>
                </a:solidFill>
                <a:latin typeface="Arial"/>
                <a:cs typeface="Arial"/>
              </a:rPr>
              <a:t>Resolving Incorrect Form-Dependent Accommodations: Before a Student Logs In</a:t>
            </a:r>
            <a:endParaRPr lang="en-US"/>
          </a:p>
        </p:txBody>
      </p:sp>
      <p:sp>
        <p:nvSpPr>
          <p:cNvPr id="3" name="Content Placeholder 2">
            <a:extLst>
              <a:ext uri="{FF2B5EF4-FFF2-40B4-BE49-F238E27FC236}">
                <a16:creationId xmlns:a16="http://schemas.microsoft.com/office/drawing/2014/main" id="{AAF3A1C3-AA48-177F-A2D7-68D380DB72DE}"/>
              </a:ext>
            </a:extLst>
          </p:cNvPr>
          <p:cNvSpPr>
            <a:spLocks noGrp="1"/>
          </p:cNvSpPr>
          <p:nvPr>
            <p:ph idx="4294967295"/>
          </p:nvPr>
        </p:nvSpPr>
        <p:spPr>
          <a:xfrm>
            <a:off x="798952" y="1215220"/>
            <a:ext cx="10594095" cy="5049837"/>
          </a:xfrm>
        </p:spPr>
        <p:txBody>
          <a:bodyPr vert="horz" lIns="91440" tIns="45720" rIns="91440" bIns="45720" rtlCol="0" anchor="t">
            <a:noAutofit/>
          </a:bodyPr>
          <a:lstStyle/>
          <a:p>
            <a:pPr marL="0" indent="0" fontAlgn="base">
              <a:buNone/>
            </a:pPr>
            <a:r>
              <a:rPr lang="en-US" sz="2800" b="1">
                <a:solidFill>
                  <a:srgbClr val="000000"/>
                </a:solidFill>
                <a:latin typeface="Arial"/>
                <a:cs typeface="Arial"/>
              </a:rPr>
              <a:t>Step 3: Print the student’s new login.</a:t>
            </a:r>
          </a:p>
          <a:p>
            <a:pPr marL="850900" lvl="1" indent="-342900">
              <a:buClr>
                <a:srgbClr val="000000"/>
              </a:buClr>
              <a:buAutoNum type="arabicPeriod"/>
            </a:pPr>
            <a:r>
              <a:rPr lang="en-US" sz="2400">
                <a:solidFill>
                  <a:srgbClr val="000000"/>
                </a:solidFill>
                <a:latin typeface="Arial"/>
                <a:cs typeface="Arial"/>
              </a:rPr>
              <a:t>Select the checkbox next to the student with the updated accommodation. </a:t>
            </a:r>
            <a:endParaRPr lang="en-US" sz="2400">
              <a:solidFill>
                <a:srgbClr val="203B6A"/>
              </a:solidFill>
              <a:latin typeface="Arial"/>
              <a:cs typeface="Arial"/>
            </a:endParaRPr>
          </a:p>
          <a:p>
            <a:pPr marL="850900" lvl="1" indent="-342900">
              <a:buClr>
                <a:srgbClr val="000000"/>
              </a:buClr>
              <a:buAutoNum type="arabicPeriod"/>
            </a:pPr>
            <a:r>
              <a:rPr lang="en-US" sz="2400">
                <a:solidFill>
                  <a:srgbClr val="000000"/>
                </a:solidFill>
                <a:latin typeface="Arial"/>
                <a:cs typeface="Arial"/>
              </a:rPr>
              <a:t>Click </a:t>
            </a:r>
            <a:r>
              <a:rPr lang="en-US" sz="2400" b="1">
                <a:solidFill>
                  <a:srgbClr val="000000"/>
                </a:solidFill>
                <a:latin typeface="Arial"/>
                <a:cs typeface="Arial"/>
              </a:rPr>
              <a:t>Export Logins for Selected Students. </a:t>
            </a:r>
          </a:p>
          <a:p>
            <a:pPr marL="850900" lvl="1" indent="-342900">
              <a:buClr>
                <a:srgbClr val="000000"/>
              </a:buClr>
              <a:buAutoNum type="arabicPeriod"/>
            </a:pPr>
            <a:r>
              <a:rPr lang="en-US" sz="2400">
                <a:solidFill>
                  <a:srgbClr val="000000"/>
                </a:solidFill>
                <a:latin typeface="Arial"/>
                <a:cs typeface="Arial"/>
              </a:rPr>
              <a:t>Select PDF or CSV. </a:t>
            </a:r>
          </a:p>
          <a:p>
            <a:pPr marL="850900" lvl="1" indent="-342900">
              <a:buClr>
                <a:srgbClr val="000000"/>
              </a:buClr>
              <a:buAutoNum type="arabicPeriod"/>
            </a:pPr>
            <a:r>
              <a:rPr lang="en-US" sz="2400">
                <a:solidFill>
                  <a:srgbClr val="000000"/>
                </a:solidFill>
                <a:latin typeface="Arial"/>
                <a:cs typeface="Arial"/>
              </a:rPr>
              <a:t>Click </a:t>
            </a:r>
            <a:r>
              <a:rPr lang="en-US" sz="2400" b="1">
                <a:solidFill>
                  <a:srgbClr val="000000"/>
                </a:solidFill>
                <a:latin typeface="Arial"/>
                <a:cs typeface="Arial"/>
              </a:rPr>
              <a:t>Export</a:t>
            </a:r>
            <a:r>
              <a:rPr lang="en-US" sz="2400">
                <a:solidFill>
                  <a:srgbClr val="000000"/>
                </a:solidFill>
                <a:latin typeface="Arial"/>
                <a:cs typeface="Arial"/>
              </a:rPr>
              <a:t>. </a:t>
            </a:r>
          </a:p>
        </p:txBody>
      </p:sp>
      <p:pic>
        <p:nvPicPr>
          <p:cNvPr id="4" name="Picture 3" descr="A screenshot of a computer&#10;&#10;AI-generated content may be incorrect.">
            <a:extLst>
              <a:ext uri="{FF2B5EF4-FFF2-40B4-BE49-F238E27FC236}">
                <a16:creationId xmlns:a16="http://schemas.microsoft.com/office/drawing/2014/main" id="{563723EE-14F6-F08E-66D0-936BE0E06CF8}"/>
              </a:ext>
            </a:extLst>
          </p:cNvPr>
          <p:cNvPicPr>
            <a:picLocks noChangeAspect="1"/>
          </p:cNvPicPr>
          <p:nvPr/>
        </p:nvPicPr>
        <p:blipFill>
          <a:blip r:embed="rId3"/>
          <a:stretch>
            <a:fillRect/>
          </a:stretch>
        </p:blipFill>
        <p:spPr>
          <a:xfrm>
            <a:off x="191573" y="3747752"/>
            <a:ext cx="11658600" cy="1981200"/>
          </a:xfrm>
          <a:prstGeom prst="rect">
            <a:avLst/>
          </a:prstGeom>
        </p:spPr>
      </p:pic>
      <p:sp>
        <p:nvSpPr>
          <p:cNvPr id="5" name="Rectangle 4">
            <a:extLst>
              <a:ext uri="{FF2B5EF4-FFF2-40B4-BE49-F238E27FC236}">
                <a16:creationId xmlns:a16="http://schemas.microsoft.com/office/drawing/2014/main" id="{9D9B3EA8-2505-859A-A76F-7F54A19E77C0}"/>
              </a:ext>
            </a:extLst>
          </p:cNvPr>
          <p:cNvSpPr/>
          <p:nvPr/>
        </p:nvSpPr>
        <p:spPr>
          <a:xfrm>
            <a:off x="429296" y="4260760"/>
            <a:ext cx="343436" cy="1470338"/>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FC58F3AD-4960-4B4C-D70F-27A7D2511882}"/>
              </a:ext>
            </a:extLst>
          </p:cNvPr>
          <p:cNvSpPr/>
          <p:nvPr/>
        </p:nvSpPr>
        <p:spPr>
          <a:xfrm>
            <a:off x="1792309" y="3906591"/>
            <a:ext cx="1878169" cy="375633"/>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35461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EBEAFC-AA21-B128-0D27-265F6D2EFCF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D4ED132-0D0D-D077-94FD-AF34656C4677}"/>
              </a:ext>
            </a:extLst>
          </p:cNvPr>
          <p:cNvSpPr>
            <a:spLocks noGrp="1"/>
          </p:cNvSpPr>
          <p:nvPr>
            <p:ph type="title" idx="4294967295"/>
          </p:nvPr>
        </p:nvSpPr>
        <p:spPr>
          <a:xfrm>
            <a:off x="822325" y="288925"/>
            <a:ext cx="11369675" cy="679450"/>
          </a:xfrm>
        </p:spPr>
        <p:txBody>
          <a:bodyPr/>
          <a:lstStyle/>
          <a:p>
            <a:r>
              <a:rPr lang="en-US" sz="3500">
                <a:solidFill>
                  <a:srgbClr val="3647B6"/>
                </a:solidFill>
                <a:latin typeface="Arial"/>
                <a:cs typeface="Arial"/>
              </a:rPr>
              <a:t>Resolving Incorrect Form-Dependent Accommodations: After a Student Logs In</a:t>
            </a:r>
            <a:endParaRPr lang="en-US"/>
          </a:p>
        </p:txBody>
      </p:sp>
      <p:sp>
        <p:nvSpPr>
          <p:cNvPr id="3" name="Content Placeholder 2">
            <a:extLst>
              <a:ext uri="{FF2B5EF4-FFF2-40B4-BE49-F238E27FC236}">
                <a16:creationId xmlns:a16="http://schemas.microsoft.com/office/drawing/2014/main" id="{0A5EC70D-DB72-7298-F181-70C9E4F86D52}"/>
              </a:ext>
            </a:extLst>
          </p:cNvPr>
          <p:cNvSpPr>
            <a:spLocks noGrp="1"/>
          </p:cNvSpPr>
          <p:nvPr>
            <p:ph idx="4294967295"/>
          </p:nvPr>
        </p:nvSpPr>
        <p:spPr>
          <a:xfrm>
            <a:off x="798952" y="1215220"/>
            <a:ext cx="10594095" cy="5049837"/>
          </a:xfrm>
        </p:spPr>
        <p:txBody>
          <a:bodyPr vert="horz" lIns="91440" tIns="45720" rIns="91440" bIns="45720" rtlCol="0" anchor="t">
            <a:noAutofit/>
          </a:bodyPr>
          <a:lstStyle/>
          <a:p>
            <a:pPr marL="0" indent="0" fontAlgn="base">
              <a:buNone/>
            </a:pPr>
            <a:r>
              <a:rPr lang="en-US" sz="2800" b="1">
                <a:solidFill>
                  <a:srgbClr val="000000"/>
                </a:solidFill>
                <a:latin typeface="Arial"/>
                <a:cs typeface="Arial"/>
              </a:rPr>
              <a:t>Step 1: Have the student log out of the MCAS Student Kiosk completely.</a:t>
            </a:r>
          </a:p>
          <a:p>
            <a:pPr marL="0" indent="0">
              <a:buNone/>
            </a:pPr>
            <a:r>
              <a:rPr lang="en-US" sz="2800" b="1">
                <a:solidFill>
                  <a:srgbClr val="000000"/>
                </a:solidFill>
                <a:latin typeface="Arial"/>
                <a:cs typeface="Arial"/>
              </a:rPr>
              <a:t>Step 2: Edit the student’s incorrect accommodation(s).</a:t>
            </a:r>
            <a:endParaRPr lang="en-US" sz="2800" b="1">
              <a:solidFill>
                <a:srgbClr val="000000"/>
              </a:solidFill>
              <a:latin typeface="Arial" panose="020B0604020202020204" pitchFamily="34" charset="0"/>
              <a:cs typeface="Arial" panose="020B0604020202020204" pitchFamily="34" charset="0"/>
            </a:endParaRPr>
          </a:p>
          <a:p>
            <a:pPr marL="850900" lvl="1">
              <a:buClr>
                <a:srgbClr val="000000"/>
              </a:buClr>
              <a:buAutoNum type="arabicPeriod"/>
            </a:pPr>
            <a:r>
              <a:rPr lang="en-US" sz="2400">
                <a:solidFill>
                  <a:srgbClr val="000000"/>
                </a:solidFill>
                <a:latin typeface="Arial"/>
                <a:cs typeface="Arial"/>
              </a:rPr>
              <a:t>Log in to the MCAS Portal and click </a:t>
            </a:r>
            <a:r>
              <a:rPr lang="en-US" sz="2400" b="1">
                <a:solidFill>
                  <a:srgbClr val="000000"/>
                </a:solidFill>
                <a:latin typeface="Arial"/>
                <a:cs typeface="Arial"/>
              </a:rPr>
              <a:t>Administration</a:t>
            </a:r>
            <a:r>
              <a:rPr lang="en-US" sz="2400">
                <a:solidFill>
                  <a:srgbClr val="000000"/>
                </a:solidFill>
                <a:latin typeface="Arial"/>
                <a:cs typeface="Arial"/>
              </a:rPr>
              <a:t>. </a:t>
            </a:r>
          </a:p>
          <a:p>
            <a:pPr marL="850900" lvl="1">
              <a:buClr>
                <a:srgbClr val="000000"/>
              </a:buClr>
              <a:buAutoNum type="arabicPeriod"/>
            </a:pPr>
            <a:r>
              <a:rPr lang="en-US" sz="2400">
                <a:solidFill>
                  <a:srgbClr val="000000"/>
                </a:solidFill>
                <a:latin typeface="Arial"/>
                <a:cs typeface="Arial"/>
              </a:rPr>
              <a:t>Click </a:t>
            </a:r>
            <a:r>
              <a:rPr lang="en-US" sz="2400" b="1">
                <a:solidFill>
                  <a:srgbClr val="000000"/>
                </a:solidFill>
                <a:latin typeface="Arial"/>
                <a:cs typeface="Arial"/>
              </a:rPr>
              <a:t>Students </a:t>
            </a:r>
            <a:r>
              <a:rPr lang="en-US" sz="2400">
                <a:solidFill>
                  <a:srgbClr val="000000"/>
                </a:solidFill>
                <a:latin typeface="Arial"/>
                <a:cs typeface="Arial"/>
              </a:rPr>
              <a:t>in the top menu. </a:t>
            </a:r>
          </a:p>
          <a:p>
            <a:pPr marL="850900" lvl="1">
              <a:buClr>
                <a:srgbClr val="000000"/>
              </a:buClr>
              <a:buAutoNum type="arabicPeriod"/>
            </a:pPr>
            <a:r>
              <a:rPr lang="en-US" sz="2400">
                <a:solidFill>
                  <a:srgbClr val="000000"/>
                </a:solidFill>
                <a:latin typeface="Arial"/>
                <a:cs typeface="Arial"/>
              </a:rPr>
              <a:t>Locate the student you wish to edit and click </a:t>
            </a:r>
            <a:r>
              <a:rPr lang="en-US" sz="2400" b="1">
                <a:solidFill>
                  <a:srgbClr val="000000"/>
                </a:solidFill>
                <a:latin typeface="Arial"/>
                <a:cs typeface="Arial"/>
              </a:rPr>
              <a:t>Edit</a:t>
            </a:r>
            <a:r>
              <a:rPr lang="en-US" sz="2400">
                <a:solidFill>
                  <a:srgbClr val="000000"/>
                </a:solidFill>
                <a:latin typeface="Arial"/>
                <a:cs typeface="Arial"/>
              </a:rPr>
              <a:t>.</a:t>
            </a:r>
          </a:p>
          <a:p>
            <a:pPr marL="850900" lvl="1">
              <a:buClr>
                <a:srgbClr val="000000"/>
              </a:buClr>
              <a:buAutoNum type="arabicPeriod"/>
            </a:pPr>
            <a:r>
              <a:rPr lang="en-US" sz="2400">
                <a:solidFill>
                  <a:srgbClr val="000000"/>
                </a:solidFill>
                <a:latin typeface="Arial"/>
                <a:cs typeface="Arial"/>
              </a:rPr>
              <a:t>Update the accommodation for the student and click </a:t>
            </a:r>
            <a:r>
              <a:rPr lang="en-US" sz="2400" b="1">
                <a:solidFill>
                  <a:srgbClr val="000000"/>
                </a:solidFill>
                <a:latin typeface="Arial"/>
                <a:cs typeface="Arial"/>
              </a:rPr>
              <a:t>Save</a:t>
            </a:r>
            <a:r>
              <a:rPr lang="en-US" sz="2400">
                <a:solidFill>
                  <a:srgbClr val="000000"/>
                </a:solidFill>
                <a:latin typeface="Arial"/>
                <a:cs typeface="Arial"/>
              </a:rPr>
              <a:t>.</a:t>
            </a:r>
            <a:endParaRPr lang="en-US" sz="2400"/>
          </a:p>
        </p:txBody>
      </p:sp>
      <p:pic>
        <p:nvPicPr>
          <p:cNvPr id="4" name="Picture 3">
            <a:extLst>
              <a:ext uri="{FF2B5EF4-FFF2-40B4-BE49-F238E27FC236}">
                <a16:creationId xmlns:a16="http://schemas.microsoft.com/office/drawing/2014/main" id="{82880C3A-5A18-8FEA-D397-A5632460E604}"/>
              </a:ext>
            </a:extLst>
          </p:cNvPr>
          <p:cNvPicPr>
            <a:picLocks noChangeAspect="1"/>
          </p:cNvPicPr>
          <p:nvPr/>
        </p:nvPicPr>
        <p:blipFill>
          <a:blip r:embed="rId3"/>
          <a:stretch>
            <a:fillRect/>
          </a:stretch>
        </p:blipFill>
        <p:spPr>
          <a:xfrm>
            <a:off x="399475" y="4136475"/>
            <a:ext cx="11393048" cy="2721525"/>
          </a:xfrm>
          <a:prstGeom prst="rect">
            <a:avLst/>
          </a:prstGeom>
        </p:spPr>
      </p:pic>
      <p:sp>
        <p:nvSpPr>
          <p:cNvPr id="5" name="Rectangle 4">
            <a:extLst>
              <a:ext uri="{FF2B5EF4-FFF2-40B4-BE49-F238E27FC236}">
                <a16:creationId xmlns:a16="http://schemas.microsoft.com/office/drawing/2014/main" id="{222F23E7-D04D-A5DA-21AF-83324FA933C5}"/>
              </a:ext>
            </a:extLst>
          </p:cNvPr>
          <p:cNvSpPr/>
          <p:nvPr/>
        </p:nvSpPr>
        <p:spPr>
          <a:xfrm>
            <a:off x="11030357" y="5954102"/>
            <a:ext cx="562428" cy="362857"/>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23245322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D87AB1-CC87-22F8-5344-13DA9C668CF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41E7716-4DC4-9083-8B2B-AB502F1872EC}"/>
              </a:ext>
            </a:extLst>
          </p:cNvPr>
          <p:cNvSpPr>
            <a:spLocks noGrp="1"/>
          </p:cNvSpPr>
          <p:nvPr>
            <p:ph type="title" idx="4294967295"/>
          </p:nvPr>
        </p:nvSpPr>
        <p:spPr>
          <a:xfrm>
            <a:off x="164072" y="172394"/>
            <a:ext cx="12196069" cy="861900"/>
          </a:xfrm>
        </p:spPr>
        <p:txBody>
          <a:bodyPr/>
          <a:lstStyle/>
          <a:p>
            <a:r>
              <a:rPr lang="en-US" sz="4000" dirty="0">
                <a:solidFill>
                  <a:srgbClr val="3647B6"/>
                </a:solidFill>
                <a:latin typeface="Arial"/>
                <a:cs typeface="Arial"/>
              </a:rPr>
              <a:t>Resolving Incorrect Form-Dependent Accommodations: After a Student Logs In</a:t>
            </a:r>
            <a:endParaRPr lang="en-US" dirty="0"/>
          </a:p>
        </p:txBody>
      </p:sp>
      <p:sp>
        <p:nvSpPr>
          <p:cNvPr id="3" name="Content Placeholder 2">
            <a:extLst>
              <a:ext uri="{FF2B5EF4-FFF2-40B4-BE49-F238E27FC236}">
                <a16:creationId xmlns:a16="http://schemas.microsoft.com/office/drawing/2014/main" id="{1A10D88A-8A1F-3B8F-2BDE-1B32D44BD244}"/>
              </a:ext>
            </a:extLst>
          </p:cNvPr>
          <p:cNvSpPr>
            <a:spLocks noGrp="1"/>
          </p:cNvSpPr>
          <p:nvPr>
            <p:ph idx="4294967295"/>
          </p:nvPr>
        </p:nvSpPr>
        <p:spPr>
          <a:xfrm>
            <a:off x="283797" y="1150826"/>
            <a:ext cx="11592207" cy="5414738"/>
          </a:xfrm>
        </p:spPr>
        <p:txBody>
          <a:bodyPr vert="horz" lIns="91440" tIns="45720" rIns="91440" bIns="45720" rtlCol="0" anchor="t">
            <a:noAutofit/>
          </a:bodyPr>
          <a:lstStyle/>
          <a:p>
            <a:pPr marL="0" indent="0" fontAlgn="base">
              <a:buNone/>
            </a:pPr>
            <a:r>
              <a:rPr lang="en-US" sz="2800" b="1" dirty="0">
                <a:solidFill>
                  <a:srgbClr val="000000"/>
                </a:solidFill>
                <a:latin typeface="Arial"/>
                <a:cs typeface="Arial"/>
              </a:rPr>
              <a:t>Step 3: Add the Void report code for the test session the student already logged into.</a:t>
            </a:r>
          </a:p>
          <a:p>
            <a:pPr marL="850900" lvl="1" indent="-342900">
              <a:buClr>
                <a:srgbClr val="000000"/>
              </a:buClr>
              <a:buAutoNum type="arabicPeriod"/>
            </a:pPr>
            <a:r>
              <a:rPr lang="en-US" sz="2100" dirty="0">
                <a:solidFill>
                  <a:srgbClr val="000000"/>
                </a:solidFill>
                <a:latin typeface="Arial"/>
                <a:cs typeface="Arial"/>
              </a:rPr>
              <a:t>Click </a:t>
            </a:r>
            <a:r>
              <a:rPr lang="en-US" sz="2100" b="1" dirty="0">
                <a:solidFill>
                  <a:srgbClr val="000000"/>
                </a:solidFill>
                <a:latin typeface="Arial"/>
                <a:cs typeface="Arial"/>
              </a:rPr>
              <a:t>Test Scheduling</a:t>
            </a:r>
            <a:r>
              <a:rPr lang="en-US" sz="2100" dirty="0">
                <a:solidFill>
                  <a:srgbClr val="000000"/>
                </a:solidFill>
                <a:latin typeface="Arial"/>
                <a:cs typeface="Arial"/>
              </a:rPr>
              <a:t> in the top menu.</a:t>
            </a:r>
          </a:p>
          <a:p>
            <a:pPr marL="850900" lvl="1" indent="-342900">
              <a:buClr>
                <a:srgbClr val="000000"/>
              </a:buClr>
              <a:buAutoNum type="arabicPeriod"/>
            </a:pPr>
            <a:r>
              <a:rPr lang="en-US" sz="2100" dirty="0">
                <a:solidFill>
                  <a:srgbClr val="000000"/>
                </a:solidFill>
                <a:latin typeface="Arial"/>
                <a:cs typeface="Arial"/>
              </a:rPr>
              <a:t>Select the correct school, content area, program (grades </a:t>
            </a:r>
            <a:r>
              <a:rPr lang="en-US" sz="2100">
                <a:solidFill>
                  <a:srgbClr val="000000"/>
                </a:solidFill>
                <a:latin typeface="Arial"/>
                <a:cs typeface="Arial"/>
              </a:rPr>
              <a:t>3–8</a:t>
            </a:r>
            <a:r>
              <a:rPr lang="en-US" sz="2100" dirty="0">
                <a:solidFill>
                  <a:srgbClr val="000000"/>
                </a:solidFill>
                <a:latin typeface="Arial"/>
                <a:cs typeface="Arial"/>
              </a:rPr>
              <a:t> or high school), and test name.</a:t>
            </a:r>
            <a:endParaRPr lang="en-US" sz="2100" dirty="0">
              <a:solidFill>
                <a:srgbClr val="203B6A"/>
              </a:solidFill>
              <a:latin typeface="Arial"/>
              <a:cs typeface="Arial"/>
            </a:endParaRPr>
          </a:p>
          <a:p>
            <a:pPr marL="850900" lvl="1" indent="-342900">
              <a:buClr>
                <a:srgbClr val="000000"/>
              </a:buClr>
              <a:buAutoNum type="arabicPeriod"/>
            </a:pPr>
            <a:r>
              <a:rPr lang="en-US" sz="2100" dirty="0">
                <a:solidFill>
                  <a:srgbClr val="000000"/>
                </a:solidFill>
                <a:latin typeface="Arial"/>
                <a:cs typeface="Arial"/>
              </a:rPr>
              <a:t>Locate the class you wish to update and click </a:t>
            </a:r>
            <a:r>
              <a:rPr lang="en-US" sz="2100" b="1" dirty="0">
                <a:solidFill>
                  <a:srgbClr val="000000"/>
                </a:solidFill>
                <a:latin typeface="Arial"/>
                <a:cs typeface="Arial"/>
              </a:rPr>
              <a:t>View Details/Student Logins</a:t>
            </a:r>
            <a:r>
              <a:rPr lang="en-US" sz="2100" dirty="0">
                <a:solidFill>
                  <a:srgbClr val="000000"/>
                </a:solidFill>
                <a:latin typeface="Arial"/>
                <a:cs typeface="Arial"/>
              </a:rPr>
              <a:t>.</a:t>
            </a:r>
            <a:endParaRPr lang="en-US" sz="2100" dirty="0">
              <a:solidFill>
                <a:srgbClr val="203B6A"/>
              </a:solidFill>
              <a:latin typeface="Arial"/>
              <a:cs typeface="Arial"/>
            </a:endParaRPr>
          </a:p>
          <a:p>
            <a:pPr marL="850900" lvl="1" indent="-342900">
              <a:buClr>
                <a:srgbClr val="000000"/>
              </a:buClr>
              <a:buAutoNum type="arabicPeriod"/>
            </a:pPr>
            <a:r>
              <a:rPr lang="en-US" sz="2100" dirty="0">
                <a:solidFill>
                  <a:srgbClr val="000000"/>
                </a:solidFill>
                <a:latin typeface="Arial"/>
                <a:cs typeface="Arial"/>
              </a:rPr>
              <a:t>Locate the student with the incorrect accommodation. Click the </a:t>
            </a:r>
            <a:r>
              <a:rPr lang="en-US" sz="2100" b="1" dirty="0">
                <a:solidFill>
                  <a:srgbClr val="000000"/>
                </a:solidFill>
                <a:latin typeface="Arial"/>
                <a:cs typeface="Arial"/>
              </a:rPr>
              <a:t>+</a:t>
            </a:r>
            <a:r>
              <a:rPr lang="en-US" sz="2100" dirty="0">
                <a:solidFill>
                  <a:srgbClr val="000000"/>
                </a:solidFill>
                <a:latin typeface="Arial"/>
                <a:cs typeface="Arial"/>
              </a:rPr>
              <a:t> button to add a void report code for that test.</a:t>
            </a:r>
          </a:p>
          <a:p>
            <a:pPr marL="850900" lvl="1" indent="-342900">
              <a:buClr>
                <a:srgbClr val="000000"/>
              </a:buClr>
              <a:buAutoNum type="arabicPeriod"/>
            </a:pPr>
            <a:r>
              <a:rPr lang="en-US" sz="2100" dirty="0">
                <a:solidFill>
                  <a:srgbClr val="000000"/>
                </a:solidFill>
                <a:latin typeface="Arial"/>
                <a:cs typeface="Arial"/>
              </a:rPr>
              <a:t>Select </a:t>
            </a:r>
            <a:r>
              <a:rPr lang="en-US" sz="2100" b="1" dirty="0">
                <a:solidFill>
                  <a:srgbClr val="000000"/>
                </a:solidFill>
                <a:latin typeface="Arial"/>
                <a:cs typeface="Arial"/>
              </a:rPr>
              <a:t>Void (wrong accommodation) </a:t>
            </a:r>
            <a:r>
              <a:rPr lang="en-US" sz="2100" dirty="0">
                <a:solidFill>
                  <a:srgbClr val="000000"/>
                </a:solidFill>
                <a:latin typeface="Arial"/>
                <a:cs typeface="Arial"/>
              </a:rPr>
              <a:t>and click </a:t>
            </a:r>
            <a:r>
              <a:rPr lang="en-US" sz="2100" b="1" dirty="0">
                <a:solidFill>
                  <a:srgbClr val="000000"/>
                </a:solidFill>
                <a:latin typeface="Arial"/>
                <a:cs typeface="Arial"/>
              </a:rPr>
              <a:t>Save</a:t>
            </a:r>
            <a:r>
              <a:rPr lang="en-US" sz="2100" dirty="0">
                <a:solidFill>
                  <a:srgbClr val="000000"/>
                </a:solidFill>
                <a:latin typeface="Arial"/>
                <a:cs typeface="Arial"/>
              </a:rPr>
              <a:t>.</a:t>
            </a:r>
          </a:p>
          <a:p>
            <a:pPr marL="508000" lvl="1" indent="0">
              <a:buClr>
                <a:srgbClr val="000000"/>
              </a:buClr>
              <a:buNone/>
            </a:pPr>
            <a:r>
              <a:rPr lang="en-US" sz="2100" dirty="0">
                <a:solidFill>
                  <a:srgbClr val="000000"/>
                </a:solidFill>
                <a:latin typeface="Arial"/>
                <a:cs typeface="Arial"/>
              </a:rPr>
              <a:t>Note: The </a:t>
            </a:r>
            <a:r>
              <a:rPr lang="en-US" sz="2100">
                <a:solidFill>
                  <a:srgbClr val="000000"/>
                </a:solidFill>
                <a:latin typeface="Arial"/>
                <a:cs typeface="Arial"/>
              </a:rPr>
              <a:t>student’s</a:t>
            </a:r>
            <a:r>
              <a:rPr lang="en-US" sz="2100" dirty="0">
                <a:solidFill>
                  <a:srgbClr val="000000"/>
                </a:solidFill>
                <a:latin typeface="Arial"/>
                <a:cs typeface="Arial"/>
              </a:rPr>
              <a:t> test will remain In Progress. </a:t>
            </a:r>
            <a:endParaRPr lang="en-US" dirty="0"/>
          </a:p>
          <a:p>
            <a:pPr marL="850900" lvl="1" indent="-342900">
              <a:buAutoNum type="arabicPeriod"/>
            </a:pPr>
            <a:endParaRPr lang="en-US" sz="2100" dirty="0">
              <a:solidFill>
                <a:srgbClr val="000000"/>
              </a:solidFill>
              <a:latin typeface="Arial"/>
              <a:cs typeface="Arial"/>
            </a:endParaRPr>
          </a:p>
        </p:txBody>
      </p:sp>
      <p:pic>
        <p:nvPicPr>
          <p:cNvPr id="4" name="Picture 3">
            <a:extLst>
              <a:ext uri="{FF2B5EF4-FFF2-40B4-BE49-F238E27FC236}">
                <a16:creationId xmlns:a16="http://schemas.microsoft.com/office/drawing/2014/main" id="{7D6FC2EF-F068-D66F-CAAE-37B52FFCAF5D}"/>
              </a:ext>
            </a:extLst>
          </p:cNvPr>
          <p:cNvPicPr>
            <a:picLocks noChangeAspect="1"/>
          </p:cNvPicPr>
          <p:nvPr/>
        </p:nvPicPr>
        <p:blipFill>
          <a:blip r:embed="rId3"/>
          <a:stretch>
            <a:fillRect/>
          </a:stretch>
        </p:blipFill>
        <p:spPr>
          <a:xfrm>
            <a:off x="164072" y="5420968"/>
            <a:ext cx="4973660" cy="1079143"/>
          </a:xfrm>
          <a:prstGeom prst="rect">
            <a:avLst/>
          </a:prstGeom>
        </p:spPr>
      </p:pic>
      <p:sp>
        <p:nvSpPr>
          <p:cNvPr id="5" name="Rectangle 4">
            <a:extLst>
              <a:ext uri="{FF2B5EF4-FFF2-40B4-BE49-F238E27FC236}">
                <a16:creationId xmlns:a16="http://schemas.microsoft.com/office/drawing/2014/main" id="{788B63DC-14D4-0EC5-2CBC-A2179E528BED}"/>
              </a:ext>
            </a:extLst>
          </p:cNvPr>
          <p:cNvSpPr/>
          <p:nvPr/>
        </p:nvSpPr>
        <p:spPr>
          <a:xfrm>
            <a:off x="2865549" y="5643933"/>
            <a:ext cx="364901" cy="354169"/>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3528E021-20FB-F68A-A1E0-AF9642E486DD}"/>
              </a:ext>
            </a:extLst>
          </p:cNvPr>
          <p:cNvPicPr>
            <a:picLocks noChangeAspect="1"/>
          </p:cNvPicPr>
          <p:nvPr/>
        </p:nvPicPr>
        <p:blipFill>
          <a:blip r:embed="rId4"/>
          <a:stretch>
            <a:fillRect/>
          </a:stretch>
        </p:blipFill>
        <p:spPr>
          <a:xfrm>
            <a:off x="5981970" y="4733457"/>
            <a:ext cx="5819641" cy="1941624"/>
          </a:xfrm>
          <a:prstGeom prst="rect">
            <a:avLst/>
          </a:prstGeom>
        </p:spPr>
      </p:pic>
      <p:sp>
        <p:nvSpPr>
          <p:cNvPr id="7" name="Rectangle 6">
            <a:extLst>
              <a:ext uri="{FF2B5EF4-FFF2-40B4-BE49-F238E27FC236}">
                <a16:creationId xmlns:a16="http://schemas.microsoft.com/office/drawing/2014/main" id="{D1B7AF0A-337E-2127-8E2B-14963152E64D}"/>
              </a:ext>
            </a:extLst>
          </p:cNvPr>
          <p:cNvSpPr/>
          <p:nvPr/>
        </p:nvSpPr>
        <p:spPr>
          <a:xfrm>
            <a:off x="5981970" y="5815869"/>
            <a:ext cx="2271694" cy="220819"/>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07C62A-5CAB-B98C-5166-98FD703A3672}"/>
              </a:ext>
            </a:extLst>
          </p:cNvPr>
          <p:cNvSpPr/>
          <p:nvPr/>
        </p:nvSpPr>
        <p:spPr>
          <a:xfrm>
            <a:off x="6093965" y="6269753"/>
            <a:ext cx="593559" cy="405328"/>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935101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48799D-1C5C-4C6B-E141-BAE36F17FB9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B0A1600-01A4-D3EA-F62D-872C129D7198}"/>
              </a:ext>
            </a:extLst>
          </p:cNvPr>
          <p:cNvSpPr>
            <a:spLocks noGrp="1"/>
          </p:cNvSpPr>
          <p:nvPr>
            <p:ph type="title" idx="4294967295"/>
          </p:nvPr>
        </p:nvSpPr>
        <p:spPr>
          <a:xfrm>
            <a:off x="-4069" y="106475"/>
            <a:ext cx="12196069" cy="861900"/>
          </a:xfrm>
        </p:spPr>
        <p:txBody>
          <a:bodyPr/>
          <a:lstStyle/>
          <a:p>
            <a:r>
              <a:rPr lang="en-US" sz="4000">
                <a:solidFill>
                  <a:srgbClr val="3647B6"/>
                </a:solidFill>
                <a:latin typeface="Arial"/>
                <a:cs typeface="Arial"/>
              </a:rPr>
              <a:t>Resolving Incorrect Form-Dependent Accommodations: After a Student Logs In</a:t>
            </a:r>
            <a:endParaRPr lang="en-US"/>
          </a:p>
        </p:txBody>
      </p:sp>
      <p:sp>
        <p:nvSpPr>
          <p:cNvPr id="3" name="Content Placeholder 2">
            <a:extLst>
              <a:ext uri="{FF2B5EF4-FFF2-40B4-BE49-F238E27FC236}">
                <a16:creationId xmlns:a16="http://schemas.microsoft.com/office/drawing/2014/main" id="{9699B6D9-219B-ED1D-F586-92F097B45FBF}"/>
              </a:ext>
            </a:extLst>
          </p:cNvPr>
          <p:cNvSpPr>
            <a:spLocks noGrp="1"/>
          </p:cNvSpPr>
          <p:nvPr>
            <p:ph idx="4294967295"/>
          </p:nvPr>
        </p:nvSpPr>
        <p:spPr>
          <a:xfrm>
            <a:off x="283797" y="1150826"/>
            <a:ext cx="5893306" cy="5414738"/>
          </a:xfrm>
        </p:spPr>
        <p:txBody>
          <a:bodyPr vert="horz" lIns="91440" tIns="45720" rIns="91440" bIns="45720" rtlCol="0" anchor="t">
            <a:noAutofit/>
          </a:bodyPr>
          <a:lstStyle/>
          <a:p>
            <a:pPr marL="0" indent="0" fontAlgn="base">
              <a:buNone/>
            </a:pPr>
            <a:r>
              <a:rPr lang="en-US" sz="2400" b="1">
                <a:solidFill>
                  <a:srgbClr val="000000"/>
                </a:solidFill>
                <a:latin typeface="Arial"/>
                <a:cs typeface="Arial"/>
              </a:rPr>
              <a:t>Step 4: Add the student to a new class.</a:t>
            </a:r>
            <a:endParaRPr lang="en-US" sz="2400" b="1">
              <a:solidFill>
                <a:srgbClr val="101D35"/>
              </a:solidFill>
              <a:latin typeface="Arial"/>
              <a:cs typeface="Arial"/>
            </a:endParaRPr>
          </a:p>
          <a:p>
            <a:pPr marL="850900" lvl="1" indent="-342900">
              <a:buClr>
                <a:srgbClr val="000000"/>
              </a:buClr>
              <a:buAutoNum type="arabicPeriod"/>
            </a:pPr>
            <a:r>
              <a:rPr lang="en-US" sz="1900">
                <a:solidFill>
                  <a:srgbClr val="000000"/>
                </a:solidFill>
                <a:latin typeface="Arial"/>
                <a:cs typeface="Arial"/>
              </a:rPr>
              <a:t>Click </a:t>
            </a:r>
            <a:r>
              <a:rPr lang="en-US" sz="1900" b="1">
                <a:solidFill>
                  <a:srgbClr val="000000"/>
                </a:solidFill>
                <a:latin typeface="Arial"/>
                <a:cs typeface="Arial"/>
              </a:rPr>
              <a:t>Classes</a:t>
            </a:r>
            <a:r>
              <a:rPr lang="en-US" sz="1900">
                <a:solidFill>
                  <a:srgbClr val="000000"/>
                </a:solidFill>
                <a:latin typeface="Arial"/>
                <a:cs typeface="Arial"/>
              </a:rPr>
              <a:t> in the top menu.</a:t>
            </a:r>
            <a:endParaRPr lang="en-US" sz="1600">
              <a:solidFill>
                <a:srgbClr val="203B6A"/>
              </a:solidFill>
              <a:latin typeface="Arial"/>
              <a:cs typeface="Arial"/>
            </a:endParaRPr>
          </a:p>
          <a:p>
            <a:pPr marL="850900" lvl="1" indent="-342900">
              <a:buClr>
                <a:srgbClr val="000000"/>
              </a:buClr>
              <a:buAutoNum type="arabicPeriod"/>
            </a:pPr>
            <a:r>
              <a:rPr lang="en-US" sz="1900">
                <a:solidFill>
                  <a:srgbClr val="000000"/>
                </a:solidFill>
                <a:latin typeface="Arial"/>
                <a:cs typeface="Arial"/>
              </a:rPr>
              <a:t>Select an </a:t>
            </a:r>
            <a:r>
              <a:rPr lang="en-US" sz="1900" b="1">
                <a:solidFill>
                  <a:srgbClr val="000000"/>
                </a:solidFill>
                <a:latin typeface="Arial"/>
                <a:cs typeface="Arial"/>
              </a:rPr>
              <a:t>organization</a:t>
            </a:r>
            <a:r>
              <a:rPr lang="en-US" sz="1900">
                <a:solidFill>
                  <a:srgbClr val="000000"/>
                </a:solidFill>
                <a:latin typeface="Arial"/>
                <a:cs typeface="Arial"/>
              </a:rPr>
              <a:t> from the organization drop-down list, and then select a </a:t>
            </a:r>
            <a:r>
              <a:rPr lang="en-US" sz="1900" b="1">
                <a:solidFill>
                  <a:srgbClr val="000000"/>
                </a:solidFill>
                <a:latin typeface="Arial"/>
                <a:cs typeface="Arial"/>
              </a:rPr>
              <a:t>subject</a:t>
            </a:r>
            <a:r>
              <a:rPr lang="en-US" sz="1900">
                <a:solidFill>
                  <a:srgbClr val="000000"/>
                </a:solidFill>
                <a:latin typeface="Arial"/>
                <a:cs typeface="Arial"/>
              </a:rPr>
              <a:t> from the subject drop-down list. </a:t>
            </a:r>
            <a:endParaRPr lang="en-US" sz="1900">
              <a:solidFill>
                <a:srgbClr val="203B6A"/>
              </a:solidFill>
              <a:latin typeface="Arial"/>
              <a:cs typeface="Arial"/>
            </a:endParaRPr>
          </a:p>
          <a:p>
            <a:pPr marL="850900" lvl="1" indent="-342900">
              <a:buClr>
                <a:srgbClr val="000000"/>
              </a:buClr>
              <a:buAutoNum type="arabicPeriod"/>
            </a:pPr>
            <a:r>
              <a:rPr lang="en-US" sz="1900">
                <a:solidFill>
                  <a:srgbClr val="000000"/>
                </a:solidFill>
                <a:latin typeface="Arial"/>
                <a:cs typeface="Arial"/>
              </a:rPr>
              <a:t>Select </a:t>
            </a:r>
            <a:r>
              <a:rPr lang="en-US" sz="1900" b="1">
                <a:solidFill>
                  <a:srgbClr val="000000"/>
                </a:solidFill>
                <a:latin typeface="Arial"/>
                <a:cs typeface="Arial"/>
              </a:rPr>
              <a:t>Create Grade Level Class</a:t>
            </a:r>
            <a:r>
              <a:rPr lang="en-US" sz="1900">
                <a:solidFill>
                  <a:srgbClr val="000000"/>
                </a:solidFill>
                <a:latin typeface="Arial"/>
                <a:cs typeface="Arial"/>
              </a:rPr>
              <a:t>. </a:t>
            </a:r>
            <a:endParaRPr lang="en-US" sz="1900">
              <a:solidFill>
                <a:srgbClr val="203B6A"/>
              </a:solidFill>
              <a:latin typeface="Arial"/>
              <a:cs typeface="Arial"/>
            </a:endParaRPr>
          </a:p>
          <a:p>
            <a:pPr marL="850900" lvl="1" indent="-342900">
              <a:buClr>
                <a:srgbClr val="000000"/>
              </a:buClr>
              <a:buAutoNum type="arabicPeriod"/>
            </a:pPr>
            <a:r>
              <a:rPr lang="en-US" sz="1900">
                <a:solidFill>
                  <a:srgbClr val="000000"/>
                </a:solidFill>
                <a:latin typeface="Arial"/>
                <a:cs typeface="Arial"/>
              </a:rPr>
              <a:t>Type the name of the class in the Class Name field. </a:t>
            </a:r>
            <a:endParaRPr lang="en-US" sz="1900">
              <a:solidFill>
                <a:srgbClr val="203B6A"/>
              </a:solidFill>
              <a:latin typeface="Arial"/>
              <a:cs typeface="Arial"/>
            </a:endParaRPr>
          </a:p>
          <a:p>
            <a:pPr marL="850900" lvl="1" indent="-342900">
              <a:buClr>
                <a:srgbClr val="000000"/>
              </a:buClr>
              <a:buAutoNum type="arabicPeriod"/>
            </a:pPr>
            <a:r>
              <a:rPr lang="en-US" sz="1900">
                <a:solidFill>
                  <a:srgbClr val="000000"/>
                </a:solidFill>
                <a:latin typeface="Arial"/>
                <a:cs typeface="Arial"/>
              </a:rPr>
              <a:t>Select a grade from the Choose a Grade drop-down list. </a:t>
            </a:r>
          </a:p>
          <a:p>
            <a:pPr marL="850900" lvl="1" indent="-342900">
              <a:buClr>
                <a:srgbClr val="000000"/>
              </a:buClr>
              <a:buAutoNum type="arabicPeriod"/>
            </a:pPr>
            <a:r>
              <a:rPr lang="en-US" sz="1900">
                <a:solidFill>
                  <a:srgbClr val="000000"/>
                </a:solidFill>
                <a:latin typeface="Arial"/>
                <a:cs typeface="Arial"/>
              </a:rPr>
              <a:t>Unselect the checkbox for </a:t>
            </a:r>
            <a:r>
              <a:rPr lang="en-US" sz="1900" b="1">
                <a:solidFill>
                  <a:srgbClr val="000000"/>
                </a:solidFill>
                <a:latin typeface="Arial"/>
                <a:cs typeface="Arial"/>
              </a:rPr>
              <a:t>“</a:t>
            </a:r>
            <a:r>
              <a:rPr lang="en-US" sz="2000" b="1">
                <a:solidFill>
                  <a:srgbClr val="000000"/>
                </a:solidFill>
                <a:latin typeface="Arial"/>
                <a:cs typeface="Arial"/>
              </a:rPr>
              <a:t>Show only students that are not assigned to a class”</a:t>
            </a:r>
            <a:r>
              <a:rPr lang="en-US" sz="2000">
                <a:solidFill>
                  <a:srgbClr val="000000"/>
                </a:solidFill>
                <a:latin typeface="Arial"/>
                <a:cs typeface="Arial"/>
              </a:rPr>
              <a:t> so that you can locate the student you need to add to the class.</a:t>
            </a:r>
            <a:endParaRPr lang="en-US" sz="1900">
              <a:solidFill>
                <a:srgbClr val="000000"/>
              </a:solidFill>
              <a:latin typeface="Arial"/>
              <a:cs typeface="Arial"/>
            </a:endParaRPr>
          </a:p>
          <a:p>
            <a:pPr marL="850900" lvl="1" indent="-342900">
              <a:buClr>
                <a:srgbClr val="000000"/>
              </a:buClr>
              <a:buAutoNum type="arabicPeriod"/>
            </a:pPr>
            <a:r>
              <a:rPr lang="en-US" sz="2000">
                <a:solidFill>
                  <a:srgbClr val="000000"/>
                </a:solidFill>
                <a:latin typeface="Arial"/>
                <a:cs typeface="Arial"/>
              </a:rPr>
              <a:t>Select the student and click </a:t>
            </a:r>
            <a:r>
              <a:rPr lang="en-US" sz="2000" b="1">
                <a:solidFill>
                  <a:srgbClr val="000000"/>
                </a:solidFill>
                <a:latin typeface="Arial"/>
                <a:cs typeface="Arial"/>
              </a:rPr>
              <a:t>Add</a:t>
            </a:r>
            <a:r>
              <a:rPr lang="en-US" sz="2000">
                <a:solidFill>
                  <a:srgbClr val="000000"/>
                </a:solidFill>
                <a:latin typeface="Arial"/>
                <a:cs typeface="Arial"/>
              </a:rPr>
              <a:t>.</a:t>
            </a:r>
          </a:p>
          <a:p>
            <a:pPr marL="850900" lvl="1" indent="-342900">
              <a:buClr>
                <a:srgbClr val="000000"/>
              </a:buClr>
              <a:buAutoNum type="arabicPeriod"/>
            </a:pPr>
            <a:r>
              <a:rPr lang="en-US" sz="2000">
                <a:solidFill>
                  <a:srgbClr val="000000"/>
                </a:solidFill>
                <a:latin typeface="Arial"/>
                <a:cs typeface="Arial"/>
              </a:rPr>
              <a:t>Click </a:t>
            </a:r>
            <a:r>
              <a:rPr lang="en-US" sz="2000" b="1">
                <a:solidFill>
                  <a:srgbClr val="000000"/>
                </a:solidFill>
                <a:latin typeface="Arial"/>
                <a:cs typeface="Arial"/>
              </a:rPr>
              <a:t>Save</a:t>
            </a:r>
            <a:r>
              <a:rPr lang="en-US" sz="2000">
                <a:solidFill>
                  <a:srgbClr val="000000"/>
                </a:solidFill>
                <a:latin typeface="Arial"/>
                <a:cs typeface="Arial"/>
              </a:rPr>
              <a:t>.</a:t>
            </a:r>
          </a:p>
          <a:p>
            <a:pPr marL="850900" lvl="1" indent="-342900">
              <a:buFont typeface="Courier New" panose="02070309020205020404" pitchFamily="49" charset="0"/>
              <a:buAutoNum type="arabicPeriod"/>
            </a:pPr>
            <a:endParaRPr lang="en-US" sz="2000">
              <a:solidFill>
                <a:srgbClr val="000000"/>
              </a:solidFill>
              <a:latin typeface="Arial"/>
              <a:cs typeface="Arial"/>
            </a:endParaRPr>
          </a:p>
          <a:p>
            <a:pPr>
              <a:buFont typeface="Arial" panose="02070309020205020404" pitchFamily="49" charset="0"/>
              <a:buChar char="•"/>
            </a:pPr>
            <a:endParaRPr lang="en-US" sz="2500">
              <a:solidFill>
                <a:srgbClr val="203B6A"/>
              </a:solidFill>
              <a:latin typeface="Arial"/>
              <a:cs typeface="Arial"/>
            </a:endParaRPr>
          </a:p>
          <a:p>
            <a:pPr marL="850900" lvl="1" indent="-342900">
              <a:buFont typeface="Courier New" panose="02070309020205020404" pitchFamily="49" charset="0"/>
              <a:buAutoNum type="arabicPeriod"/>
            </a:pPr>
            <a:endParaRPr lang="en-US" sz="1900">
              <a:solidFill>
                <a:srgbClr val="000000"/>
              </a:solidFill>
              <a:latin typeface="Arial"/>
              <a:cs typeface="Arial"/>
            </a:endParaRPr>
          </a:p>
          <a:p>
            <a:pPr marL="1022350" lvl="1" indent="-514350">
              <a:buFont typeface="Courier New" panose="02070309020205020404" pitchFamily="49" charset="0"/>
              <a:buAutoNum type="arabicPeriod"/>
            </a:pPr>
            <a:endParaRPr lang="en-US" sz="2400">
              <a:solidFill>
                <a:srgbClr val="000000"/>
              </a:solidFill>
              <a:latin typeface="Arial"/>
              <a:cs typeface="Arial"/>
            </a:endParaRPr>
          </a:p>
          <a:p>
            <a:pPr marL="0" indent="0">
              <a:buNone/>
            </a:pPr>
            <a:endParaRPr lang="en-US" sz="2800">
              <a:solidFill>
                <a:srgbClr val="000000"/>
              </a:solidFill>
              <a:latin typeface="Arial"/>
              <a:cs typeface="Arial"/>
            </a:endParaRPr>
          </a:p>
        </p:txBody>
      </p:sp>
      <p:pic>
        <p:nvPicPr>
          <p:cNvPr id="5" name="Picture 4">
            <a:extLst>
              <a:ext uri="{FF2B5EF4-FFF2-40B4-BE49-F238E27FC236}">
                <a16:creationId xmlns:a16="http://schemas.microsoft.com/office/drawing/2014/main" id="{6928E80E-998C-6398-5EBB-5C321E739C25}"/>
              </a:ext>
            </a:extLst>
          </p:cNvPr>
          <p:cNvPicPr>
            <a:picLocks noChangeAspect="1"/>
          </p:cNvPicPr>
          <p:nvPr/>
        </p:nvPicPr>
        <p:blipFill>
          <a:blip r:embed="rId3"/>
          <a:stretch>
            <a:fillRect/>
          </a:stretch>
        </p:blipFill>
        <p:spPr>
          <a:xfrm>
            <a:off x="6352674" y="1220832"/>
            <a:ext cx="5912124" cy="5344732"/>
          </a:xfrm>
          <a:prstGeom prst="rect">
            <a:avLst/>
          </a:prstGeom>
        </p:spPr>
      </p:pic>
      <p:sp>
        <p:nvSpPr>
          <p:cNvPr id="6" name="Rectangle 5">
            <a:extLst>
              <a:ext uri="{FF2B5EF4-FFF2-40B4-BE49-F238E27FC236}">
                <a16:creationId xmlns:a16="http://schemas.microsoft.com/office/drawing/2014/main" id="{54C73748-BFA5-2EBC-E172-CA0F2088CF10}"/>
              </a:ext>
            </a:extLst>
          </p:cNvPr>
          <p:cNvSpPr/>
          <p:nvPr/>
        </p:nvSpPr>
        <p:spPr>
          <a:xfrm>
            <a:off x="6529137" y="1636294"/>
            <a:ext cx="2037347" cy="926431"/>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67C0CF5-39BD-AB6D-BE14-AEA1995DA10D}"/>
              </a:ext>
            </a:extLst>
          </p:cNvPr>
          <p:cNvSpPr/>
          <p:nvPr/>
        </p:nvSpPr>
        <p:spPr>
          <a:xfrm>
            <a:off x="6649453" y="3226335"/>
            <a:ext cx="3108158" cy="455327"/>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64CE758-F5F1-C46E-D0AD-99174F9B98B1}"/>
              </a:ext>
            </a:extLst>
          </p:cNvPr>
          <p:cNvSpPr/>
          <p:nvPr/>
        </p:nvSpPr>
        <p:spPr>
          <a:xfrm>
            <a:off x="8803105" y="5113421"/>
            <a:ext cx="1038727" cy="212856"/>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59086BD-7414-A6EF-6DC3-B0795C19DE15}"/>
              </a:ext>
            </a:extLst>
          </p:cNvPr>
          <p:cNvSpPr/>
          <p:nvPr/>
        </p:nvSpPr>
        <p:spPr>
          <a:xfrm>
            <a:off x="6649453" y="6256420"/>
            <a:ext cx="473243" cy="309143"/>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704724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79DEE2-6402-DE87-30FE-532A94985E5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C459CFB-8A70-4800-529A-6F4827F5FC1B}"/>
              </a:ext>
            </a:extLst>
          </p:cNvPr>
          <p:cNvSpPr>
            <a:spLocks noGrp="1"/>
          </p:cNvSpPr>
          <p:nvPr>
            <p:ph type="title" idx="4294967295"/>
          </p:nvPr>
        </p:nvSpPr>
        <p:spPr>
          <a:xfrm>
            <a:off x="-4069" y="106475"/>
            <a:ext cx="12196069" cy="861900"/>
          </a:xfrm>
        </p:spPr>
        <p:txBody>
          <a:bodyPr/>
          <a:lstStyle/>
          <a:p>
            <a:r>
              <a:rPr lang="en-US" sz="4000">
                <a:solidFill>
                  <a:srgbClr val="3647B6"/>
                </a:solidFill>
                <a:latin typeface="Arial"/>
                <a:cs typeface="Arial"/>
              </a:rPr>
              <a:t>Resolving Incorrect Form-Dependent Accommodations: After a Student Logs In</a:t>
            </a:r>
            <a:endParaRPr lang="en-US"/>
          </a:p>
        </p:txBody>
      </p:sp>
      <p:sp>
        <p:nvSpPr>
          <p:cNvPr id="3" name="Content Placeholder 2">
            <a:extLst>
              <a:ext uri="{FF2B5EF4-FFF2-40B4-BE49-F238E27FC236}">
                <a16:creationId xmlns:a16="http://schemas.microsoft.com/office/drawing/2014/main" id="{AB6B4467-EBE3-BC23-A57A-42F9F8896F29}"/>
              </a:ext>
            </a:extLst>
          </p:cNvPr>
          <p:cNvSpPr>
            <a:spLocks noGrp="1"/>
          </p:cNvSpPr>
          <p:nvPr>
            <p:ph idx="4294967295"/>
          </p:nvPr>
        </p:nvSpPr>
        <p:spPr>
          <a:xfrm>
            <a:off x="283797" y="1150826"/>
            <a:ext cx="11592207" cy="5414738"/>
          </a:xfrm>
        </p:spPr>
        <p:txBody>
          <a:bodyPr vert="horz" lIns="91440" tIns="45720" rIns="91440" bIns="45720" rtlCol="0" anchor="t">
            <a:noAutofit/>
          </a:bodyPr>
          <a:lstStyle/>
          <a:p>
            <a:pPr marL="0" indent="0" fontAlgn="base">
              <a:buNone/>
            </a:pPr>
            <a:r>
              <a:rPr lang="en-US" sz="2800" b="1" dirty="0">
                <a:solidFill>
                  <a:srgbClr val="000000"/>
                </a:solidFill>
                <a:latin typeface="Arial"/>
                <a:cs typeface="Arial"/>
              </a:rPr>
              <a:t>Step 5: Schedule the new class to take the test and print the student’s new login. </a:t>
            </a:r>
          </a:p>
          <a:p>
            <a:pPr marL="1022350" lvl="1" indent="-514350">
              <a:buClr>
                <a:srgbClr val="000000"/>
              </a:buClr>
              <a:buAutoNum type="arabicPeriod"/>
            </a:pPr>
            <a:r>
              <a:rPr lang="en-US" sz="2100" dirty="0">
                <a:solidFill>
                  <a:srgbClr val="000000"/>
                </a:solidFill>
                <a:latin typeface="Arial"/>
                <a:cs typeface="Arial"/>
              </a:rPr>
              <a:t>Select </a:t>
            </a:r>
            <a:r>
              <a:rPr lang="en-US" sz="2100" b="1" dirty="0">
                <a:solidFill>
                  <a:srgbClr val="000000"/>
                </a:solidFill>
                <a:latin typeface="Arial"/>
                <a:cs typeface="Arial"/>
              </a:rPr>
              <a:t>Test Scheduling in the top menu</a:t>
            </a:r>
            <a:r>
              <a:rPr lang="en-US" sz="2100" dirty="0">
                <a:solidFill>
                  <a:srgbClr val="000000"/>
                </a:solidFill>
                <a:latin typeface="Arial"/>
                <a:cs typeface="Arial"/>
              </a:rPr>
              <a:t>.</a:t>
            </a:r>
            <a:endParaRPr lang="en-US" sz="2100" dirty="0">
              <a:solidFill>
                <a:srgbClr val="203B6A"/>
              </a:solidFill>
              <a:latin typeface="Arial"/>
              <a:cs typeface="Arial"/>
            </a:endParaRPr>
          </a:p>
          <a:p>
            <a:pPr marL="1022350" lvl="1" indent="-514350">
              <a:buClr>
                <a:srgbClr val="000000"/>
              </a:buClr>
              <a:buAutoNum type="arabicPeriod"/>
            </a:pPr>
            <a:r>
              <a:rPr lang="en-US" sz="2100" dirty="0">
                <a:solidFill>
                  <a:srgbClr val="000000"/>
                </a:solidFill>
                <a:latin typeface="Arial"/>
                <a:cs typeface="Arial"/>
              </a:rPr>
              <a:t>Select the correct school, content area (civics, ELA, mathematics, or science), program (</a:t>
            </a:r>
            <a:r>
              <a:rPr lang="en-US" sz="2100">
                <a:solidFill>
                  <a:srgbClr val="000000"/>
                </a:solidFill>
                <a:latin typeface="Arial"/>
                <a:cs typeface="Arial"/>
              </a:rPr>
              <a:t>grades 3–8 or </a:t>
            </a:r>
            <a:r>
              <a:rPr lang="en-US" sz="2100" dirty="0">
                <a:solidFill>
                  <a:srgbClr val="000000"/>
                </a:solidFill>
                <a:latin typeface="Arial"/>
                <a:cs typeface="Arial"/>
              </a:rPr>
              <a:t>high school), and test name. </a:t>
            </a:r>
            <a:endParaRPr lang="en-US" sz="2100" dirty="0">
              <a:solidFill>
                <a:srgbClr val="203B6A"/>
              </a:solidFill>
              <a:latin typeface="Arial"/>
              <a:cs typeface="Arial"/>
            </a:endParaRPr>
          </a:p>
          <a:p>
            <a:pPr marL="1022350" lvl="1" indent="-514350">
              <a:buClr>
                <a:srgbClr val="000000"/>
              </a:buClr>
              <a:buAutoNum type="arabicPeriod"/>
            </a:pPr>
            <a:r>
              <a:rPr lang="en-US" sz="2100" dirty="0">
                <a:solidFill>
                  <a:srgbClr val="000000"/>
                </a:solidFill>
                <a:latin typeface="Arial"/>
                <a:cs typeface="Arial"/>
              </a:rPr>
              <a:t>Select </a:t>
            </a:r>
            <a:r>
              <a:rPr lang="en-US" sz="2100" b="1" dirty="0">
                <a:solidFill>
                  <a:srgbClr val="000000"/>
                </a:solidFill>
                <a:latin typeface="Arial"/>
                <a:cs typeface="Arial"/>
              </a:rPr>
              <a:t>Schedule New Test</a:t>
            </a:r>
            <a:r>
              <a:rPr lang="en-US" sz="2100" dirty="0">
                <a:solidFill>
                  <a:srgbClr val="000000"/>
                </a:solidFill>
                <a:latin typeface="Arial"/>
                <a:cs typeface="Arial"/>
              </a:rPr>
              <a:t>.</a:t>
            </a:r>
          </a:p>
          <a:p>
            <a:pPr marL="1022350" lvl="1" indent="-514350">
              <a:buClr>
                <a:srgbClr val="000000"/>
              </a:buClr>
              <a:buAutoNum type="arabicPeriod"/>
            </a:pPr>
            <a:r>
              <a:rPr lang="en-US" sz="2100" dirty="0">
                <a:solidFill>
                  <a:srgbClr val="000000"/>
                </a:solidFill>
                <a:latin typeface="Arial"/>
                <a:cs typeface="Arial"/>
              </a:rPr>
              <a:t>Select the name of the class just created and click </a:t>
            </a:r>
            <a:r>
              <a:rPr lang="en-US" sz="2100" b="1" dirty="0">
                <a:solidFill>
                  <a:srgbClr val="000000"/>
                </a:solidFill>
                <a:latin typeface="Arial"/>
                <a:cs typeface="Arial"/>
              </a:rPr>
              <a:t>Schedule</a:t>
            </a:r>
            <a:r>
              <a:rPr lang="en-US" sz="2100" dirty="0">
                <a:solidFill>
                  <a:srgbClr val="000000"/>
                </a:solidFill>
                <a:latin typeface="Arial"/>
                <a:cs typeface="Arial"/>
              </a:rPr>
              <a:t>.</a:t>
            </a:r>
          </a:p>
        </p:txBody>
      </p:sp>
      <p:pic>
        <p:nvPicPr>
          <p:cNvPr id="4" name="Picture 3">
            <a:extLst>
              <a:ext uri="{FF2B5EF4-FFF2-40B4-BE49-F238E27FC236}">
                <a16:creationId xmlns:a16="http://schemas.microsoft.com/office/drawing/2014/main" id="{64859C62-6594-6883-5DCB-5D34C68969C0}"/>
              </a:ext>
            </a:extLst>
          </p:cNvPr>
          <p:cNvPicPr>
            <a:picLocks noChangeAspect="1"/>
          </p:cNvPicPr>
          <p:nvPr/>
        </p:nvPicPr>
        <p:blipFill>
          <a:blip r:embed="rId3"/>
          <a:stretch>
            <a:fillRect/>
          </a:stretch>
        </p:blipFill>
        <p:spPr>
          <a:xfrm>
            <a:off x="0" y="3782942"/>
            <a:ext cx="8285409" cy="1932284"/>
          </a:xfrm>
          <a:prstGeom prst="rect">
            <a:avLst/>
          </a:prstGeom>
        </p:spPr>
      </p:pic>
      <p:sp>
        <p:nvSpPr>
          <p:cNvPr id="5" name="Rectangle 4">
            <a:extLst>
              <a:ext uri="{FF2B5EF4-FFF2-40B4-BE49-F238E27FC236}">
                <a16:creationId xmlns:a16="http://schemas.microsoft.com/office/drawing/2014/main" id="{D5101072-D2E2-9F41-01E9-82517BA18253}"/>
              </a:ext>
            </a:extLst>
          </p:cNvPr>
          <p:cNvSpPr/>
          <p:nvPr/>
        </p:nvSpPr>
        <p:spPr>
          <a:xfrm>
            <a:off x="5291070" y="4647127"/>
            <a:ext cx="1126901" cy="343436"/>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85E644BE-FD6C-CCEF-42A2-0D0716257031}"/>
              </a:ext>
            </a:extLst>
          </p:cNvPr>
          <p:cNvPicPr>
            <a:picLocks noChangeAspect="1"/>
          </p:cNvPicPr>
          <p:nvPr/>
        </p:nvPicPr>
        <p:blipFill>
          <a:blip r:embed="rId4"/>
          <a:stretch>
            <a:fillRect/>
          </a:stretch>
        </p:blipFill>
        <p:spPr>
          <a:xfrm>
            <a:off x="8608855" y="3779949"/>
            <a:ext cx="3120176" cy="2775398"/>
          </a:xfrm>
          <a:prstGeom prst="rect">
            <a:avLst/>
          </a:prstGeom>
        </p:spPr>
      </p:pic>
      <p:sp>
        <p:nvSpPr>
          <p:cNvPr id="8" name="Rectangle 7">
            <a:extLst>
              <a:ext uri="{FF2B5EF4-FFF2-40B4-BE49-F238E27FC236}">
                <a16:creationId xmlns:a16="http://schemas.microsoft.com/office/drawing/2014/main" id="{1B115261-BAFD-EC19-2810-6F316AC81DD3}"/>
              </a:ext>
            </a:extLst>
          </p:cNvPr>
          <p:cNvSpPr/>
          <p:nvPr/>
        </p:nvSpPr>
        <p:spPr>
          <a:xfrm>
            <a:off x="8607380" y="6256985"/>
            <a:ext cx="654676" cy="311239"/>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97123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8E679-A98C-2D9C-853E-5117E6F1F177}"/>
              </a:ext>
            </a:extLst>
          </p:cNvPr>
          <p:cNvSpPr>
            <a:spLocks noGrp="1"/>
          </p:cNvSpPr>
          <p:nvPr>
            <p:ph type="title"/>
          </p:nvPr>
        </p:nvSpPr>
        <p:spPr>
          <a:xfrm>
            <a:off x="221751" y="2288346"/>
            <a:ext cx="10515600" cy="1093686"/>
          </a:xfrm>
        </p:spPr>
        <p:txBody>
          <a:bodyPr/>
          <a:lstStyle/>
          <a:p>
            <a:r>
              <a:rPr lang="en-US">
                <a:latin typeface="Arial" panose="020B0604020202020204" pitchFamily="34" charset="0"/>
                <a:cs typeface="Arial" panose="020B0604020202020204" pitchFamily="34" charset="0"/>
              </a:rPr>
              <a:t>Questions and Answers</a:t>
            </a:r>
          </a:p>
        </p:txBody>
      </p:sp>
      <p:sp>
        <p:nvSpPr>
          <p:cNvPr id="3" name="Text Placeholder 2">
            <a:extLst>
              <a:ext uri="{FF2B5EF4-FFF2-40B4-BE49-F238E27FC236}">
                <a16:creationId xmlns:a16="http://schemas.microsoft.com/office/drawing/2014/main" id="{53326964-E185-D2F2-DC87-3E4E8CBA9989}"/>
              </a:ext>
            </a:extLst>
          </p:cNvPr>
          <p:cNvSpPr>
            <a:spLocks noGrp="1"/>
          </p:cNvSpPr>
          <p:nvPr>
            <p:ph type="body" idx="4294967295"/>
          </p:nvPr>
        </p:nvSpPr>
        <p:spPr>
          <a:xfrm>
            <a:off x="746749" y="3398225"/>
            <a:ext cx="6915705" cy="823326"/>
          </a:xfrm>
        </p:spPr>
        <p:txBody>
          <a:bodyPr/>
          <a:lstStyle/>
          <a:p>
            <a:pPr marL="0" indent="0">
              <a:buNone/>
            </a:pPr>
            <a:r>
              <a:rPr lang="en-US">
                <a:latin typeface="Arial" panose="020B0604020202020204" pitchFamily="34" charset="0"/>
                <a:cs typeface="Arial" panose="020B0604020202020204" pitchFamily="34" charset="0"/>
              </a:rPr>
              <a:t>Use the “Q&amp;A” feature to ask questions. </a:t>
            </a:r>
          </a:p>
        </p:txBody>
      </p:sp>
      <p:pic>
        <p:nvPicPr>
          <p:cNvPr id="6" name="Picture 5" descr="welcome screen">
            <a:extLst>
              <a:ext uri="{FF2B5EF4-FFF2-40B4-BE49-F238E27FC236}">
                <a16:creationId xmlns:a16="http://schemas.microsoft.com/office/drawing/2014/main" id="{334314B7-9A7A-4CA3-A616-00FC21CDC8CE}"/>
              </a:ext>
              <a:ext uri="{C183D7F6-B498-43B3-948B-1728B52AA6E4}">
                <adec:decorative xmlns:adec="http://schemas.microsoft.com/office/drawing/2017/decorative" val="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06073" y="3610936"/>
            <a:ext cx="3603678" cy="2186638"/>
          </a:xfrm>
          <a:prstGeom prst="rect">
            <a:avLst/>
          </a:prstGeom>
          <a:ln>
            <a:solidFill>
              <a:schemeClr val="bg1">
                <a:lumMod val="50000"/>
              </a:schemeClr>
            </a:solidFill>
          </a:ln>
        </p:spPr>
      </p:pic>
      <p:pic>
        <p:nvPicPr>
          <p:cNvPr id="8" name="Picture 7" descr="Image displays Q &amp; A">
            <a:extLst>
              <a:ext uri="{FF2B5EF4-FFF2-40B4-BE49-F238E27FC236}">
                <a16:creationId xmlns:a16="http://schemas.microsoft.com/office/drawing/2014/main" id="{83FD7DEC-23CD-43F4-9881-CE1F7DD19B21}"/>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9803527" y="1860490"/>
            <a:ext cx="1650040" cy="1005087"/>
          </a:xfrm>
          <a:prstGeom prst="rect">
            <a:avLst/>
          </a:prstGeom>
        </p:spPr>
      </p:pic>
      <p:sp>
        <p:nvSpPr>
          <p:cNvPr id="5" name="Oval 4">
            <a:extLst>
              <a:ext uri="{FF2B5EF4-FFF2-40B4-BE49-F238E27FC236}">
                <a16:creationId xmlns:a16="http://schemas.microsoft.com/office/drawing/2014/main" id="{16A770BD-2E9E-4F23-9245-E6CC0706D1F5}"/>
              </a:ext>
              <a:ext uri="{C183D7F6-B498-43B3-948B-1728B52AA6E4}">
                <adec:decorative xmlns:adec="http://schemas.microsoft.com/office/drawing/2017/decorative" val="1"/>
              </a:ext>
            </a:extLst>
          </p:cNvPr>
          <p:cNvSpPr/>
          <p:nvPr/>
        </p:nvSpPr>
        <p:spPr>
          <a:xfrm>
            <a:off x="10105355" y="1924773"/>
            <a:ext cx="1003300" cy="958850"/>
          </a:xfrm>
          <a:prstGeom prst="ellipse">
            <a:avLst/>
          </a:prstGeom>
          <a:noFill/>
          <a:ln w="57150">
            <a:solidFill>
              <a:srgbClr val="E385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890246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840477-4635-4D81-F55E-640EC8F6442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C5C3AC5-79F4-16DB-3E5C-C8FEDC2C4AC3}"/>
              </a:ext>
            </a:extLst>
          </p:cNvPr>
          <p:cNvSpPr>
            <a:spLocks noGrp="1"/>
          </p:cNvSpPr>
          <p:nvPr>
            <p:ph type="title"/>
          </p:nvPr>
        </p:nvSpPr>
        <p:spPr/>
        <p:txBody>
          <a:bodyPr>
            <a:normAutofit fontScale="90000"/>
          </a:bodyPr>
          <a:lstStyle/>
          <a:p>
            <a:r>
              <a:rPr lang="en-US">
                <a:latin typeface="Arial" panose="020B0604020202020204" pitchFamily="34" charset="0"/>
                <a:cs typeface="Arial" panose="020B0604020202020204" pitchFamily="34" charset="0"/>
              </a:rPr>
              <a:t>4. Make-Up Testing Procedures</a:t>
            </a:r>
            <a:br>
              <a:rPr lang="zh-CN" altLang="en-US" sz="6000">
                <a:solidFill>
                  <a:schemeClr val="accent1">
                    <a:lumMod val="50000"/>
                  </a:schemeClr>
                </a:solidFill>
              </a:rPr>
            </a:br>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871744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A68C1-18DE-488A-B410-B9B93E682462}"/>
              </a:ext>
            </a:extLst>
          </p:cNvPr>
          <p:cNvSpPr>
            <a:spLocks noGrp="1"/>
          </p:cNvSpPr>
          <p:nvPr>
            <p:ph type="title" idx="4294967295"/>
          </p:nvPr>
        </p:nvSpPr>
        <p:spPr>
          <a:xfrm>
            <a:off x="822325" y="109136"/>
            <a:ext cx="11369675" cy="679450"/>
          </a:xfrm>
        </p:spPr>
        <p:txBody>
          <a:bodyPr/>
          <a:lstStyle/>
          <a:p>
            <a:r>
              <a:rPr lang="en-US" sz="4000">
                <a:solidFill>
                  <a:srgbClr val="3647B6"/>
                </a:solidFill>
                <a:latin typeface="Arial" panose="020B0604020202020204" pitchFamily="34" charset="0"/>
                <a:cs typeface="Arial" panose="020B0604020202020204" pitchFamily="34" charset="0"/>
              </a:rPr>
              <a:t>Logistics for Make-Up Testing	</a:t>
            </a:r>
          </a:p>
        </p:txBody>
      </p:sp>
      <p:sp>
        <p:nvSpPr>
          <p:cNvPr id="3" name="Content Placeholder 2">
            <a:extLst>
              <a:ext uri="{FF2B5EF4-FFF2-40B4-BE49-F238E27FC236}">
                <a16:creationId xmlns:a16="http://schemas.microsoft.com/office/drawing/2014/main" id="{DA1E213F-2136-49E6-A1BD-425437C67B07}"/>
              </a:ext>
            </a:extLst>
          </p:cNvPr>
          <p:cNvSpPr>
            <a:spLocks noGrp="1"/>
          </p:cNvSpPr>
          <p:nvPr>
            <p:ph idx="4294967295"/>
          </p:nvPr>
        </p:nvSpPr>
        <p:spPr>
          <a:xfrm>
            <a:off x="615648" y="968375"/>
            <a:ext cx="10960703" cy="5101039"/>
          </a:xfrm>
        </p:spPr>
        <p:txBody>
          <a:bodyPr vert="horz" lIns="91440" tIns="45720" rIns="91440" bIns="45720" rtlCol="0" anchor="t">
            <a:noAutofit/>
          </a:bodyPr>
          <a:lstStyle/>
          <a:p>
            <a:pPr>
              <a:buClr>
                <a:srgbClr val="000000"/>
              </a:buClr>
            </a:pPr>
            <a:r>
              <a:rPr lang="en-US" sz="2800">
                <a:latin typeface="Arial" panose="020B0604020202020204" pitchFamily="34" charset="0"/>
                <a:cs typeface="Arial" panose="020B0604020202020204" pitchFamily="34" charset="0"/>
              </a:rPr>
              <a:t>Students who are absent on the day of testing should be scheduled to make up the session.</a:t>
            </a:r>
          </a:p>
          <a:p>
            <a:pPr lvl="1">
              <a:buClr>
                <a:srgbClr val="000000"/>
              </a:buClr>
            </a:pPr>
            <a:r>
              <a:rPr lang="en-US" sz="2400">
                <a:latin typeface="Arial" panose="020B0604020202020204" pitchFamily="34" charset="0"/>
                <a:cs typeface="Arial" panose="020B0604020202020204" pitchFamily="34" charset="0"/>
              </a:rPr>
              <a:t>All make-up testing </a:t>
            </a:r>
            <a:r>
              <a:rPr lang="en-US" sz="2400" b="1" u="sng">
                <a:latin typeface="Arial" panose="020B0604020202020204" pitchFamily="34" charset="0"/>
                <a:cs typeface="Arial" panose="020B0604020202020204" pitchFamily="34" charset="0"/>
              </a:rPr>
              <a:t>must</a:t>
            </a:r>
            <a:r>
              <a:rPr lang="en-US" sz="2400">
                <a:latin typeface="Arial" panose="020B0604020202020204" pitchFamily="34" charset="0"/>
                <a:cs typeface="Arial" panose="020B0604020202020204" pitchFamily="34" charset="0"/>
              </a:rPr>
              <a:t> be completed within the windows listed in the </a:t>
            </a:r>
            <a:r>
              <a:rPr lang="en-US" sz="2400">
                <a:latin typeface="Arial" panose="020B0604020202020204" pitchFamily="34" charset="0"/>
                <a:cs typeface="Arial" panose="020B0604020202020204" pitchFamily="34" charset="0"/>
                <a:hlinkClick r:id="rId2"/>
              </a:rPr>
              <a:t>Statewide Testing Schedule</a:t>
            </a:r>
            <a:r>
              <a:rPr lang="en-US" sz="2400">
                <a:latin typeface="Arial" panose="020B0604020202020204" pitchFamily="34" charset="0"/>
                <a:cs typeface="Arial" panose="020B0604020202020204" pitchFamily="34" charset="0"/>
              </a:rPr>
              <a:t>.</a:t>
            </a:r>
          </a:p>
          <a:p>
            <a:pPr>
              <a:buClr>
                <a:srgbClr val="000000"/>
              </a:buClr>
            </a:pPr>
            <a:r>
              <a:rPr lang="en-US" sz="2800">
                <a:latin typeface="Arial" panose="020B0604020202020204" pitchFamily="34" charset="0"/>
                <a:cs typeface="Arial" panose="020B0604020202020204" pitchFamily="34" charset="0"/>
              </a:rPr>
              <a:t>If students have started testing, schools must leave students in their original classes. </a:t>
            </a:r>
          </a:p>
          <a:p>
            <a:pPr lvl="1">
              <a:buClr>
                <a:srgbClr val="000000"/>
              </a:buClr>
            </a:pPr>
            <a:r>
              <a:rPr lang="en-US" sz="2400">
                <a:latin typeface="Arial" panose="020B0604020202020204" pitchFamily="34" charset="0"/>
                <a:cs typeface="Arial" panose="020B0604020202020204" pitchFamily="34" charset="0"/>
              </a:rPr>
              <a:t>Moving students between classes after they have started testing would create duplicate student records that must be removed. </a:t>
            </a:r>
          </a:p>
          <a:p>
            <a:pPr lvl="1">
              <a:buClr>
                <a:srgbClr val="000000"/>
              </a:buClr>
            </a:pPr>
            <a:r>
              <a:rPr lang="en-US" sz="2400" b="1">
                <a:latin typeface="Arial" panose="020B0604020202020204" pitchFamily="34" charset="0"/>
                <a:cs typeface="Arial" panose="020B0604020202020204" pitchFamily="34" charset="0"/>
              </a:rPr>
              <a:t>Note: this is different than in previous years. </a:t>
            </a:r>
          </a:p>
          <a:p>
            <a:pPr>
              <a:buClr>
                <a:srgbClr val="000000"/>
              </a:buClr>
            </a:pPr>
            <a:r>
              <a:rPr lang="en-US" sz="2800">
                <a:latin typeface="Arial" panose="020B0604020202020204" pitchFamily="34" charset="0"/>
                <a:cs typeface="Arial" panose="020B0604020202020204" pitchFamily="34" charset="0"/>
              </a:rPr>
              <a:t>If a student has not started testing, the school may choose to move the student to a new make-up class. </a:t>
            </a:r>
          </a:p>
          <a:p>
            <a:pPr lvl="1">
              <a:buClr>
                <a:srgbClr val="000000"/>
              </a:buClr>
            </a:pPr>
            <a:endParaRPr lang="en-US" sz="24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47644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A68C1-18DE-488A-B410-B9B93E682462}"/>
              </a:ext>
            </a:extLst>
          </p:cNvPr>
          <p:cNvSpPr>
            <a:spLocks noGrp="1"/>
          </p:cNvSpPr>
          <p:nvPr>
            <p:ph type="title" idx="4294967295"/>
          </p:nvPr>
        </p:nvSpPr>
        <p:spPr>
          <a:xfrm>
            <a:off x="822325" y="288925"/>
            <a:ext cx="11369675" cy="679450"/>
          </a:xfrm>
        </p:spPr>
        <p:txBody>
          <a:bodyPr/>
          <a:lstStyle/>
          <a:p>
            <a:r>
              <a:rPr lang="en-US" sz="4000">
                <a:solidFill>
                  <a:srgbClr val="3647B6"/>
                </a:solidFill>
                <a:latin typeface="Arial" panose="020B0604020202020204" pitchFamily="34" charset="0"/>
                <a:cs typeface="Arial" panose="020B0604020202020204" pitchFamily="34" charset="0"/>
              </a:rPr>
              <a:t>Moving Students Between Classes</a:t>
            </a:r>
          </a:p>
        </p:txBody>
      </p:sp>
      <p:sp>
        <p:nvSpPr>
          <p:cNvPr id="3" name="Content Placeholder 2">
            <a:extLst>
              <a:ext uri="{FF2B5EF4-FFF2-40B4-BE49-F238E27FC236}">
                <a16:creationId xmlns:a16="http://schemas.microsoft.com/office/drawing/2014/main" id="{DA1E213F-2136-49E6-A1BD-425437C67B07}"/>
              </a:ext>
            </a:extLst>
          </p:cNvPr>
          <p:cNvSpPr>
            <a:spLocks noGrp="1"/>
          </p:cNvSpPr>
          <p:nvPr>
            <p:ph idx="4294967295"/>
          </p:nvPr>
        </p:nvSpPr>
        <p:spPr>
          <a:xfrm>
            <a:off x="992188" y="1104900"/>
            <a:ext cx="11199812" cy="5226050"/>
          </a:xfrm>
        </p:spPr>
        <p:txBody>
          <a:bodyPr>
            <a:normAutofit/>
          </a:bodyPr>
          <a:lstStyle/>
          <a:p>
            <a:pPr>
              <a:buClr>
                <a:srgbClr val="000000"/>
              </a:buClr>
            </a:pPr>
            <a:r>
              <a:rPr lang="en-US">
                <a:solidFill>
                  <a:srgbClr val="000000"/>
                </a:solidFill>
                <a:latin typeface="Arial" panose="020B0604020202020204" pitchFamily="34" charset="0"/>
                <a:cs typeface="Arial" panose="020B0604020202020204" pitchFamily="34" charset="0"/>
              </a:rPr>
              <a:t>Students should ONLY be moved between classes if they will be testing in a different group than the one originally assigned </a:t>
            </a:r>
            <a:r>
              <a:rPr lang="en-US" b="1">
                <a:solidFill>
                  <a:srgbClr val="000000"/>
                </a:solidFill>
                <a:latin typeface="Arial" panose="020B0604020202020204" pitchFamily="34" charset="0"/>
                <a:cs typeface="Arial" panose="020B0604020202020204" pitchFamily="34" charset="0"/>
              </a:rPr>
              <a:t>and they have not started testing</a:t>
            </a:r>
            <a:r>
              <a:rPr lang="en-US">
                <a:solidFill>
                  <a:srgbClr val="000000"/>
                </a:solidFill>
                <a:latin typeface="Arial" panose="020B0604020202020204" pitchFamily="34" charset="0"/>
                <a:cs typeface="Arial" panose="020B0604020202020204" pitchFamily="34" charset="0"/>
              </a:rPr>
              <a:t>. </a:t>
            </a:r>
          </a:p>
          <a:p>
            <a:pPr>
              <a:buClr>
                <a:srgbClr val="000000"/>
              </a:buClr>
            </a:pPr>
            <a:r>
              <a:rPr lang="en-US">
                <a:solidFill>
                  <a:srgbClr val="000000"/>
                </a:solidFill>
                <a:latin typeface="Arial" panose="020B0604020202020204" pitchFamily="34" charset="0"/>
                <a:cs typeface="Arial" panose="020B0604020202020204" pitchFamily="34" charset="0"/>
              </a:rPr>
              <a:t>Students who are moved to a new class will need a new student login. </a:t>
            </a:r>
          </a:p>
          <a:p>
            <a:pPr>
              <a:buClr>
                <a:srgbClr val="000000"/>
              </a:buClr>
            </a:pPr>
            <a:r>
              <a:rPr lang="en-US">
                <a:solidFill>
                  <a:srgbClr val="000000"/>
                </a:solidFill>
                <a:latin typeface="Arial" panose="020B0604020202020204" pitchFamily="34" charset="0"/>
                <a:cs typeface="Arial" panose="020B0604020202020204" pitchFamily="34" charset="0"/>
              </a:rPr>
              <a:t>Only principals/test coordinators and technology coordinators are able to move students between classes; test administrators do not have this permission in the MCAS Portal. </a:t>
            </a:r>
          </a:p>
          <a:p>
            <a:pPr>
              <a:buClr>
                <a:srgbClr val="000000"/>
              </a:buClr>
            </a:pPr>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266949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465991" y="219057"/>
            <a:ext cx="10990385" cy="800851"/>
          </a:xfrm>
        </p:spPr>
        <p:txBody>
          <a:bodyPr>
            <a:normAutofit/>
          </a:bodyPr>
          <a:lstStyle/>
          <a:p>
            <a:r>
              <a:rPr lang="en-US" sz="4000">
                <a:latin typeface="Arial" panose="020B0604020202020204" pitchFamily="34" charset="0"/>
                <a:cs typeface="Arial" panose="020B0604020202020204" pitchFamily="34" charset="0"/>
              </a:rPr>
              <a:t>Slides for This Session </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type="body" idx="1"/>
          </p:nvPr>
        </p:nvSpPr>
        <p:spPr>
          <a:xfrm>
            <a:off x="465991" y="1189738"/>
            <a:ext cx="11192609" cy="4873132"/>
          </a:xfrm>
        </p:spPr>
        <p:txBody>
          <a:bodyPr>
            <a:normAutofit/>
          </a:bodyPr>
          <a:lstStyle/>
          <a:p>
            <a:pPr marL="457200" indent="-457200">
              <a:buClrTx/>
              <a:buFont typeface="Arial" panose="020B0604020202020204" pitchFamily="34" charset="0"/>
              <a:buChar char="•"/>
            </a:pPr>
            <a:r>
              <a:rPr lang="en-US">
                <a:solidFill>
                  <a:srgbClr val="101D35"/>
                </a:solidFill>
                <a:latin typeface="Arial" panose="020B0604020202020204" pitchFamily="34" charset="0"/>
                <a:cs typeface="Arial" panose="020B0604020202020204" pitchFamily="34" charset="0"/>
              </a:rPr>
              <a:t>Slides were emailed to participants before this session from </a:t>
            </a:r>
            <a:r>
              <a:rPr lang="en-US">
                <a:solidFill>
                  <a:srgbClr val="101D35"/>
                </a:solidFill>
                <a:latin typeface="Arial" panose="020B0604020202020204" pitchFamily="34" charset="0"/>
                <a:cs typeface="Arial" panose="020B0604020202020204" pitchFamily="34" charset="0"/>
                <a:hlinkClick r:id="rId3"/>
              </a:rPr>
              <a:t>MCASEvents@cognia.org</a:t>
            </a:r>
            <a:r>
              <a:rPr lang="en-US">
                <a:solidFill>
                  <a:srgbClr val="101D35"/>
                </a:solidFill>
                <a:latin typeface="Arial" panose="020B0604020202020204" pitchFamily="34" charset="0"/>
                <a:cs typeface="Arial" panose="020B0604020202020204" pitchFamily="34" charset="0"/>
              </a:rPr>
              <a:t>.  </a:t>
            </a:r>
          </a:p>
          <a:p>
            <a:pPr marL="457200" indent="-457200">
              <a:buClrTx/>
              <a:buFont typeface="Arial" panose="020B0604020202020204" pitchFamily="34" charset="0"/>
              <a:buChar char="•"/>
            </a:pPr>
            <a:r>
              <a:rPr lang="en-US">
                <a:solidFill>
                  <a:srgbClr val="101D35"/>
                </a:solidFill>
                <a:latin typeface="Arial" panose="020B0604020202020204" pitchFamily="34" charset="0"/>
                <a:cs typeface="Arial" panose="020B0604020202020204" pitchFamily="34" charset="0"/>
              </a:rPr>
              <a:t>Slides are now being posted in the chat.</a:t>
            </a:r>
          </a:p>
          <a:p>
            <a:pPr lvl="2" indent="-457200">
              <a:spcBef>
                <a:spcPts val="1000"/>
              </a:spcBef>
              <a:buClrTx/>
              <a:buFont typeface="Arial" panose="020B0604020202020204" pitchFamily="34" charset="0"/>
              <a:buChar char="•"/>
            </a:pPr>
            <a:r>
              <a:rPr lang="en-US" sz="2600">
                <a:solidFill>
                  <a:srgbClr val="101D35"/>
                </a:solidFill>
                <a:latin typeface="Arial" panose="020B0604020202020204" pitchFamily="34" charset="0"/>
                <a:cs typeface="Arial" panose="020B0604020202020204" pitchFamily="34" charset="0"/>
              </a:rPr>
              <a:t>If you cannot access the slides in the chat, ask in the Q&amp;A.</a:t>
            </a:r>
          </a:p>
          <a:p>
            <a:pPr marL="457200" indent="-457200">
              <a:buClrTx/>
              <a:buFont typeface="Arial" panose="020B0604020202020204" pitchFamily="34" charset="0"/>
              <a:buChar char="•"/>
            </a:pPr>
            <a:r>
              <a:rPr lang="en-US">
                <a:solidFill>
                  <a:srgbClr val="101D35"/>
                </a:solidFill>
                <a:latin typeface="Arial" panose="020B0604020202020204" pitchFamily="34" charset="0"/>
                <a:cs typeface="Arial" panose="020B0604020202020204" pitchFamily="34" charset="0"/>
              </a:rPr>
              <a:t>After the session, we will send the slides again to participants, and they will be posted in the MCAS Resource Center along with the recording. </a:t>
            </a:r>
          </a:p>
        </p:txBody>
      </p:sp>
    </p:spTree>
    <p:extLst>
      <p:ext uri="{BB962C8B-B14F-4D97-AF65-F5344CB8AC3E}">
        <p14:creationId xmlns:p14="http://schemas.microsoft.com/office/powerpoint/2010/main" val="40111662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29D207-831B-4278-A19C-D3D29F1C08AC}"/>
              </a:ext>
            </a:extLst>
          </p:cNvPr>
          <p:cNvSpPr>
            <a:spLocks noGrp="1"/>
          </p:cNvSpPr>
          <p:nvPr>
            <p:ph type="title" idx="4294967295"/>
          </p:nvPr>
        </p:nvSpPr>
        <p:spPr>
          <a:xfrm>
            <a:off x="822325" y="288925"/>
            <a:ext cx="11369675" cy="679450"/>
          </a:xfrm>
        </p:spPr>
        <p:txBody>
          <a:bodyPr/>
          <a:lstStyle/>
          <a:p>
            <a:r>
              <a:rPr lang="en-US" sz="4000">
                <a:solidFill>
                  <a:srgbClr val="3647B6"/>
                </a:solidFill>
                <a:latin typeface="Arial" panose="020B0604020202020204" pitchFamily="34" charset="0"/>
                <a:cs typeface="Arial" panose="020B0604020202020204" pitchFamily="34" charset="0"/>
              </a:rPr>
              <a:t>Demonstration</a:t>
            </a:r>
          </a:p>
        </p:txBody>
      </p:sp>
      <p:sp>
        <p:nvSpPr>
          <p:cNvPr id="3" name="Content Placeholder 2">
            <a:extLst>
              <a:ext uri="{FF2B5EF4-FFF2-40B4-BE49-F238E27FC236}">
                <a16:creationId xmlns:a16="http://schemas.microsoft.com/office/drawing/2014/main" id="{F5F240AB-6187-4A00-B309-639B45B30EE8}"/>
              </a:ext>
            </a:extLst>
          </p:cNvPr>
          <p:cNvSpPr>
            <a:spLocks noGrp="1"/>
          </p:cNvSpPr>
          <p:nvPr>
            <p:ph idx="4294967295"/>
          </p:nvPr>
        </p:nvSpPr>
        <p:spPr>
          <a:xfrm>
            <a:off x="822326" y="1230313"/>
            <a:ext cx="10964514" cy="5049837"/>
          </a:xfrm>
        </p:spPr>
        <p:txBody>
          <a:bodyPr/>
          <a:lstStyle/>
          <a:p>
            <a:pPr>
              <a:buClr>
                <a:srgbClr val="000000"/>
              </a:buClr>
            </a:pPr>
            <a:r>
              <a:rPr lang="en-US">
                <a:latin typeface="Arial" panose="020B0604020202020204" pitchFamily="34" charset="0"/>
                <a:cs typeface="Arial" panose="020B0604020202020204" pitchFamily="34" charset="0"/>
              </a:rPr>
              <a:t>Moving a student between classes</a:t>
            </a:r>
          </a:p>
          <a:p>
            <a:pPr marL="0" indent="0">
              <a:buClr>
                <a:srgbClr val="000000"/>
              </a:buClr>
              <a:buNone/>
            </a:pPr>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828514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FF8443-F23B-7784-449D-B3CB19746EA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30E837-3127-E715-30F5-015368847F25}"/>
              </a:ext>
            </a:extLst>
          </p:cNvPr>
          <p:cNvSpPr>
            <a:spLocks noGrp="1"/>
          </p:cNvSpPr>
          <p:nvPr>
            <p:ph type="title" idx="4294967295"/>
          </p:nvPr>
        </p:nvSpPr>
        <p:spPr>
          <a:xfrm>
            <a:off x="120258" y="288925"/>
            <a:ext cx="12071742" cy="679450"/>
          </a:xfrm>
        </p:spPr>
        <p:txBody>
          <a:bodyPr/>
          <a:lstStyle/>
          <a:p>
            <a:r>
              <a:rPr lang="en-US" sz="4000" dirty="0">
                <a:solidFill>
                  <a:srgbClr val="3647B6"/>
                </a:solidFill>
                <a:latin typeface="Arial"/>
                <a:cs typeface="Arial"/>
              </a:rPr>
              <a:t>Before Testing Only: Remove the </a:t>
            </a:r>
            <a:r>
              <a:rPr lang="en-US" sz="4000">
                <a:solidFill>
                  <a:srgbClr val="3647B6"/>
                </a:solidFill>
                <a:latin typeface="Arial"/>
                <a:cs typeface="Arial"/>
              </a:rPr>
              <a:t>Student </a:t>
            </a:r>
            <a:r>
              <a:rPr lang="en-US" sz="4000" dirty="0">
                <a:solidFill>
                  <a:srgbClr val="3647B6"/>
                </a:solidFill>
                <a:latin typeface="Arial"/>
                <a:cs typeface="Arial"/>
              </a:rPr>
              <a:t>from </a:t>
            </a:r>
            <a:r>
              <a:rPr lang="en-US" sz="4000">
                <a:solidFill>
                  <a:srgbClr val="3647B6"/>
                </a:solidFill>
                <a:latin typeface="Arial"/>
                <a:cs typeface="Arial"/>
              </a:rPr>
              <a:t>the Original</a:t>
            </a:r>
            <a:r>
              <a:rPr lang="en-US" sz="4000" dirty="0">
                <a:solidFill>
                  <a:srgbClr val="3647B6"/>
                </a:solidFill>
                <a:latin typeface="Arial"/>
                <a:cs typeface="Arial"/>
              </a:rPr>
              <a:t> </a:t>
            </a:r>
            <a:r>
              <a:rPr lang="en-US" sz="4000">
                <a:solidFill>
                  <a:srgbClr val="3647B6"/>
                </a:solidFill>
                <a:latin typeface="Arial"/>
                <a:cs typeface="Arial"/>
              </a:rPr>
              <a:t>Class</a:t>
            </a:r>
            <a:endParaRPr lang="en-US" sz="4000" dirty="0">
              <a:solidFill>
                <a:srgbClr val="3647B6"/>
              </a:solidFill>
              <a:latin typeface="Arial" panose="020B0604020202020204" pitchFamily="34" charset="0"/>
              <a:cs typeface="Arial" panose="020B0604020202020204" pitchFamily="34" charset="0"/>
            </a:endParaRPr>
          </a:p>
        </p:txBody>
      </p:sp>
      <p:sp>
        <p:nvSpPr>
          <p:cNvPr id="5" name="Content Placeholder 2">
            <a:extLst>
              <a:ext uri="{FF2B5EF4-FFF2-40B4-BE49-F238E27FC236}">
                <a16:creationId xmlns:a16="http://schemas.microsoft.com/office/drawing/2014/main" id="{766837D0-A48F-B05E-848D-D7CEAB92220E}"/>
              </a:ext>
            </a:extLst>
          </p:cNvPr>
          <p:cNvSpPr txBox="1">
            <a:spLocks/>
          </p:cNvSpPr>
          <p:nvPr/>
        </p:nvSpPr>
        <p:spPr>
          <a:xfrm>
            <a:off x="103979" y="1219098"/>
            <a:ext cx="5549479" cy="4996176"/>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736600" indent="-279400" algn="l" defTabSz="914400" rtl="0" eaLnBrk="1" latinLnBrk="0" hangingPunct="1">
              <a:lnSpc>
                <a:spcPct val="90000"/>
              </a:lnSpc>
              <a:spcBef>
                <a:spcPts val="500"/>
              </a:spcBef>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90000"/>
              </a:lnSpc>
              <a:spcBef>
                <a:spcPts val="500"/>
              </a:spcBef>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90000"/>
              </a:lnSpc>
              <a:spcBef>
                <a:spcPts val="500"/>
              </a:spcBef>
              <a:buClr>
                <a:srgbClr val="E38526"/>
              </a:buClr>
              <a:buFont typeface="Wingdings" panose="05000000000000000000" pitchFamily="2" charset="2"/>
              <a:buChar char="v"/>
              <a:defRPr sz="2000" kern="120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Clr>
                <a:srgbClr val="000000"/>
              </a:buClr>
              <a:buAutoNum type="arabicPeriod"/>
            </a:pPr>
            <a:r>
              <a:rPr lang="en-US" sz="2100" dirty="0">
                <a:solidFill>
                  <a:srgbClr val="000000"/>
                </a:solidFill>
                <a:latin typeface="Arial"/>
                <a:cs typeface="Arial"/>
              </a:rPr>
              <a:t>Log in to the MCAS Portal and click </a:t>
            </a:r>
            <a:r>
              <a:rPr lang="en-US" sz="2100" b="1" dirty="0">
                <a:solidFill>
                  <a:srgbClr val="000000"/>
                </a:solidFill>
                <a:latin typeface="Arial"/>
                <a:cs typeface="Arial"/>
              </a:rPr>
              <a:t>Administration.</a:t>
            </a:r>
            <a:endParaRPr lang="en-US" sz="2100" dirty="0">
              <a:solidFill>
                <a:srgbClr val="203B6A"/>
              </a:solidFill>
              <a:latin typeface="Arial"/>
              <a:cs typeface="Arial"/>
            </a:endParaRPr>
          </a:p>
          <a:p>
            <a:pPr marL="457200" indent="-457200">
              <a:buClr>
                <a:srgbClr val="000000"/>
              </a:buClr>
              <a:buAutoNum type="arabicPeriod"/>
            </a:pPr>
            <a:r>
              <a:rPr lang="en-US" sz="2100" dirty="0">
                <a:solidFill>
                  <a:srgbClr val="000000"/>
                </a:solidFill>
                <a:latin typeface="Arial"/>
                <a:cs typeface="Arial"/>
              </a:rPr>
              <a:t>Click </a:t>
            </a:r>
            <a:r>
              <a:rPr lang="en-US" sz="2100" b="1" dirty="0">
                <a:solidFill>
                  <a:srgbClr val="000000"/>
                </a:solidFill>
                <a:latin typeface="Arial"/>
                <a:cs typeface="Arial"/>
              </a:rPr>
              <a:t>Classes</a:t>
            </a:r>
            <a:r>
              <a:rPr lang="en-US" sz="2100" dirty="0">
                <a:solidFill>
                  <a:srgbClr val="000000"/>
                </a:solidFill>
                <a:latin typeface="Arial"/>
                <a:cs typeface="Arial"/>
              </a:rPr>
              <a:t> in the top menu.</a:t>
            </a:r>
            <a:endParaRPr lang="en-US" sz="2100" dirty="0">
              <a:solidFill>
                <a:srgbClr val="203B6A"/>
              </a:solidFill>
              <a:latin typeface="Arial"/>
              <a:cs typeface="Arial"/>
            </a:endParaRPr>
          </a:p>
          <a:p>
            <a:pPr marL="457200" indent="-457200">
              <a:buClr>
                <a:srgbClr val="000000"/>
              </a:buClr>
              <a:buAutoNum type="arabicPeriod"/>
            </a:pPr>
            <a:r>
              <a:rPr lang="en-US" sz="2100" dirty="0">
                <a:solidFill>
                  <a:srgbClr val="000000"/>
                </a:solidFill>
                <a:latin typeface="Arial"/>
                <a:cs typeface="Arial"/>
              </a:rPr>
              <a:t>Select an organization and subject.</a:t>
            </a:r>
            <a:endParaRPr lang="en-US" sz="2100" dirty="0">
              <a:solidFill>
                <a:srgbClr val="203B6A"/>
              </a:solidFill>
              <a:latin typeface="Arial"/>
              <a:cs typeface="Arial"/>
            </a:endParaRPr>
          </a:p>
          <a:p>
            <a:pPr marL="457200" indent="-457200">
              <a:buClr>
                <a:srgbClr val="000000"/>
              </a:buClr>
              <a:buAutoNum type="arabicPeriod"/>
            </a:pPr>
            <a:r>
              <a:rPr lang="en-US" sz="2100" dirty="0">
                <a:solidFill>
                  <a:srgbClr val="000000"/>
                </a:solidFill>
                <a:latin typeface="Arial"/>
                <a:cs typeface="Arial"/>
              </a:rPr>
              <a:t>Locate the class the student is currently assigned to.</a:t>
            </a:r>
            <a:endParaRPr lang="en-US" sz="2100" dirty="0">
              <a:solidFill>
                <a:srgbClr val="203B6A"/>
              </a:solidFill>
              <a:latin typeface="Arial"/>
              <a:cs typeface="Arial"/>
            </a:endParaRPr>
          </a:p>
          <a:p>
            <a:pPr marL="457200" indent="-457200">
              <a:buClr>
                <a:srgbClr val="000000"/>
              </a:buClr>
              <a:buAutoNum type="arabicPeriod"/>
            </a:pPr>
            <a:r>
              <a:rPr lang="en-US" sz="2100" dirty="0">
                <a:solidFill>
                  <a:srgbClr val="000000"/>
                </a:solidFill>
                <a:latin typeface="Arial"/>
                <a:cs typeface="Arial"/>
              </a:rPr>
              <a:t>Click </a:t>
            </a:r>
            <a:r>
              <a:rPr lang="en-US" sz="2100" b="1" dirty="0">
                <a:solidFill>
                  <a:srgbClr val="000000"/>
                </a:solidFill>
                <a:latin typeface="Arial"/>
                <a:cs typeface="Arial"/>
              </a:rPr>
              <a:t>Edit</a:t>
            </a:r>
            <a:r>
              <a:rPr lang="en-US" sz="2100" dirty="0">
                <a:solidFill>
                  <a:srgbClr val="000000"/>
                </a:solidFill>
                <a:latin typeface="Arial"/>
                <a:cs typeface="Arial"/>
              </a:rPr>
              <a:t>.</a:t>
            </a:r>
            <a:endParaRPr lang="en-US" sz="2100" dirty="0">
              <a:solidFill>
                <a:srgbClr val="000000"/>
              </a:solidFill>
              <a:latin typeface="Arial" panose="020B0604020202020204" pitchFamily="34" charset="0"/>
              <a:cs typeface="Arial" panose="020B0604020202020204" pitchFamily="34" charset="0"/>
            </a:endParaRPr>
          </a:p>
          <a:p>
            <a:pPr marL="457200" indent="-457200">
              <a:buClr>
                <a:srgbClr val="000000"/>
              </a:buClr>
              <a:buAutoNum type="arabicPeriod"/>
            </a:pPr>
            <a:r>
              <a:rPr lang="en-US" sz="2100" dirty="0">
                <a:solidFill>
                  <a:srgbClr val="000000"/>
                </a:solidFill>
                <a:latin typeface="Arial"/>
                <a:cs typeface="Arial"/>
              </a:rPr>
              <a:t>Select the student name in the list on the right.</a:t>
            </a:r>
            <a:endParaRPr lang="en-US" sz="2100" dirty="0">
              <a:solidFill>
                <a:srgbClr val="000000"/>
              </a:solidFill>
              <a:latin typeface="Arial" panose="020B0604020202020204" pitchFamily="34" charset="0"/>
              <a:cs typeface="Arial" panose="020B0604020202020204" pitchFamily="34" charset="0"/>
            </a:endParaRPr>
          </a:p>
          <a:p>
            <a:pPr marL="457200" indent="-457200">
              <a:buClr>
                <a:srgbClr val="000000"/>
              </a:buClr>
              <a:buAutoNum type="arabicPeriod"/>
            </a:pPr>
            <a:r>
              <a:rPr lang="en-US" sz="2100" dirty="0">
                <a:solidFill>
                  <a:srgbClr val="000000"/>
                </a:solidFill>
                <a:latin typeface="Arial"/>
                <a:cs typeface="Arial"/>
              </a:rPr>
              <a:t>Click </a:t>
            </a:r>
            <a:r>
              <a:rPr lang="en-US" sz="2100" b="1" dirty="0">
                <a:solidFill>
                  <a:srgbClr val="000000"/>
                </a:solidFill>
                <a:latin typeface="Arial"/>
                <a:cs typeface="Arial"/>
              </a:rPr>
              <a:t>Remove</a:t>
            </a:r>
            <a:r>
              <a:rPr lang="en-US" sz="2100" dirty="0">
                <a:solidFill>
                  <a:srgbClr val="000000"/>
                </a:solidFill>
                <a:latin typeface="Arial"/>
                <a:cs typeface="Arial"/>
              </a:rPr>
              <a:t>.</a:t>
            </a:r>
            <a:endParaRPr lang="en-US" sz="2100" dirty="0">
              <a:solidFill>
                <a:srgbClr val="000000"/>
              </a:solidFill>
              <a:latin typeface="Arial" panose="020B0604020202020204" pitchFamily="34" charset="0"/>
              <a:cs typeface="Arial" panose="020B0604020202020204" pitchFamily="34" charset="0"/>
            </a:endParaRPr>
          </a:p>
          <a:p>
            <a:pPr marL="457200" indent="-457200">
              <a:buClr>
                <a:srgbClr val="000000"/>
              </a:buClr>
              <a:buAutoNum type="arabicPeriod"/>
            </a:pPr>
            <a:r>
              <a:rPr lang="en-US" sz="2100" dirty="0">
                <a:solidFill>
                  <a:srgbClr val="000000"/>
                </a:solidFill>
                <a:latin typeface="Arial"/>
                <a:cs typeface="Arial"/>
              </a:rPr>
              <a:t>Click </a:t>
            </a:r>
            <a:r>
              <a:rPr lang="en-US" sz="2100" b="1" dirty="0">
                <a:solidFill>
                  <a:srgbClr val="000000"/>
                </a:solidFill>
                <a:latin typeface="Arial"/>
                <a:cs typeface="Arial"/>
              </a:rPr>
              <a:t>Save</a:t>
            </a:r>
            <a:r>
              <a:rPr lang="en-US" sz="2100" dirty="0">
                <a:solidFill>
                  <a:srgbClr val="000000"/>
                </a:solidFill>
                <a:latin typeface="Arial"/>
                <a:cs typeface="Arial"/>
              </a:rPr>
              <a:t>.</a:t>
            </a:r>
            <a:endParaRPr lang="en-US" sz="2100" dirty="0">
              <a:solidFill>
                <a:srgbClr val="000000"/>
              </a:solidFill>
              <a:latin typeface="Arial" panose="020B0604020202020204" pitchFamily="34" charset="0"/>
              <a:cs typeface="Arial" panose="020B0604020202020204" pitchFamily="34" charset="0"/>
            </a:endParaRPr>
          </a:p>
          <a:p>
            <a:pPr marL="0" indent="0">
              <a:buClr>
                <a:srgbClr val="000000"/>
              </a:buClr>
              <a:buNone/>
            </a:pPr>
            <a:endParaRPr lang="en-US" dirty="0">
              <a:solidFill>
                <a:srgbClr val="101D35"/>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B660AF97-5325-3749-8ED5-D59E5D25F4B1}"/>
              </a:ext>
            </a:extLst>
          </p:cNvPr>
          <p:cNvPicPr>
            <a:picLocks noChangeAspect="1"/>
          </p:cNvPicPr>
          <p:nvPr/>
        </p:nvPicPr>
        <p:blipFill>
          <a:blip r:embed="rId2"/>
          <a:stretch>
            <a:fillRect/>
          </a:stretch>
        </p:blipFill>
        <p:spPr>
          <a:xfrm>
            <a:off x="5643706" y="911830"/>
            <a:ext cx="6401261" cy="5034338"/>
          </a:xfrm>
          <a:prstGeom prst="rect">
            <a:avLst/>
          </a:prstGeom>
        </p:spPr>
      </p:pic>
      <p:sp>
        <p:nvSpPr>
          <p:cNvPr id="8" name="Rectangle 7">
            <a:extLst>
              <a:ext uri="{FF2B5EF4-FFF2-40B4-BE49-F238E27FC236}">
                <a16:creationId xmlns:a16="http://schemas.microsoft.com/office/drawing/2014/main" id="{41344970-B415-46CE-073F-5E2B75F86F8B}"/>
              </a:ext>
            </a:extLst>
          </p:cNvPr>
          <p:cNvSpPr/>
          <p:nvPr/>
        </p:nvSpPr>
        <p:spPr>
          <a:xfrm>
            <a:off x="9255767" y="3717896"/>
            <a:ext cx="1934606" cy="1962409"/>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F7C07AF-AEE8-2D15-D077-293ECE312E46}"/>
              </a:ext>
            </a:extLst>
          </p:cNvPr>
          <p:cNvSpPr/>
          <p:nvPr/>
        </p:nvSpPr>
        <p:spPr>
          <a:xfrm>
            <a:off x="8236914" y="4736749"/>
            <a:ext cx="1027056" cy="309982"/>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26AAB5D-D736-40D6-A533-4B9BA8758E91}"/>
              </a:ext>
            </a:extLst>
          </p:cNvPr>
          <p:cNvSpPr/>
          <p:nvPr/>
        </p:nvSpPr>
        <p:spPr>
          <a:xfrm>
            <a:off x="5822486" y="5678545"/>
            <a:ext cx="650337" cy="275736"/>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684511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ECDD03-3055-52BA-54AA-BF5B51B81C0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AB0C28D-8353-EBD6-4949-3818E6C2F479}"/>
              </a:ext>
            </a:extLst>
          </p:cNvPr>
          <p:cNvSpPr>
            <a:spLocks noGrp="1"/>
          </p:cNvSpPr>
          <p:nvPr>
            <p:ph type="title" idx="4294967295"/>
          </p:nvPr>
        </p:nvSpPr>
        <p:spPr>
          <a:xfrm>
            <a:off x="822325" y="288925"/>
            <a:ext cx="11369675" cy="679450"/>
          </a:xfrm>
        </p:spPr>
        <p:txBody>
          <a:bodyPr/>
          <a:lstStyle/>
          <a:p>
            <a:r>
              <a:rPr lang="en-US" sz="4000">
                <a:solidFill>
                  <a:srgbClr val="3647B6"/>
                </a:solidFill>
                <a:latin typeface="Arial"/>
                <a:cs typeface="Arial"/>
              </a:rPr>
              <a:t>Adding a Student to an Existing Class</a:t>
            </a:r>
            <a:endParaRPr lang="en-US" sz="4000">
              <a:solidFill>
                <a:srgbClr val="3647B6"/>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0019C70C-E46F-ABF1-97A7-1FF7141EBE23}"/>
              </a:ext>
            </a:extLst>
          </p:cNvPr>
          <p:cNvSpPr>
            <a:spLocks noGrp="1"/>
          </p:cNvSpPr>
          <p:nvPr>
            <p:ph idx="4294967295"/>
          </p:nvPr>
        </p:nvSpPr>
        <p:spPr>
          <a:xfrm>
            <a:off x="101189" y="1270850"/>
            <a:ext cx="5997483" cy="5030042"/>
          </a:xfrm>
        </p:spPr>
        <p:txBody>
          <a:bodyPr vert="horz" lIns="91440" tIns="45720" rIns="91440" bIns="45720" rtlCol="0" anchor="t">
            <a:noAutofit/>
          </a:bodyPr>
          <a:lstStyle/>
          <a:p>
            <a:pPr marL="342900" indent="-342900">
              <a:buClr>
                <a:srgbClr val="000000"/>
              </a:buClr>
              <a:buAutoNum type="arabicPeriod"/>
            </a:pPr>
            <a:r>
              <a:rPr lang="en-US" sz="2000" dirty="0">
                <a:solidFill>
                  <a:srgbClr val="000000"/>
                </a:solidFill>
                <a:latin typeface="Arial"/>
                <a:cs typeface="Arial"/>
              </a:rPr>
              <a:t>Log in to the MCAS Portal and select </a:t>
            </a:r>
            <a:r>
              <a:rPr lang="en-US" sz="2000" b="1" dirty="0">
                <a:solidFill>
                  <a:srgbClr val="000000"/>
                </a:solidFill>
                <a:latin typeface="Arial"/>
                <a:cs typeface="Arial"/>
              </a:rPr>
              <a:t>Administration</a:t>
            </a:r>
            <a:r>
              <a:rPr lang="en-US" sz="2000" dirty="0">
                <a:solidFill>
                  <a:srgbClr val="000000"/>
                </a:solidFill>
                <a:latin typeface="Arial"/>
                <a:cs typeface="Arial"/>
              </a:rPr>
              <a:t>. </a:t>
            </a:r>
            <a:endParaRPr lang="en-US" sz="2000" dirty="0">
              <a:solidFill>
                <a:srgbClr val="203B6A"/>
              </a:solidFill>
              <a:latin typeface="Arial"/>
              <a:cs typeface="Arial"/>
            </a:endParaRPr>
          </a:p>
          <a:p>
            <a:pPr marL="342900" indent="-342900">
              <a:buClr>
                <a:srgbClr val="000000"/>
              </a:buClr>
              <a:buAutoNum type="arabicPeriod"/>
            </a:pPr>
            <a:r>
              <a:rPr lang="en-US" sz="2000" dirty="0">
                <a:solidFill>
                  <a:srgbClr val="000000"/>
                </a:solidFill>
                <a:latin typeface="Arial"/>
                <a:cs typeface="Arial"/>
              </a:rPr>
              <a:t>Click </a:t>
            </a:r>
            <a:r>
              <a:rPr lang="en-US" sz="2000" b="1" dirty="0">
                <a:solidFill>
                  <a:srgbClr val="000000"/>
                </a:solidFill>
                <a:latin typeface="Arial"/>
                <a:cs typeface="Arial"/>
              </a:rPr>
              <a:t>Classes</a:t>
            </a:r>
            <a:r>
              <a:rPr lang="en-US" sz="2000" dirty="0">
                <a:solidFill>
                  <a:srgbClr val="000000"/>
                </a:solidFill>
                <a:latin typeface="Arial"/>
                <a:cs typeface="Arial"/>
              </a:rPr>
              <a:t> in the top menu.</a:t>
            </a:r>
            <a:endParaRPr lang="en-US" sz="2000" dirty="0">
              <a:solidFill>
                <a:srgbClr val="203B6A"/>
              </a:solidFill>
              <a:latin typeface="Arial"/>
              <a:cs typeface="Arial"/>
            </a:endParaRPr>
          </a:p>
          <a:p>
            <a:pPr marL="342900" indent="-342900">
              <a:buClr>
                <a:srgbClr val="000000"/>
              </a:buClr>
              <a:buFont typeface="+mj-lt"/>
              <a:buAutoNum type="arabicPeriod"/>
            </a:pPr>
            <a:r>
              <a:rPr lang="en-US" sz="2000" dirty="0">
                <a:solidFill>
                  <a:srgbClr val="000000"/>
                </a:solidFill>
                <a:latin typeface="Arial"/>
                <a:cs typeface="Arial"/>
              </a:rPr>
              <a:t>Select an organization and subject. </a:t>
            </a:r>
            <a:endParaRPr lang="en-US" sz="2000" dirty="0">
              <a:solidFill>
                <a:srgbClr val="203B6A"/>
              </a:solidFill>
              <a:latin typeface="Arial"/>
              <a:cs typeface="Arial"/>
            </a:endParaRPr>
          </a:p>
          <a:p>
            <a:pPr marL="342900" indent="-342900">
              <a:buClr>
                <a:srgbClr val="000000"/>
              </a:buClr>
              <a:buAutoNum type="arabicPeriod"/>
            </a:pPr>
            <a:r>
              <a:rPr lang="en-US" sz="2000" dirty="0">
                <a:solidFill>
                  <a:srgbClr val="000000"/>
                </a:solidFill>
                <a:latin typeface="Arial"/>
                <a:cs typeface="Arial"/>
              </a:rPr>
              <a:t>Locate the class the student should be added to.</a:t>
            </a:r>
          </a:p>
          <a:p>
            <a:pPr marL="342900" indent="-342900">
              <a:buClr>
                <a:srgbClr val="000000"/>
              </a:buClr>
              <a:buAutoNum type="arabicPeriod"/>
            </a:pPr>
            <a:r>
              <a:rPr lang="en-US" sz="2000" dirty="0">
                <a:solidFill>
                  <a:srgbClr val="000000"/>
                </a:solidFill>
                <a:latin typeface="Arial"/>
                <a:cs typeface="Arial"/>
              </a:rPr>
              <a:t>Click </a:t>
            </a:r>
            <a:r>
              <a:rPr lang="en-US" sz="2000" b="1" dirty="0">
                <a:solidFill>
                  <a:srgbClr val="000000"/>
                </a:solidFill>
                <a:latin typeface="Arial"/>
                <a:cs typeface="Arial"/>
              </a:rPr>
              <a:t>Edit</a:t>
            </a:r>
            <a:r>
              <a:rPr lang="en-US" sz="2000" dirty="0">
                <a:solidFill>
                  <a:srgbClr val="000000"/>
                </a:solidFill>
                <a:latin typeface="Arial"/>
                <a:cs typeface="Arial"/>
              </a:rPr>
              <a:t>.</a:t>
            </a:r>
            <a:endParaRPr lang="en-US" sz="2000" dirty="0">
              <a:solidFill>
                <a:srgbClr val="203B6A"/>
              </a:solidFill>
              <a:latin typeface="Arial"/>
              <a:cs typeface="Arial"/>
            </a:endParaRPr>
          </a:p>
          <a:p>
            <a:pPr marL="342900" indent="-342900">
              <a:buClr>
                <a:srgbClr val="000000"/>
              </a:buClr>
              <a:buAutoNum type="arabicPeriod"/>
            </a:pPr>
            <a:r>
              <a:rPr lang="en-US" sz="2000" dirty="0">
                <a:solidFill>
                  <a:srgbClr val="000000"/>
                </a:solidFill>
                <a:latin typeface="Arial"/>
                <a:cs typeface="Arial"/>
              </a:rPr>
              <a:t>Select the student name in the list on the left.</a:t>
            </a:r>
            <a:endParaRPr lang="en-US" sz="2000" dirty="0">
              <a:solidFill>
                <a:srgbClr val="203B6A"/>
              </a:solidFill>
              <a:latin typeface="Arial"/>
              <a:cs typeface="Arial"/>
            </a:endParaRPr>
          </a:p>
          <a:p>
            <a:pPr marL="857250" lvl="1" indent="-285750">
              <a:buClr>
                <a:srgbClr val="000000"/>
              </a:buClr>
            </a:pPr>
            <a:r>
              <a:rPr lang="en-US" sz="1600" dirty="0">
                <a:solidFill>
                  <a:srgbClr val="000000"/>
                </a:solidFill>
                <a:latin typeface="Arial"/>
                <a:cs typeface="Arial"/>
              </a:rPr>
              <a:t>You may need to uncheck the option “Show only students that are not assigned to a Class"</a:t>
            </a:r>
          </a:p>
          <a:p>
            <a:pPr marL="342900" indent="-342900">
              <a:buClr>
                <a:srgbClr val="000000"/>
              </a:buClr>
              <a:buAutoNum type="arabicPeriod"/>
            </a:pPr>
            <a:r>
              <a:rPr lang="en-US" sz="2000" dirty="0">
                <a:solidFill>
                  <a:srgbClr val="000000"/>
                </a:solidFill>
                <a:latin typeface="Arial"/>
                <a:cs typeface="Arial"/>
              </a:rPr>
              <a:t>Click </a:t>
            </a:r>
            <a:r>
              <a:rPr lang="en-US" sz="2000" b="1" dirty="0">
                <a:solidFill>
                  <a:srgbClr val="000000"/>
                </a:solidFill>
                <a:latin typeface="Arial"/>
                <a:cs typeface="Arial"/>
              </a:rPr>
              <a:t>Add</a:t>
            </a:r>
            <a:r>
              <a:rPr lang="en-US" sz="2000" dirty="0">
                <a:solidFill>
                  <a:srgbClr val="000000"/>
                </a:solidFill>
                <a:latin typeface="Arial"/>
                <a:cs typeface="Arial"/>
              </a:rPr>
              <a:t>.</a:t>
            </a:r>
            <a:endParaRPr lang="en-US" sz="2000" dirty="0">
              <a:solidFill>
                <a:srgbClr val="203B6A"/>
              </a:solidFill>
              <a:latin typeface="Arial"/>
              <a:cs typeface="Arial"/>
            </a:endParaRPr>
          </a:p>
          <a:p>
            <a:pPr marL="342900" indent="-342900">
              <a:buClr>
                <a:srgbClr val="000000"/>
              </a:buClr>
              <a:buAutoNum type="arabicPeriod"/>
            </a:pPr>
            <a:r>
              <a:rPr lang="en-US" sz="2000" dirty="0">
                <a:solidFill>
                  <a:srgbClr val="000000"/>
                </a:solidFill>
                <a:latin typeface="Arial"/>
                <a:cs typeface="Arial"/>
              </a:rPr>
              <a:t>Click </a:t>
            </a:r>
            <a:r>
              <a:rPr lang="en-US" sz="2000" b="1" dirty="0">
                <a:solidFill>
                  <a:srgbClr val="000000"/>
                </a:solidFill>
                <a:latin typeface="Arial"/>
                <a:cs typeface="Arial"/>
              </a:rPr>
              <a:t>Save</a:t>
            </a:r>
            <a:r>
              <a:rPr lang="en-US" sz="2000" dirty="0">
                <a:solidFill>
                  <a:srgbClr val="000000"/>
                </a:solidFill>
                <a:latin typeface="Arial"/>
                <a:cs typeface="Arial"/>
              </a:rPr>
              <a:t>.</a:t>
            </a:r>
            <a:endParaRPr lang="en-US" sz="2000" dirty="0">
              <a:solidFill>
                <a:srgbClr val="203B6A"/>
              </a:solidFill>
              <a:latin typeface="Arial"/>
              <a:cs typeface="Arial"/>
            </a:endParaRPr>
          </a:p>
          <a:p>
            <a:pPr marL="0" indent="0">
              <a:buClr>
                <a:srgbClr val="000000"/>
              </a:buClr>
              <a:buNone/>
            </a:pPr>
            <a:endParaRPr lang="en-US" sz="3600" dirty="0">
              <a:solidFill>
                <a:srgbClr val="101D35"/>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693BF1A8-6367-3E8C-4B8C-C500A478068B}"/>
              </a:ext>
            </a:extLst>
          </p:cNvPr>
          <p:cNvPicPr>
            <a:picLocks noChangeAspect="1"/>
          </p:cNvPicPr>
          <p:nvPr/>
        </p:nvPicPr>
        <p:blipFill>
          <a:blip r:embed="rId2"/>
          <a:stretch>
            <a:fillRect/>
          </a:stretch>
        </p:blipFill>
        <p:spPr>
          <a:xfrm>
            <a:off x="6340004" y="1237180"/>
            <a:ext cx="5847721" cy="4631932"/>
          </a:xfrm>
          <a:prstGeom prst="rect">
            <a:avLst/>
          </a:prstGeom>
        </p:spPr>
      </p:pic>
      <p:sp>
        <p:nvSpPr>
          <p:cNvPr id="9" name="Rectangle 8">
            <a:extLst>
              <a:ext uri="{FF2B5EF4-FFF2-40B4-BE49-F238E27FC236}">
                <a16:creationId xmlns:a16="http://schemas.microsoft.com/office/drawing/2014/main" id="{CB716D70-6E3E-5A6E-AD77-8C32BB228F68}"/>
              </a:ext>
            </a:extLst>
          </p:cNvPr>
          <p:cNvSpPr/>
          <p:nvPr/>
        </p:nvSpPr>
        <p:spPr>
          <a:xfrm>
            <a:off x="6491329" y="2828123"/>
            <a:ext cx="3091225" cy="331150"/>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ABDB4BF-F6A8-A173-2E5B-97C204552DEA}"/>
              </a:ext>
            </a:extLst>
          </p:cNvPr>
          <p:cNvSpPr/>
          <p:nvPr/>
        </p:nvSpPr>
        <p:spPr>
          <a:xfrm>
            <a:off x="8628048" y="4512009"/>
            <a:ext cx="1038727" cy="212856"/>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D90610C-25AB-FE97-D6FD-E0A1A6AC467C}"/>
              </a:ext>
            </a:extLst>
          </p:cNvPr>
          <p:cNvSpPr/>
          <p:nvPr/>
        </p:nvSpPr>
        <p:spPr>
          <a:xfrm>
            <a:off x="6542129" y="5575986"/>
            <a:ext cx="473243" cy="309143"/>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1077978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0669A5-794F-A714-A383-D413E69896C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F2ADF1F-2D03-D8B2-85E1-A1B1830CB36D}"/>
              </a:ext>
            </a:extLst>
          </p:cNvPr>
          <p:cNvSpPr>
            <a:spLocks noGrp="1"/>
          </p:cNvSpPr>
          <p:nvPr>
            <p:ph type="title"/>
          </p:nvPr>
        </p:nvSpPr>
        <p:spPr/>
        <p:txBody>
          <a:bodyPr>
            <a:normAutofit fontScale="90000"/>
          </a:bodyPr>
          <a:lstStyle/>
          <a:p>
            <a:r>
              <a:rPr lang="en-US">
                <a:latin typeface="Arial" panose="020B0604020202020204" pitchFamily="34" charset="0"/>
                <a:cs typeface="Arial" panose="020B0604020202020204" pitchFamily="34" charset="0"/>
              </a:rPr>
              <a:t>5. Additional Tasks During Testing</a:t>
            </a:r>
            <a:br>
              <a:rPr lang="zh-CN" altLang="en-US" sz="6000">
                <a:solidFill>
                  <a:schemeClr val="accent1">
                    <a:lumMod val="50000"/>
                  </a:schemeClr>
                </a:solidFill>
              </a:rPr>
            </a:br>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817180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7B039-E933-48BF-BA30-54E5D2EE76E2}"/>
              </a:ext>
            </a:extLst>
          </p:cNvPr>
          <p:cNvSpPr>
            <a:spLocks noGrp="1"/>
          </p:cNvSpPr>
          <p:nvPr>
            <p:ph type="title" idx="4294967295"/>
          </p:nvPr>
        </p:nvSpPr>
        <p:spPr>
          <a:xfrm>
            <a:off x="822325" y="288925"/>
            <a:ext cx="11369675" cy="679450"/>
          </a:xfrm>
        </p:spPr>
        <p:txBody>
          <a:bodyPr/>
          <a:lstStyle/>
          <a:p>
            <a:r>
              <a:rPr lang="en-US" sz="4000">
                <a:solidFill>
                  <a:srgbClr val="3647B6"/>
                </a:solidFill>
                <a:latin typeface="Arial"/>
                <a:cs typeface="Arial"/>
              </a:rPr>
              <a:t>Additional Tasks During Testing</a:t>
            </a:r>
            <a:endParaRPr lang="en-US"/>
          </a:p>
        </p:txBody>
      </p:sp>
      <p:sp>
        <p:nvSpPr>
          <p:cNvPr id="3" name="Content Placeholder 2">
            <a:extLst>
              <a:ext uri="{FF2B5EF4-FFF2-40B4-BE49-F238E27FC236}">
                <a16:creationId xmlns:a16="http://schemas.microsoft.com/office/drawing/2014/main" id="{0F28FFD8-644D-485B-8E54-C528D5F4787B}"/>
              </a:ext>
            </a:extLst>
          </p:cNvPr>
          <p:cNvSpPr>
            <a:spLocks noGrp="1"/>
          </p:cNvSpPr>
          <p:nvPr>
            <p:ph idx="4294967295"/>
          </p:nvPr>
        </p:nvSpPr>
        <p:spPr>
          <a:xfrm>
            <a:off x="370660" y="1220016"/>
            <a:ext cx="11450637" cy="5049837"/>
          </a:xfrm>
        </p:spPr>
        <p:txBody>
          <a:bodyPr vert="horz" lIns="91440" tIns="45720" rIns="91440" bIns="45720" rtlCol="0" anchor="t">
            <a:noAutofit/>
          </a:bodyPr>
          <a:lstStyle/>
          <a:p>
            <a:pPr>
              <a:buClr>
                <a:srgbClr val="000000"/>
              </a:buClr>
            </a:pPr>
            <a:r>
              <a:rPr lang="en-US" altLang="en-US" sz="2800" dirty="0">
                <a:latin typeface="Arial"/>
                <a:cs typeface="Arial"/>
              </a:rPr>
              <a:t>School and district test coordinators may need to complete the following tasks during testing:</a:t>
            </a:r>
          </a:p>
          <a:p>
            <a:pPr lvl="1">
              <a:buClr>
                <a:srgbClr val="000000"/>
              </a:buClr>
            </a:pPr>
            <a:r>
              <a:rPr lang="en-US" sz="2800" dirty="0">
                <a:latin typeface="Arial"/>
                <a:cs typeface="Arial"/>
              </a:rPr>
              <a:t>Access the proctor password</a:t>
            </a:r>
          </a:p>
          <a:p>
            <a:pPr lvl="1">
              <a:buClr>
                <a:srgbClr val="000000"/>
              </a:buClr>
            </a:pPr>
            <a:r>
              <a:rPr lang="en-US" sz="2800" dirty="0">
                <a:latin typeface="Arial"/>
                <a:cs typeface="Arial"/>
              </a:rPr>
              <a:t>Change the proctor password</a:t>
            </a:r>
          </a:p>
          <a:p>
            <a:pPr lvl="1">
              <a:buClr>
                <a:srgbClr val="000000"/>
              </a:buClr>
            </a:pPr>
            <a:r>
              <a:rPr lang="en-US" sz="2800" dirty="0">
                <a:latin typeface="Arial"/>
                <a:cs typeface="Arial"/>
              </a:rPr>
              <a:t>Unlock locked test questions</a:t>
            </a:r>
          </a:p>
          <a:p>
            <a:pPr lvl="1">
              <a:buClr>
                <a:srgbClr val="000000"/>
              </a:buClr>
            </a:pPr>
            <a:r>
              <a:rPr lang="en-US" altLang="en-US" dirty="0">
                <a:latin typeface="Arial"/>
                <a:cs typeface="Arial"/>
              </a:rPr>
              <a:t>Unlock test sections for grades 5 and 8 STE and grade 8 Civics</a:t>
            </a:r>
            <a:endParaRPr lang="en-US" altLang="en-US" sz="2800" dirty="0">
              <a:latin typeface="Arial"/>
              <a:cs typeface="Arial"/>
            </a:endParaRPr>
          </a:p>
          <a:p>
            <a:pPr>
              <a:buClr>
                <a:srgbClr val="000000"/>
              </a:buClr>
            </a:pPr>
            <a:r>
              <a:rPr lang="en-US" altLang="en-US" sz="2800" dirty="0">
                <a:latin typeface="Arial"/>
                <a:cs typeface="Arial"/>
              </a:rPr>
              <a:t>District test coordinators may also need to reactivate student tests during testing. </a:t>
            </a:r>
          </a:p>
          <a:p>
            <a:pPr marL="457200" lvl="1" indent="0">
              <a:buClr>
                <a:srgbClr val="000000"/>
              </a:buClr>
              <a:buNone/>
            </a:pPr>
            <a:endParaRPr lang="en-US" sz="2400" dirty="0">
              <a:latin typeface="Arial"/>
              <a:cs typeface="Arial"/>
            </a:endParaRPr>
          </a:p>
          <a:p>
            <a:pPr lvl="1">
              <a:buClr>
                <a:srgbClr val="000000"/>
              </a:buClr>
            </a:pPr>
            <a:endParaRPr lang="en-US" sz="2400" dirty="0">
              <a:latin typeface="Arial"/>
              <a:cs typeface="Arial"/>
            </a:endParaRPr>
          </a:p>
        </p:txBody>
      </p:sp>
    </p:spTree>
    <p:extLst>
      <p:ext uri="{BB962C8B-B14F-4D97-AF65-F5344CB8AC3E}">
        <p14:creationId xmlns:p14="http://schemas.microsoft.com/office/powerpoint/2010/main" val="139225752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181046-627D-794D-0990-04B815CBA06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C88ED11-9B52-F0D1-217A-8B7038E00F72}"/>
              </a:ext>
            </a:extLst>
          </p:cNvPr>
          <p:cNvSpPr>
            <a:spLocks noGrp="1"/>
          </p:cNvSpPr>
          <p:nvPr>
            <p:ph type="title" idx="4294967295"/>
          </p:nvPr>
        </p:nvSpPr>
        <p:spPr>
          <a:xfrm>
            <a:off x="451622" y="248422"/>
            <a:ext cx="11369675" cy="679450"/>
          </a:xfrm>
        </p:spPr>
        <p:txBody>
          <a:bodyPr/>
          <a:lstStyle/>
          <a:p>
            <a:r>
              <a:rPr lang="en-US" sz="4000">
                <a:solidFill>
                  <a:srgbClr val="3647B6"/>
                </a:solidFill>
                <a:latin typeface="Arial"/>
                <a:cs typeface="Arial"/>
              </a:rPr>
              <a:t>What is a proctor password and when is it needed?</a:t>
            </a:r>
            <a:endParaRPr lang="en-US"/>
          </a:p>
        </p:txBody>
      </p:sp>
      <p:sp>
        <p:nvSpPr>
          <p:cNvPr id="3" name="Content Placeholder 2">
            <a:extLst>
              <a:ext uri="{FF2B5EF4-FFF2-40B4-BE49-F238E27FC236}">
                <a16:creationId xmlns:a16="http://schemas.microsoft.com/office/drawing/2014/main" id="{9EA06324-7588-7B83-B475-D79B38B95026}"/>
              </a:ext>
            </a:extLst>
          </p:cNvPr>
          <p:cNvSpPr>
            <a:spLocks noGrp="1"/>
          </p:cNvSpPr>
          <p:nvPr>
            <p:ph idx="4294967295"/>
          </p:nvPr>
        </p:nvSpPr>
        <p:spPr>
          <a:xfrm>
            <a:off x="370660" y="1087813"/>
            <a:ext cx="11450637" cy="5049837"/>
          </a:xfrm>
        </p:spPr>
        <p:txBody>
          <a:bodyPr vert="horz" lIns="91440" tIns="45720" rIns="91440" bIns="45720" rtlCol="0" anchor="t">
            <a:noAutofit/>
          </a:bodyPr>
          <a:lstStyle/>
          <a:p>
            <a:pPr>
              <a:buClr>
                <a:srgbClr val="000000"/>
              </a:buClr>
            </a:pPr>
            <a:r>
              <a:rPr lang="en-US" altLang="en-US" sz="2800">
                <a:latin typeface="Arial"/>
                <a:cs typeface="Arial"/>
              </a:rPr>
              <a:t>A proctor password is an extra security measure that is required in any of the following situations:</a:t>
            </a:r>
            <a:endParaRPr lang="en-US" sz="3600"/>
          </a:p>
          <a:p>
            <a:pPr marL="965200" lvl="1" indent="-457200">
              <a:buClr>
                <a:srgbClr val="000000"/>
              </a:buClr>
              <a:buAutoNum type="arabicPeriod"/>
            </a:pPr>
            <a:r>
              <a:rPr lang="en-US" sz="2300">
                <a:latin typeface="Arial"/>
                <a:cs typeface="Arial"/>
              </a:rPr>
              <a:t>A student is idle in the test for more than 60 minutes. A student is “idle” if they do not interact in any way with the kiosk. This includes the use of any accommodation or tool, navigating through the test, or interacting with any of the on-screen widgets and answer choices. </a:t>
            </a:r>
            <a:endParaRPr lang="en-US" altLang="en-US" sz="2300">
              <a:latin typeface="Arial"/>
              <a:cs typeface="Arial"/>
            </a:endParaRPr>
          </a:p>
          <a:p>
            <a:pPr marL="965200" lvl="1" indent="-457200">
              <a:buClr>
                <a:srgbClr val="000000"/>
              </a:buClr>
              <a:buAutoNum type="arabicPeriod"/>
            </a:pPr>
            <a:r>
              <a:rPr lang="en-US" sz="2300">
                <a:latin typeface="Arial"/>
                <a:cs typeface="Arial"/>
              </a:rPr>
              <a:t> A student pauses or exits the test and attempts to log back in to the test after more than 60 minutes have passed. </a:t>
            </a:r>
            <a:endParaRPr lang="en-US" altLang="en-US" sz="2300">
              <a:latin typeface="Arial"/>
              <a:cs typeface="Arial"/>
            </a:endParaRPr>
          </a:p>
          <a:p>
            <a:pPr marL="965200" lvl="1" indent="-457200">
              <a:buClr>
                <a:srgbClr val="000000"/>
              </a:buClr>
              <a:buAutoNum type="arabicPeriod"/>
            </a:pPr>
            <a:r>
              <a:rPr lang="en-US" sz="2300">
                <a:latin typeface="Arial"/>
                <a:cs typeface="Arial"/>
              </a:rPr>
              <a:t>The MCAS Student Kiosk has experienced an abrupt closure, such as a loss of power, or the device is turned off while testing. </a:t>
            </a:r>
            <a:endParaRPr lang="en-US" altLang="en-US" sz="2300">
              <a:latin typeface="Arial"/>
              <a:cs typeface="Arial"/>
            </a:endParaRPr>
          </a:p>
          <a:p>
            <a:pPr marL="965200" lvl="1" indent="-457200">
              <a:buClr>
                <a:srgbClr val="000000"/>
              </a:buClr>
              <a:buAutoNum type="arabicPeriod"/>
            </a:pPr>
            <a:r>
              <a:rPr lang="en-US" sz="2300">
                <a:latin typeface="Arial"/>
                <a:cs typeface="Arial"/>
              </a:rPr>
              <a:t>The proctor password will always be required on the Options page for students with the accommodation “Compatible Assistive Technology.”</a:t>
            </a:r>
          </a:p>
          <a:p>
            <a:pPr>
              <a:buClr>
                <a:srgbClr val="000000"/>
              </a:buClr>
            </a:pPr>
            <a:r>
              <a:rPr lang="en-US" sz="2800">
                <a:latin typeface="Arial"/>
                <a:cs typeface="Arial"/>
              </a:rPr>
              <a:t>The proctor password is available to test coordinators and administrators in the MCAS Portal.</a:t>
            </a:r>
          </a:p>
        </p:txBody>
      </p:sp>
    </p:spTree>
    <p:extLst>
      <p:ext uri="{BB962C8B-B14F-4D97-AF65-F5344CB8AC3E}">
        <p14:creationId xmlns:p14="http://schemas.microsoft.com/office/powerpoint/2010/main" val="397034506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6E4710-EA79-FBD8-F787-A0AF9AEBAD2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32D7B56-990B-3BDA-DCE6-F2E7D09D119E}"/>
              </a:ext>
            </a:extLst>
          </p:cNvPr>
          <p:cNvSpPr>
            <a:spLocks noGrp="1"/>
          </p:cNvSpPr>
          <p:nvPr>
            <p:ph type="title" idx="4294967295"/>
          </p:nvPr>
        </p:nvSpPr>
        <p:spPr>
          <a:xfrm>
            <a:off x="451622" y="248422"/>
            <a:ext cx="11369675" cy="679450"/>
          </a:xfrm>
        </p:spPr>
        <p:txBody>
          <a:bodyPr/>
          <a:lstStyle/>
          <a:p>
            <a:r>
              <a:rPr lang="en-US" sz="4000">
                <a:solidFill>
                  <a:srgbClr val="3647B6"/>
                </a:solidFill>
                <a:latin typeface="Arial"/>
                <a:cs typeface="Arial"/>
              </a:rPr>
              <a:t>Updating the Proctor Password</a:t>
            </a:r>
            <a:endParaRPr lang="en-US"/>
          </a:p>
        </p:txBody>
      </p:sp>
      <p:sp>
        <p:nvSpPr>
          <p:cNvPr id="3" name="Content Placeholder 2">
            <a:extLst>
              <a:ext uri="{FF2B5EF4-FFF2-40B4-BE49-F238E27FC236}">
                <a16:creationId xmlns:a16="http://schemas.microsoft.com/office/drawing/2014/main" id="{198220E1-3C0A-E5ED-244E-7485087A1DCD}"/>
              </a:ext>
            </a:extLst>
          </p:cNvPr>
          <p:cNvSpPr>
            <a:spLocks noGrp="1"/>
          </p:cNvSpPr>
          <p:nvPr>
            <p:ph idx="4294967295"/>
          </p:nvPr>
        </p:nvSpPr>
        <p:spPr>
          <a:xfrm>
            <a:off x="370660" y="1087813"/>
            <a:ext cx="11450637" cy="5049837"/>
          </a:xfrm>
        </p:spPr>
        <p:txBody>
          <a:bodyPr vert="horz" lIns="91440" tIns="45720" rIns="91440" bIns="45720" rtlCol="0" anchor="t">
            <a:noAutofit/>
          </a:bodyPr>
          <a:lstStyle/>
          <a:p>
            <a:pPr>
              <a:buClr>
                <a:srgbClr val="000000"/>
              </a:buClr>
            </a:pPr>
            <a:r>
              <a:rPr lang="en-US" altLang="en-US" sz="2800">
                <a:latin typeface="Arial"/>
                <a:cs typeface="Arial"/>
              </a:rPr>
              <a:t>The proctor password is the same for the whole school and is reset nightly. </a:t>
            </a:r>
          </a:p>
          <a:p>
            <a:pPr>
              <a:buClr>
                <a:srgbClr val="000000"/>
              </a:buClr>
            </a:pPr>
            <a:r>
              <a:rPr lang="en-US" sz="2800">
                <a:latin typeface="Arial" panose="020B0604020202020204" pitchFamily="34" charset="0"/>
                <a:cs typeface="Arial" panose="020B0604020202020204" pitchFamily="34" charset="0"/>
              </a:rPr>
              <a:t>If individuals or a small group of students need to enter the proctor password, the test administrator should type it in for each student. </a:t>
            </a:r>
          </a:p>
          <a:p>
            <a:pPr>
              <a:buClr>
                <a:srgbClr val="000000"/>
              </a:buClr>
            </a:pPr>
            <a:r>
              <a:rPr lang="en-US" sz="2800">
                <a:latin typeface="Arial" panose="020B0604020202020204" pitchFamily="34" charset="0"/>
                <a:cs typeface="Arial" panose="020B0604020202020204" pitchFamily="34" charset="0"/>
              </a:rPr>
              <a:t>If a larger group (such as a whole class) needs to enter the proctor password, then it can be read aloud or written on the board. </a:t>
            </a:r>
          </a:p>
          <a:p>
            <a:pPr lvl="1">
              <a:buClr>
                <a:srgbClr val="000000"/>
              </a:buClr>
            </a:pPr>
            <a:r>
              <a:rPr lang="en-US" sz="2400">
                <a:latin typeface="Arial" panose="020B0604020202020204" pitchFamily="34" charset="0"/>
                <a:cs typeface="Arial" panose="020B0604020202020204" pitchFamily="34" charset="0"/>
              </a:rPr>
              <a:t>If the proctor password is given to a large group of students, it should subsequently be changed in the MCAS Portal by the principal or test coordinator.</a:t>
            </a:r>
            <a:endParaRPr lang="en-US" sz="40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8774308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3008BB-237F-B5F0-97FF-E4EC5748723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D138252-84A2-99D7-AABC-9DA87ED603CC}"/>
              </a:ext>
            </a:extLst>
          </p:cNvPr>
          <p:cNvSpPr>
            <a:spLocks noGrp="1"/>
          </p:cNvSpPr>
          <p:nvPr>
            <p:ph type="title" idx="4294967295"/>
          </p:nvPr>
        </p:nvSpPr>
        <p:spPr>
          <a:xfrm>
            <a:off x="822325" y="288925"/>
            <a:ext cx="11369675" cy="679450"/>
          </a:xfrm>
        </p:spPr>
        <p:txBody>
          <a:bodyPr/>
          <a:lstStyle/>
          <a:p>
            <a:r>
              <a:rPr lang="en-US" sz="4000">
                <a:solidFill>
                  <a:srgbClr val="3647B6"/>
                </a:solidFill>
                <a:latin typeface="Arial" panose="020B0604020202020204" pitchFamily="34" charset="0"/>
                <a:cs typeface="Arial" panose="020B0604020202020204" pitchFamily="34" charset="0"/>
              </a:rPr>
              <a:t>Demonstration</a:t>
            </a:r>
          </a:p>
        </p:txBody>
      </p:sp>
      <p:sp>
        <p:nvSpPr>
          <p:cNvPr id="3" name="Content Placeholder 2">
            <a:extLst>
              <a:ext uri="{FF2B5EF4-FFF2-40B4-BE49-F238E27FC236}">
                <a16:creationId xmlns:a16="http://schemas.microsoft.com/office/drawing/2014/main" id="{DBBFBBB6-D4F3-5D55-EEAD-4963C70583CD}"/>
              </a:ext>
            </a:extLst>
          </p:cNvPr>
          <p:cNvSpPr>
            <a:spLocks noGrp="1"/>
          </p:cNvSpPr>
          <p:nvPr>
            <p:ph idx="4294967295"/>
          </p:nvPr>
        </p:nvSpPr>
        <p:spPr>
          <a:xfrm>
            <a:off x="822325" y="1230313"/>
            <a:ext cx="11369675" cy="5049837"/>
          </a:xfrm>
        </p:spPr>
        <p:txBody>
          <a:bodyPr vert="horz" lIns="91440" tIns="45720" rIns="91440" bIns="45720" rtlCol="0" anchor="t">
            <a:noAutofit/>
          </a:bodyPr>
          <a:lstStyle/>
          <a:p>
            <a:pPr>
              <a:buClr>
                <a:srgbClr val="000000"/>
              </a:buClr>
            </a:pPr>
            <a:r>
              <a:rPr lang="en-US">
                <a:latin typeface="Arial"/>
                <a:cs typeface="Arial"/>
              </a:rPr>
              <a:t>Viewing the proctor password</a:t>
            </a:r>
          </a:p>
          <a:p>
            <a:pPr>
              <a:buClr>
                <a:srgbClr val="000000"/>
              </a:buClr>
            </a:pPr>
            <a:r>
              <a:rPr lang="en-US">
                <a:latin typeface="Arial"/>
                <a:cs typeface="Arial"/>
              </a:rPr>
              <a:t>Changing the proctor password</a:t>
            </a:r>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2411133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1B113D-4944-673B-25A9-6D001BDCBE4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976FC4F-8685-5D48-509B-18D00E478F10}"/>
              </a:ext>
            </a:extLst>
          </p:cNvPr>
          <p:cNvSpPr>
            <a:spLocks noGrp="1"/>
          </p:cNvSpPr>
          <p:nvPr>
            <p:ph type="title" idx="4294967295"/>
          </p:nvPr>
        </p:nvSpPr>
        <p:spPr>
          <a:xfrm>
            <a:off x="101514" y="93276"/>
            <a:ext cx="11369675" cy="679450"/>
          </a:xfrm>
        </p:spPr>
        <p:txBody>
          <a:bodyPr/>
          <a:lstStyle/>
          <a:p>
            <a:r>
              <a:rPr lang="en-US" sz="4000">
                <a:solidFill>
                  <a:srgbClr val="3647B6"/>
                </a:solidFill>
                <a:latin typeface="Arial"/>
                <a:cs typeface="Arial"/>
              </a:rPr>
              <a:t>Proctor Password</a:t>
            </a:r>
            <a:endParaRPr lang="en-US"/>
          </a:p>
        </p:txBody>
      </p:sp>
      <p:sp>
        <p:nvSpPr>
          <p:cNvPr id="3" name="Content Placeholder 2">
            <a:extLst>
              <a:ext uri="{FF2B5EF4-FFF2-40B4-BE49-F238E27FC236}">
                <a16:creationId xmlns:a16="http://schemas.microsoft.com/office/drawing/2014/main" id="{639E8337-1AB2-50A9-A52D-2D32938FF06C}"/>
              </a:ext>
            </a:extLst>
          </p:cNvPr>
          <p:cNvSpPr>
            <a:spLocks noGrp="1"/>
          </p:cNvSpPr>
          <p:nvPr>
            <p:ph idx="4294967295"/>
          </p:nvPr>
        </p:nvSpPr>
        <p:spPr>
          <a:xfrm>
            <a:off x="370681" y="904081"/>
            <a:ext cx="11450637" cy="5049837"/>
          </a:xfrm>
        </p:spPr>
        <p:txBody>
          <a:bodyPr vert="horz" lIns="91440" tIns="45720" rIns="91440" bIns="45720" rtlCol="0" anchor="t">
            <a:noAutofit/>
          </a:bodyPr>
          <a:lstStyle/>
          <a:p>
            <a:pPr marL="0" indent="0">
              <a:buClr>
                <a:srgbClr val="000000"/>
              </a:buClr>
              <a:buNone/>
            </a:pPr>
            <a:r>
              <a:rPr lang="en-US" altLang="en-US" b="1">
                <a:latin typeface="Arial" panose="020B0604020202020204" pitchFamily="34" charset="0"/>
                <a:cs typeface="Arial" panose="020B0604020202020204" pitchFamily="34" charset="0"/>
              </a:rPr>
              <a:t>To view the proctor password:</a:t>
            </a:r>
            <a:endParaRPr lang="en-US" b="1">
              <a:latin typeface="Arial" panose="020B0604020202020204" pitchFamily="34" charset="0"/>
              <a:cs typeface="Arial" panose="020B0604020202020204" pitchFamily="34" charset="0"/>
            </a:endParaRPr>
          </a:p>
          <a:p>
            <a:pPr marL="1022350" lvl="1" indent="-514350">
              <a:buClr>
                <a:srgbClr val="000000"/>
              </a:buClr>
              <a:buAutoNum type="arabicPeriod"/>
            </a:pPr>
            <a:r>
              <a:rPr lang="en-US" altLang="en-US">
                <a:latin typeface="Arial"/>
                <a:cs typeface="Arial"/>
              </a:rPr>
              <a:t>Log in to the MCAS Portal and select </a:t>
            </a:r>
            <a:r>
              <a:rPr lang="en-US" altLang="en-US" b="1">
                <a:latin typeface="Arial"/>
                <a:cs typeface="Arial"/>
              </a:rPr>
              <a:t>Administration</a:t>
            </a:r>
            <a:r>
              <a:rPr lang="en-US" altLang="en-US">
                <a:latin typeface="Arial"/>
                <a:cs typeface="Arial"/>
              </a:rPr>
              <a:t>.</a:t>
            </a:r>
          </a:p>
          <a:p>
            <a:pPr marL="1022350" lvl="1" indent="-514350">
              <a:buClr>
                <a:srgbClr val="000000"/>
              </a:buClr>
              <a:buAutoNum type="arabicPeriod"/>
            </a:pPr>
            <a:r>
              <a:rPr lang="en-US" altLang="en-US">
                <a:latin typeface="Arial"/>
                <a:cs typeface="Arial"/>
              </a:rPr>
              <a:t>Scroll to the bottom of the home page. </a:t>
            </a:r>
          </a:p>
          <a:p>
            <a:pPr marL="1022350" lvl="1" indent="-514350">
              <a:buClr>
                <a:srgbClr val="000000"/>
              </a:buClr>
              <a:buAutoNum type="arabicPeriod"/>
            </a:pPr>
            <a:r>
              <a:rPr lang="en-US" altLang="en-US">
                <a:latin typeface="Arial"/>
                <a:cs typeface="Arial"/>
              </a:rPr>
              <a:t>Locate the proctor password for the school.</a:t>
            </a:r>
          </a:p>
          <a:p>
            <a:pPr marL="0" indent="0">
              <a:buClr>
                <a:srgbClr val="000000"/>
              </a:buClr>
              <a:buNone/>
            </a:pPr>
            <a:r>
              <a:rPr lang="en-US" altLang="en-US" b="1">
                <a:latin typeface="Arial"/>
                <a:cs typeface="Arial"/>
              </a:rPr>
              <a:t>To change the proctor password:</a:t>
            </a:r>
          </a:p>
          <a:p>
            <a:pPr marL="1022350" lvl="1" indent="-514350">
              <a:buClr>
                <a:srgbClr val="000000"/>
              </a:buClr>
              <a:buAutoNum type="arabicPeriod"/>
            </a:pPr>
            <a:r>
              <a:rPr lang="en-US" sz="2600">
                <a:latin typeface="Arial"/>
                <a:cs typeface="Arial"/>
              </a:rPr>
              <a:t>Log in to the MCAS Portal and select </a:t>
            </a:r>
            <a:r>
              <a:rPr lang="en-US" sz="2600" b="1">
                <a:latin typeface="Arial"/>
                <a:cs typeface="Arial"/>
              </a:rPr>
              <a:t>Administration</a:t>
            </a:r>
            <a:r>
              <a:rPr lang="en-US" sz="2600">
                <a:latin typeface="Arial"/>
                <a:cs typeface="Arial"/>
              </a:rPr>
              <a:t>.</a:t>
            </a:r>
            <a:endParaRPr lang="en-US" sz="2600">
              <a:solidFill>
                <a:srgbClr val="203B6A"/>
              </a:solidFill>
              <a:latin typeface="Arial"/>
              <a:cs typeface="Arial"/>
            </a:endParaRPr>
          </a:p>
          <a:p>
            <a:pPr marL="1022350" lvl="1" indent="-514350">
              <a:buClr>
                <a:srgbClr val="000000"/>
              </a:buClr>
              <a:buAutoNum type="arabicPeriod"/>
            </a:pPr>
            <a:r>
              <a:rPr lang="en-US" sz="2600">
                <a:latin typeface="Arial"/>
                <a:cs typeface="Arial"/>
              </a:rPr>
              <a:t>Scroll to the bottom of the home page. </a:t>
            </a:r>
          </a:p>
          <a:p>
            <a:pPr marL="1022350" lvl="1" indent="-514350">
              <a:buClr>
                <a:srgbClr val="000000"/>
              </a:buClr>
              <a:buAutoNum type="arabicPeriod"/>
            </a:pPr>
            <a:r>
              <a:rPr lang="en-US" sz="2600">
                <a:latin typeface="Arial"/>
                <a:cs typeface="Arial"/>
              </a:rPr>
              <a:t>Locate the proctor password for the school and click </a:t>
            </a:r>
            <a:r>
              <a:rPr lang="en-US" sz="2600" b="1">
                <a:latin typeface="Arial"/>
                <a:cs typeface="Arial"/>
              </a:rPr>
              <a:t>Change</a:t>
            </a:r>
            <a:r>
              <a:rPr lang="en-US" sz="2600">
                <a:latin typeface="Arial"/>
                <a:cs typeface="Arial"/>
              </a:rPr>
              <a:t>.</a:t>
            </a:r>
          </a:p>
          <a:p>
            <a:pPr marL="1543050" lvl="2" indent="-342900">
              <a:buClr>
                <a:srgbClr val="000000"/>
              </a:buClr>
            </a:pPr>
            <a:r>
              <a:rPr lang="en-US" sz="2200">
                <a:latin typeface="Arial"/>
                <a:cs typeface="Arial"/>
              </a:rPr>
              <a:t>Note: The proctor passwords are automatically updated nightly.</a:t>
            </a:r>
          </a:p>
        </p:txBody>
      </p:sp>
      <p:pic>
        <p:nvPicPr>
          <p:cNvPr id="4" name="Picture 3">
            <a:extLst>
              <a:ext uri="{FF2B5EF4-FFF2-40B4-BE49-F238E27FC236}">
                <a16:creationId xmlns:a16="http://schemas.microsoft.com/office/drawing/2014/main" id="{5F247722-0B23-16D3-27D1-553002EA10AD}"/>
              </a:ext>
            </a:extLst>
          </p:cNvPr>
          <p:cNvPicPr>
            <a:picLocks noChangeAspect="1"/>
          </p:cNvPicPr>
          <p:nvPr/>
        </p:nvPicPr>
        <p:blipFill>
          <a:blip r:embed="rId2"/>
          <a:stretch>
            <a:fillRect/>
          </a:stretch>
        </p:blipFill>
        <p:spPr>
          <a:xfrm>
            <a:off x="1319388" y="5116854"/>
            <a:ext cx="8343900" cy="866775"/>
          </a:xfrm>
          <a:prstGeom prst="rect">
            <a:avLst/>
          </a:prstGeom>
        </p:spPr>
      </p:pic>
      <p:sp>
        <p:nvSpPr>
          <p:cNvPr id="5" name="Rectangle 4">
            <a:extLst>
              <a:ext uri="{FF2B5EF4-FFF2-40B4-BE49-F238E27FC236}">
                <a16:creationId xmlns:a16="http://schemas.microsoft.com/office/drawing/2014/main" id="{780341DA-F910-AD47-E7BF-F64B065A17EF}"/>
              </a:ext>
            </a:extLst>
          </p:cNvPr>
          <p:cNvSpPr/>
          <p:nvPr/>
        </p:nvSpPr>
        <p:spPr>
          <a:xfrm>
            <a:off x="8732107" y="5315850"/>
            <a:ext cx="679621" cy="308918"/>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21511F3D-BB08-1372-BE4F-3AA56C36EF80}"/>
              </a:ext>
            </a:extLst>
          </p:cNvPr>
          <p:cNvSpPr/>
          <p:nvPr/>
        </p:nvSpPr>
        <p:spPr>
          <a:xfrm>
            <a:off x="1464373" y="5505397"/>
            <a:ext cx="679621" cy="308918"/>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1926244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691144-2D7C-4C2B-04D6-045FE8569C5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9BEFFD1-80F4-8DD2-F390-4B547105BC7B}"/>
              </a:ext>
            </a:extLst>
          </p:cNvPr>
          <p:cNvSpPr>
            <a:spLocks noGrp="1"/>
          </p:cNvSpPr>
          <p:nvPr>
            <p:ph type="title" idx="4294967295"/>
          </p:nvPr>
        </p:nvSpPr>
        <p:spPr>
          <a:xfrm>
            <a:off x="822325" y="288925"/>
            <a:ext cx="11369675" cy="679450"/>
          </a:xfrm>
        </p:spPr>
        <p:txBody>
          <a:bodyPr/>
          <a:lstStyle/>
          <a:p>
            <a:r>
              <a:rPr lang="en-US" sz="4000">
                <a:solidFill>
                  <a:srgbClr val="3647B6"/>
                </a:solidFill>
                <a:latin typeface="Arial" panose="020B0604020202020204" pitchFamily="34" charset="0"/>
                <a:cs typeface="Arial" panose="020B0604020202020204" pitchFamily="34" charset="0"/>
              </a:rPr>
              <a:t>Unlocking Student Test Questions</a:t>
            </a:r>
          </a:p>
        </p:txBody>
      </p:sp>
      <p:sp>
        <p:nvSpPr>
          <p:cNvPr id="3" name="Content Placeholder 2">
            <a:extLst>
              <a:ext uri="{FF2B5EF4-FFF2-40B4-BE49-F238E27FC236}">
                <a16:creationId xmlns:a16="http://schemas.microsoft.com/office/drawing/2014/main" id="{60FCB56B-BD80-9D28-7CE7-16873ADED044}"/>
              </a:ext>
            </a:extLst>
          </p:cNvPr>
          <p:cNvSpPr>
            <a:spLocks noGrp="1"/>
          </p:cNvSpPr>
          <p:nvPr>
            <p:ph idx="4294967295"/>
          </p:nvPr>
        </p:nvSpPr>
        <p:spPr>
          <a:xfrm>
            <a:off x="822325" y="1230313"/>
            <a:ext cx="11369675" cy="5049837"/>
          </a:xfrm>
        </p:spPr>
        <p:txBody>
          <a:bodyPr/>
          <a:lstStyle/>
          <a:p>
            <a:pPr>
              <a:buClr>
                <a:srgbClr val="000000"/>
              </a:buClr>
            </a:pPr>
            <a:r>
              <a:rPr lang="en-US">
                <a:latin typeface="Arial" panose="020B0604020202020204" pitchFamily="34" charset="0"/>
                <a:cs typeface="Arial" panose="020B0604020202020204" pitchFamily="34" charset="0"/>
              </a:rPr>
              <a:t>In certain circumstances, a student may need to re-enter a test in the MCAS Student Kiosk. </a:t>
            </a:r>
          </a:p>
          <a:p>
            <a:pPr>
              <a:buClr>
                <a:srgbClr val="000000"/>
              </a:buClr>
            </a:pPr>
            <a:r>
              <a:rPr lang="en-US">
                <a:latin typeface="Arial" panose="020B0604020202020204" pitchFamily="34" charset="0"/>
                <a:cs typeface="Arial" panose="020B0604020202020204" pitchFamily="34" charset="0"/>
              </a:rPr>
              <a:t>In some cases, questions that a student has previously answered will be automatically locked when the student signs back in. The student will not be able to return to those questions unless they are unlocked by a school or district test coordinator. </a:t>
            </a:r>
          </a:p>
        </p:txBody>
      </p:sp>
    </p:spTree>
    <p:extLst>
      <p:ext uri="{BB962C8B-B14F-4D97-AF65-F5344CB8AC3E}">
        <p14:creationId xmlns:p14="http://schemas.microsoft.com/office/powerpoint/2010/main" val="13734440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465991" y="219057"/>
            <a:ext cx="10990385" cy="800851"/>
          </a:xfrm>
        </p:spPr>
        <p:txBody>
          <a:bodyPr>
            <a:normAutofit/>
          </a:bodyPr>
          <a:lstStyle/>
          <a:p>
            <a:r>
              <a:rPr lang="en-US" sz="4000">
                <a:latin typeface="Arial" panose="020B0604020202020204" pitchFamily="34" charset="0"/>
                <a:cs typeface="Arial" panose="020B0604020202020204" pitchFamily="34" charset="0"/>
              </a:rPr>
              <a:t>Today’s Agenda</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type="body" idx="1"/>
          </p:nvPr>
        </p:nvSpPr>
        <p:spPr>
          <a:xfrm>
            <a:off x="465991" y="1310054"/>
            <a:ext cx="10990385" cy="4033471"/>
          </a:xfrm>
        </p:spPr>
        <p:txBody>
          <a:bodyPr vert="horz" lIns="91440" tIns="45720" rIns="91440" bIns="45720" rtlCol="0" anchor="t">
            <a:normAutofit fontScale="85000" lnSpcReduction="20000"/>
          </a:bodyPr>
          <a:lstStyle/>
          <a:p>
            <a:pPr marL="514350" indent="-514350">
              <a:buClrTx/>
              <a:buAutoNum type="arabicPeriod"/>
            </a:pPr>
            <a:r>
              <a:rPr lang="en-US" sz="3300" dirty="0">
                <a:solidFill>
                  <a:srgbClr val="000000"/>
                </a:solidFill>
                <a:latin typeface="Arial"/>
                <a:cs typeface="Arial"/>
              </a:rPr>
              <a:t>Timeline of Tasks in the MCAS Portal </a:t>
            </a:r>
          </a:p>
          <a:p>
            <a:pPr marL="514350" indent="-514350">
              <a:buClrTx/>
              <a:buAutoNum type="arabicPeriod"/>
            </a:pPr>
            <a:r>
              <a:rPr lang="en-US" sz="3300" dirty="0">
                <a:solidFill>
                  <a:srgbClr val="000000"/>
                </a:solidFill>
                <a:latin typeface="Arial"/>
                <a:cs typeface="Arial"/>
              </a:rPr>
              <a:t>Monitoring Student Testing</a:t>
            </a:r>
            <a:endParaRPr lang="en-US" sz="3300" dirty="0"/>
          </a:p>
          <a:p>
            <a:pPr marL="514350" indent="-514350">
              <a:buClrTx/>
              <a:buFont typeface="+mj-lt"/>
              <a:buAutoNum type="arabicPeriod"/>
            </a:pPr>
            <a:r>
              <a:rPr lang="en-US" sz="3300" dirty="0">
                <a:solidFill>
                  <a:srgbClr val="000000"/>
                </a:solidFill>
                <a:latin typeface="Arial"/>
                <a:cs typeface="Arial"/>
              </a:rPr>
              <a:t>Resolving Incorrect Accommodations</a:t>
            </a:r>
          </a:p>
          <a:p>
            <a:pPr marL="514350" indent="-514350">
              <a:buClrTx/>
              <a:buFont typeface="+mj-lt"/>
              <a:buAutoNum type="arabicPeriod"/>
            </a:pPr>
            <a:r>
              <a:rPr lang="en-US" sz="3300" dirty="0">
                <a:solidFill>
                  <a:srgbClr val="000000"/>
                </a:solidFill>
                <a:latin typeface="Arial"/>
                <a:cs typeface="Arial"/>
              </a:rPr>
              <a:t>Make-Up Testing Procedures</a:t>
            </a:r>
          </a:p>
          <a:p>
            <a:pPr marL="514350" indent="-514350">
              <a:buClrTx/>
              <a:buFont typeface="+mj-lt"/>
              <a:buAutoNum type="arabicPeriod"/>
            </a:pPr>
            <a:r>
              <a:rPr lang="en-US" sz="3300" dirty="0">
                <a:solidFill>
                  <a:srgbClr val="000000"/>
                </a:solidFill>
                <a:latin typeface="Arial"/>
                <a:cs typeface="Arial"/>
              </a:rPr>
              <a:t>Additional Tasks During Testing</a:t>
            </a:r>
          </a:p>
          <a:p>
            <a:pPr marL="514350" indent="-514350">
              <a:buClrTx/>
              <a:buFont typeface="+mj-lt"/>
              <a:buAutoNum type="arabicPeriod"/>
            </a:pPr>
            <a:r>
              <a:rPr lang="en-US" sz="3300" dirty="0">
                <a:solidFill>
                  <a:srgbClr val="000000"/>
                </a:solidFill>
                <a:latin typeface="Arial"/>
                <a:cs typeface="Arial"/>
              </a:rPr>
              <a:t>Tasks After All Testing Is Completed</a:t>
            </a:r>
          </a:p>
          <a:p>
            <a:pPr marL="514350" indent="-514350">
              <a:buClrTx/>
              <a:buFont typeface="+mj-lt"/>
              <a:buAutoNum type="arabicPeriod"/>
            </a:pPr>
            <a:r>
              <a:rPr lang="en-US" sz="3300" dirty="0">
                <a:solidFill>
                  <a:srgbClr val="000000"/>
                </a:solidFill>
                <a:latin typeface="Arial"/>
                <a:cs typeface="Arial"/>
              </a:rPr>
              <a:t>Test Administrator Tasks During and After Testing</a:t>
            </a:r>
          </a:p>
          <a:p>
            <a:pPr marL="514350" indent="-514350">
              <a:buClrTx/>
              <a:buFont typeface="+mj-lt"/>
              <a:buAutoNum type="arabicPeriod"/>
            </a:pPr>
            <a:r>
              <a:rPr lang="en-US" sz="3300" dirty="0">
                <a:solidFill>
                  <a:srgbClr val="000000"/>
                </a:solidFill>
                <a:latin typeface="Arial"/>
                <a:cs typeface="Arial"/>
              </a:rPr>
              <a:t>Resources, Support, and Next Steps</a:t>
            </a:r>
          </a:p>
          <a:p>
            <a:pPr marL="514350" indent="-514350">
              <a:buClrTx/>
              <a:buFont typeface="+mj-lt"/>
              <a:buAutoNum type="arabicPeriod"/>
            </a:pPr>
            <a:r>
              <a:rPr lang="en-US" sz="3300" dirty="0">
                <a:solidFill>
                  <a:srgbClr val="000000"/>
                </a:solidFill>
                <a:latin typeface="Arial"/>
                <a:cs typeface="Arial"/>
              </a:rPr>
              <a:t>Live “Sandbox” Time with Additional Demonstrations</a:t>
            </a:r>
          </a:p>
          <a:p>
            <a:pPr marL="514350" indent="-514350">
              <a:buClrTx/>
              <a:buFont typeface="+mj-lt"/>
              <a:buAutoNum type="arabicPeriod"/>
            </a:pPr>
            <a:endParaRPr lang="en-US" dirty="0">
              <a:solidFill>
                <a:srgbClr val="101D35"/>
              </a:solidFill>
              <a:latin typeface="Arial"/>
              <a:cs typeface="Arial"/>
            </a:endParaRPr>
          </a:p>
          <a:p>
            <a:pPr marL="514350" indent="-514350">
              <a:buClrTx/>
              <a:buFont typeface="+mj-lt"/>
              <a:buAutoNum type="arabicPeriod"/>
            </a:pPr>
            <a:endParaRPr lang="en-US" dirty="0">
              <a:solidFill>
                <a:srgbClr val="101D35"/>
              </a:solidFill>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293869775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8734B5-5ACF-3989-D60D-099B3750E5B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FB3EEC7-C701-E5A5-9E28-F244E2930807}"/>
              </a:ext>
            </a:extLst>
          </p:cNvPr>
          <p:cNvSpPr>
            <a:spLocks noGrp="1"/>
          </p:cNvSpPr>
          <p:nvPr>
            <p:ph type="title" idx="4294967295"/>
          </p:nvPr>
        </p:nvSpPr>
        <p:spPr>
          <a:xfrm>
            <a:off x="822325" y="288925"/>
            <a:ext cx="11369675" cy="679450"/>
          </a:xfrm>
        </p:spPr>
        <p:txBody>
          <a:bodyPr/>
          <a:lstStyle/>
          <a:p>
            <a:r>
              <a:rPr lang="en-US" sz="4000">
                <a:solidFill>
                  <a:srgbClr val="3647B6"/>
                </a:solidFill>
                <a:latin typeface="Arial" panose="020B0604020202020204" pitchFamily="34" charset="0"/>
                <a:cs typeface="Arial" panose="020B0604020202020204" pitchFamily="34" charset="0"/>
              </a:rPr>
              <a:t>When will test questions lock?</a:t>
            </a:r>
          </a:p>
        </p:txBody>
      </p:sp>
      <p:pic>
        <p:nvPicPr>
          <p:cNvPr id="5" name="Picture 4">
            <a:extLst>
              <a:ext uri="{FF2B5EF4-FFF2-40B4-BE49-F238E27FC236}">
                <a16:creationId xmlns:a16="http://schemas.microsoft.com/office/drawing/2014/main" id="{B38F385A-706F-A758-D162-4FF938C80D45}"/>
              </a:ext>
            </a:extLst>
          </p:cNvPr>
          <p:cNvPicPr>
            <a:picLocks noChangeAspect="1"/>
          </p:cNvPicPr>
          <p:nvPr/>
        </p:nvPicPr>
        <p:blipFill>
          <a:blip r:embed="rId2"/>
          <a:stretch>
            <a:fillRect/>
          </a:stretch>
        </p:blipFill>
        <p:spPr>
          <a:xfrm>
            <a:off x="2844739" y="968375"/>
            <a:ext cx="6502522" cy="5441950"/>
          </a:xfrm>
          <a:prstGeom prst="rect">
            <a:avLst/>
          </a:prstGeom>
        </p:spPr>
      </p:pic>
      <p:sp>
        <p:nvSpPr>
          <p:cNvPr id="6" name="Rectangle 5">
            <a:extLst>
              <a:ext uri="{FF2B5EF4-FFF2-40B4-BE49-F238E27FC236}">
                <a16:creationId xmlns:a16="http://schemas.microsoft.com/office/drawing/2014/main" id="{CAC33C67-1A2E-CE7E-7BB4-2170627B6BE6}"/>
              </a:ext>
            </a:extLst>
          </p:cNvPr>
          <p:cNvSpPr/>
          <p:nvPr/>
        </p:nvSpPr>
        <p:spPr>
          <a:xfrm>
            <a:off x="7708605" y="2232837"/>
            <a:ext cx="531628" cy="297712"/>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9D251DF-E332-72C9-6372-2212BC1B128B}"/>
              </a:ext>
            </a:extLst>
          </p:cNvPr>
          <p:cNvSpPr/>
          <p:nvPr/>
        </p:nvSpPr>
        <p:spPr>
          <a:xfrm>
            <a:off x="7708605" y="3540494"/>
            <a:ext cx="531628" cy="297712"/>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A50777C-EC44-93E2-4ADE-C334344D4A1F}"/>
              </a:ext>
            </a:extLst>
          </p:cNvPr>
          <p:cNvSpPr/>
          <p:nvPr/>
        </p:nvSpPr>
        <p:spPr>
          <a:xfrm>
            <a:off x="7708605" y="4286027"/>
            <a:ext cx="531628" cy="297712"/>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2980FBD-0488-3D0D-9E6F-8D1751A26BCA}"/>
              </a:ext>
            </a:extLst>
          </p:cNvPr>
          <p:cNvSpPr/>
          <p:nvPr/>
        </p:nvSpPr>
        <p:spPr>
          <a:xfrm>
            <a:off x="7708605" y="5348176"/>
            <a:ext cx="531628" cy="297712"/>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5278234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34F821-671A-2588-8840-4C9C1CC998D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7BC426A-BAC3-C910-9C17-5A36470D7392}"/>
              </a:ext>
            </a:extLst>
          </p:cNvPr>
          <p:cNvSpPr>
            <a:spLocks noGrp="1"/>
          </p:cNvSpPr>
          <p:nvPr>
            <p:ph type="title" idx="4294967295"/>
          </p:nvPr>
        </p:nvSpPr>
        <p:spPr>
          <a:xfrm>
            <a:off x="822325" y="288925"/>
            <a:ext cx="11369675" cy="679450"/>
          </a:xfrm>
        </p:spPr>
        <p:txBody>
          <a:bodyPr/>
          <a:lstStyle/>
          <a:p>
            <a:r>
              <a:rPr lang="en-US" sz="4000">
                <a:solidFill>
                  <a:srgbClr val="3647B6"/>
                </a:solidFill>
                <a:latin typeface="Arial" panose="020B0604020202020204" pitchFamily="34" charset="0"/>
                <a:cs typeface="Arial" panose="020B0604020202020204" pitchFamily="34" charset="0"/>
              </a:rPr>
              <a:t>Reactivating Student Test Sessions</a:t>
            </a:r>
          </a:p>
        </p:txBody>
      </p:sp>
      <p:sp>
        <p:nvSpPr>
          <p:cNvPr id="3" name="Content Placeholder 2">
            <a:extLst>
              <a:ext uri="{FF2B5EF4-FFF2-40B4-BE49-F238E27FC236}">
                <a16:creationId xmlns:a16="http://schemas.microsoft.com/office/drawing/2014/main" id="{6D0F0DB6-1C85-5BA6-DD49-075BBECF190E}"/>
              </a:ext>
            </a:extLst>
          </p:cNvPr>
          <p:cNvSpPr>
            <a:spLocks noGrp="1"/>
          </p:cNvSpPr>
          <p:nvPr>
            <p:ph idx="4294967295"/>
          </p:nvPr>
        </p:nvSpPr>
        <p:spPr>
          <a:xfrm>
            <a:off x="822325" y="1230313"/>
            <a:ext cx="11369675" cy="5049837"/>
          </a:xfrm>
        </p:spPr>
        <p:txBody>
          <a:bodyPr/>
          <a:lstStyle/>
          <a:p>
            <a:pPr>
              <a:buClr>
                <a:srgbClr val="000000"/>
              </a:buClr>
            </a:pPr>
            <a:r>
              <a:rPr lang="en-US">
                <a:latin typeface="Arial" panose="020B0604020202020204" pitchFamily="34" charset="0"/>
                <a:cs typeface="Arial" panose="020B0604020202020204" pitchFamily="34" charset="0"/>
              </a:rPr>
              <a:t>If a student accidentally submits their test prior to finishing, district test coordinators are able to reactivate the test to allow the student to sign back in.</a:t>
            </a:r>
          </a:p>
          <a:p>
            <a:pPr>
              <a:buClr>
                <a:srgbClr val="000000"/>
              </a:buClr>
            </a:pPr>
            <a:r>
              <a:rPr lang="en-US">
                <a:latin typeface="Arial" panose="020B0604020202020204" pitchFamily="34" charset="0"/>
                <a:cs typeface="Arial" panose="020B0604020202020204" pitchFamily="34" charset="0"/>
              </a:rPr>
              <a:t>Only users with the district test coordinator role have this ability in the MCAS Portal. </a:t>
            </a:r>
          </a:p>
          <a:p>
            <a:pPr>
              <a:buClr>
                <a:srgbClr val="000000"/>
              </a:buClr>
            </a:pPr>
            <a:r>
              <a:rPr lang="en-US">
                <a:latin typeface="Arial" panose="020B0604020202020204" pitchFamily="34" charset="0"/>
                <a:cs typeface="Arial" panose="020B0604020202020204" pitchFamily="34" charset="0"/>
              </a:rPr>
              <a:t>Schools should contact their district test coordinator who can reactivate the test with the following steps. </a:t>
            </a:r>
          </a:p>
        </p:txBody>
      </p:sp>
    </p:spTree>
    <p:extLst>
      <p:ext uri="{BB962C8B-B14F-4D97-AF65-F5344CB8AC3E}">
        <p14:creationId xmlns:p14="http://schemas.microsoft.com/office/powerpoint/2010/main" val="395572034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671BA1-3E35-CAAD-1F08-0061DE726DE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E7177FF-C3D4-11EC-14AE-188BA3F6E85C}"/>
              </a:ext>
            </a:extLst>
          </p:cNvPr>
          <p:cNvSpPr>
            <a:spLocks noGrp="1"/>
          </p:cNvSpPr>
          <p:nvPr>
            <p:ph type="title" idx="4294967295"/>
          </p:nvPr>
        </p:nvSpPr>
        <p:spPr>
          <a:xfrm>
            <a:off x="414494" y="181601"/>
            <a:ext cx="11369675" cy="679450"/>
          </a:xfrm>
        </p:spPr>
        <p:txBody>
          <a:bodyPr>
            <a:noAutofit/>
          </a:bodyPr>
          <a:lstStyle/>
          <a:p>
            <a:r>
              <a:rPr lang="en-US" sz="3200">
                <a:solidFill>
                  <a:srgbClr val="3647B6"/>
                </a:solidFill>
                <a:latin typeface="Arial"/>
                <a:cs typeface="Arial"/>
              </a:rPr>
              <a:t>Section Unlocking – Grade 5 STE and Grade 8 Civics and STE</a:t>
            </a:r>
          </a:p>
        </p:txBody>
      </p:sp>
      <p:sp>
        <p:nvSpPr>
          <p:cNvPr id="3" name="Content Placeholder 2">
            <a:extLst>
              <a:ext uri="{FF2B5EF4-FFF2-40B4-BE49-F238E27FC236}">
                <a16:creationId xmlns:a16="http://schemas.microsoft.com/office/drawing/2014/main" id="{93217AFE-5BB1-9867-CF99-0D5AC907EB63}"/>
              </a:ext>
            </a:extLst>
          </p:cNvPr>
          <p:cNvSpPr>
            <a:spLocks noGrp="1"/>
          </p:cNvSpPr>
          <p:nvPr>
            <p:ph idx="4294967295"/>
          </p:nvPr>
        </p:nvSpPr>
        <p:spPr>
          <a:xfrm>
            <a:off x="511086" y="1122989"/>
            <a:ext cx="11369675" cy="5049837"/>
          </a:xfrm>
        </p:spPr>
        <p:txBody>
          <a:bodyPr vert="horz" lIns="91440" tIns="45720" rIns="91440" bIns="45720" rtlCol="0" anchor="t">
            <a:noAutofit/>
          </a:bodyPr>
          <a:lstStyle/>
          <a:p>
            <a:pPr>
              <a:buClr>
                <a:srgbClr val="000000"/>
              </a:buClr>
            </a:pPr>
            <a:r>
              <a:rPr lang="en-US" sz="2400">
                <a:latin typeface="Arial"/>
                <a:cs typeface="Arial"/>
              </a:rPr>
              <a:t>Within the Grade 5 STE, and Grade 8 Civics and STE tests, there are two sessions (Session 1 and Session 2 for STE, the State-Level Performance Task and the End-of-Course (EOC) for Civics). </a:t>
            </a:r>
          </a:p>
          <a:p>
            <a:pPr>
              <a:buClr>
                <a:srgbClr val="000000"/>
              </a:buClr>
            </a:pPr>
            <a:r>
              <a:rPr lang="en-US" sz="2400">
                <a:latin typeface="Arial"/>
                <a:cs typeface="Arial"/>
              </a:rPr>
              <a:t>Within each session, there are two </a:t>
            </a:r>
            <a:r>
              <a:rPr lang="en-US" sz="2400" b="1" u="sng">
                <a:latin typeface="Arial"/>
                <a:cs typeface="Arial"/>
              </a:rPr>
              <a:t>sections</a:t>
            </a:r>
            <a:r>
              <a:rPr lang="en-US" sz="2400">
                <a:latin typeface="Arial"/>
                <a:cs typeface="Arial"/>
              </a:rPr>
              <a:t>. Once a student has completed the first section, they will not be able to return to it. </a:t>
            </a:r>
          </a:p>
          <a:p>
            <a:pPr>
              <a:buClr>
                <a:srgbClr val="000000"/>
              </a:buClr>
            </a:pPr>
            <a:r>
              <a:rPr lang="en-US" sz="2400">
                <a:latin typeface="Arial"/>
                <a:cs typeface="Arial"/>
              </a:rPr>
              <a:t>The student will see a message at the end of the section:</a:t>
            </a:r>
          </a:p>
          <a:p>
            <a:pPr>
              <a:buClr>
                <a:srgbClr val="000000"/>
              </a:buClr>
            </a:pPr>
            <a:endParaRPr lang="en-US" sz="2400">
              <a:latin typeface="Arial"/>
              <a:cs typeface="Arial"/>
            </a:endParaRPr>
          </a:p>
          <a:p>
            <a:pPr>
              <a:buClr>
                <a:srgbClr val="000000"/>
              </a:buClr>
            </a:pPr>
            <a:endParaRPr lang="en-US" sz="2400">
              <a:latin typeface="Arial"/>
              <a:cs typeface="Arial"/>
            </a:endParaRPr>
          </a:p>
          <a:p>
            <a:pPr>
              <a:buClr>
                <a:srgbClr val="000000"/>
              </a:buClr>
            </a:pPr>
            <a:endParaRPr lang="en-US" sz="2400">
              <a:latin typeface="Arial"/>
              <a:cs typeface="Arial"/>
            </a:endParaRPr>
          </a:p>
          <a:p>
            <a:pPr>
              <a:buClr>
                <a:srgbClr val="000000"/>
              </a:buClr>
            </a:pPr>
            <a:endParaRPr lang="en-US" sz="2400">
              <a:latin typeface="Arial"/>
              <a:cs typeface="Arial"/>
            </a:endParaRPr>
          </a:p>
          <a:p>
            <a:pPr>
              <a:buClr>
                <a:srgbClr val="000000"/>
              </a:buClr>
            </a:pPr>
            <a:r>
              <a:rPr lang="en-US" sz="2400">
                <a:latin typeface="Arial"/>
                <a:cs typeface="Arial"/>
              </a:rPr>
              <a:t>If a student accidentally continues past the section but did not actually finish it, the test coordinator or test administrator may unlock the student's section. </a:t>
            </a:r>
            <a:endParaRPr lang="en-US"/>
          </a:p>
        </p:txBody>
      </p:sp>
      <p:sp>
        <p:nvSpPr>
          <p:cNvPr id="5" name="Slide Number Placeholder 4" hidden="1">
            <a:extLst>
              <a:ext uri="{FF2B5EF4-FFF2-40B4-BE49-F238E27FC236}">
                <a16:creationId xmlns:a16="http://schemas.microsoft.com/office/drawing/2014/main" id="{1334CA27-F662-4637-9FC2-7E43D5331DC3}"/>
              </a:ext>
            </a:extLst>
          </p:cNvPr>
          <p:cNvSpPr>
            <a:spLocks noGrp="1"/>
          </p:cNvSpPr>
          <p:nvPr>
            <p:ph type="sldNum" sz="quarter" idx="4294967295"/>
          </p:nvPr>
        </p:nvSpPr>
        <p:spPr>
          <a:xfrm>
            <a:off x="0" y="0"/>
            <a:ext cx="0" cy="0"/>
          </a:xfrm>
        </p:spPr>
        <p:txBody>
          <a:bodyPr/>
          <a:lstStyle/>
          <a:p>
            <a:fld id="{BD26C40E-487C-40A4-A841-8174FD7B7142}" type="slidenum">
              <a:rPr lang="en-US" smtClean="0"/>
              <a:pPr/>
              <a:t>52</a:t>
            </a:fld>
            <a:endParaRPr lang="en-US"/>
          </a:p>
        </p:txBody>
      </p:sp>
      <p:pic>
        <p:nvPicPr>
          <p:cNvPr id="4" name="Picture 3">
            <a:extLst>
              <a:ext uri="{FF2B5EF4-FFF2-40B4-BE49-F238E27FC236}">
                <a16:creationId xmlns:a16="http://schemas.microsoft.com/office/drawing/2014/main" id="{3B0A7019-ACA9-A48C-33D2-34BDA6A221A9}"/>
              </a:ext>
            </a:extLst>
          </p:cNvPr>
          <p:cNvPicPr>
            <a:picLocks noChangeAspect="1"/>
          </p:cNvPicPr>
          <p:nvPr/>
        </p:nvPicPr>
        <p:blipFill>
          <a:blip r:embed="rId2"/>
          <a:stretch>
            <a:fillRect/>
          </a:stretch>
        </p:blipFill>
        <p:spPr>
          <a:xfrm>
            <a:off x="2366492" y="3495384"/>
            <a:ext cx="7459015" cy="1580864"/>
          </a:xfrm>
          <a:prstGeom prst="rect">
            <a:avLst/>
          </a:prstGeom>
        </p:spPr>
      </p:pic>
    </p:spTree>
    <p:extLst>
      <p:ext uri="{BB962C8B-B14F-4D97-AF65-F5344CB8AC3E}">
        <p14:creationId xmlns:p14="http://schemas.microsoft.com/office/powerpoint/2010/main" val="179242399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CF25F0-9CA9-E441-468B-3E239FFD6FA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B3F99BA-2769-FF34-B75C-33797F3E689C}"/>
              </a:ext>
            </a:extLst>
          </p:cNvPr>
          <p:cNvSpPr>
            <a:spLocks noGrp="1"/>
          </p:cNvSpPr>
          <p:nvPr>
            <p:ph type="title" idx="4294967295"/>
          </p:nvPr>
        </p:nvSpPr>
        <p:spPr>
          <a:xfrm>
            <a:off x="822325" y="288925"/>
            <a:ext cx="11369675" cy="679450"/>
          </a:xfrm>
        </p:spPr>
        <p:txBody>
          <a:bodyPr/>
          <a:lstStyle/>
          <a:p>
            <a:r>
              <a:rPr lang="en-US" sz="4000">
                <a:solidFill>
                  <a:srgbClr val="3647B6"/>
                </a:solidFill>
                <a:latin typeface="Arial" panose="020B0604020202020204" pitchFamily="34" charset="0"/>
                <a:cs typeface="Arial" panose="020B0604020202020204" pitchFamily="34" charset="0"/>
              </a:rPr>
              <a:t>Demonstration</a:t>
            </a:r>
          </a:p>
        </p:txBody>
      </p:sp>
      <p:sp>
        <p:nvSpPr>
          <p:cNvPr id="3" name="Content Placeholder 2">
            <a:extLst>
              <a:ext uri="{FF2B5EF4-FFF2-40B4-BE49-F238E27FC236}">
                <a16:creationId xmlns:a16="http://schemas.microsoft.com/office/drawing/2014/main" id="{FAE7FB8E-0B0D-DDFA-E825-DEBDAB98502E}"/>
              </a:ext>
            </a:extLst>
          </p:cNvPr>
          <p:cNvSpPr>
            <a:spLocks noGrp="1"/>
          </p:cNvSpPr>
          <p:nvPr>
            <p:ph idx="4294967295"/>
          </p:nvPr>
        </p:nvSpPr>
        <p:spPr>
          <a:xfrm>
            <a:off x="822325" y="1230313"/>
            <a:ext cx="11369675" cy="5049837"/>
          </a:xfrm>
        </p:spPr>
        <p:txBody>
          <a:bodyPr/>
          <a:lstStyle/>
          <a:p>
            <a:pPr>
              <a:buClr>
                <a:srgbClr val="000000"/>
              </a:buClr>
            </a:pPr>
            <a:r>
              <a:rPr lang="en-US">
                <a:latin typeface="Arial" panose="020B0604020202020204" pitchFamily="34" charset="0"/>
                <a:cs typeface="Arial" panose="020B0604020202020204" pitchFamily="34" charset="0"/>
              </a:rPr>
              <a:t>Unlocking locked questions</a:t>
            </a:r>
          </a:p>
          <a:p>
            <a:pPr>
              <a:buClr>
                <a:srgbClr val="000000"/>
              </a:buClr>
            </a:pPr>
            <a:r>
              <a:rPr lang="en-US">
                <a:latin typeface="Arial" panose="020B0604020202020204" pitchFamily="34" charset="0"/>
                <a:cs typeface="Arial" panose="020B0604020202020204" pitchFamily="34" charset="0"/>
              </a:rPr>
              <a:t>Reactivating test sessions</a:t>
            </a:r>
          </a:p>
          <a:p>
            <a:pPr>
              <a:buClr>
                <a:srgbClr val="000000"/>
              </a:buClr>
            </a:pPr>
            <a:r>
              <a:rPr lang="en-US">
                <a:latin typeface="Arial" panose="020B0604020202020204" pitchFamily="34" charset="0"/>
                <a:cs typeface="Arial" panose="020B0604020202020204" pitchFamily="34" charset="0"/>
              </a:rPr>
              <a:t>Unlock a test section for grades 5 and 8 STE and grade 8 Civics</a:t>
            </a:r>
          </a:p>
          <a:p>
            <a:pPr>
              <a:buClr>
                <a:srgbClr val="000000"/>
              </a:buClr>
            </a:pPr>
            <a:endParaRPr lang="en-US">
              <a:latin typeface="Arial" panose="020B0604020202020204" pitchFamily="34" charset="0"/>
              <a:cs typeface="Arial" panose="020B0604020202020204" pitchFamily="34" charset="0"/>
            </a:endParaRPr>
          </a:p>
          <a:p>
            <a:pPr>
              <a:buClr>
                <a:srgbClr val="000000"/>
              </a:buClr>
            </a:pPr>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2374462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1237E9-665D-1974-AB9C-CE86294F9DA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CA82D68-9A2D-7061-66F8-164F6AD84DFE}"/>
              </a:ext>
            </a:extLst>
          </p:cNvPr>
          <p:cNvSpPr>
            <a:spLocks noGrp="1"/>
          </p:cNvSpPr>
          <p:nvPr>
            <p:ph type="title" idx="4294967295"/>
          </p:nvPr>
        </p:nvSpPr>
        <p:spPr>
          <a:xfrm>
            <a:off x="822325" y="288925"/>
            <a:ext cx="11369675" cy="679450"/>
          </a:xfrm>
        </p:spPr>
        <p:txBody>
          <a:bodyPr/>
          <a:lstStyle/>
          <a:p>
            <a:r>
              <a:rPr lang="en-US" sz="4000">
                <a:solidFill>
                  <a:srgbClr val="3647B6"/>
                </a:solidFill>
                <a:latin typeface="Arial"/>
                <a:cs typeface="Arial"/>
              </a:rPr>
              <a:t>Unlocking Locked Questions</a:t>
            </a:r>
            <a:endParaRPr lang="en-US" sz="4000">
              <a:solidFill>
                <a:srgbClr val="3647B6"/>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1B0BB532-A6BA-20D1-033D-87E56DFFBB72}"/>
              </a:ext>
            </a:extLst>
          </p:cNvPr>
          <p:cNvSpPr>
            <a:spLocks noGrp="1"/>
          </p:cNvSpPr>
          <p:nvPr>
            <p:ph idx="4294967295"/>
          </p:nvPr>
        </p:nvSpPr>
        <p:spPr>
          <a:xfrm>
            <a:off x="253508" y="1144454"/>
            <a:ext cx="11702379" cy="5060569"/>
          </a:xfrm>
        </p:spPr>
        <p:txBody>
          <a:bodyPr vert="horz" lIns="91440" tIns="45720" rIns="91440" bIns="45720" rtlCol="0" anchor="t">
            <a:noAutofit/>
          </a:bodyPr>
          <a:lstStyle/>
          <a:p>
            <a:pPr marL="514350" indent="-514350">
              <a:buClr>
                <a:srgbClr val="000000"/>
              </a:buClr>
              <a:buAutoNum type="arabicPeriod"/>
            </a:pPr>
            <a:r>
              <a:rPr lang="en-US" sz="2000">
                <a:latin typeface="Arial"/>
                <a:cs typeface="Arial"/>
              </a:rPr>
              <a:t>The student will log in to the test again. </a:t>
            </a:r>
            <a:endParaRPr lang="en-US" sz="2000"/>
          </a:p>
          <a:p>
            <a:pPr marL="514350" indent="-514350">
              <a:buClr>
                <a:srgbClr val="000000"/>
              </a:buClr>
              <a:buAutoNum type="arabicPeriod"/>
            </a:pPr>
            <a:r>
              <a:rPr lang="en-US" sz="2000">
                <a:latin typeface="Arial"/>
                <a:cs typeface="Arial"/>
              </a:rPr>
              <a:t>The test coordinator will unlock the test session.</a:t>
            </a:r>
          </a:p>
          <a:p>
            <a:pPr marL="1022350" lvl="1" indent="-514350">
              <a:buClr>
                <a:srgbClr val="000000"/>
              </a:buClr>
              <a:buAutoNum type="arabicPeriod"/>
            </a:pPr>
            <a:r>
              <a:rPr lang="en-US" sz="2000">
                <a:latin typeface="Arial"/>
                <a:cs typeface="Arial"/>
              </a:rPr>
              <a:t>Log in to the MCAS Portal and click </a:t>
            </a:r>
            <a:r>
              <a:rPr lang="en-US" sz="2000" b="1">
                <a:latin typeface="Arial"/>
                <a:cs typeface="Arial"/>
              </a:rPr>
              <a:t>Administration</a:t>
            </a:r>
            <a:r>
              <a:rPr lang="en-US" sz="2000">
                <a:latin typeface="Arial"/>
                <a:cs typeface="Arial"/>
              </a:rPr>
              <a:t>.</a:t>
            </a:r>
          </a:p>
          <a:p>
            <a:pPr marL="1022350" lvl="1" indent="-514350">
              <a:buClr>
                <a:srgbClr val="000000"/>
              </a:buClr>
              <a:buAutoNum type="arabicPeriod"/>
            </a:pPr>
            <a:r>
              <a:rPr lang="en-US" sz="2000">
                <a:latin typeface="Arial"/>
                <a:cs typeface="Arial"/>
              </a:rPr>
              <a:t>Click </a:t>
            </a:r>
            <a:r>
              <a:rPr lang="en-US" sz="2000" b="1">
                <a:latin typeface="Arial"/>
                <a:cs typeface="Arial"/>
              </a:rPr>
              <a:t>Test Scheduling</a:t>
            </a:r>
            <a:r>
              <a:rPr lang="en-US" sz="2000">
                <a:latin typeface="Arial"/>
                <a:cs typeface="Arial"/>
              </a:rPr>
              <a:t>.</a:t>
            </a:r>
          </a:p>
          <a:p>
            <a:pPr marL="1022350" lvl="1" indent="-514350">
              <a:buClr>
                <a:srgbClr val="000000"/>
              </a:buClr>
              <a:buAutoNum type="arabicPeriod"/>
            </a:pPr>
            <a:r>
              <a:rPr lang="en-US" sz="2000">
                <a:latin typeface="Arial"/>
                <a:cs typeface="Arial"/>
              </a:rPr>
              <a:t>Select the school, content area, program (grades 3–8 or high school), and test.</a:t>
            </a:r>
          </a:p>
          <a:p>
            <a:pPr marL="1022350" lvl="1" indent="-514350">
              <a:buClr>
                <a:srgbClr val="000000"/>
              </a:buClr>
              <a:buAutoNum type="arabicPeriod"/>
            </a:pPr>
            <a:r>
              <a:rPr lang="en-US" sz="2000">
                <a:latin typeface="Arial"/>
                <a:cs typeface="Arial"/>
              </a:rPr>
              <a:t>Locate the student’s class and click </a:t>
            </a:r>
            <a:r>
              <a:rPr lang="en-US" sz="2000" b="1">
                <a:latin typeface="Arial"/>
                <a:cs typeface="Arial"/>
              </a:rPr>
              <a:t>View Details/Student Logins</a:t>
            </a:r>
            <a:r>
              <a:rPr lang="en-US" sz="2000">
                <a:latin typeface="Arial"/>
                <a:cs typeface="Arial"/>
              </a:rPr>
              <a:t>.</a:t>
            </a:r>
          </a:p>
          <a:p>
            <a:pPr marL="1022350" lvl="1" indent="-514350">
              <a:buClr>
                <a:srgbClr val="000000"/>
              </a:buClr>
              <a:buAutoNum type="arabicPeriod"/>
            </a:pPr>
            <a:r>
              <a:rPr lang="en-US" sz="2000">
                <a:latin typeface="Arial"/>
                <a:cs typeface="Arial"/>
              </a:rPr>
              <a:t>Locate the student and click </a:t>
            </a:r>
            <a:r>
              <a:rPr lang="en-US" sz="2000" b="1">
                <a:latin typeface="Arial"/>
                <a:cs typeface="Arial"/>
              </a:rPr>
              <a:t>Unlock</a:t>
            </a:r>
            <a:r>
              <a:rPr lang="en-US" sz="2000">
                <a:latin typeface="Arial"/>
                <a:cs typeface="Arial"/>
              </a:rPr>
              <a:t>.</a:t>
            </a:r>
          </a:p>
        </p:txBody>
      </p:sp>
      <p:pic>
        <p:nvPicPr>
          <p:cNvPr id="4" name="Picture 3">
            <a:extLst>
              <a:ext uri="{FF2B5EF4-FFF2-40B4-BE49-F238E27FC236}">
                <a16:creationId xmlns:a16="http://schemas.microsoft.com/office/drawing/2014/main" id="{AB010944-D1C3-C3AF-0E7D-39141B92AD93}"/>
              </a:ext>
            </a:extLst>
          </p:cNvPr>
          <p:cNvPicPr>
            <a:picLocks noChangeAspect="1"/>
          </p:cNvPicPr>
          <p:nvPr/>
        </p:nvPicPr>
        <p:blipFill>
          <a:blip r:embed="rId2"/>
          <a:srcRect t="58696" r="33" b="-877"/>
          <a:stretch/>
        </p:blipFill>
        <p:spPr>
          <a:xfrm>
            <a:off x="0" y="3897986"/>
            <a:ext cx="12187940" cy="2293431"/>
          </a:xfrm>
          <a:prstGeom prst="rect">
            <a:avLst/>
          </a:prstGeom>
        </p:spPr>
      </p:pic>
    </p:spTree>
    <p:extLst>
      <p:ext uri="{BB962C8B-B14F-4D97-AF65-F5344CB8AC3E}">
        <p14:creationId xmlns:p14="http://schemas.microsoft.com/office/powerpoint/2010/main" val="69716929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7127DB-90A7-7493-D6DF-5A87394CEE6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CDE01E4-8C6E-E4AC-A15C-BF483874270E}"/>
              </a:ext>
            </a:extLst>
          </p:cNvPr>
          <p:cNvSpPr>
            <a:spLocks noGrp="1"/>
          </p:cNvSpPr>
          <p:nvPr>
            <p:ph type="title" idx="4294967295"/>
          </p:nvPr>
        </p:nvSpPr>
        <p:spPr>
          <a:xfrm>
            <a:off x="822325" y="288925"/>
            <a:ext cx="11369675" cy="679450"/>
          </a:xfrm>
        </p:spPr>
        <p:txBody>
          <a:bodyPr/>
          <a:lstStyle/>
          <a:p>
            <a:r>
              <a:rPr lang="en-US" sz="4000">
                <a:solidFill>
                  <a:srgbClr val="3647B6"/>
                </a:solidFill>
                <a:latin typeface="Arial"/>
                <a:cs typeface="Arial"/>
              </a:rPr>
              <a:t>Reactivating Test Sessions</a:t>
            </a:r>
            <a:endParaRPr lang="en-US" sz="4000">
              <a:solidFill>
                <a:srgbClr val="3647B6"/>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FE487BBE-4FFB-BD3A-08E0-97BC47BFD9EE}"/>
              </a:ext>
            </a:extLst>
          </p:cNvPr>
          <p:cNvSpPr>
            <a:spLocks noGrp="1"/>
          </p:cNvSpPr>
          <p:nvPr>
            <p:ph idx="4294967295"/>
          </p:nvPr>
        </p:nvSpPr>
        <p:spPr>
          <a:xfrm>
            <a:off x="489621" y="1230313"/>
            <a:ext cx="10478887" cy="5049837"/>
          </a:xfrm>
        </p:spPr>
        <p:txBody>
          <a:bodyPr vert="horz" lIns="91440" tIns="45720" rIns="91440" bIns="45720" rtlCol="0" anchor="t">
            <a:noAutofit/>
          </a:bodyPr>
          <a:lstStyle/>
          <a:p>
            <a:pPr marL="514350">
              <a:buClr>
                <a:srgbClr val="000000"/>
              </a:buClr>
              <a:buAutoNum type="arabicPeriod"/>
            </a:pPr>
            <a:r>
              <a:rPr lang="en-US" sz="2200">
                <a:latin typeface="Arial"/>
                <a:cs typeface="Arial"/>
              </a:rPr>
              <a:t>Log in to the MCAS Portal and click </a:t>
            </a:r>
            <a:r>
              <a:rPr lang="en-US" sz="2200" b="1">
                <a:latin typeface="Arial"/>
                <a:cs typeface="Arial"/>
              </a:rPr>
              <a:t>Administration</a:t>
            </a:r>
            <a:r>
              <a:rPr lang="en-US" sz="2200">
                <a:latin typeface="Arial"/>
                <a:cs typeface="Arial"/>
              </a:rPr>
              <a:t>.</a:t>
            </a:r>
            <a:endParaRPr lang="en-US" sz="2200">
              <a:solidFill>
                <a:srgbClr val="203B6A"/>
              </a:solidFill>
              <a:latin typeface="Arial"/>
              <a:cs typeface="Arial"/>
            </a:endParaRPr>
          </a:p>
          <a:p>
            <a:pPr marL="514350">
              <a:buClr>
                <a:srgbClr val="000000"/>
              </a:buClr>
              <a:buAutoNum type="arabicPeriod"/>
            </a:pPr>
            <a:r>
              <a:rPr lang="en-US" sz="2200">
                <a:latin typeface="Arial"/>
                <a:cs typeface="Arial"/>
              </a:rPr>
              <a:t>Click </a:t>
            </a:r>
            <a:r>
              <a:rPr lang="en-US" sz="2200" b="1">
                <a:latin typeface="Arial"/>
                <a:cs typeface="Arial"/>
              </a:rPr>
              <a:t>Test Scheduling</a:t>
            </a:r>
            <a:r>
              <a:rPr lang="en-US" sz="2200">
                <a:latin typeface="Arial"/>
                <a:cs typeface="Arial"/>
              </a:rPr>
              <a:t>.</a:t>
            </a:r>
            <a:endParaRPr lang="en-US" sz="2200">
              <a:solidFill>
                <a:srgbClr val="203B6A"/>
              </a:solidFill>
              <a:latin typeface="Arial"/>
              <a:cs typeface="Arial"/>
            </a:endParaRPr>
          </a:p>
          <a:p>
            <a:pPr marL="514350">
              <a:buClr>
                <a:srgbClr val="000000"/>
              </a:buClr>
              <a:buAutoNum type="arabicPeriod"/>
            </a:pPr>
            <a:r>
              <a:rPr lang="en-US" sz="2200">
                <a:latin typeface="Arial"/>
                <a:cs typeface="Arial"/>
              </a:rPr>
              <a:t>Select the school, content area, program (grades 3</a:t>
            </a:r>
            <a:r>
              <a:rPr lang="en-US" sz="2400">
                <a:latin typeface="Arial"/>
                <a:cs typeface="Arial"/>
              </a:rPr>
              <a:t>–</a:t>
            </a:r>
            <a:r>
              <a:rPr lang="en-US" sz="2200">
                <a:latin typeface="Arial"/>
                <a:cs typeface="Arial"/>
              </a:rPr>
              <a:t>8 or high school), and test.</a:t>
            </a:r>
            <a:endParaRPr lang="en-US" sz="2200">
              <a:solidFill>
                <a:srgbClr val="203B6A"/>
              </a:solidFill>
              <a:latin typeface="Arial"/>
              <a:cs typeface="Arial"/>
            </a:endParaRPr>
          </a:p>
          <a:p>
            <a:pPr marL="514350">
              <a:buClr>
                <a:srgbClr val="000000"/>
              </a:buClr>
              <a:buAutoNum type="arabicPeriod"/>
            </a:pPr>
            <a:r>
              <a:rPr lang="en-US" sz="2200">
                <a:latin typeface="Arial"/>
                <a:cs typeface="Arial"/>
              </a:rPr>
              <a:t>Locate the student’s class and click </a:t>
            </a:r>
            <a:r>
              <a:rPr lang="en-US" sz="2200" b="1">
                <a:latin typeface="Arial"/>
                <a:cs typeface="Arial"/>
              </a:rPr>
              <a:t>View Details/Student Logins</a:t>
            </a:r>
            <a:r>
              <a:rPr lang="en-US" sz="2200">
                <a:latin typeface="Arial"/>
                <a:cs typeface="Arial"/>
              </a:rPr>
              <a:t>.</a:t>
            </a:r>
            <a:endParaRPr lang="en-US" sz="2200">
              <a:solidFill>
                <a:srgbClr val="203B6A"/>
              </a:solidFill>
              <a:latin typeface="Arial"/>
              <a:cs typeface="Arial"/>
            </a:endParaRPr>
          </a:p>
          <a:p>
            <a:pPr marL="514350">
              <a:buClr>
                <a:srgbClr val="000000"/>
              </a:buClr>
              <a:buAutoNum type="arabicPeriod"/>
            </a:pPr>
            <a:r>
              <a:rPr lang="en-US" sz="2200">
                <a:latin typeface="Arial"/>
                <a:cs typeface="Arial"/>
              </a:rPr>
              <a:t>Locate the student and click </a:t>
            </a:r>
            <a:r>
              <a:rPr lang="en-US" sz="2200" b="1">
                <a:latin typeface="Arial"/>
                <a:cs typeface="Arial"/>
              </a:rPr>
              <a:t>Reactivate</a:t>
            </a:r>
            <a:r>
              <a:rPr lang="en-US" sz="2200">
                <a:latin typeface="Arial"/>
                <a:cs typeface="Arial"/>
              </a:rPr>
              <a:t>.</a:t>
            </a:r>
            <a:endParaRPr lang="en-US" sz="2200"/>
          </a:p>
        </p:txBody>
      </p:sp>
      <p:pic>
        <p:nvPicPr>
          <p:cNvPr id="4" name="Picture 3">
            <a:extLst>
              <a:ext uri="{FF2B5EF4-FFF2-40B4-BE49-F238E27FC236}">
                <a16:creationId xmlns:a16="http://schemas.microsoft.com/office/drawing/2014/main" id="{B451125E-4EF9-666F-F4E6-C6AD07741E6E}"/>
              </a:ext>
            </a:extLst>
          </p:cNvPr>
          <p:cNvPicPr>
            <a:picLocks noChangeAspect="1"/>
          </p:cNvPicPr>
          <p:nvPr/>
        </p:nvPicPr>
        <p:blipFill>
          <a:blip r:embed="rId2"/>
          <a:stretch>
            <a:fillRect/>
          </a:stretch>
        </p:blipFill>
        <p:spPr>
          <a:xfrm>
            <a:off x="151327" y="3754258"/>
            <a:ext cx="12039600" cy="1914525"/>
          </a:xfrm>
          <a:prstGeom prst="rect">
            <a:avLst/>
          </a:prstGeom>
        </p:spPr>
      </p:pic>
    </p:spTree>
    <p:extLst>
      <p:ext uri="{BB962C8B-B14F-4D97-AF65-F5344CB8AC3E}">
        <p14:creationId xmlns:p14="http://schemas.microsoft.com/office/powerpoint/2010/main" val="283901756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3AC7C8-9B3F-D161-ED61-758630D978C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1E400E4-8728-E8DA-BC68-9B8834B8A6E8}"/>
              </a:ext>
            </a:extLst>
          </p:cNvPr>
          <p:cNvSpPr>
            <a:spLocks noGrp="1"/>
          </p:cNvSpPr>
          <p:nvPr>
            <p:ph type="title" idx="4294967295"/>
          </p:nvPr>
        </p:nvSpPr>
        <p:spPr>
          <a:xfrm>
            <a:off x="414494" y="181601"/>
            <a:ext cx="11572294" cy="679450"/>
          </a:xfrm>
        </p:spPr>
        <p:txBody>
          <a:bodyPr>
            <a:noAutofit/>
          </a:bodyPr>
          <a:lstStyle/>
          <a:p>
            <a:r>
              <a:rPr lang="en-US" sz="3200" dirty="0">
                <a:solidFill>
                  <a:srgbClr val="3647B6"/>
                </a:solidFill>
                <a:latin typeface="Arial"/>
                <a:cs typeface="Arial"/>
              </a:rPr>
              <a:t>Section Unlocking for Grades 5 and 8 STE and Grade 8 Civics</a:t>
            </a:r>
          </a:p>
        </p:txBody>
      </p:sp>
      <p:sp>
        <p:nvSpPr>
          <p:cNvPr id="3" name="Content Placeholder 2">
            <a:extLst>
              <a:ext uri="{FF2B5EF4-FFF2-40B4-BE49-F238E27FC236}">
                <a16:creationId xmlns:a16="http://schemas.microsoft.com/office/drawing/2014/main" id="{EE730749-41AE-BB20-2D82-74DB338B3362}"/>
              </a:ext>
            </a:extLst>
          </p:cNvPr>
          <p:cNvSpPr>
            <a:spLocks noGrp="1"/>
          </p:cNvSpPr>
          <p:nvPr>
            <p:ph idx="4294967295"/>
          </p:nvPr>
        </p:nvSpPr>
        <p:spPr>
          <a:xfrm>
            <a:off x="414494" y="908341"/>
            <a:ext cx="11369675" cy="5049837"/>
          </a:xfrm>
        </p:spPr>
        <p:txBody>
          <a:bodyPr vert="horz" lIns="91440" tIns="45720" rIns="91440" bIns="45720" rtlCol="0" anchor="t">
            <a:noAutofit/>
          </a:bodyPr>
          <a:lstStyle/>
          <a:p>
            <a:pPr marL="514350" indent="-514350">
              <a:buClr>
                <a:srgbClr val="000000"/>
              </a:buClr>
              <a:buAutoNum type="arabicPeriod"/>
            </a:pPr>
            <a:r>
              <a:rPr lang="en-US" sz="2400" dirty="0">
                <a:latin typeface="Arial"/>
                <a:cs typeface="Arial"/>
              </a:rPr>
              <a:t>Log in to the MCAS Portal and click Administration.</a:t>
            </a:r>
          </a:p>
          <a:p>
            <a:pPr marL="514350" indent="-514350">
              <a:buClr>
                <a:srgbClr val="000000"/>
              </a:buClr>
              <a:buAutoNum type="arabicPeriod"/>
            </a:pPr>
            <a:r>
              <a:rPr lang="en-US" sz="2400" dirty="0">
                <a:latin typeface="Arial"/>
                <a:cs typeface="Arial"/>
              </a:rPr>
              <a:t>Select </a:t>
            </a:r>
            <a:r>
              <a:rPr lang="en-US" sz="2400" b="1" dirty="0">
                <a:latin typeface="Arial"/>
                <a:cs typeface="Arial"/>
              </a:rPr>
              <a:t>Test Scheduling </a:t>
            </a:r>
            <a:r>
              <a:rPr lang="en-US" sz="2400" dirty="0">
                <a:latin typeface="Arial"/>
                <a:cs typeface="Arial"/>
              </a:rPr>
              <a:t>in the top menu.</a:t>
            </a:r>
          </a:p>
          <a:p>
            <a:pPr marL="514350" indent="-514350">
              <a:buClr>
                <a:srgbClr val="000000"/>
              </a:buClr>
              <a:buAutoNum type="arabicPeriod"/>
            </a:pPr>
            <a:r>
              <a:rPr lang="en-US" sz="2400" dirty="0">
                <a:latin typeface="Arial"/>
                <a:cs typeface="Arial"/>
              </a:rPr>
              <a:t>Select the correct school, content area, program (grades 3–8), and test name.</a:t>
            </a:r>
          </a:p>
          <a:p>
            <a:pPr marL="514350" indent="-514350">
              <a:buClr>
                <a:srgbClr val="000000"/>
              </a:buClr>
              <a:buAutoNum type="arabicPeriod"/>
            </a:pPr>
            <a:r>
              <a:rPr lang="en-US" sz="2400" dirty="0">
                <a:latin typeface="Arial"/>
                <a:cs typeface="Arial"/>
              </a:rPr>
              <a:t>Locate the class the student is in and select </a:t>
            </a:r>
            <a:r>
              <a:rPr lang="en-US" sz="2400" b="1" dirty="0">
                <a:latin typeface="Arial"/>
                <a:cs typeface="Arial"/>
              </a:rPr>
              <a:t>View Details/Student Logins</a:t>
            </a:r>
            <a:r>
              <a:rPr lang="en-US" sz="2400" dirty="0">
                <a:latin typeface="Arial"/>
                <a:cs typeface="Arial"/>
              </a:rPr>
              <a:t>.</a:t>
            </a:r>
          </a:p>
          <a:p>
            <a:pPr marL="514350" indent="-514350">
              <a:buClr>
                <a:srgbClr val="000000"/>
              </a:buClr>
              <a:buAutoNum type="arabicPeriod"/>
            </a:pPr>
            <a:r>
              <a:rPr lang="en-US" sz="2400" dirty="0">
                <a:latin typeface="Arial"/>
                <a:cs typeface="Arial"/>
              </a:rPr>
              <a:t>Locate the student and select </a:t>
            </a:r>
            <a:r>
              <a:rPr lang="en-US" sz="2400" b="1" dirty="0">
                <a:latin typeface="Arial"/>
                <a:cs typeface="Arial"/>
              </a:rPr>
              <a:t>Reopen Sections</a:t>
            </a:r>
            <a:r>
              <a:rPr lang="en-US" sz="2400" dirty="0">
                <a:latin typeface="Arial"/>
                <a:cs typeface="Arial"/>
              </a:rPr>
              <a:t>.</a:t>
            </a:r>
          </a:p>
        </p:txBody>
      </p:sp>
      <p:sp>
        <p:nvSpPr>
          <p:cNvPr id="5" name="Slide Number Placeholder 4" hidden="1">
            <a:extLst>
              <a:ext uri="{FF2B5EF4-FFF2-40B4-BE49-F238E27FC236}">
                <a16:creationId xmlns:a16="http://schemas.microsoft.com/office/drawing/2014/main" id="{AD6DE73A-68CF-EDA7-2E05-188F57B0E3D8}"/>
              </a:ext>
            </a:extLst>
          </p:cNvPr>
          <p:cNvSpPr>
            <a:spLocks noGrp="1"/>
          </p:cNvSpPr>
          <p:nvPr>
            <p:ph type="sldNum" sz="quarter" idx="4294967295"/>
          </p:nvPr>
        </p:nvSpPr>
        <p:spPr>
          <a:xfrm>
            <a:off x="0" y="0"/>
            <a:ext cx="0" cy="0"/>
          </a:xfrm>
        </p:spPr>
        <p:txBody>
          <a:bodyPr/>
          <a:lstStyle/>
          <a:p>
            <a:fld id="{BD26C40E-487C-40A4-A841-8174FD7B7142}" type="slidenum">
              <a:rPr lang="en-US" smtClean="0"/>
              <a:pPr/>
              <a:t>56</a:t>
            </a:fld>
            <a:endParaRPr lang="en-US"/>
          </a:p>
        </p:txBody>
      </p:sp>
      <p:grpSp>
        <p:nvGrpSpPr>
          <p:cNvPr id="7" name="Group 6">
            <a:extLst>
              <a:ext uri="{FF2B5EF4-FFF2-40B4-BE49-F238E27FC236}">
                <a16:creationId xmlns:a16="http://schemas.microsoft.com/office/drawing/2014/main" id="{2AB86170-38DF-B2AD-6AFC-0A65CF765F4D}"/>
              </a:ext>
            </a:extLst>
          </p:cNvPr>
          <p:cNvGrpSpPr/>
          <p:nvPr/>
        </p:nvGrpSpPr>
        <p:grpSpPr>
          <a:xfrm>
            <a:off x="517838" y="3329519"/>
            <a:ext cx="11365605" cy="2801268"/>
            <a:chOff x="504422" y="3622127"/>
            <a:chExt cx="11365605" cy="2801268"/>
          </a:xfrm>
        </p:grpSpPr>
        <p:pic>
          <p:nvPicPr>
            <p:cNvPr id="4" name="Picture 3">
              <a:extLst>
                <a:ext uri="{FF2B5EF4-FFF2-40B4-BE49-F238E27FC236}">
                  <a16:creationId xmlns:a16="http://schemas.microsoft.com/office/drawing/2014/main" id="{2E3E88CD-9BA9-6168-5326-E50C2B425C74}"/>
                </a:ext>
              </a:extLst>
            </p:cNvPr>
            <p:cNvPicPr>
              <a:picLocks noChangeAspect="1"/>
            </p:cNvPicPr>
            <p:nvPr/>
          </p:nvPicPr>
          <p:blipFill>
            <a:blip r:embed="rId2"/>
            <a:stretch>
              <a:fillRect/>
            </a:stretch>
          </p:blipFill>
          <p:spPr>
            <a:xfrm>
              <a:off x="504422" y="3622127"/>
              <a:ext cx="11365605" cy="2801268"/>
            </a:xfrm>
            <a:prstGeom prst="rect">
              <a:avLst/>
            </a:prstGeom>
          </p:spPr>
        </p:pic>
        <p:sp>
          <p:nvSpPr>
            <p:cNvPr id="6" name="Rectangle 5">
              <a:extLst>
                <a:ext uri="{FF2B5EF4-FFF2-40B4-BE49-F238E27FC236}">
                  <a16:creationId xmlns:a16="http://schemas.microsoft.com/office/drawing/2014/main" id="{22310BEB-4A83-704C-DA8B-B0FF361B3F5B}"/>
                </a:ext>
              </a:extLst>
            </p:cNvPr>
            <p:cNvSpPr/>
            <p:nvPr/>
          </p:nvSpPr>
          <p:spPr>
            <a:xfrm>
              <a:off x="10893380" y="4325155"/>
              <a:ext cx="482957" cy="504422"/>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18943721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924E97-9282-F91D-7F37-55E7AE9360C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D92EA2D-4C69-1B82-EE6D-70ABE657AC8D}"/>
              </a:ext>
            </a:extLst>
          </p:cNvPr>
          <p:cNvSpPr>
            <a:spLocks noGrp="1"/>
          </p:cNvSpPr>
          <p:nvPr>
            <p:ph type="title"/>
          </p:nvPr>
        </p:nvSpPr>
        <p:spPr>
          <a:xfrm>
            <a:off x="465991" y="399675"/>
            <a:ext cx="10990385" cy="800851"/>
          </a:xfrm>
        </p:spPr>
        <p:txBody>
          <a:bodyPr>
            <a:normAutofit fontScale="90000"/>
          </a:bodyPr>
          <a:lstStyle/>
          <a:p>
            <a:r>
              <a:rPr lang="en-US" sz="4000">
                <a:latin typeface="Arial" panose="020B0604020202020204" pitchFamily="34" charset="0"/>
                <a:cs typeface="Arial" panose="020B0604020202020204" pitchFamily="34" charset="0"/>
              </a:rPr>
              <a:t>Troubleshooting Scenarios that May Occur During Testing</a:t>
            </a:r>
          </a:p>
        </p:txBody>
      </p:sp>
      <p:sp>
        <p:nvSpPr>
          <p:cNvPr id="3" name="Text Placeholder 2">
            <a:extLst>
              <a:ext uri="{FF2B5EF4-FFF2-40B4-BE49-F238E27FC236}">
                <a16:creationId xmlns:a16="http://schemas.microsoft.com/office/drawing/2014/main" id="{FEF86639-41C0-FFC5-4AF9-252945AC681A}"/>
              </a:ext>
            </a:extLst>
          </p:cNvPr>
          <p:cNvSpPr>
            <a:spLocks noGrp="1"/>
          </p:cNvSpPr>
          <p:nvPr>
            <p:ph type="body" idx="1"/>
          </p:nvPr>
        </p:nvSpPr>
        <p:spPr>
          <a:xfrm>
            <a:off x="465991" y="1310054"/>
            <a:ext cx="10990385" cy="4747845"/>
          </a:xfrm>
        </p:spPr>
        <p:txBody>
          <a:bodyPr>
            <a:normAutofit/>
          </a:bodyPr>
          <a:lstStyle/>
          <a:p>
            <a:pPr>
              <a:buClrTx/>
            </a:pPr>
            <a:endParaRPr lang="en-US" sz="2400">
              <a:solidFill>
                <a:srgbClr val="000000"/>
              </a:solidFill>
              <a:latin typeface="Arial" panose="020B0604020202020204" pitchFamily="34" charset="0"/>
              <a:cs typeface="Arial" panose="020B0604020202020204" pitchFamily="34" charset="0"/>
            </a:endParaRPr>
          </a:p>
        </p:txBody>
      </p:sp>
      <p:graphicFrame>
        <p:nvGraphicFramePr>
          <p:cNvPr id="4" name="Table 3">
            <a:extLst>
              <a:ext uri="{FF2B5EF4-FFF2-40B4-BE49-F238E27FC236}">
                <a16:creationId xmlns:a16="http://schemas.microsoft.com/office/drawing/2014/main" id="{07176C71-68A6-A3E1-28EA-240697F5A66E}"/>
              </a:ext>
            </a:extLst>
          </p:cNvPr>
          <p:cNvGraphicFramePr>
            <a:graphicFrameLocks noGrp="1"/>
          </p:cNvGraphicFramePr>
          <p:nvPr>
            <p:extLst>
              <p:ext uri="{D42A27DB-BD31-4B8C-83A1-F6EECF244321}">
                <p14:modId xmlns:p14="http://schemas.microsoft.com/office/powerpoint/2010/main" val="2913214285"/>
              </p:ext>
            </p:extLst>
          </p:nvPr>
        </p:nvGraphicFramePr>
        <p:xfrm>
          <a:off x="301575" y="1310054"/>
          <a:ext cx="11588850" cy="4114995"/>
        </p:xfrm>
        <a:graphic>
          <a:graphicData uri="http://schemas.openxmlformats.org/drawingml/2006/table">
            <a:tbl>
              <a:tblPr firstRow="1" bandRow="1">
                <a:tableStyleId>{5C22544A-7EE6-4342-B048-85BDC9FD1C3A}</a:tableStyleId>
              </a:tblPr>
              <a:tblGrid>
                <a:gridCol w="3862950">
                  <a:extLst>
                    <a:ext uri="{9D8B030D-6E8A-4147-A177-3AD203B41FA5}">
                      <a16:colId xmlns:a16="http://schemas.microsoft.com/office/drawing/2014/main" val="3895636938"/>
                    </a:ext>
                  </a:extLst>
                </a:gridCol>
                <a:gridCol w="3862950">
                  <a:extLst>
                    <a:ext uri="{9D8B030D-6E8A-4147-A177-3AD203B41FA5}">
                      <a16:colId xmlns:a16="http://schemas.microsoft.com/office/drawing/2014/main" val="202801004"/>
                    </a:ext>
                  </a:extLst>
                </a:gridCol>
                <a:gridCol w="3862950">
                  <a:extLst>
                    <a:ext uri="{9D8B030D-6E8A-4147-A177-3AD203B41FA5}">
                      <a16:colId xmlns:a16="http://schemas.microsoft.com/office/drawing/2014/main" val="2173090818"/>
                    </a:ext>
                  </a:extLst>
                </a:gridCol>
              </a:tblGrid>
              <a:tr h="365955">
                <a:tc>
                  <a:txBody>
                    <a:bodyPr/>
                    <a:lstStyle/>
                    <a:p>
                      <a:r>
                        <a:rPr lang="en-US">
                          <a:latin typeface="Arial" panose="020B0604020202020204" pitchFamily="34" charset="0"/>
                          <a:cs typeface="Arial" panose="020B0604020202020204" pitchFamily="34" charset="0"/>
                        </a:rPr>
                        <a:t>Scenario</a:t>
                      </a:r>
                    </a:p>
                  </a:txBody>
                  <a:tcPr/>
                </a:tc>
                <a:tc>
                  <a:txBody>
                    <a:bodyPr/>
                    <a:lstStyle/>
                    <a:p>
                      <a:r>
                        <a:rPr lang="en-US">
                          <a:latin typeface="Arial" panose="020B0604020202020204" pitchFamily="34" charset="0"/>
                          <a:cs typeface="Arial" panose="020B0604020202020204" pitchFamily="34" charset="0"/>
                        </a:rPr>
                        <a:t>Issue</a:t>
                      </a:r>
                    </a:p>
                  </a:txBody>
                  <a:tcPr/>
                </a:tc>
                <a:tc>
                  <a:txBody>
                    <a:bodyPr/>
                    <a:lstStyle/>
                    <a:p>
                      <a:r>
                        <a:rPr lang="en-US">
                          <a:latin typeface="Arial" panose="020B0604020202020204" pitchFamily="34" charset="0"/>
                          <a:cs typeface="Arial" panose="020B0604020202020204" pitchFamily="34" charset="0"/>
                        </a:rPr>
                        <a:t>Resolution </a:t>
                      </a:r>
                    </a:p>
                  </a:txBody>
                  <a:tcPr/>
                </a:tc>
                <a:extLst>
                  <a:ext uri="{0D108BD9-81ED-4DB2-BD59-A6C34878D82A}">
                    <a16:rowId xmlns:a16="http://schemas.microsoft.com/office/drawing/2014/main" val="3324028345"/>
                  </a:ext>
                </a:extLst>
              </a:tr>
              <a:tr h="365955">
                <a:tc>
                  <a:txBody>
                    <a:bodyPr/>
                    <a:lstStyle/>
                    <a:p>
                      <a:r>
                        <a:rPr lang="en-US">
                          <a:solidFill>
                            <a:srgbClr val="000000"/>
                          </a:solidFill>
                          <a:latin typeface="Arial" panose="020B0604020202020204" pitchFamily="34" charset="0"/>
                          <a:cs typeface="Arial" panose="020B0604020202020204" pitchFamily="34" charset="0"/>
                        </a:rPr>
                        <a:t>The student is logging in to the test and sees the following message on the sign in page: </a:t>
                      </a:r>
                      <a:r>
                        <a:rPr lang="en-US" sz="1800" b="1" kern="1200">
                          <a:solidFill>
                            <a:srgbClr val="000000"/>
                          </a:solidFill>
                          <a:effectLst/>
                          <a:latin typeface="Arial" panose="020B0604020202020204" pitchFamily="34" charset="0"/>
                          <a:ea typeface="+mn-ea"/>
                          <a:cs typeface="Arial" panose="020B0604020202020204" pitchFamily="34" charset="0"/>
                        </a:rPr>
                        <a:t>Invalid username/password</a:t>
                      </a:r>
                      <a:r>
                        <a:rPr lang="en-US" b="1">
                          <a:solidFill>
                            <a:srgbClr val="000000"/>
                          </a:solidFill>
                          <a:effectLst/>
                          <a:latin typeface="Arial" panose="020B0604020202020204" pitchFamily="34" charset="0"/>
                          <a:cs typeface="Arial" panose="020B0604020202020204" pitchFamily="34" charset="0"/>
                        </a:rPr>
                        <a:t> </a:t>
                      </a:r>
                      <a:endParaRPr lang="en-US" b="1">
                        <a:solidFill>
                          <a:srgbClr val="000000"/>
                        </a:solidFill>
                        <a:latin typeface="Arial" panose="020B0604020202020204" pitchFamily="34" charset="0"/>
                        <a:cs typeface="Arial" panose="020B0604020202020204" pitchFamily="34" charset="0"/>
                      </a:endParaRPr>
                    </a:p>
                  </a:txBody>
                  <a:tcPr/>
                </a:tc>
                <a:tc>
                  <a:txBody>
                    <a:bodyPr/>
                    <a:lstStyle/>
                    <a:p>
                      <a:pPr marL="0" indent="0">
                        <a:buNone/>
                      </a:pPr>
                      <a:r>
                        <a:rPr lang="en-US" sz="1800" kern="1200">
                          <a:solidFill>
                            <a:srgbClr val="000000"/>
                          </a:solidFill>
                          <a:effectLst/>
                          <a:latin typeface="Arial" panose="020B0604020202020204" pitchFamily="34" charset="0"/>
                          <a:ea typeface="+mn-ea"/>
                          <a:cs typeface="Arial" panose="020B0604020202020204" pitchFamily="34" charset="0"/>
                        </a:rPr>
                        <a:t>The student is using the incorrect password or username when trying to log into the MCAS Student Kiosk. </a:t>
                      </a:r>
                      <a:endParaRPr lang="en-US">
                        <a:solidFill>
                          <a:srgbClr val="000000"/>
                        </a:solidFill>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a:solidFill>
                            <a:srgbClr val="000000"/>
                          </a:solidFill>
                          <a:effectLst/>
                          <a:latin typeface="Arial" panose="020B0604020202020204" pitchFamily="34" charset="0"/>
                          <a:ea typeface="+mn-ea"/>
                          <a:cs typeface="Arial" panose="020B0604020202020204" pitchFamily="34" charset="0"/>
                        </a:rPr>
                        <a:t>Verify the correct username and password in the MCAS Portal and have the student retry. Note that student passwords will be printed in all caps, but the passwords themselves are case insensitive.</a:t>
                      </a:r>
                    </a:p>
                  </a:txBody>
                  <a:tcPr/>
                </a:tc>
                <a:extLst>
                  <a:ext uri="{0D108BD9-81ED-4DB2-BD59-A6C34878D82A}">
                    <a16:rowId xmlns:a16="http://schemas.microsoft.com/office/drawing/2014/main" val="3284589794"/>
                  </a:ext>
                </a:extLst>
              </a:tr>
              <a:tr h="36595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solidFill>
                            <a:srgbClr val="000000"/>
                          </a:solidFill>
                          <a:latin typeface="Arial" panose="020B0604020202020204" pitchFamily="34" charset="0"/>
                          <a:cs typeface="Arial" panose="020B0604020202020204" pitchFamily="34" charset="0"/>
                        </a:rPr>
                        <a:t>The student has successfully logged in with their username and password. On the student profile page, the student receives a message after entering the session access code: </a:t>
                      </a:r>
                      <a:r>
                        <a:rPr lang="en-US" sz="1800" b="1" kern="1200">
                          <a:solidFill>
                            <a:srgbClr val="000000"/>
                          </a:solidFill>
                          <a:effectLst/>
                          <a:latin typeface="Arial" panose="020B0604020202020204" pitchFamily="34" charset="0"/>
                          <a:ea typeface="+mn-ea"/>
                          <a:cs typeface="Arial" panose="020B0604020202020204" pitchFamily="34" charset="0"/>
                        </a:rPr>
                        <a:t>Incorrect session access code. Please try again.</a:t>
                      </a:r>
                      <a:r>
                        <a:rPr lang="en-US" b="1">
                          <a:solidFill>
                            <a:srgbClr val="000000"/>
                          </a:solidFill>
                          <a:effectLst/>
                          <a:latin typeface="Arial" panose="020B0604020202020204" pitchFamily="34" charset="0"/>
                          <a:cs typeface="Arial" panose="020B0604020202020204" pitchFamily="34" charset="0"/>
                        </a:rPr>
                        <a:t> </a:t>
                      </a:r>
                      <a:endParaRPr lang="en-US" b="1">
                        <a:solidFill>
                          <a:srgbClr val="000000"/>
                        </a:solidFill>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a:solidFill>
                            <a:srgbClr val="000000"/>
                          </a:solidFill>
                          <a:effectLst/>
                          <a:latin typeface="Arial" panose="020B0604020202020204" pitchFamily="34" charset="0"/>
                          <a:ea typeface="+mn-ea"/>
                          <a:cs typeface="Arial" panose="020B0604020202020204" pitchFamily="34" charset="0"/>
                        </a:rPr>
                        <a:t>The student is using the incorrect session access code for the session selected or typing in the session access code incorrectly.</a:t>
                      </a:r>
                      <a:endParaRPr lang="en-US">
                        <a:solidFill>
                          <a:srgbClr val="000000"/>
                        </a:solidFill>
                        <a:latin typeface="Arial" panose="020B0604020202020204" pitchFamily="34" charset="0"/>
                        <a:cs typeface="Arial" panose="020B0604020202020204" pitchFamily="34" charset="0"/>
                      </a:endParaRPr>
                    </a:p>
                  </a:txBody>
                  <a:tcPr/>
                </a:tc>
                <a:tc>
                  <a:txBody>
                    <a:bodyPr/>
                    <a:lstStyle/>
                    <a:p>
                      <a:pPr marL="0" indent="0">
                        <a:buNone/>
                      </a:pPr>
                      <a:r>
                        <a:rPr lang="en-US" sz="1800" kern="1200">
                          <a:solidFill>
                            <a:srgbClr val="000000"/>
                          </a:solidFill>
                          <a:effectLst/>
                          <a:latin typeface="Arial" panose="020B0604020202020204" pitchFamily="34" charset="0"/>
                          <a:ea typeface="+mn-ea"/>
                          <a:cs typeface="Arial" panose="020B0604020202020204" pitchFamily="34" charset="0"/>
                        </a:rPr>
                        <a:t>Verify the correct session access code in MCAS Portal and have the student retry.</a:t>
                      </a:r>
                      <a:r>
                        <a:rPr lang="en-US">
                          <a:solidFill>
                            <a:srgbClr val="000000"/>
                          </a:solidFill>
                          <a:effectLst/>
                          <a:latin typeface="Arial" panose="020B0604020202020204" pitchFamily="34" charset="0"/>
                          <a:cs typeface="Arial" panose="020B0604020202020204" pitchFamily="34" charset="0"/>
                        </a:rPr>
                        <a:t> </a:t>
                      </a:r>
                      <a:endParaRPr lang="en-US">
                        <a:solidFill>
                          <a:srgbClr val="000000"/>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953662969"/>
                  </a:ext>
                </a:extLst>
              </a:tr>
            </a:tbl>
          </a:graphicData>
        </a:graphic>
      </p:graphicFrame>
    </p:spTree>
    <p:extLst>
      <p:ext uri="{BB962C8B-B14F-4D97-AF65-F5344CB8AC3E}">
        <p14:creationId xmlns:p14="http://schemas.microsoft.com/office/powerpoint/2010/main" val="49314256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C2B92D-BCBE-CE9D-B23F-0D97EC719CE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21401ED-0FC2-D927-1244-C27A10E788F5}"/>
              </a:ext>
            </a:extLst>
          </p:cNvPr>
          <p:cNvSpPr>
            <a:spLocks noGrp="1"/>
          </p:cNvSpPr>
          <p:nvPr>
            <p:ph type="title"/>
          </p:nvPr>
        </p:nvSpPr>
        <p:spPr>
          <a:xfrm>
            <a:off x="0" y="0"/>
            <a:ext cx="12097512" cy="800851"/>
          </a:xfrm>
        </p:spPr>
        <p:txBody>
          <a:bodyPr>
            <a:noAutofit/>
          </a:bodyPr>
          <a:lstStyle/>
          <a:p>
            <a:r>
              <a:rPr lang="en-US" sz="3200" dirty="0">
                <a:latin typeface="Arial" panose="020B0604020202020204" pitchFamily="34" charset="0"/>
                <a:cs typeface="Arial" panose="020B0604020202020204" pitchFamily="34" charset="0"/>
              </a:rPr>
              <a:t>Troubleshooting Scenarios that May Occur </a:t>
            </a:r>
            <a:r>
              <a:rPr lang="en-US" sz="3200">
                <a:latin typeface="Arial" panose="020B0604020202020204" pitchFamily="34" charset="0"/>
                <a:cs typeface="Arial" panose="020B0604020202020204" pitchFamily="34" charset="0"/>
              </a:rPr>
              <a:t>During</a:t>
            </a:r>
            <a:r>
              <a:rPr lang="en-US" sz="3200" dirty="0">
                <a:latin typeface="Arial" panose="020B0604020202020204" pitchFamily="34" charset="0"/>
                <a:cs typeface="Arial" panose="020B0604020202020204" pitchFamily="34" charset="0"/>
              </a:rPr>
              <a:t> Testing (</a:t>
            </a:r>
            <a:r>
              <a:rPr lang="en-US" sz="3200">
                <a:latin typeface="Arial" panose="020B0604020202020204" pitchFamily="34" charset="0"/>
                <a:cs typeface="Arial" panose="020B0604020202020204" pitchFamily="34" charset="0"/>
              </a:rPr>
              <a:t>cont’d</a:t>
            </a:r>
            <a:r>
              <a:rPr lang="en-US" sz="3200" dirty="0">
                <a:latin typeface="Arial" panose="020B0604020202020204" pitchFamily="34" charset="0"/>
                <a:cs typeface="Arial" panose="020B0604020202020204" pitchFamily="34" charset="0"/>
              </a:rPr>
              <a:t>)</a:t>
            </a:r>
          </a:p>
        </p:txBody>
      </p:sp>
      <p:sp>
        <p:nvSpPr>
          <p:cNvPr id="3" name="Text Placeholder 2">
            <a:extLst>
              <a:ext uri="{FF2B5EF4-FFF2-40B4-BE49-F238E27FC236}">
                <a16:creationId xmlns:a16="http://schemas.microsoft.com/office/drawing/2014/main" id="{06673570-4EC0-4CC8-5CE5-C83CEAFA5228}"/>
              </a:ext>
            </a:extLst>
          </p:cNvPr>
          <p:cNvSpPr>
            <a:spLocks noGrp="1"/>
          </p:cNvSpPr>
          <p:nvPr>
            <p:ph type="body" idx="1"/>
          </p:nvPr>
        </p:nvSpPr>
        <p:spPr>
          <a:xfrm>
            <a:off x="465991" y="1310054"/>
            <a:ext cx="10990385" cy="4747845"/>
          </a:xfrm>
        </p:spPr>
        <p:txBody>
          <a:bodyPr>
            <a:normAutofit/>
          </a:bodyPr>
          <a:lstStyle/>
          <a:p>
            <a:pPr>
              <a:buClrTx/>
            </a:pPr>
            <a:endParaRPr lang="en-US" sz="2400">
              <a:solidFill>
                <a:srgbClr val="000000"/>
              </a:solidFill>
              <a:latin typeface="Arial" panose="020B0604020202020204" pitchFamily="34" charset="0"/>
              <a:cs typeface="Arial" panose="020B0604020202020204" pitchFamily="34" charset="0"/>
            </a:endParaRPr>
          </a:p>
        </p:txBody>
      </p:sp>
      <p:graphicFrame>
        <p:nvGraphicFramePr>
          <p:cNvPr id="4" name="Table 3">
            <a:extLst>
              <a:ext uri="{FF2B5EF4-FFF2-40B4-BE49-F238E27FC236}">
                <a16:creationId xmlns:a16="http://schemas.microsoft.com/office/drawing/2014/main" id="{B767B178-2C39-6158-BA5E-9CE1D63160F8}"/>
              </a:ext>
            </a:extLst>
          </p:cNvPr>
          <p:cNvGraphicFramePr>
            <a:graphicFrameLocks noGrp="1"/>
          </p:cNvGraphicFramePr>
          <p:nvPr>
            <p:extLst>
              <p:ext uri="{D42A27DB-BD31-4B8C-83A1-F6EECF244321}">
                <p14:modId xmlns:p14="http://schemas.microsoft.com/office/powerpoint/2010/main" val="3188072414"/>
              </p:ext>
            </p:extLst>
          </p:nvPr>
        </p:nvGraphicFramePr>
        <p:xfrm>
          <a:off x="301575" y="957071"/>
          <a:ext cx="11588850" cy="5760915"/>
        </p:xfrm>
        <a:graphic>
          <a:graphicData uri="http://schemas.openxmlformats.org/drawingml/2006/table">
            <a:tbl>
              <a:tblPr firstRow="1" bandRow="1">
                <a:tableStyleId>{5C22544A-7EE6-4342-B048-85BDC9FD1C3A}</a:tableStyleId>
              </a:tblPr>
              <a:tblGrid>
                <a:gridCol w="3862950">
                  <a:extLst>
                    <a:ext uri="{9D8B030D-6E8A-4147-A177-3AD203B41FA5}">
                      <a16:colId xmlns:a16="http://schemas.microsoft.com/office/drawing/2014/main" val="3895636938"/>
                    </a:ext>
                  </a:extLst>
                </a:gridCol>
                <a:gridCol w="3862950">
                  <a:extLst>
                    <a:ext uri="{9D8B030D-6E8A-4147-A177-3AD203B41FA5}">
                      <a16:colId xmlns:a16="http://schemas.microsoft.com/office/drawing/2014/main" val="202801004"/>
                    </a:ext>
                  </a:extLst>
                </a:gridCol>
                <a:gridCol w="3862950">
                  <a:extLst>
                    <a:ext uri="{9D8B030D-6E8A-4147-A177-3AD203B41FA5}">
                      <a16:colId xmlns:a16="http://schemas.microsoft.com/office/drawing/2014/main" val="2173090818"/>
                    </a:ext>
                  </a:extLst>
                </a:gridCol>
              </a:tblGrid>
              <a:tr h="365955">
                <a:tc>
                  <a:txBody>
                    <a:bodyPr/>
                    <a:lstStyle/>
                    <a:p>
                      <a:r>
                        <a:rPr lang="en-US" dirty="0">
                          <a:latin typeface="Arial" panose="020B0604020202020204" pitchFamily="34" charset="0"/>
                          <a:cs typeface="Arial" panose="020B0604020202020204" pitchFamily="34" charset="0"/>
                        </a:rPr>
                        <a:t>Scenario</a:t>
                      </a:r>
                    </a:p>
                  </a:txBody>
                  <a:tcPr/>
                </a:tc>
                <a:tc>
                  <a:txBody>
                    <a:bodyPr/>
                    <a:lstStyle/>
                    <a:p>
                      <a:r>
                        <a:rPr lang="en-US">
                          <a:latin typeface="Arial" panose="020B0604020202020204" pitchFamily="34" charset="0"/>
                          <a:cs typeface="Arial" panose="020B0604020202020204" pitchFamily="34" charset="0"/>
                        </a:rPr>
                        <a:t>Issue</a:t>
                      </a:r>
                    </a:p>
                  </a:txBody>
                  <a:tcPr/>
                </a:tc>
                <a:tc>
                  <a:txBody>
                    <a:bodyPr/>
                    <a:lstStyle/>
                    <a:p>
                      <a:r>
                        <a:rPr lang="en-US" dirty="0">
                          <a:latin typeface="Arial" panose="020B0604020202020204" pitchFamily="34" charset="0"/>
                          <a:cs typeface="Arial" panose="020B0604020202020204" pitchFamily="34" charset="0"/>
                        </a:rPr>
                        <a:t>Resolution </a:t>
                      </a:r>
                    </a:p>
                  </a:txBody>
                  <a:tcPr/>
                </a:tc>
                <a:extLst>
                  <a:ext uri="{0D108BD9-81ED-4DB2-BD59-A6C34878D82A}">
                    <a16:rowId xmlns:a16="http://schemas.microsoft.com/office/drawing/2014/main" val="3324028345"/>
                  </a:ext>
                </a:extLst>
              </a:tr>
              <a:tr h="36595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a:solidFill>
                            <a:srgbClr val="000000"/>
                          </a:solidFill>
                          <a:latin typeface="Arial" panose="020B0604020202020204" pitchFamily="34" charset="0"/>
                          <a:cs typeface="Arial" panose="020B0604020202020204" pitchFamily="34" charset="0"/>
                        </a:rPr>
                        <a:t>While the student is taking the test, the student sees the message: </a:t>
                      </a:r>
                      <a:r>
                        <a:rPr lang="en-US" sz="1800" b="1" kern="1200">
                          <a:solidFill>
                            <a:srgbClr val="000000"/>
                          </a:solidFill>
                          <a:effectLst/>
                          <a:latin typeface="Arial" panose="020B0604020202020204" pitchFamily="34" charset="0"/>
                          <a:ea typeface="+mn-ea"/>
                          <a:cs typeface="Arial" panose="020B0604020202020204" pitchFamily="34" charset="0"/>
                        </a:rPr>
                        <a:t>Please raise your hand; your test session has timed out.</a:t>
                      </a:r>
                      <a:r>
                        <a:rPr lang="en-US" b="1">
                          <a:solidFill>
                            <a:srgbClr val="000000"/>
                          </a:solidFill>
                          <a:effectLst/>
                          <a:latin typeface="Arial" panose="020B0604020202020204" pitchFamily="34" charset="0"/>
                          <a:cs typeface="Arial" panose="020B0604020202020204" pitchFamily="34" charset="0"/>
                        </a:rPr>
                        <a:t> </a:t>
                      </a:r>
                      <a:endParaRPr lang="en-US" b="1">
                        <a:solidFill>
                          <a:srgbClr val="000000"/>
                        </a:solidFill>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rgbClr val="000000"/>
                          </a:solidFill>
                          <a:effectLst/>
                          <a:latin typeface="Arial" panose="020B0604020202020204" pitchFamily="34" charset="0"/>
                          <a:ea typeface="+mn-ea"/>
                          <a:cs typeface="Arial" panose="020B0604020202020204" pitchFamily="34" charset="0"/>
                        </a:rPr>
                        <a:t>The student has timed out of their test session, meaning they have been inactive in the test for 60 minutes.  </a:t>
                      </a:r>
                      <a:endParaRPr lang="en-US" dirty="0">
                        <a:solidFill>
                          <a:srgbClr val="000000"/>
                        </a:solidFill>
                        <a:latin typeface="Arial" panose="020B0604020202020204" pitchFamily="34" charset="0"/>
                        <a:cs typeface="Arial" panose="020B0604020202020204" pitchFamily="34" charset="0"/>
                      </a:endParaRPr>
                    </a:p>
                  </a:txBody>
                  <a:tcPr/>
                </a:tc>
                <a:tc>
                  <a:txBody>
                    <a:bodyPr/>
                    <a:lstStyle/>
                    <a:p>
                      <a:pPr marL="0" indent="0">
                        <a:buNone/>
                      </a:pPr>
                      <a:r>
                        <a:rPr lang="en-US" sz="1800" kern="1200">
                          <a:solidFill>
                            <a:srgbClr val="000000"/>
                          </a:solidFill>
                          <a:effectLst/>
                          <a:latin typeface="Arial" panose="020B0604020202020204" pitchFamily="34" charset="0"/>
                          <a:ea typeface="+mn-ea"/>
                          <a:cs typeface="Arial" panose="020B0604020202020204" pitchFamily="34" charset="0"/>
                        </a:rPr>
                        <a:t>Click </a:t>
                      </a:r>
                      <a:r>
                        <a:rPr lang="en-US" sz="1800" b="1" kern="1200">
                          <a:solidFill>
                            <a:srgbClr val="000000"/>
                          </a:solidFill>
                          <a:effectLst/>
                          <a:latin typeface="Arial" panose="020B0604020202020204" pitchFamily="34" charset="0"/>
                          <a:ea typeface="+mn-ea"/>
                          <a:cs typeface="Arial" panose="020B0604020202020204" pitchFamily="34" charset="0"/>
                        </a:rPr>
                        <a:t>Exit</a:t>
                      </a:r>
                      <a:r>
                        <a:rPr lang="en-US" sz="1800" kern="1200">
                          <a:solidFill>
                            <a:srgbClr val="000000"/>
                          </a:solidFill>
                          <a:effectLst/>
                          <a:latin typeface="Arial" panose="020B0604020202020204" pitchFamily="34" charset="0"/>
                          <a:ea typeface="+mn-ea"/>
                          <a:cs typeface="Arial" panose="020B0604020202020204" pitchFamily="34" charset="0"/>
                        </a:rPr>
                        <a:t> and you will be brought back to the student testing interface sign in page. When the student is ready to continue testing, they will log back into the student testing interface and select the session they wish to continue and the proctor will enter the proctor password. The student will resume testing where they left off.</a:t>
                      </a:r>
                      <a:r>
                        <a:rPr lang="en-US">
                          <a:solidFill>
                            <a:srgbClr val="000000"/>
                          </a:solidFill>
                          <a:effectLst/>
                          <a:latin typeface="Arial" panose="020B0604020202020204" pitchFamily="34" charset="0"/>
                          <a:cs typeface="Arial" panose="020B0604020202020204" pitchFamily="34" charset="0"/>
                        </a:rPr>
                        <a:t> </a:t>
                      </a:r>
                      <a:endParaRPr lang="en-US">
                        <a:solidFill>
                          <a:srgbClr val="000000"/>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428974917"/>
                  </a:ext>
                </a:extLst>
              </a:tr>
              <a:tr h="36595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a:solidFill>
                            <a:srgbClr val="000000"/>
                          </a:solidFill>
                          <a:latin typeface="Arial" panose="020B0604020202020204" pitchFamily="34" charset="0"/>
                          <a:cs typeface="Arial" panose="020B0604020202020204" pitchFamily="34" charset="0"/>
                        </a:rPr>
                        <a:t>When the student turns in the test, the student sees the message: </a:t>
                      </a:r>
                      <a:r>
                        <a:rPr lang="en-US" sz="1800" b="1" kern="1200">
                          <a:solidFill>
                            <a:srgbClr val="000000"/>
                          </a:solidFill>
                          <a:effectLst/>
                          <a:latin typeface="Arial" panose="020B0604020202020204" pitchFamily="34" charset="0"/>
                          <a:ea typeface="+mn-ea"/>
                          <a:cs typeface="Arial" panose="020B0604020202020204" pitchFamily="34" charset="0"/>
                        </a:rPr>
                        <a:t>A connection to the network could not be established. Your test has been saved offline.</a:t>
                      </a:r>
                      <a:r>
                        <a:rPr lang="en-US" b="1">
                          <a:solidFill>
                            <a:srgbClr val="000000"/>
                          </a:solidFill>
                          <a:effectLst/>
                          <a:latin typeface="Arial" panose="020B0604020202020204" pitchFamily="34" charset="0"/>
                          <a:cs typeface="Arial" panose="020B0604020202020204" pitchFamily="34" charset="0"/>
                        </a:rPr>
                        <a:t> </a:t>
                      </a:r>
                      <a:endParaRPr lang="en-US" b="1">
                        <a:solidFill>
                          <a:srgbClr val="000000"/>
                        </a:solidFill>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a:solidFill>
                            <a:srgbClr val="000000"/>
                          </a:solidFill>
                          <a:effectLst/>
                          <a:latin typeface="Arial" panose="020B0604020202020204" pitchFamily="34" charset="0"/>
                          <a:ea typeface="+mn-ea"/>
                          <a:cs typeface="Arial" panose="020B0604020202020204" pitchFamily="34" charset="0"/>
                        </a:rPr>
                        <a:t>Internet connectivity was lost after the student began testing and was not restored by the time the student completed the test. The student completed the test session and clicked </a:t>
                      </a:r>
                      <a:r>
                        <a:rPr lang="en-US" sz="1800" b="1" kern="1200">
                          <a:solidFill>
                            <a:srgbClr val="000000"/>
                          </a:solidFill>
                          <a:effectLst/>
                          <a:latin typeface="Arial" panose="020B0604020202020204" pitchFamily="34" charset="0"/>
                          <a:ea typeface="+mn-ea"/>
                          <a:cs typeface="Arial" panose="020B0604020202020204" pitchFamily="34" charset="0"/>
                        </a:rPr>
                        <a:t>Turn in Test.</a:t>
                      </a:r>
                      <a:r>
                        <a:rPr lang="en-US" sz="1800" kern="1200">
                          <a:solidFill>
                            <a:srgbClr val="000000"/>
                          </a:solidFill>
                          <a:effectLst/>
                          <a:latin typeface="Arial" panose="020B0604020202020204" pitchFamily="34" charset="0"/>
                          <a:ea typeface="+mn-ea"/>
                          <a:cs typeface="Arial" panose="020B0604020202020204" pitchFamily="34" charset="0"/>
                        </a:rPr>
                        <a:t> The student’s responses will be saved to the local folder configured when the MCAS Student Kiosk was initially installed. </a:t>
                      </a:r>
                      <a:endParaRPr lang="en-US">
                        <a:solidFill>
                          <a:srgbClr val="000000"/>
                        </a:solidFill>
                        <a:latin typeface="Arial" panose="020B0604020202020204" pitchFamily="34" charset="0"/>
                        <a:cs typeface="Arial" panose="020B0604020202020204" pitchFamily="34" charset="0"/>
                      </a:endParaRPr>
                    </a:p>
                  </a:txBody>
                  <a:tcPr/>
                </a:tc>
                <a:tc>
                  <a:txBody>
                    <a:bodyPr/>
                    <a:lstStyle/>
                    <a:p>
                      <a:pPr marL="0" indent="0">
                        <a:buNone/>
                      </a:pPr>
                      <a:r>
                        <a:rPr lang="en-US" sz="1800" kern="1200" dirty="0">
                          <a:solidFill>
                            <a:srgbClr val="000000"/>
                          </a:solidFill>
                          <a:effectLst/>
                          <a:latin typeface="Arial" panose="020B0604020202020204" pitchFamily="34" charset="0"/>
                          <a:ea typeface="+mn-ea"/>
                          <a:cs typeface="Arial" panose="020B0604020202020204" pitchFamily="34" charset="0"/>
                        </a:rPr>
                        <a:t>Enter the proctor password to acknowledge the message. Note the student’s device ID. Contact your technology coordinator to establish internet connection. Relaunch the MCAS Student Kiosk on the student’s device.</a:t>
                      </a:r>
                      <a:r>
                        <a:rPr lang="en-US" dirty="0">
                          <a:solidFill>
                            <a:srgbClr val="000000"/>
                          </a:solidFill>
                          <a:effectLst/>
                          <a:latin typeface="Arial" panose="020B0604020202020204" pitchFamily="34" charset="0"/>
                          <a:cs typeface="Arial" panose="020B0604020202020204" pitchFamily="34" charset="0"/>
                        </a:rPr>
                        <a:t> </a:t>
                      </a:r>
                      <a:endParaRPr lang="en-US" dirty="0">
                        <a:solidFill>
                          <a:srgbClr val="000000"/>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6591904"/>
                  </a:ext>
                </a:extLst>
              </a:tr>
            </a:tbl>
          </a:graphicData>
        </a:graphic>
      </p:graphicFrame>
    </p:spTree>
    <p:extLst>
      <p:ext uri="{BB962C8B-B14F-4D97-AF65-F5344CB8AC3E}">
        <p14:creationId xmlns:p14="http://schemas.microsoft.com/office/powerpoint/2010/main" val="156020447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7AC357-07E2-B630-51BD-A1FB0B255B4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3B3B3F7-6D85-4CAA-838B-D97E11199BC0}"/>
              </a:ext>
            </a:extLst>
          </p:cNvPr>
          <p:cNvSpPr>
            <a:spLocks noGrp="1"/>
          </p:cNvSpPr>
          <p:nvPr>
            <p:ph type="title" idx="4294967295"/>
          </p:nvPr>
        </p:nvSpPr>
        <p:spPr>
          <a:xfrm>
            <a:off x="822325" y="288925"/>
            <a:ext cx="11369675" cy="679450"/>
          </a:xfrm>
        </p:spPr>
        <p:txBody>
          <a:bodyPr/>
          <a:lstStyle/>
          <a:p>
            <a:r>
              <a:rPr lang="en-US" sz="4000">
                <a:solidFill>
                  <a:srgbClr val="3647B6"/>
                </a:solidFill>
                <a:latin typeface="Arial" panose="020B0604020202020204" pitchFamily="34" charset="0"/>
                <a:cs typeface="Arial" panose="020B0604020202020204" pitchFamily="34" charset="0"/>
              </a:rPr>
              <a:t>Student Questionnaire </a:t>
            </a:r>
          </a:p>
        </p:txBody>
      </p:sp>
      <p:sp>
        <p:nvSpPr>
          <p:cNvPr id="3" name="Content Placeholder 2">
            <a:extLst>
              <a:ext uri="{FF2B5EF4-FFF2-40B4-BE49-F238E27FC236}">
                <a16:creationId xmlns:a16="http://schemas.microsoft.com/office/drawing/2014/main" id="{1A85DBA2-C1D1-0ED7-8535-3A5CA6F2CF12}"/>
              </a:ext>
            </a:extLst>
          </p:cNvPr>
          <p:cNvSpPr>
            <a:spLocks noGrp="1"/>
          </p:cNvSpPr>
          <p:nvPr>
            <p:ph idx="4294967295"/>
          </p:nvPr>
        </p:nvSpPr>
        <p:spPr>
          <a:xfrm>
            <a:off x="822325" y="1230313"/>
            <a:ext cx="11369675" cy="5049837"/>
          </a:xfrm>
        </p:spPr>
        <p:txBody>
          <a:bodyPr/>
          <a:lstStyle/>
          <a:p>
            <a:pPr>
              <a:buClr>
                <a:srgbClr val="000000"/>
              </a:buClr>
            </a:pPr>
            <a:r>
              <a:rPr lang="en-US">
                <a:latin typeface="Arial" panose="020B0604020202020204" pitchFamily="34" charset="0"/>
                <a:cs typeface="Arial" panose="020B0604020202020204" pitchFamily="34" charset="0"/>
              </a:rPr>
              <a:t>The questionnaire should be administered after the final test session: </a:t>
            </a:r>
          </a:p>
          <a:p>
            <a:pPr lvl="1">
              <a:buClr>
                <a:srgbClr val="000000"/>
              </a:buClr>
            </a:pPr>
            <a:r>
              <a:rPr lang="en-US">
                <a:latin typeface="Arial" panose="020B0604020202020204" pitchFamily="34" charset="0"/>
                <a:cs typeface="Arial" panose="020B0604020202020204" pitchFamily="34" charset="0"/>
              </a:rPr>
              <a:t>Mathematics Session 2 for grades 4 and 10</a:t>
            </a:r>
          </a:p>
          <a:p>
            <a:pPr lvl="1">
              <a:buClr>
                <a:srgbClr val="000000"/>
              </a:buClr>
            </a:pPr>
            <a:r>
              <a:rPr lang="en-US">
                <a:latin typeface="Arial" panose="020B0604020202020204" pitchFamily="34" charset="0"/>
                <a:cs typeface="Arial" panose="020B0604020202020204" pitchFamily="34" charset="0"/>
              </a:rPr>
              <a:t>STE Session 2 for grades 5 and 8 </a:t>
            </a:r>
          </a:p>
          <a:p>
            <a:pPr>
              <a:buClr>
                <a:srgbClr val="000000"/>
              </a:buClr>
            </a:pPr>
            <a:r>
              <a:rPr lang="en-US">
                <a:latin typeface="Arial" panose="020B0604020202020204" pitchFamily="34" charset="0"/>
                <a:cs typeface="Arial" panose="020B0604020202020204" pitchFamily="34" charset="0"/>
              </a:rPr>
              <a:t>Students will need to enter a separate session access code in order to sign in to the questionnaire. </a:t>
            </a:r>
          </a:p>
          <a:p>
            <a:pPr>
              <a:buClr>
                <a:srgbClr val="000000"/>
              </a:buClr>
            </a:pPr>
            <a:r>
              <a:rPr lang="en-US">
                <a:latin typeface="Arial" panose="020B0604020202020204" pitchFamily="34" charset="0"/>
                <a:cs typeface="Arial" panose="020B0604020202020204" pitchFamily="34" charset="0"/>
              </a:rPr>
              <a:t>If a school is not administering the questionnaire, there are no additional steps to take in the MCAS Portal. </a:t>
            </a:r>
          </a:p>
          <a:p>
            <a:pPr lvl="1">
              <a:buClr>
                <a:srgbClr val="000000"/>
              </a:buClr>
            </a:pPr>
            <a:r>
              <a:rPr lang="en-US">
                <a:latin typeface="Arial" panose="020B0604020202020204" pitchFamily="34" charset="0"/>
                <a:cs typeface="Arial" panose="020B0604020202020204" pitchFamily="34" charset="0"/>
              </a:rPr>
              <a:t>This is different than in previous years where tests needed to be marked complete. </a:t>
            </a:r>
          </a:p>
          <a:p>
            <a:pPr>
              <a:buClr>
                <a:srgbClr val="000000"/>
              </a:buClr>
            </a:pPr>
            <a:endParaRPr lang="en-US">
              <a:latin typeface="Arial" panose="020B0604020202020204" pitchFamily="34" charset="0"/>
              <a:cs typeface="Arial" panose="020B0604020202020204" pitchFamily="34" charset="0"/>
            </a:endParaRPr>
          </a:p>
          <a:p>
            <a:pPr>
              <a:buClr>
                <a:srgbClr val="000000"/>
              </a:buClr>
            </a:pPr>
            <a:endParaRPr lang="en-US">
              <a:latin typeface="Arial" panose="020B0604020202020204" pitchFamily="34" charset="0"/>
              <a:cs typeface="Arial" panose="020B0604020202020204" pitchFamily="34" charset="0"/>
            </a:endParaRPr>
          </a:p>
          <a:p>
            <a:pPr>
              <a:buClr>
                <a:srgbClr val="000000"/>
              </a:buClr>
            </a:pPr>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295905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A8BECCA-2104-4569-9EFA-4A4475A36802}"/>
              </a:ext>
            </a:extLst>
          </p:cNvPr>
          <p:cNvSpPr>
            <a:spLocks noGrp="1"/>
          </p:cNvSpPr>
          <p:nvPr>
            <p:ph idx="1"/>
          </p:nvPr>
        </p:nvSpPr>
        <p:spPr/>
        <p:txBody>
          <a:bodyPr>
            <a:normAutofit lnSpcReduction="10000"/>
          </a:bodyPr>
          <a:lstStyle/>
          <a:p>
            <a:pPr marL="0" indent="0">
              <a:buNone/>
            </a:pPr>
            <a:r>
              <a:rPr lang="en-US" sz="3200" b="1" dirty="0"/>
              <a:t>What is your role? (Check all that apply)</a:t>
            </a:r>
          </a:p>
          <a:p>
            <a:endParaRPr lang="en-US" dirty="0"/>
          </a:p>
          <a:p>
            <a:pPr marL="1022350" lvl="1" indent="-514350">
              <a:buAutoNum type="alphaUcPeriod"/>
            </a:pPr>
            <a:r>
              <a:rPr lang="en-US" sz="2800" dirty="0"/>
              <a:t>District test coordinator</a:t>
            </a:r>
          </a:p>
          <a:p>
            <a:pPr marL="1022350" lvl="1" indent="-514350">
              <a:buAutoNum type="alphaUcPeriod"/>
            </a:pPr>
            <a:r>
              <a:rPr lang="en-US" sz="2800" dirty="0"/>
              <a:t>School test coordinator</a:t>
            </a:r>
          </a:p>
          <a:p>
            <a:pPr marL="1022350" lvl="1" indent="-514350">
              <a:buAutoNum type="alphaUcPeriod"/>
            </a:pPr>
            <a:r>
              <a:rPr lang="en-US" sz="2800" dirty="0"/>
              <a:t>Principal</a:t>
            </a:r>
          </a:p>
          <a:p>
            <a:pPr marL="1022350" lvl="1" indent="-514350">
              <a:buAutoNum type="alphaUcPeriod"/>
            </a:pPr>
            <a:r>
              <a:rPr lang="en-US" sz="2800" dirty="0"/>
              <a:t>Guidance counselor</a:t>
            </a:r>
          </a:p>
          <a:p>
            <a:pPr marL="1022350" lvl="1" indent="-514350">
              <a:buFont typeface="Arial" panose="020B0604020202020204" pitchFamily="34" charset="0"/>
              <a:buAutoNum type="alphaUcPeriod"/>
            </a:pPr>
            <a:r>
              <a:rPr lang="en-US" sz="2800" dirty="0"/>
              <a:t>Technology staff </a:t>
            </a:r>
          </a:p>
          <a:p>
            <a:pPr marL="1022350" lvl="1" indent="-514350">
              <a:buAutoNum type="alphaUcPeriod"/>
            </a:pPr>
            <a:r>
              <a:rPr lang="en-US" sz="2800" dirty="0"/>
              <a:t>Other district staff</a:t>
            </a:r>
          </a:p>
          <a:p>
            <a:pPr marL="1022350" lvl="1" indent="-514350">
              <a:buAutoNum type="alphaUcPeriod"/>
            </a:pPr>
            <a:r>
              <a:rPr lang="en-US" sz="2800" dirty="0"/>
              <a:t>Other school staff</a:t>
            </a:r>
          </a:p>
          <a:p>
            <a:pPr marL="1022350" lvl="1" indent="-514350">
              <a:buAutoNum type="alphaUcPeriod"/>
            </a:pPr>
            <a:endParaRPr lang="en-US" sz="3200" dirty="0"/>
          </a:p>
        </p:txBody>
      </p:sp>
      <p:sp>
        <p:nvSpPr>
          <p:cNvPr id="2" name="Title 1">
            <a:extLst>
              <a:ext uri="{FF2B5EF4-FFF2-40B4-BE49-F238E27FC236}">
                <a16:creationId xmlns:a16="http://schemas.microsoft.com/office/drawing/2014/main" id="{A377C98B-8840-45A0-A256-C940A58852A0}"/>
              </a:ext>
            </a:extLst>
          </p:cNvPr>
          <p:cNvSpPr>
            <a:spLocks noGrp="1"/>
          </p:cNvSpPr>
          <p:nvPr>
            <p:ph type="title"/>
          </p:nvPr>
        </p:nvSpPr>
        <p:spPr/>
        <p:txBody>
          <a:bodyPr/>
          <a:lstStyle/>
          <a:p>
            <a:r>
              <a:rPr lang="en-US"/>
              <a:t>Poll Question</a:t>
            </a:r>
            <a:r>
              <a:rPr lang="en-US" sz="200"/>
              <a:t>—3</a:t>
            </a:r>
          </a:p>
        </p:txBody>
      </p:sp>
    </p:spTree>
    <p:extLst>
      <p:ext uri="{BB962C8B-B14F-4D97-AF65-F5344CB8AC3E}">
        <p14:creationId xmlns:p14="http://schemas.microsoft.com/office/powerpoint/2010/main" val="171169774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4EB2C5-018F-DCE2-DF4E-28609DCF14D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3C22866-A656-5BD8-1172-08E766327AED}"/>
              </a:ext>
            </a:extLst>
          </p:cNvPr>
          <p:cNvSpPr>
            <a:spLocks noGrp="1"/>
          </p:cNvSpPr>
          <p:nvPr>
            <p:ph type="title" idx="4294967295"/>
          </p:nvPr>
        </p:nvSpPr>
        <p:spPr>
          <a:xfrm>
            <a:off x="822325" y="288925"/>
            <a:ext cx="11369675" cy="679450"/>
          </a:xfrm>
        </p:spPr>
        <p:txBody>
          <a:bodyPr/>
          <a:lstStyle/>
          <a:p>
            <a:r>
              <a:rPr lang="en-US" sz="4000">
                <a:solidFill>
                  <a:srgbClr val="3647B6"/>
                </a:solidFill>
                <a:latin typeface="Arial" panose="020B0604020202020204" pitchFamily="34" charset="0"/>
                <a:cs typeface="Arial" panose="020B0604020202020204" pitchFamily="34" charset="0"/>
              </a:rPr>
              <a:t>Resources</a:t>
            </a:r>
          </a:p>
        </p:txBody>
      </p:sp>
      <p:sp>
        <p:nvSpPr>
          <p:cNvPr id="3" name="Content Placeholder 2">
            <a:extLst>
              <a:ext uri="{FF2B5EF4-FFF2-40B4-BE49-F238E27FC236}">
                <a16:creationId xmlns:a16="http://schemas.microsoft.com/office/drawing/2014/main" id="{82DF2014-4EFE-282A-15D7-52A70BF7F7D5}"/>
              </a:ext>
            </a:extLst>
          </p:cNvPr>
          <p:cNvSpPr>
            <a:spLocks noGrp="1"/>
          </p:cNvSpPr>
          <p:nvPr>
            <p:ph idx="4294967295"/>
          </p:nvPr>
        </p:nvSpPr>
        <p:spPr>
          <a:xfrm>
            <a:off x="822325" y="1230313"/>
            <a:ext cx="11369675" cy="5049837"/>
          </a:xfrm>
        </p:spPr>
        <p:txBody>
          <a:bodyPr/>
          <a:lstStyle/>
          <a:p>
            <a:pPr>
              <a:buClr>
                <a:srgbClr val="000000"/>
              </a:buClr>
            </a:pPr>
            <a:r>
              <a:rPr lang="en-US" sz="2800" b="0" i="0" u="none" strike="noStrike">
                <a:solidFill>
                  <a:srgbClr val="1A4785"/>
                </a:solidFill>
                <a:effectLst/>
                <a:latin typeface="Arial" panose="020B0604020202020204" pitchFamily="34" charset="0"/>
                <a:hlinkClick r:id="rId2"/>
              </a:rPr>
              <a:t>Additional Tasks on the Test Scheduling Page of the MCAS Portal: Adding Report Codes, Reactivating Tests, and Exports</a:t>
            </a:r>
            <a:endParaRPr lang="en-US" sz="2800" b="0" i="0" u="none" strike="noStrike">
              <a:solidFill>
                <a:srgbClr val="1A4785"/>
              </a:solidFill>
              <a:effectLst/>
              <a:latin typeface="Arial" panose="020B0604020202020204" pitchFamily="34" charset="0"/>
            </a:endParaRPr>
          </a:p>
          <a:p>
            <a:pPr>
              <a:buClr>
                <a:srgbClr val="000000"/>
              </a:buClr>
            </a:pPr>
            <a:r>
              <a:rPr lang="en-US" sz="2800" b="0" i="0" u="none" strike="noStrike">
                <a:solidFill>
                  <a:srgbClr val="1A4785"/>
                </a:solidFill>
                <a:effectLst/>
                <a:latin typeface="Arial" panose="020B0604020202020204" pitchFamily="34" charset="0"/>
                <a:hlinkClick r:id="rId3"/>
              </a:rPr>
              <a:t>Instructions for Unlocking Test Questions in the MCAS Student Kiosk</a:t>
            </a:r>
            <a:endParaRPr lang="en-US" sz="2800" b="0" i="0" u="none" strike="noStrike">
              <a:solidFill>
                <a:srgbClr val="1A4785"/>
              </a:solidFill>
              <a:effectLst/>
              <a:latin typeface="Arial" panose="020B0604020202020204" pitchFamily="34" charset="0"/>
            </a:endParaRPr>
          </a:p>
          <a:p>
            <a:pPr>
              <a:buClr>
                <a:srgbClr val="000000"/>
              </a:buClr>
            </a:pPr>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9943152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4D8C38-ACD8-9A55-8844-6013EF08E86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312C850-522E-F763-3E04-3F70D017ACA4}"/>
              </a:ext>
            </a:extLst>
          </p:cNvPr>
          <p:cNvSpPr>
            <a:spLocks noGrp="1"/>
          </p:cNvSpPr>
          <p:nvPr>
            <p:ph type="title"/>
          </p:nvPr>
        </p:nvSpPr>
        <p:spPr>
          <a:xfrm>
            <a:off x="221751" y="2288346"/>
            <a:ext cx="10515600" cy="1093686"/>
          </a:xfrm>
        </p:spPr>
        <p:txBody>
          <a:bodyPr/>
          <a:lstStyle/>
          <a:p>
            <a:r>
              <a:rPr lang="en-US">
                <a:latin typeface="Arial" panose="020B0604020202020204" pitchFamily="34" charset="0"/>
                <a:cs typeface="Arial" panose="020B0604020202020204" pitchFamily="34" charset="0"/>
              </a:rPr>
              <a:t>Questions and Answers</a:t>
            </a:r>
          </a:p>
        </p:txBody>
      </p:sp>
      <p:sp>
        <p:nvSpPr>
          <p:cNvPr id="3" name="Text Placeholder 2">
            <a:extLst>
              <a:ext uri="{FF2B5EF4-FFF2-40B4-BE49-F238E27FC236}">
                <a16:creationId xmlns:a16="http://schemas.microsoft.com/office/drawing/2014/main" id="{FC860487-C1CA-C245-D474-505745FEB726}"/>
              </a:ext>
            </a:extLst>
          </p:cNvPr>
          <p:cNvSpPr>
            <a:spLocks noGrp="1"/>
          </p:cNvSpPr>
          <p:nvPr>
            <p:ph type="body" idx="4294967295"/>
          </p:nvPr>
        </p:nvSpPr>
        <p:spPr>
          <a:xfrm>
            <a:off x="746749" y="3398225"/>
            <a:ext cx="6915705" cy="823326"/>
          </a:xfrm>
        </p:spPr>
        <p:txBody>
          <a:bodyPr/>
          <a:lstStyle/>
          <a:p>
            <a:pPr marL="0" indent="0">
              <a:buNone/>
            </a:pPr>
            <a:r>
              <a:rPr lang="en-US">
                <a:latin typeface="Arial" panose="020B0604020202020204" pitchFamily="34" charset="0"/>
                <a:cs typeface="Arial" panose="020B0604020202020204" pitchFamily="34" charset="0"/>
              </a:rPr>
              <a:t>Use the “Q&amp;A” feature to ask questions. </a:t>
            </a:r>
          </a:p>
        </p:txBody>
      </p:sp>
      <p:pic>
        <p:nvPicPr>
          <p:cNvPr id="6" name="Picture 5" descr="welcome screen">
            <a:extLst>
              <a:ext uri="{FF2B5EF4-FFF2-40B4-BE49-F238E27FC236}">
                <a16:creationId xmlns:a16="http://schemas.microsoft.com/office/drawing/2014/main" id="{5E903760-05AC-0F8A-14B8-9EF1F58CC501}"/>
              </a:ext>
              <a:ext uri="{C183D7F6-B498-43B3-948B-1728B52AA6E4}">
                <adec:decorative xmlns:adec="http://schemas.microsoft.com/office/drawing/2017/decorative" val="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06073" y="3610936"/>
            <a:ext cx="3603678" cy="2186638"/>
          </a:xfrm>
          <a:prstGeom prst="rect">
            <a:avLst/>
          </a:prstGeom>
          <a:ln>
            <a:solidFill>
              <a:schemeClr val="bg1">
                <a:lumMod val="50000"/>
              </a:schemeClr>
            </a:solidFill>
          </a:ln>
        </p:spPr>
      </p:pic>
      <p:pic>
        <p:nvPicPr>
          <p:cNvPr id="8" name="Picture 7" descr="Image displays Q &amp; A">
            <a:extLst>
              <a:ext uri="{FF2B5EF4-FFF2-40B4-BE49-F238E27FC236}">
                <a16:creationId xmlns:a16="http://schemas.microsoft.com/office/drawing/2014/main" id="{854782DE-E709-AB63-46F7-6E86BBE1F6B0}"/>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9803527" y="1860490"/>
            <a:ext cx="1650040" cy="1005087"/>
          </a:xfrm>
          <a:prstGeom prst="rect">
            <a:avLst/>
          </a:prstGeom>
        </p:spPr>
      </p:pic>
      <p:sp>
        <p:nvSpPr>
          <p:cNvPr id="5" name="Oval 4">
            <a:extLst>
              <a:ext uri="{FF2B5EF4-FFF2-40B4-BE49-F238E27FC236}">
                <a16:creationId xmlns:a16="http://schemas.microsoft.com/office/drawing/2014/main" id="{0F86FAB7-AF40-C291-A56B-56A1648A8469}"/>
              </a:ext>
              <a:ext uri="{C183D7F6-B498-43B3-948B-1728B52AA6E4}">
                <adec:decorative xmlns:adec="http://schemas.microsoft.com/office/drawing/2017/decorative" val="1"/>
              </a:ext>
            </a:extLst>
          </p:cNvPr>
          <p:cNvSpPr/>
          <p:nvPr/>
        </p:nvSpPr>
        <p:spPr>
          <a:xfrm>
            <a:off x="10105355" y="1924773"/>
            <a:ext cx="1003300" cy="958850"/>
          </a:xfrm>
          <a:prstGeom prst="ellipse">
            <a:avLst/>
          </a:prstGeom>
          <a:noFill/>
          <a:ln w="57150">
            <a:solidFill>
              <a:srgbClr val="E385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392367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35052-0EA0-2950-9C7D-EF204FCBC554}"/>
              </a:ext>
            </a:extLst>
          </p:cNvPr>
          <p:cNvSpPr>
            <a:spLocks noGrp="1"/>
          </p:cNvSpPr>
          <p:nvPr>
            <p:ph type="title"/>
          </p:nvPr>
        </p:nvSpPr>
        <p:spPr>
          <a:xfrm>
            <a:off x="839570" y="2882157"/>
            <a:ext cx="10872573" cy="1093686"/>
          </a:xfrm>
        </p:spPr>
        <p:txBody>
          <a:bodyPr>
            <a:normAutofit fontScale="90000"/>
          </a:bodyPr>
          <a:lstStyle/>
          <a:p>
            <a:r>
              <a:rPr lang="en-US">
                <a:latin typeface="Arial" panose="020B0604020202020204" pitchFamily="34" charset="0"/>
                <a:cs typeface="Arial" panose="020B0604020202020204" pitchFamily="34" charset="0"/>
              </a:rPr>
              <a:t>6. Tasks After All Testing Is Completed</a:t>
            </a:r>
          </a:p>
        </p:txBody>
      </p:sp>
    </p:spTree>
    <p:extLst>
      <p:ext uri="{BB962C8B-B14F-4D97-AF65-F5344CB8AC3E}">
        <p14:creationId xmlns:p14="http://schemas.microsoft.com/office/powerpoint/2010/main" val="127696782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22325" y="288925"/>
            <a:ext cx="11369675" cy="679450"/>
          </a:xfrm>
        </p:spPr>
        <p:txBody>
          <a:bodyPr>
            <a:noAutofit/>
          </a:bodyPr>
          <a:lstStyle/>
          <a:p>
            <a:r>
              <a:rPr lang="en-US" sz="3200">
                <a:solidFill>
                  <a:srgbClr val="3647B6"/>
                </a:solidFill>
                <a:latin typeface="Arial" panose="020B0604020202020204" pitchFamily="34" charset="0"/>
                <a:cs typeface="Arial" panose="020B0604020202020204" pitchFamily="34" charset="0"/>
              </a:rPr>
              <a:t>Updating Accommodations After Testing for Students Who Did </a:t>
            </a:r>
            <a:r>
              <a:rPr lang="en-US" sz="3200" u="sng">
                <a:solidFill>
                  <a:srgbClr val="3647B6"/>
                </a:solidFill>
                <a:latin typeface="Arial" panose="020B0604020202020204" pitchFamily="34" charset="0"/>
                <a:cs typeface="Arial" panose="020B0604020202020204" pitchFamily="34" charset="0"/>
              </a:rPr>
              <a:t>Not</a:t>
            </a:r>
            <a:r>
              <a:rPr lang="en-US" sz="3200">
                <a:solidFill>
                  <a:srgbClr val="3647B6"/>
                </a:solidFill>
                <a:latin typeface="Arial" panose="020B0604020202020204" pitchFamily="34" charset="0"/>
                <a:cs typeface="Arial" panose="020B0604020202020204" pitchFamily="34" charset="0"/>
              </a:rPr>
              <a:t> Use an Accommodation </a:t>
            </a:r>
          </a:p>
        </p:txBody>
      </p:sp>
      <p:sp>
        <p:nvSpPr>
          <p:cNvPr id="3" name="Content Placeholder 2"/>
          <p:cNvSpPr>
            <a:spLocks noGrp="1"/>
          </p:cNvSpPr>
          <p:nvPr>
            <p:ph idx="4294967295"/>
          </p:nvPr>
        </p:nvSpPr>
        <p:spPr>
          <a:xfrm>
            <a:off x="822325" y="1230313"/>
            <a:ext cx="11369675" cy="5049837"/>
          </a:xfrm>
        </p:spPr>
        <p:txBody>
          <a:bodyPr vert="horz" lIns="91440" tIns="45720" rIns="91440" bIns="45720" rtlCol="0" anchor="t">
            <a:noAutofit/>
          </a:bodyPr>
          <a:lstStyle/>
          <a:p>
            <a:pPr>
              <a:buClr>
                <a:srgbClr val="000000"/>
              </a:buClr>
            </a:pPr>
            <a:r>
              <a:rPr lang="en-US" sz="2800">
                <a:latin typeface="Arial"/>
                <a:cs typeface="Arial"/>
              </a:rPr>
              <a:t>Update accommodations in the MCAS Portal for each content area test if a student refused or did not use an accommodation.</a:t>
            </a:r>
          </a:p>
          <a:p>
            <a:pPr lvl="1">
              <a:buClr>
                <a:srgbClr val="000000"/>
              </a:buClr>
            </a:pPr>
            <a:r>
              <a:rPr lang="en-US" sz="2400">
                <a:latin typeface="Arial"/>
                <a:cs typeface="Arial"/>
              </a:rPr>
              <a:t>Test coordinators may edit the individual student by going to the </a:t>
            </a:r>
            <a:r>
              <a:rPr lang="en-US" sz="2400" b="1">
                <a:latin typeface="Arial"/>
                <a:cs typeface="Arial"/>
              </a:rPr>
              <a:t>Students</a:t>
            </a:r>
            <a:r>
              <a:rPr lang="en-US" sz="2400">
                <a:latin typeface="Arial"/>
                <a:cs typeface="Arial"/>
              </a:rPr>
              <a:t> page, locating the student and clicking </a:t>
            </a:r>
            <a:r>
              <a:rPr lang="en-US" sz="2400" b="1">
                <a:latin typeface="Arial"/>
                <a:cs typeface="Arial"/>
              </a:rPr>
              <a:t>Edit</a:t>
            </a:r>
            <a:r>
              <a:rPr lang="en-US" sz="2400">
                <a:latin typeface="Arial"/>
                <a:cs typeface="Arial"/>
              </a:rPr>
              <a:t>, or export the student registration file and re-import with updated accommodations. </a:t>
            </a:r>
          </a:p>
          <a:p>
            <a:pPr>
              <a:buClr>
                <a:srgbClr val="000000"/>
              </a:buClr>
            </a:pPr>
            <a:r>
              <a:rPr lang="en-US" sz="2800">
                <a:latin typeface="Arial"/>
                <a:cs typeface="Arial"/>
              </a:rPr>
              <a:t>Accommodations can also be updated during the discrepancy period. </a:t>
            </a:r>
          </a:p>
          <a:p>
            <a:pPr lvl="1">
              <a:buClr>
                <a:srgbClr val="000000"/>
              </a:buClr>
              <a:buFont typeface="Arial" panose="020B0604020202020204" pitchFamily="34" charset="0"/>
              <a:buChar char="•"/>
            </a:pPr>
            <a:r>
              <a:rPr lang="en-US" sz="2400">
                <a:latin typeface="Arial"/>
                <a:cs typeface="Arial"/>
              </a:rPr>
              <a:t>More information about the 2025 discrepancy period will be shared in future </a:t>
            </a:r>
            <a:r>
              <a:rPr lang="en-US" sz="2400">
                <a:latin typeface="Arial"/>
                <a:cs typeface="Arial"/>
                <a:hlinkClick r:id="rId2"/>
              </a:rPr>
              <a:t>Student Assessment Updates</a:t>
            </a:r>
            <a:r>
              <a:rPr lang="en-US" sz="2400">
                <a:latin typeface="Arial"/>
                <a:cs typeface="Arial"/>
              </a:rPr>
              <a:t>. </a:t>
            </a:r>
          </a:p>
          <a:p>
            <a:pPr>
              <a:buClr>
                <a:srgbClr val="000000"/>
              </a:buClr>
            </a:pPr>
            <a:r>
              <a:rPr lang="en-US" sz="2800">
                <a:latin typeface="Arial"/>
                <a:cs typeface="Arial"/>
              </a:rPr>
              <a:t>Important for accurate data reporting. </a:t>
            </a:r>
          </a:p>
        </p:txBody>
      </p:sp>
      <p:sp>
        <p:nvSpPr>
          <p:cNvPr id="5" name="Slide Number Placeholder 4" hidden="1"/>
          <p:cNvSpPr>
            <a:spLocks noGrp="1"/>
          </p:cNvSpPr>
          <p:nvPr>
            <p:ph type="sldNum" sz="quarter" idx="4294967295"/>
          </p:nvPr>
        </p:nvSpPr>
        <p:spPr>
          <a:xfrm>
            <a:off x="0" y="0"/>
            <a:ext cx="0" cy="0"/>
          </a:xfrm>
        </p:spPr>
        <p:txBody>
          <a:bodyPr/>
          <a:lstStyle/>
          <a:p>
            <a:fld id="{BD26C40E-487C-40A4-A841-8174FD7B7142}" type="slidenum">
              <a:rPr lang="en-US" smtClean="0"/>
              <a:pPr/>
              <a:t>63</a:t>
            </a:fld>
            <a:endParaRPr lang="en-US"/>
          </a:p>
        </p:txBody>
      </p:sp>
    </p:spTree>
    <p:extLst>
      <p:ext uri="{BB962C8B-B14F-4D97-AF65-F5344CB8AC3E}">
        <p14:creationId xmlns:p14="http://schemas.microsoft.com/office/powerpoint/2010/main" val="171678333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0C600C-0433-4CCD-8DF3-F5CAE2429AEB}"/>
              </a:ext>
            </a:extLst>
          </p:cNvPr>
          <p:cNvSpPr>
            <a:spLocks noGrp="1"/>
          </p:cNvSpPr>
          <p:nvPr>
            <p:ph type="title" idx="4294967295"/>
          </p:nvPr>
        </p:nvSpPr>
        <p:spPr>
          <a:xfrm>
            <a:off x="822325" y="288925"/>
            <a:ext cx="11369675" cy="679450"/>
          </a:xfrm>
        </p:spPr>
        <p:txBody>
          <a:bodyPr>
            <a:noAutofit/>
          </a:bodyPr>
          <a:lstStyle/>
          <a:p>
            <a:r>
              <a:rPr lang="en-US" sz="4000">
                <a:solidFill>
                  <a:srgbClr val="3647B6"/>
                </a:solidFill>
                <a:latin typeface="Arial" panose="020B0604020202020204" pitchFamily="34" charset="0"/>
                <a:cs typeface="Arial" panose="020B0604020202020204" pitchFamily="34" charset="0"/>
              </a:rPr>
              <a:t>Confirm All Students Participated in Testing and Update Student Information</a:t>
            </a:r>
          </a:p>
        </p:txBody>
      </p:sp>
      <p:sp>
        <p:nvSpPr>
          <p:cNvPr id="3" name="Content Placeholder 2">
            <a:extLst>
              <a:ext uri="{FF2B5EF4-FFF2-40B4-BE49-F238E27FC236}">
                <a16:creationId xmlns:a16="http://schemas.microsoft.com/office/drawing/2014/main" id="{77665D61-C888-415F-90E2-7E729205CC2D}"/>
              </a:ext>
            </a:extLst>
          </p:cNvPr>
          <p:cNvSpPr>
            <a:spLocks noGrp="1"/>
          </p:cNvSpPr>
          <p:nvPr>
            <p:ph idx="4294967295"/>
          </p:nvPr>
        </p:nvSpPr>
        <p:spPr>
          <a:xfrm>
            <a:off x="0" y="1698625"/>
            <a:ext cx="5383213" cy="5049838"/>
          </a:xfrm>
        </p:spPr>
        <p:txBody>
          <a:bodyPr/>
          <a:lstStyle/>
          <a:p>
            <a:pPr>
              <a:buClr>
                <a:srgbClr val="000000"/>
              </a:buClr>
            </a:pPr>
            <a:r>
              <a:rPr lang="en-US">
                <a:latin typeface="Arial" panose="020B0604020202020204" pitchFamily="34" charset="0"/>
                <a:cs typeface="Arial" panose="020B0604020202020204" pitchFamily="34" charset="0"/>
              </a:rPr>
              <a:t>Check rosters and confirm that all students participated in testing.</a:t>
            </a:r>
          </a:p>
          <a:p>
            <a:pPr>
              <a:buClr>
                <a:srgbClr val="000000"/>
              </a:buClr>
            </a:pPr>
            <a:r>
              <a:rPr lang="en-US">
                <a:latin typeface="Arial" panose="020B0604020202020204" pitchFamily="34" charset="0"/>
                <a:cs typeface="Arial" panose="020B0604020202020204" pitchFamily="34" charset="0"/>
              </a:rPr>
              <a:t>Refer to table on page 121 of the </a:t>
            </a:r>
            <a:r>
              <a:rPr lang="en-US">
                <a:latin typeface="Arial" panose="020B0604020202020204" pitchFamily="34" charset="0"/>
                <a:cs typeface="Arial" panose="020B0604020202020204" pitchFamily="34" charset="0"/>
                <a:hlinkClick r:id="rId2"/>
              </a:rPr>
              <a:t>PAM</a:t>
            </a:r>
            <a:r>
              <a:rPr lang="en-US">
                <a:latin typeface="Arial" panose="020B0604020202020204" pitchFamily="34" charset="0"/>
                <a:cs typeface="Arial" panose="020B0604020202020204" pitchFamily="34" charset="0"/>
              </a:rPr>
              <a:t> for instructions on updating student information. </a:t>
            </a:r>
          </a:p>
        </p:txBody>
      </p:sp>
      <p:pic>
        <p:nvPicPr>
          <p:cNvPr id="5" name="Picture 4">
            <a:extLst>
              <a:ext uri="{FF2B5EF4-FFF2-40B4-BE49-F238E27FC236}">
                <a16:creationId xmlns:a16="http://schemas.microsoft.com/office/drawing/2014/main" id="{4B75D951-D405-D55A-FBEE-C4B7B836A96A}"/>
              </a:ext>
            </a:extLst>
          </p:cNvPr>
          <p:cNvPicPr>
            <a:picLocks noChangeAspect="1"/>
          </p:cNvPicPr>
          <p:nvPr/>
        </p:nvPicPr>
        <p:blipFill>
          <a:blip r:embed="rId3"/>
          <a:stretch>
            <a:fillRect/>
          </a:stretch>
        </p:blipFill>
        <p:spPr>
          <a:xfrm>
            <a:off x="6075665" y="1196976"/>
            <a:ext cx="5402111" cy="5372099"/>
          </a:xfrm>
          <a:prstGeom prst="rect">
            <a:avLst/>
          </a:prstGeom>
        </p:spPr>
      </p:pic>
    </p:spTree>
    <p:extLst>
      <p:ext uri="{BB962C8B-B14F-4D97-AF65-F5344CB8AC3E}">
        <p14:creationId xmlns:p14="http://schemas.microsoft.com/office/powerpoint/2010/main" val="392594393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D87AB1-CC87-22F8-5344-13DA9C668CF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41E7716-4DC4-9083-8B2B-AB502F1872EC}"/>
              </a:ext>
            </a:extLst>
          </p:cNvPr>
          <p:cNvSpPr>
            <a:spLocks noGrp="1"/>
          </p:cNvSpPr>
          <p:nvPr>
            <p:ph type="title" idx="4294967295"/>
          </p:nvPr>
        </p:nvSpPr>
        <p:spPr>
          <a:xfrm>
            <a:off x="284255" y="96178"/>
            <a:ext cx="12196069" cy="861900"/>
          </a:xfrm>
        </p:spPr>
        <p:txBody>
          <a:bodyPr/>
          <a:lstStyle/>
          <a:p>
            <a:r>
              <a:rPr lang="en-US" sz="4000">
                <a:solidFill>
                  <a:srgbClr val="3647B6"/>
                </a:solidFill>
                <a:latin typeface="Arial"/>
                <a:cs typeface="Arial"/>
              </a:rPr>
              <a:t>Voiding a Student Test</a:t>
            </a:r>
          </a:p>
        </p:txBody>
      </p:sp>
      <p:sp>
        <p:nvSpPr>
          <p:cNvPr id="3" name="Content Placeholder 2">
            <a:extLst>
              <a:ext uri="{FF2B5EF4-FFF2-40B4-BE49-F238E27FC236}">
                <a16:creationId xmlns:a16="http://schemas.microsoft.com/office/drawing/2014/main" id="{1A10D88A-8A1F-3B8F-2BDE-1B32D44BD244}"/>
              </a:ext>
            </a:extLst>
          </p:cNvPr>
          <p:cNvSpPr>
            <a:spLocks noGrp="1"/>
          </p:cNvSpPr>
          <p:nvPr>
            <p:ph idx="4294967295"/>
          </p:nvPr>
        </p:nvSpPr>
        <p:spPr>
          <a:xfrm>
            <a:off x="283797" y="1150826"/>
            <a:ext cx="11592207" cy="5414738"/>
          </a:xfrm>
        </p:spPr>
        <p:txBody>
          <a:bodyPr vert="horz" lIns="91440" tIns="45720" rIns="91440" bIns="45720" rtlCol="0" anchor="t">
            <a:noAutofit/>
          </a:bodyPr>
          <a:lstStyle/>
          <a:p>
            <a:pPr>
              <a:buClr>
                <a:srgbClr val="000000"/>
              </a:buClr>
            </a:pPr>
            <a:r>
              <a:rPr lang="en-US" dirty="0">
                <a:solidFill>
                  <a:srgbClr val="000000"/>
                </a:solidFill>
                <a:latin typeface="Arial"/>
                <a:cs typeface="Arial"/>
              </a:rPr>
              <a:t>In some circumstances, a </a:t>
            </a:r>
            <a:r>
              <a:rPr lang="en-US">
                <a:solidFill>
                  <a:srgbClr val="000000"/>
                </a:solidFill>
                <a:latin typeface="Arial"/>
                <a:cs typeface="Arial"/>
              </a:rPr>
              <a:t>student’s</a:t>
            </a:r>
            <a:r>
              <a:rPr lang="en-US" dirty="0">
                <a:solidFill>
                  <a:srgbClr val="000000"/>
                </a:solidFill>
                <a:latin typeface="Arial"/>
                <a:cs typeface="Arial"/>
              </a:rPr>
              <a:t> test may need to be voided. </a:t>
            </a:r>
            <a:r>
              <a:rPr lang="en-US" b="1" dirty="0">
                <a:solidFill>
                  <a:srgbClr val="000000"/>
                </a:solidFill>
                <a:latin typeface="Arial"/>
                <a:cs typeface="Arial"/>
              </a:rPr>
              <a:t>Voided tests will not be scored. </a:t>
            </a:r>
          </a:p>
          <a:p>
            <a:pPr lvl="1">
              <a:buClr>
                <a:srgbClr val="000000"/>
              </a:buClr>
            </a:pPr>
            <a:r>
              <a:rPr lang="en-US" dirty="0">
                <a:solidFill>
                  <a:srgbClr val="000000"/>
                </a:solidFill>
                <a:latin typeface="Arial"/>
                <a:cs typeface="Arial"/>
              </a:rPr>
              <a:t>For certain situations involving incorrect accommodations</a:t>
            </a:r>
          </a:p>
          <a:p>
            <a:pPr lvl="1">
              <a:buClr>
                <a:srgbClr val="000000"/>
              </a:buClr>
            </a:pPr>
            <a:r>
              <a:rPr lang="en-US" dirty="0">
                <a:solidFill>
                  <a:srgbClr val="000000"/>
                </a:solidFill>
                <a:latin typeface="Arial"/>
                <a:cs typeface="Arial"/>
              </a:rPr>
              <a:t>Test administrator logins for human read aloud and human signer </a:t>
            </a:r>
            <a:endParaRPr lang="en-US" dirty="0"/>
          </a:p>
          <a:p>
            <a:pPr>
              <a:buClr>
                <a:srgbClr val="000000"/>
              </a:buClr>
            </a:pPr>
            <a:r>
              <a:rPr lang="en-US" dirty="0">
                <a:solidFill>
                  <a:srgbClr val="000000"/>
                </a:solidFill>
                <a:latin typeface="Arial"/>
                <a:cs typeface="Arial"/>
              </a:rPr>
              <a:t>A void code can either be added for the whole test or to a specific session of the test. </a:t>
            </a:r>
          </a:p>
          <a:p>
            <a:pPr>
              <a:buClr>
                <a:srgbClr val="000000"/>
              </a:buClr>
            </a:pPr>
            <a:r>
              <a:rPr lang="en-US" dirty="0">
                <a:solidFill>
                  <a:srgbClr val="000000"/>
                </a:solidFill>
                <a:latin typeface="Arial"/>
                <a:cs typeface="Arial"/>
              </a:rPr>
              <a:t>After adding a void code, the student's test or session will remain In Progress. </a:t>
            </a:r>
          </a:p>
          <a:p>
            <a:pPr>
              <a:buClr>
                <a:srgbClr val="000000"/>
              </a:buClr>
            </a:pPr>
            <a:r>
              <a:rPr lang="en-US" b="1" dirty="0">
                <a:solidFill>
                  <a:srgbClr val="000000"/>
                </a:solidFill>
                <a:latin typeface="Arial"/>
                <a:cs typeface="Arial"/>
              </a:rPr>
              <a:t>Schools should contact DESE before voiding student tests.</a:t>
            </a:r>
          </a:p>
          <a:p>
            <a:pPr>
              <a:buClr>
                <a:srgbClr val="000000"/>
              </a:buClr>
            </a:pPr>
            <a:endParaRPr lang="en-US" dirty="0">
              <a:solidFill>
                <a:srgbClr val="000000"/>
              </a:solidFill>
              <a:latin typeface="Arial"/>
              <a:cs typeface="Arial"/>
            </a:endParaRPr>
          </a:p>
          <a:p>
            <a:pPr marL="850900" lvl="1" indent="-342900">
              <a:buAutoNum type="arabicPeriod"/>
            </a:pPr>
            <a:endParaRPr lang="en-US" sz="2100" dirty="0">
              <a:solidFill>
                <a:srgbClr val="000000"/>
              </a:solidFill>
              <a:latin typeface="Arial"/>
              <a:cs typeface="Arial"/>
            </a:endParaRPr>
          </a:p>
        </p:txBody>
      </p:sp>
    </p:spTree>
    <p:extLst>
      <p:ext uri="{BB962C8B-B14F-4D97-AF65-F5344CB8AC3E}">
        <p14:creationId xmlns:p14="http://schemas.microsoft.com/office/powerpoint/2010/main" val="213928383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3F4CD8-F737-85B3-6A4D-FE999D4A17A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131A368-B12A-1D8E-1C8E-84BA3DBCAA13}"/>
              </a:ext>
            </a:extLst>
          </p:cNvPr>
          <p:cNvSpPr>
            <a:spLocks noGrp="1"/>
          </p:cNvSpPr>
          <p:nvPr>
            <p:ph type="title" idx="4294967295"/>
          </p:nvPr>
        </p:nvSpPr>
        <p:spPr>
          <a:xfrm>
            <a:off x="822325" y="288925"/>
            <a:ext cx="11369675" cy="679450"/>
          </a:xfrm>
        </p:spPr>
        <p:txBody>
          <a:bodyPr/>
          <a:lstStyle/>
          <a:p>
            <a:r>
              <a:rPr lang="en-US" sz="4000">
                <a:solidFill>
                  <a:srgbClr val="3647B6"/>
                </a:solidFill>
                <a:latin typeface="Arial" panose="020B0604020202020204" pitchFamily="34" charset="0"/>
                <a:cs typeface="Arial" panose="020B0604020202020204" pitchFamily="34" charset="0"/>
              </a:rPr>
              <a:t>Demonstration</a:t>
            </a:r>
          </a:p>
        </p:txBody>
      </p:sp>
      <p:sp>
        <p:nvSpPr>
          <p:cNvPr id="3" name="Content Placeholder 2">
            <a:extLst>
              <a:ext uri="{FF2B5EF4-FFF2-40B4-BE49-F238E27FC236}">
                <a16:creationId xmlns:a16="http://schemas.microsoft.com/office/drawing/2014/main" id="{6AF909CE-A580-5EAC-35CB-B9183DF8A8D9}"/>
              </a:ext>
            </a:extLst>
          </p:cNvPr>
          <p:cNvSpPr>
            <a:spLocks noGrp="1"/>
          </p:cNvSpPr>
          <p:nvPr>
            <p:ph idx="4294967295"/>
          </p:nvPr>
        </p:nvSpPr>
        <p:spPr>
          <a:xfrm>
            <a:off x="822325" y="1230313"/>
            <a:ext cx="10360540" cy="5049837"/>
          </a:xfrm>
        </p:spPr>
        <p:txBody>
          <a:bodyPr vert="horz" lIns="91440" tIns="45720" rIns="91440" bIns="45720" rtlCol="0" anchor="t">
            <a:noAutofit/>
          </a:bodyPr>
          <a:lstStyle/>
          <a:p>
            <a:pPr>
              <a:buClr>
                <a:srgbClr val="000000"/>
              </a:buClr>
            </a:pPr>
            <a:r>
              <a:rPr lang="en-US" sz="2800">
                <a:latin typeface="Arial"/>
                <a:cs typeface="Arial"/>
              </a:rPr>
              <a:t>Adding test and session report codes</a:t>
            </a:r>
          </a:p>
          <a:p>
            <a:pPr lvl="1">
              <a:buClr>
                <a:srgbClr val="000000"/>
              </a:buClr>
            </a:pPr>
            <a:r>
              <a:rPr lang="en-US" sz="2400">
                <a:latin typeface="Arial"/>
                <a:cs typeface="Arial"/>
              </a:rPr>
              <a:t>Medical absence</a:t>
            </a:r>
          </a:p>
          <a:p>
            <a:pPr lvl="1">
              <a:buClr>
                <a:srgbClr val="000000"/>
              </a:buClr>
            </a:pPr>
            <a:r>
              <a:rPr lang="en-US" sz="2400">
                <a:latin typeface="Arial"/>
                <a:cs typeface="Arial"/>
              </a:rPr>
              <a:t>Technical issue</a:t>
            </a:r>
          </a:p>
          <a:p>
            <a:pPr lvl="1">
              <a:buClr>
                <a:srgbClr val="000000"/>
              </a:buClr>
            </a:pPr>
            <a:r>
              <a:rPr lang="en-US" sz="2400">
                <a:latin typeface="Arial"/>
                <a:cs typeface="Arial"/>
              </a:rPr>
              <a:t>Void (wrong accommodation)</a:t>
            </a:r>
          </a:p>
          <a:p>
            <a:pPr lvl="1">
              <a:buClr>
                <a:srgbClr val="000000"/>
              </a:buClr>
            </a:pPr>
            <a:r>
              <a:rPr lang="en-US" sz="2400">
                <a:latin typeface="Arial"/>
                <a:cs typeface="Arial"/>
              </a:rPr>
              <a:t>Void (other)</a:t>
            </a:r>
          </a:p>
          <a:p>
            <a:pPr>
              <a:buClr>
                <a:srgbClr val="000000"/>
              </a:buClr>
            </a:pPr>
            <a:r>
              <a:rPr lang="en-US" sz="2800">
                <a:latin typeface="Arial"/>
                <a:cs typeface="Arial"/>
              </a:rPr>
              <a:t>Bulk-adding report codes for one or more students</a:t>
            </a:r>
            <a:endParaRPr lang="en-US" sz="28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4553822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E64305-C60D-31D5-112A-C3C3534F369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FFC5FFE-48D8-74BB-214B-7F296EE1B8D6}"/>
              </a:ext>
            </a:extLst>
          </p:cNvPr>
          <p:cNvSpPr>
            <a:spLocks noGrp="1"/>
          </p:cNvSpPr>
          <p:nvPr>
            <p:ph type="title" idx="4294967295"/>
          </p:nvPr>
        </p:nvSpPr>
        <p:spPr>
          <a:xfrm>
            <a:off x="284255" y="106475"/>
            <a:ext cx="11907745" cy="861900"/>
          </a:xfrm>
        </p:spPr>
        <p:txBody>
          <a:bodyPr/>
          <a:lstStyle/>
          <a:p>
            <a:r>
              <a:rPr lang="en-US" sz="4000">
                <a:solidFill>
                  <a:srgbClr val="3647B6"/>
                </a:solidFill>
                <a:latin typeface="Arial"/>
                <a:cs typeface="Arial"/>
              </a:rPr>
              <a:t>Voiding a Student Test</a:t>
            </a:r>
          </a:p>
        </p:txBody>
      </p:sp>
      <p:sp>
        <p:nvSpPr>
          <p:cNvPr id="3" name="Content Placeholder 2">
            <a:extLst>
              <a:ext uri="{FF2B5EF4-FFF2-40B4-BE49-F238E27FC236}">
                <a16:creationId xmlns:a16="http://schemas.microsoft.com/office/drawing/2014/main" id="{AB468F3D-862D-CC62-7542-E2F78E89485A}"/>
              </a:ext>
            </a:extLst>
          </p:cNvPr>
          <p:cNvSpPr>
            <a:spLocks noGrp="1"/>
          </p:cNvSpPr>
          <p:nvPr>
            <p:ph idx="4294967295"/>
          </p:nvPr>
        </p:nvSpPr>
        <p:spPr>
          <a:xfrm>
            <a:off x="283797" y="1150826"/>
            <a:ext cx="11592207" cy="5414738"/>
          </a:xfrm>
        </p:spPr>
        <p:txBody>
          <a:bodyPr vert="horz" lIns="91440" tIns="45720" rIns="91440" bIns="45720" rtlCol="0" anchor="t">
            <a:noAutofit/>
          </a:bodyPr>
          <a:lstStyle/>
          <a:p>
            <a:pPr marL="0" indent="0" fontAlgn="base">
              <a:buNone/>
            </a:pPr>
            <a:r>
              <a:rPr lang="en-US" b="1">
                <a:solidFill>
                  <a:srgbClr val="000000"/>
                </a:solidFill>
                <a:latin typeface="Arial"/>
                <a:cs typeface="Arial"/>
              </a:rPr>
              <a:t>If necessary, add a Void report code for the </a:t>
            </a:r>
            <a:r>
              <a:rPr lang="en-US" b="1" u="sng">
                <a:solidFill>
                  <a:srgbClr val="000000"/>
                </a:solidFill>
                <a:latin typeface="Arial"/>
                <a:cs typeface="Arial"/>
              </a:rPr>
              <a:t>test</a:t>
            </a:r>
            <a:r>
              <a:rPr lang="en-US" b="1">
                <a:solidFill>
                  <a:srgbClr val="000000"/>
                </a:solidFill>
                <a:latin typeface="Arial"/>
                <a:cs typeface="Arial"/>
              </a:rPr>
              <a:t> the student already logged into.</a:t>
            </a:r>
          </a:p>
          <a:p>
            <a:pPr marL="850900" lvl="1" indent="-342900">
              <a:buClr>
                <a:srgbClr val="000000"/>
              </a:buClr>
              <a:buAutoNum type="arabicPeriod"/>
            </a:pPr>
            <a:r>
              <a:rPr lang="en-US" sz="2100">
                <a:solidFill>
                  <a:srgbClr val="000000"/>
                </a:solidFill>
                <a:latin typeface="Arial"/>
                <a:cs typeface="Arial"/>
              </a:rPr>
              <a:t>Select </a:t>
            </a:r>
            <a:r>
              <a:rPr lang="en-US" sz="2100" b="1">
                <a:solidFill>
                  <a:srgbClr val="000000"/>
                </a:solidFill>
                <a:latin typeface="Arial"/>
                <a:cs typeface="Arial"/>
              </a:rPr>
              <a:t>Test Scheduling</a:t>
            </a:r>
            <a:r>
              <a:rPr lang="en-US" sz="2100">
                <a:solidFill>
                  <a:srgbClr val="000000"/>
                </a:solidFill>
                <a:latin typeface="Arial"/>
                <a:cs typeface="Arial"/>
              </a:rPr>
              <a:t> in the top menu.</a:t>
            </a:r>
          </a:p>
          <a:p>
            <a:pPr marL="850900" lvl="1" indent="-342900">
              <a:buClr>
                <a:srgbClr val="000000"/>
              </a:buClr>
              <a:buAutoNum type="arabicPeriod"/>
            </a:pPr>
            <a:r>
              <a:rPr lang="en-US" sz="2100">
                <a:solidFill>
                  <a:srgbClr val="000000"/>
                </a:solidFill>
                <a:latin typeface="Arial"/>
                <a:cs typeface="Arial"/>
              </a:rPr>
              <a:t>Select the correct school, content area, program (grades 3–8 or high school), and test name.</a:t>
            </a:r>
            <a:endParaRPr lang="en-US" sz="2100">
              <a:solidFill>
                <a:srgbClr val="203B6A"/>
              </a:solidFill>
              <a:latin typeface="Arial"/>
              <a:cs typeface="Arial"/>
            </a:endParaRPr>
          </a:p>
          <a:p>
            <a:pPr marL="850900" lvl="1" indent="-342900">
              <a:buClr>
                <a:srgbClr val="000000"/>
              </a:buClr>
              <a:buAutoNum type="arabicPeriod"/>
            </a:pPr>
            <a:r>
              <a:rPr lang="en-US" sz="2100">
                <a:solidFill>
                  <a:srgbClr val="000000"/>
                </a:solidFill>
                <a:latin typeface="Arial"/>
                <a:cs typeface="Arial"/>
              </a:rPr>
              <a:t>Locate the class you wish to update and click </a:t>
            </a:r>
            <a:r>
              <a:rPr lang="en-US" sz="2100" b="1">
                <a:solidFill>
                  <a:srgbClr val="000000"/>
                </a:solidFill>
                <a:latin typeface="Arial"/>
                <a:cs typeface="Arial"/>
              </a:rPr>
              <a:t>View Details/Student Logins</a:t>
            </a:r>
            <a:r>
              <a:rPr lang="en-US" sz="2100">
                <a:solidFill>
                  <a:srgbClr val="000000"/>
                </a:solidFill>
                <a:latin typeface="Arial"/>
                <a:cs typeface="Arial"/>
              </a:rPr>
              <a:t>.</a:t>
            </a:r>
            <a:endParaRPr lang="en-US" sz="2100">
              <a:solidFill>
                <a:srgbClr val="203B6A"/>
              </a:solidFill>
              <a:latin typeface="Arial"/>
              <a:cs typeface="Arial"/>
            </a:endParaRPr>
          </a:p>
          <a:p>
            <a:pPr marL="850900" lvl="1" indent="-342900">
              <a:buClr>
                <a:srgbClr val="000000"/>
              </a:buClr>
              <a:buAutoNum type="arabicPeriod"/>
            </a:pPr>
            <a:r>
              <a:rPr lang="en-US" sz="2100">
                <a:solidFill>
                  <a:srgbClr val="000000"/>
                </a:solidFill>
                <a:latin typeface="Arial"/>
                <a:cs typeface="Arial"/>
              </a:rPr>
              <a:t>Locate the student who requires the test be voided and click the </a:t>
            </a:r>
            <a:r>
              <a:rPr lang="en-US" sz="2100" b="1">
                <a:solidFill>
                  <a:srgbClr val="000000"/>
                </a:solidFill>
                <a:latin typeface="Arial"/>
                <a:cs typeface="Arial"/>
              </a:rPr>
              <a:t>+</a:t>
            </a:r>
            <a:r>
              <a:rPr lang="en-US" sz="2100">
                <a:solidFill>
                  <a:srgbClr val="000000"/>
                </a:solidFill>
                <a:latin typeface="Arial"/>
                <a:cs typeface="Arial"/>
              </a:rPr>
              <a:t> button.</a:t>
            </a:r>
          </a:p>
          <a:p>
            <a:pPr marL="850900" lvl="1" indent="-342900">
              <a:buClr>
                <a:srgbClr val="000000"/>
              </a:buClr>
              <a:buAutoNum type="arabicPeriod"/>
            </a:pPr>
            <a:r>
              <a:rPr lang="en-US" sz="2100">
                <a:solidFill>
                  <a:srgbClr val="000000"/>
                </a:solidFill>
                <a:latin typeface="Arial"/>
                <a:cs typeface="Arial"/>
              </a:rPr>
              <a:t>Select </a:t>
            </a:r>
            <a:r>
              <a:rPr lang="en-US" sz="2100" b="1">
                <a:solidFill>
                  <a:srgbClr val="000000"/>
                </a:solidFill>
                <a:latin typeface="Arial"/>
                <a:cs typeface="Arial"/>
              </a:rPr>
              <a:t>Void (wrong accommodation) or Void (other) </a:t>
            </a:r>
            <a:r>
              <a:rPr lang="en-US" sz="2100">
                <a:solidFill>
                  <a:srgbClr val="000000"/>
                </a:solidFill>
                <a:latin typeface="Arial"/>
                <a:cs typeface="Arial"/>
              </a:rPr>
              <a:t>and click </a:t>
            </a:r>
            <a:r>
              <a:rPr lang="en-US" sz="2100" b="1">
                <a:solidFill>
                  <a:srgbClr val="000000"/>
                </a:solidFill>
                <a:latin typeface="Arial"/>
                <a:cs typeface="Arial"/>
              </a:rPr>
              <a:t>Save</a:t>
            </a:r>
            <a:r>
              <a:rPr lang="en-US" sz="2100">
                <a:solidFill>
                  <a:srgbClr val="000000"/>
                </a:solidFill>
                <a:latin typeface="Arial"/>
                <a:cs typeface="Arial"/>
              </a:rPr>
              <a:t>.</a:t>
            </a:r>
          </a:p>
          <a:p>
            <a:pPr marL="850900" lvl="1" indent="-342900">
              <a:buAutoNum type="arabicPeriod"/>
            </a:pPr>
            <a:endParaRPr lang="en-US" sz="2100">
              <a:solidFill>
                <a:srgbClr val="000000"/>
              </a:solidFill>
              <a:latin typeface="Arial"/>
              <a:cs typeface="Arial"/>
            </a:endParaRPr>
          </a:p>
        </p:txBody>
      </p:sp>
      <p:pic>
        <p:nvPicPr>
          <p:cNvPr id="4" name="Picture 3">
            <a:extLst>
              <a:ext uri="{FF2B5EF4-FFF2-40B4-BE49-F238E27FC236}">
                <a16:creationId xmlns:a16="http://schemas.microsoft.com/office/drawing/2014/main" id="{CDB73C50-1160-329B-E494-1D9AB230A258}"/>
              </a:ext>
            </a:extLst>
          </p:cNvPr>
          <p:cNvPicPr>
            <a:picLocks noChangeAspect="1"/>
          </p:cNvPicPr>
          <p:nvPr/>
        </p:nvPicPr>
        <p:blipFill>
          <a:blip r:embed="rId3"/>
          <a:stretch>
            <a:fillRect/>
          </a:stretch>
        </p:blipFill>
        <p:spPr>
          <a:xfrm>
            <a:off x="164072" y="4628076"/>
            <a:ext cx="4973660" cy="1079143"/>
          </a:xfrm>
          <a:prstGeom prst="rect">
            <a:avLst/>
          </a:prstGeom>
        </p:spPr>
      </p:pic>
      <p:sp>
        <p:nvSpPr>
          <p:cNvPr id="5" name="Rectangle 4">
            <a:extLst>
              <a:ext uri="{FF2B5EF4-FFF2-40B4-BE49-F238E27FC236}">
                <a16:creationId xmlns:a16="http://schemas.microsoft.com/office/drawing/2014/main" id="{3E9CEE46-CB88-37A8-D06A-423E5F893442}"/>
              </a:ext>
            </a:extLst>
          </p:cNvPr>
          <p:cNvSpPr/>
          <p:nvPr/>
        </p:nvSpPr>
        <p:spPr>
          <a:xfrm>
            <a:off x="2865549" y="4851041"/>
            <a:ext cx="364901" cy="354169"/>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F204F9E0-1038-BECC-594A-0227CA394D9E}"/>
              </a:ext>
            </a:extLst>
          </p:cNvPr>
          <p:cNvPicPr>
            <a:picLocks noChangeAspect="1"/>
          </p:cNvPicPr>
          <p:nvPr/>
        </p:nvPicPr>
        <p:blipFill>
          <a:blip r:embed="rId4"/>
          <a:stretch>
            <a:fillRect/>
          </a:stretch>
        </p:blipFill>
        <p:spPr>
          <a:xfrm>
            <a:off x="5981970" y="4587845"/>
            <a:ext cx="5819641" cy="1941624"/>
          </a:xfrm>
          <a:prstGeom prst="rect">
            <a:avLst/>
          </a:prstGeom>
        </p:spPr>
      </p:pic>
      <p:sp>
        <p:nvSpPr>
          <p:cNvPr id="7" name="Rectangle 6">
            <a:extLst>
              <a:ext uri="{FF2B5EF4-FFF2-40B4-BE49-F238E27FC236}">
                <a16:creationId xmlns:a16="http://schemas.microsoft.com/office/drawing/2014/main" id="{70679C74-FBCD-B730-FE43-20ED7D6B2BEC}"/>
              </a:ext>
            </a:extLst>
          </p:cNvPr>
          <p:cNvSpPr/>
          <p:nvPr/>
        </p:nvSpPr>
        <p:spPr>
          <a:xfrm>
            <a:off x="5981969" y="5658118"/>
            <a:ext cx="2291697" cy="405328"/>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955632C-40A6-F8D6-9D0F-6D23424219E6}"/>
              </a:ext>
            </a:extLst>
          </p:cNvPr>
          <p:cNvSpPr/>
          <p:nvPr/>
        </p:nvSpPr>
        <p:spPr>
          <a:xfrm>
            <a:off x="6096000" y="6051884"/>
            <a:ext cx="593559" cy="405328"/>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6306993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5BFFF4-B7A1-97B9-A061-D88920B711A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13CD6B9-4B5C-5682-35D8-F6D359C23795}"/>
              </a:ext>
            </a:extLst>
          </p:cNvPr>
          <p:cNvSpPr>
            <a:spLocks noGrp="1"/>
          </p:cNvSpPr>
          <p:nvPr>
            <p:ph type="title" idx="4294967295"/>
          </p:nvPr>
        </p:nvSpPr>
        <p:spPr>
          <a:xfrm>
            <a:off x="284255" y="106475"/>
            <a:ext cx="11907745" cy="861900"/>
          </a:xfrm>
        </p:spPr>
        <p:txBody>
          <a:bodyPr/>
          <a:lstStyle/>
          <a:p>
            <a:r>
              <a:rPr lang="en-US" sz="4000">
                <a:solidFill>
                  <a:srgbClr val="3647B6"/>
                </a:solidFill>
                <a:latin typeface="Arial"/>
                <a:cs typeface="Arial"/>
              </a:rPr>
              <a:t>Voiding a Student Test Session</a:t>
            </a:r>
          </a:p>
        </p:txBody>
      </p:sp>
      <p:sp>
        <p:nvSpPr>
          <p:cNvPr id="3" name="Content Placeholder 2">
            <a:extLst>
              <a:ext uri="{FF2B5EF4-FFF2-40B4-BE49-F238E27FC236}">
                <a16:creationId xmlns:a16="http://schemas.microsoft.com/office/drawing/2014/main" id="{8DE9345A-CBCC-FBB0-E488-695F26CC6BB5}"/>
              </a:ext>
            </a:extLst>
          </p:cNvPr>
          <p:cNvSpPr>
            <a:spLocks noGrp="1"/>
          </p:cNvSpPr>
          <p:nvPr>
            <p:ph idx="4294967295"/>
          </p:nvPr>
        </p:nvSpPr>
        <p:spPr>
          <a:xfrm>
            <a:off x="283797" y="1150826"/>
            <a:ext cx="11592207" cy="5414738"/>
          </a:xfrm>
        </p:spPr>
        <p:txBody>
          <a:bodyPr vert="horz" lIns="91440" tIns="45720" rIns="91440" bIns="45720" rtlCol="0" anchor="t">
            <a:noAutofit/>
          </a:bodyPr>
          <a:lstStyle/>
          <a:p>
            <a:pPr marL="0" indent="0" fontAlgn="base">
              <a:buNone/>
            </a:pPr>
            <a:r>
              <a:rPr lang="en-US" b="1">
                <a:solidFill>
                  <a:srgbClr val="000000"/>
                </a:solidFill>
                <a:latin typeface="Arial"/>
                <a:cs typeface="Arial"/>
              </a:rPr>
              <a:t>If necessary, add a Void report code for the </a:t>
            </a:r>
            <a:r>
              <a:rPr lang="en-US" b="1" u="sng">
                <a:solidFill>
                  <a:srgbClr val="000000"/>
                </a:solidFill>
                <a:latin typeface="Arial"/>
                <a:cs typeface="Arial"/>
              </a:rPr>
              <a:t>test session </a:t>
            </a:r>
            <a:r>
              <a:rPr lang="en-US" b="1">
                <a:solidFill>
                  <a:srgbClr val="000000"/>
                </a:solidFill>
                <a:latin typeface="Arial"/>
                <a:cs typeface="Arial"/>
              </a:rPr>
              <a:t>the student already logged into.</a:t>
            </a:r>
          </a:p>
          <a:p>
            <a:pPr marL="850900" lvl="1" indent="-342900">
              <a:buClr>
                <a:srgbClr val="000000"/>
              </a:buClr>
              <a:buAutoNum type="arabicPeriod"/>
            </a:pPr>
            <a:r>
              <a:rPr lang="en-US" sz="2100">
                <a:solidFill>
                  <a:srgbClr val="000000"/>
                </a:solidFill>
                <a:latin typeface="Arial"/>
                <a:cs typeface="Arial"/>
              </a:rPr>
              <a:t>Select </a:t>
            </a:r>
            <a:r>
              <a:rPr lang="en-US" sz="2100" b="1">
                <a:solidFill>
                  <a:srgbClr val="000000"/>
                </a:solidFill>
                <a:latin typeface="Arial"/>
                <a:cs typeface="Arial"/>
              </a:rPr>
              <a:t>Test Scheduling</a:t>
            </a:r>
            <a:r>
              <a:rPr lang="en-US" sz="2100">
                <a:solidFill>
                  <a:srgbClr val="000000"/>
                </a:solidFill>
                <a:latin typeface="Arial"/>
                <a:cs typeface="Arial"/>
              </a:rPr>
              <a:t> in the top menu.</a:t>
            </a:r>
          </a:p>
          <a:p>
            <a:pPr marL="850900" lvl="1" indent="-342900">
              <a:buClr>
                <a:srgbClr val="000000"/>
              </a:buClr>
              <a:buAutoNum type="arabicPeriod"/>
            </a:pPr>
            <a:r>
              <a:rPr lang="en-US" sz="2100">
                <a:solidFill>
                  <a:srgbClr val="000000"/>
                </a:solidFill>
                <a:latin typeface="Arial"/>
                <a:cs typeface="Arial"/>
              </a:rPr>
              <a:t>Select the correct school, content area, program (grades 3–8 or high school), and test name.</a:t>
            </a:r>
            <a:endParaRPr lang="en-US" sz="2100">
              <a:solidFill>
                <a:srgbClr val="203B6A"/>
              </a:solidFill>
              <a:latin typeface="Arial"/>
              <a:cs typeface="Arial"/>
            </a:endParaRPr>
          </a:p>
          <a:p>
            <a:pPr marL="850900" lvl="1" indent="-342900">
              <a:buClr>
                <a:srgbClr val="000000"/>
              </a:buClr>
              <a:buAutoNum type="arabicPeriod"/>
            </a:pPr>
            <a:r>
              <a:rPr lang="en-US" sz="2100">
                <a:solidFill>
                  <a:srgbClr val="000000"/>
                </a:solidFill>
                <a:latin typeface="Arial"/>
                <a:cs typeface="Arial"/>
              </a:rPr>
              <a:t>Locate the test session you wish to update and click </a:t>
            </a:r>
            <a:r>
              <a:rPr lang="en-US" sz="2100" b="1">
                <a:solidFill>
                  <a:srgbClr val="000000"/>
                </a:solidFill>
                <a:latin typeface="Arial"/>
                <a:cs typeface="Arial"/>
              </a:rPr>
              <a:t>View Details/Student Logins</a:t>
            </a:r>
            <a:r>
              <a:rPr lang="en-US" sz="2100">
                <a:solidFill>
                  <a:srgbClr val="000000"/>
                </a:solidFill>
                <a:latin typeface="Arial"/>
                <a:cs typeface="Arial"/>
              </a:rPr>
              <a:t>.</a:t>
            </a:r>
            <a:endParaRPr lang="en-US" sz="2100">
              <a:solidFill>
                <a:srgbClr val="203B6A"/>
              </a:solidFill>
              <a:latin typeface="Arial"/>
              <a:cs typeface="Arial"/>
            </a:endParaRPr>
          </a:p>
          <a:p>
            <a:pPr marL="850900" lvl="1" indent="-342900">
              <a:buClr>
                <a:srgbClr val="000000"/>
              </a:buClr>
              <a:buAutoNum type="arabicPeriod"/>
            </a:pPr>
            <a:r>
              <a:rPr lang="en-US" sz="2100">
                <a:solidFill>
                  <a:srgbClr val="000000"/>
                </a:solidFill>
                <a:latin typeface="Arial"/>
                <a:cs typeface="Arial"/>
              </a:rPr>
              <a:t>Locate the student who requires the test session be voided. Click </a:t>
            </a:r>
            <a:r>
              <a:rPr lang="en-US" sz="2100" b="1">
                <a:solidFill>
                  <a:srgbClr val="000000"/>
                </a:solidFill>
                <a:latin typeface="Arial"/>
                <a:cs typeface="Arial"/>
              </a:rPr>
              <a:t>Session Report Codes</a:t>
            </a:r>
            <a:r>
              <a:rPr lang="en-US" sz="2100">
                <a:solidFill>
                  <a:srgbClr val="000000"/>
                </a:solidFill>
                <a:latin typeface="Arial"/>
                <a:cs typeface="Arial"/>
              </a:rPr>
              <a:t>.</a:t>
            </a:r>
          </a:p>
          <a:p>
            <a:pPr marL="850900" lvl="1" indent="-342900">
              <a:buClr>
                <a:srgbClr val="000000"/>
              </a:buClr>
              <a:buAutoNum type="arabicPeriod"/>
            </a:pPr>
            <a:r>
              <a:rPr lang="en-US" sz="2100">
                <a:solidFill>
                  <a:srgbClr val="000000"/>
                </a:solidFill>
                <a:latin typeface="Arial"/>
                <a:cs typeface="Arial"/>
              </a:rPr>
              <a:t>Select the appropriate code and click </a:t>
            </a:r>
            <a:r>
              <a:rPr lang="en-US" sz="2100" b="1">
                <a:solidFill>
                  <a:srgbClr val="000000"/>
                </a:solidFill>
                <a:latin typeface="Arial"/>
                <a:cs typeface="Arial"/>
              </a:rPr>
              <a:t>Save</a:t>
            </a:r>
            <a:r>
              <a:rPr lang="en-US" sz="2100">
                <a:solidFill>
                  <a:srgbClr val="000000"/>
                </a:solidFill>
                <a:latin typeface="Arial"/>
                <a:cs typeface="Arial"/>
              </a:rPr>
              <a:t>.</a:t>
            </a:r>
          </a:p>
          <a:p>
            <a:pPr marL="850900" lvl="1" indent="-342900">
              <a:buAutoNum type="arabicPeriod"/>
            </a:pPr>
            <a:endParaRPr lang="en-US" sz="2100">
              <a:solidFill>
                <a:srgbClr val="000000"/>
              </a:solidFill>
              <a:latin typeface="Arial"/>
              <a:cs typeface="Arial"/>
            </a:endParaRPr>
          </a:p>
        </p:txBody>
      </p:sp>
      <p:pic>
        <p:nvPicPr>
          <p:cNvPr id="9" name="Picture 8">
            <a:extLst>
              <a:ext uri="{FF2B5EF4-FFF2-40B4-BE49-F238E27FC236}">
                <a16:creationId xmlns:a16="http://schemas.microsoft.com/office/drawing/2014/main" id="{231C5155-A087-58A6-5E15-ABF1224DECC1}"/>
              </a:ext>
            </a:extLst>
          </p:cNvPr>
          <p:cNvPicPr>
            <a:picLocks noChangeAspect="1"/>
          </p:cNvPicPr>
          <p:nvPr/>
        </p:nvPicPr>
        <p:blipFill>
          <a:blip r:embed="rId3"/>
          <a:stretch>
            <a:fillRect/>
          </a:stretch>
        </p:blipFill>
        <p:spPr>
          <a:xfrm>
            <a:off x="117647" y="4603535"/>
            <a:ext cx="6499140" cy="1893416"/>
          </a:xfrm>
          <a:prstGeom prst="rect">
            <a:avLst/>
          </a:prstGeom>
        </p:spPr>
      </p:pic>
      <p:pic>
        <p:nvPicPr>
          <p:cNvPr id="10" name="Picture 9">
            <a:extLst>
              <a:ext uri="{FF2B5EF4-FFF2-40B4-BE49-F238E27FC236}">
                <a16:creationId xmlns:a16="http://schemas.microsoft.com/office/drawing/2014/main" id="{4EC13712-3179-076C-EFF2-A1EFCFBF8D5D}"/>
              </a:ext>
            </a:extLst>
          </p:cNvPr>
          <p:cNvPicPr>
            <a:picLocks noChangeAspect="1"/>
          </p:cNvPicPr>
          <p:nvPr/>
        </p:nvPicPr>
        <p:blipFill>
          <a:blip r:embed="rId4"/>
          <a:stretch>
            <a:fillRect/>
          </a:stretch>
        </p:blipFill>
        <p:spPr>
          <a:xfrm>
            <a:off x="6834574" y="4732252"/>
            <a:ext cx="5195502" cy="1419740"/>
          </a:xfrm>
          <a:prstGeom prst="rect">
            <a:avLst/>
          </a:prstGeom>
        </p:spPr>
      </p:pic>
      <p:sp>
        <p:nvSpPr>
          <p:cNvPr id="11" name="Rectangle 10">
            <a:extLst>
              <a:ext uri="{FF2B5EF4-FFF2-40B4-BE49-F238E27FC236}">
                <a16:creationId xmlns:a16="http://schemas.microsoft.com/office/drawing/2014/main" id="{A0AEDBB9-30D5-F733-A12E-F84169646DD1}"/>
              </a:ext>
            </a:extLst>
          </p:cNvPr>
          <p:cNvSpPr/>
          <p:nvPr/>
        </p:nvSpPr>
        <p:spPr>
          <a:xfrm>
            <a:off x="5766486" y="5900351"/>
            <a:ext cx="710513" cy="288324"/>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F6EB3CC-80CA-F595-4641-68C70A695DFB}"/>
              </a:ext>
            </a:extLst>
          </p:cNvPr>
          <p:cNvSpPr/>
          <p:nvPr/>
        </p:nvSpPr>
        <p:spPr>
          <a:xfrm>
            <a:off x="6930080" y="5900351"/>
            <a:ext cx="514865" cy="247134"/>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8134725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8684AC-8158-1181-6320-FAE40A7BE46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5F03A6B-920A-A906-EAF9-A0C26005BA71}"/>
              </a:ext>
            </a:extLst>
          </p:cNvPr>
          <p:cNvSpPr>
            <a:spLocks noGrp="1"/>
          </p:cNvSpPr>
          <p:nvPr>
            <p:ph type="title" idx="4294967295"/>
          </p:nvPr>
        </p:nvSpPr>
        <p:spPr>
          <a:xfrm>
            <a:off x="-1458" y="103574"/>
            <a:ext cx="12193458" cy="679450"/>
          </a:xfrm>
        </p:spPr>
        <p:txBody>
          <a:bodyPr/>
          <a:lstStyle/>
          <a:p>
            <a:r>
              <a:rPr lang="en-US" sz="4000">
                <a:solidFill>
                  <a:srgbClr val="3647B6"/>
                </a:solidFill>
                <a:latin typeface="Arial"/>
                <a:cs typeface="Arial"/>
              </a:rPr>
              <a:t>Adding Medical Absence for an Individual Student</a:t>
            </a:r>
            <a:endParaRPr lang="en-US"/>
          </a:p>
        </p:txBody>
      </p:sp>
      <p:sp>
        <p:nvSpPr>
          <p:cNvPr id="3" name="Content Placeholder 2">
            <a:extLst>
              <a:ext uri="{FF2B5EF4-FFF2-40B4-BE49-F238E27FC236}">
                <a16:creationId xmlns:a16="http://schemas.microsoft.com/office/drawing/2014/main" id="{187A8760-3F08-0189-6874-115347C9E513}"/>
              </a:ext>
            </a:extLst>
          </p:cNvPr>
          <p:cNvSpPr>
            <a:spLocks noGrp="1"/>
          </p:cNvSpPr>
          <p:nvPr>
            <p:ph idx="4294967295"/>
          </p:nvPr>
        </p:nvSpPr>
        <p:spPr>
          <a:xfrm>
            <a:off x="503109" y="900800"/>
            <a:ext cx="6282812" cy="5049837"/>
          </a:xfrm>
        </p:spPr>
        <p:txBody>
          <a:bodyPr vert="horz" lIns="91440" tIns="45720" rIns="91440" bIns="45720" rtlCol="0" anchor="t">
            <a:noAutofit/>
          </a:bodyPr>
          <a:lstStyle/>
          <a:p>
            <a:pPr marL="457200" indent="-457200">
              <a:buClr>
                <a:srgbClr val="000000"/>
              </a:buClr>
              <a:buFont typeface="+mj-lt"/>
              <a:buAutoNum type="arabicPeriod"/>
            </a:pPr>
            <a:r>
              <a:rPr lang="en-US" sz="2400" dirty="0">
                <a:latin typeface="Arial"/>
                <a:cs typeface="Arial"/>
              </a:rPr>
              <a:t>Log in to the MCAS Portal and select </a:t>
            </a:r>
            <a:r>
              <a:rPr lang="en-US" sz="2400" b="1" dirty="0">
                <a:latin typeface="Arial"/>
                <a:cs typeface="Arial"/>
              </a:rPr>
              <a:t>Administration</a:t>
            </a:r>
            <a:r>
              <a:rPr lang="en-US" sz="2400" dirty="0">
                <a:latin typeface="Arial"/>
                <a:cs typeface="Arial"/>
              </a:rPr>
              <a:t>.</a:t>
            </a:r>
          </a:p>
          <a:p>
            <a:pPr marL="457200" indent="-457200">
              <a:buClr>
                <a:srgbClr val="000000"/>
              </a:buClr>
              <a:buFont typeface="+mj-lt"/>
              <a:buAutoNum type="arabicPeriod"/>
            </a:pPr>
            <a:r>
              <a:rPr lang="en-US" sz="2400" dirty="0">
                <a:latin typeface="Arial"/>
                <a:cs typeface="Arial"/>
              </a:rPr>
              <a:t>Select </a:t>
            </a:r>
            <a:r>
              <a:rPr lang="en-US" sz="2400" b="1" dirty="0">
                <a:latin typeface="Arial"/>
                <a:cs typeface="Arial"/>
              </a:rPr>
              <a:t>Students </a:t>
            </a:r>
            <a:r>
              <a:rPr lang="en-US" sz="2400" dirty="0">
                <a:latin typeface="Arial"/>
                <a:cs typeface="Arial"/>
              </a:rPr>
              <a:t>in the top menu.</a:t>
            </a:r>
          </a:p>
          <a:p>
            <a:pPr marL="457200" indent="-457200">
              <a:buClr>
                <a:srgbClr val="000000"/>
              </a:buClr>
              <a:buFont typeface="+mj-lt"/>
              <a:buAutoNum type="arabicPeriod"/>
            </a:pPr>
            <a:r>
              <a:rPr lang="en-US" sz="2400" dirty="0">
                <a:latin typeface="Arial"/>
                <a:cs typeface="Arial"/>
              </a:rPr>
              <a:t>Locate the student to be edited and click </a:t>
            </a:r>
            <a:r>
              <a:rPr lang="en-US" sz="2400" b="1" dirty="0">
                <a:latin typeface="Arial"/>
                <a:cs typeface="Arial"/>
              </a:rPr>
              <a:t>Edit</a:t>
            </a:r>
            <a:r>
              <a:rPr lang="en-US" sz="2400" dirty="0">
                <a:latin typeface="Arial"/>
                <a:cs typeface="Arial"/>
              </a:rPr>
              <a:t>. </a:t>
            </a:r>
          </a:p>
          <a:p>
            <a:pPr marL="457200" indent="-457200">
              <a:buClr>
                <a:srgbClr val="000000"/>
              </a:buClr>
              <a:buFont typeface="+mj-lt"/>
              <a:buAutoNum type="arabicPeriod"/>
            </a:pPr>
            <a:r>
              <a:rPr lang="en-US" sz="2400" dirty="0">
                <a:latin typeface="Arial"/>
                <a:cs typeface="Arial"/>
              </a:rPr>
              <a:t>On the Accommodations tab, check the box for </a:t>
            </a:r>
            <a:r>
              <a:rPr lang="en-US" sz="2400" b="1" dirty="0">
                <a:latin typeface="Arial"/>
                <a:cs typeface="Arial"/>
              </a:rPr>
              <a:t>Medical Absence</a:t>
            </a:r>
            <a:r>
              <a:rPr lang="en-US" sz="2400" dirty="0">
                <a:latin typeface="Arial"/>
                <a:cs typeface="Arial"/>
              </a:rPr>
              <a:t> for the correct test code and click </a:t>
            </a:r>
            <a:r>
              <a:rPr lang="en-US" sz="2400" b="1" dirty="0">
                <a:latin typeface="Arial"/>
                <a:cs typeface="Arial"/>
              </a:rPr>
              <a:t>Save.</a:t>
            </a:r>
            <a:endParaRPr lang="en-US" sz="2400" dirty="0">
              <a:latin typeface="Arial"/>
              <a:cs typeface="Arial"/>
            </a:endParaRPr>
          </a:p>
        </p:txBody>
      </p:sp>
      <p:pic>
        <p:nvPicPr>
          <p:cNvPr id="4" name="Picture 3">
            <a:extLst>
              <a:ext uri="{FF2B5EF4-FFF2-40B4-BE49-F238E27FC236}">
                <a16:creationId xmlns:a16="http://schemas.microsoft.com/office/drawing/2014/main" id="{90F33380-4ADB-7182-C3DE-C8D70E02FA3F}"/>
              </a:ext>
            </a:extLst>
          </p:cNvPr>
          <p:cNvPicPr>
            <a:picLocks noChangeAspect="1"/>
          </p:cNvPicPr>
          <p:nvPr/>
        </p:nvPicPr>
        <p:blipFill>
          <a:blip r:embed="rId2"/>
          <a:stretch>
            <a:fillRect/>
          </a:stretch>
        </p:blipFill>
        <p:spPr>
          <a:xfrm>
            <a:off x="139399" y="4274666"/>
            <a:ext cx="7248526" cy="1562615"/>
          </a:xfrm>
          <a:prstGeom prst="rect">
            <a:avLst/>
          </a:prstGeom>
        </p:spPr>
      </p:pic>
      <p:pic>
        <p:nvPicPr>
          <p:cNvPr id="5" name="Picture 4">
            <a:extLst>
              <a:ext uri="{FF2B5EF4-FFF2-40B4-BE49-F238E27FC236}">
                <a16:creationId xmlns:a16="http://schemas.microsoft.com/office/drawing/2014/main" id="{8BE134E2-30D7-0432-4ED1-B02FF0452859}"/>
              </a:ext>
            </a:extLst>
          </p:cNvPr>
          <p:cNvPicPr>
            <a:picLocks noChangeAspect="1"/>
          </p:cNvPicPr>
          <p:nvPr/>
        </p:nvPicPr>
        <p:blipFill>
          <a:blip r:embed="rId3"/>
          <a:stretch>
            <a:fillRect/>
          </a:stretch>
        </p:blipFill>
        <p:spPr>
          <a:xfrm>
            <a:off x="8003059" y="1113137"/>
            <a:ext cx="3476368" cy="4724401"/>
          </a:xfrm>
          <a:prstGeom prst="rect">
            <a:avLst/>
          </a:prstGeom>
        </p:spPr>
      </p:pic>
      <p:sp>
        <p:nvSpPr>
          <p:cNvPr id="6" name="Rectangle 5">
            <a:extLst>
              <a:ext uri="{FF2B5EF4-FFF2-40B4-BE49-F238E27FC236}">
                <a16:creationId xmlns:a16="http://schemas.microsoft.com/office/drawing/2014/main" id="{23B46155-6717-C502-C378-CD62E415475B}"/>
              </a:ext>
            </a:extLst>
          </p:cNvPr>
          <p:cNvSpPr/>
          <p:nvPr/>
        </p:nvSpPr>
        <p:spPr>
          <a:xfrm>
            <a:off x="8196648" y="1997675"/>
            <a:ext cx="875269" cy="205947"/>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7C0B87E-435F-EF95-B7AC-F399985B4AB3}"/>
              </a:ext>
            </a:extLst>
          </p:cNvPr>
          <p:cNvSpPr/>
          <p:nvPr/>
        </p:nvSpPr>
        <p:spPr>
          <a:xfrm>
            <a:off x="6888891" y="4561702"/>
            <a:ext cx="370702" cy="370703"/>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442815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7C98B-8840-45A0-A256-C940A58852A0}"/>
              </a:ext>
            </a:extLst>
          </p:cNvPr>
          <p:cNvSpPr>
            <a:spLocks noGrp="1"/>
          </p:cNvSpPr>
          <p:nvPr>
            <p:ph type="title"/>
          </p:nvPr>
        </p:nvSpPr>
        <p:spPr/>
        <p:txBody>
          <a:bodyPr/>
          <a:lstStyle/>
          <a:p>
            <a:r>
              <a:rPr lang="en-US"/>
              <a:t>Poll Question</a:t>
            </a:r>
            <a:r>
              <a:rPr lang="en-US" sz="200"/>
              <a:t>—3</a:t>
            </a:r>
          </a:p>
        </p:txBody>
      </p:sp>
      <p:sp>
        <p:nvSpPr>
          <p:cNvPr id="3" name="Content Placeholder 2">
            <a:extLst>
              <a:ext uri="{FF2B5EF4-FFF2-40B4-BE49-F238E27FC236}">
                <a16:creationId xmlns:a16="http://schemas.microsoft.com/office/drawing/2014/main" id="{EA8BECCA-2104-4569-9EFA-4A4475A36802}"/>
              </a:ext>
            </a:extLst>
          </p:cNvPr>
          <p:cNvSpPr>
            <a:spLocks noGrp="1"/>
          </p:cNvSpPr>
          <p:nvPr>
            <p:ph idx="4294967295"/>
          </p:nvPr>
        </p:nvSpPr>
        <p:spPr>
          <a:xfrm>
            <a:off x="600075" y="2078038"/>
            <a:ext cx="10515600" cy="4051300"/>
          </a:xfrm>
        </p:spPr>
        <p:txBody>
          <a:bodyPr>
            <a:normAutofit/>
          </a:bodyPr>
          <a:lstStyle/>
          <a:p>
            <a:pPr marL="0" indent="0">
              <a:buNone/>
            </a:pPr>
            <a:r>
              <a:rPr lang="en-US" sz="3200" b="1"/>
              <a:t>How many years have you coordinated MCAS test administration?</a:t>
            </a:r>
            <a:endParaRPr lang="en-US"/>
          </a:p>
          <a:p>
            <a:pPr marL="1022350" lvl="1" indent="-514350">
              <a:buAutoNum type="alphaUcPeriod"/>
            </a:pPr>
            <a:r>
              <a:rPr lang="en-US" sz="2800"/>
              <a:t>0–This is my first year.</a:t>
            </a:r>
          </a:p>
          <a:p>
            <a:pPr marL="1022350" lvl="1" indent="-514350">
              <a:buAutoNum type="alphaUcPeriod"/>
            </a:pPr>
            <a:r>
              <a:rPr lang="en-US" sz="2800"/>
              <a:t>1 year</a:t>
            </a:r>
          </a:p>
          <a:p>
            <a:pPr marL="1022350" lvl="1" indent="-514350">
              <a:buAutoNum type="alphaUcPeriod"/>
            </a:pPr>
            <a:r>
              <a:rPr lang="en-US" sz="2800"/>
              <a:t>2–3 years</a:t>
            </a:r>
          </a:p>
          <a:p>
            <a:pPr marL="1022350" lvl="1" indent="-514350">
              <a:buAutoNum type="alphaUcPeriod"/>
            </a:pPr>
            <a:r>
              <a:rPr lang="en-US" sz="2800"/>
              <a:t>4–5 years</a:t>
            </a:r>
          </a:p>
          <a:p>
            <a:pPr marL="1022350" lvl="1" indent="-514350">
              <a:buFont typeface="Arial" panose="020B0604020202020204" pitchFamily="34" charset="0"/>
              <a:buAutoNum type="alphaUcPeriod"/>
            </a:pPr>
            <a:r>
              <a:rPr lang="en-US" sz="2800"/>
              <a:t>6+ years</a:t>
            </a:r>
          </a:p>
          <a:p>
            <a:pPr marL="1022350" lvl="1" indent="-514350">
              <a:buAutoNum type="alphaUcPeriod"/>
            </a:pPr>
            <a:endParaRPr lang="en-US" sz="3200"/>
          </a:p>
        </p:txBody>
      </p:sp>
    </p:spTree>
    <p:extLst>
      <p:ext uri="{BB962C8B-B14F-4D97-AF65-F5344CB8AC3E}">
        <p14:creationId xmlns:p14="http://schemas.microsoft.com/office/powerpoint/2010/main" val="321692851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FB3D75-4DBF-515C-0697-F4F0479648C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7D88626-868F-DD27-1DA2-8C9FB311C29F}"/>
              </a:ext>
            </a:extLst>
          </p:cNvPr>
          <p:cNvSpPr>
            <a:spLocks noGrp="1"/>
          </p:cNvSpPr>
          <p:nvPr>
            <p:ph type="title" idx="4294967295"/>
          </p:nvPr>
        </p:nvSpPr>
        <p:spPr>
          <a:xfrm>
            <a:off x="252039" y="76414"/>
            <a:ext cx="12193458" cy="679450"/>
          </a:xfrm>
        </p:spPr>
        <p:txBody>
          <a:bodyPr/>
          <a:lstStyle/>
          <a:p>
            <a:r>
              <a:rPr lang="en-US" sz="4000">
                <a:solidFill>
                  <a:srgbClr val="3647B6"/>
                </a:solidFill>
                <a:latin typeface="Arial"/>
                <a:cs typeface="Arial"/>
              </a:rPr>
              <a:t>Bulk-Adding</a:t>
            </a:r>
            <a:r>
              <a:rPr lang="en-US" sz="4000" dirty="0">
                <a:solidFill>
                  <a:srgbClr val="3647B6"/>
                </a:solidFill>
                <a:latin typeface="Arial"/>
                <a:cs typeface="Arial"/>
              </a:rPr>
              <a:t> Medical Absence</a:t>
            </a:r>
          </a:p>
        </p:txBody>
      </p:sp>
      <p:sp>
        <p:nvSpPr>
          <p:cNvPr id="3" name="Content Placeholder 2">
            <a:extLst>
              <a:ext uri="{FF2B5EF4-FFF2-40B4-BE49-F238E27FC236}">
                <a16:creationId xmlns:a16="http://schemas.microsoft.com/office/drawing/2014/main" id="{6FA1088D-C9FF-DE42-FF41-D1CBC8462D69}"/>
              </a:ext>
            </a:extLst>
          </p:cNvPr>
          <p:cNvSpPr>
            <a:spLocks noGrp="1"/>
          </p:cNvSpPr>
          <p:nvPr>
            <p:ph idx="4294967295"/>
          </p:nvPr>
        </p:nvSpPr>
        <p:spPr>
          <a:xfrm>
            <a:off x="358947" y="900800"/>
            <a:ext cx="10360540" cy="5049837"/>
          </a:xfrm>
        </p:spPr>
        <p:txBody>
          <a:bodyPr vert="horz" lIns="91440" tIns="45720" rIns="91440" bIns="45720" rtlCol="0" anchor="t">
            <a:noAutofit/>
          </a:bodyPr>
          <a:lstStyle/>
          <a:p>
            <a:pPr marL="457200" indent="-457200">
              <a:buClr>
                <a:srgbClr val="000000"/>
              </a:buClr>
              <a:buFont typeface="+mj-lt"/>
              <a:buAutoNum type="arabicPeriod"/>
            </a:pPr>
            <a:r>
              <a:rPr lang="en-US" sz="2400" dirty="0">
                <a:latin typeface="Arial"/>
                <a:cs typeface="Arial"/>
              </a:rPr>
              <a:t>Log in to the MCAS Portal and select </a:t>
            </a:r>
            <a:r>
              <a:rPr lang="en-US" sz="2400" b="1" dirty="0">
                <a:latin typeface="Arial"/>
                <a:cs typeface="Arial"/>
              </a:rPr>
              <a:t>Administration</a:t>
            </a:r>
            <a:r>
              <a:rPr lang="en-US" sz="2400" dirty="0">
                <a:latin typeface="Arial"/>
                <a:cs typeface="Arial"/>
              </a:rPr>
              <a:t>.</a:t>
            </a:r>
            <a:endParaRPr lang="en-US" sz="2400" dirty="0">
              <a:solidFill>
                <a:srgbClr val="203B6A"/>
              </a:solidFill>
              <a:latin typeface="Arial"/>
              <a:cs typeface="Arial"/>
            </a:endParaRPr>
          </a:p>
          <a:p>
            <a:pPr marL="457200" indent="-457200">
              <a:buClr>
                <a:srgbClr val="000000"/>
              </a:buClr>
              <a:buFont typeface="+mj-lt"/>
              <a:buAutoNum type="arabicPeriod"/>
            </a:pPr>
            <a:r>
              <a:rPr lang="en-US" sz="2400" dirty="0">
                <a:latin typeface="Arial"/>
                <a:cs typeface="Arial"/>
              </a:rPr>
              <a:t>Select </a:t>
            </a:r>
            <a:r>
              <a:rPr lang="en-US" sz="2400" b="1" dirty="0">
                <a:latin typeface="Arial"/>
                <a:cs typeface="Arial"/>
              </a:rPr>
              <a:t>Student Registration </a:t>
            </a:r>
            <a:r>
              <a:rPr lang="en-US" sz="2400" dirty="0">
                <a:latin typeface="Arial"/>
                <a:cs typeface="Arial"/>
              </a:rPr>
              <a:t>in the top menu.</a:t>
            </a:r>
            <a:endParaRPr lang="en-US" sz="2400" dirty="0">
              <a:solidFill>
                <a:srgbClr val="203B6A"/>
              </a:solidFill>
              <a:latin typeface="Arial"/>
              <a:cs typeface="Arial"/>
            </a:endParaRPr>
          </a:p>
          <a:p>
            <a:pPr marL="457200" indent="-457200">
              <a:buClr>
                <a:srgbClr val="000000"/>
              </a:buClr>
              <a:buFont typeface="+mj-lt"/>
              <a:buAutoNum type="arabicPeriod"/>
            </a:pPr>
            <a:r>
              <a:rPr lang="en-US" sz="2400" dirty="0">
                <a:latin typeface="Arial"/>
                <a:cs typeface="Arial"/>
              </a:rPr>
              <a:t>Select the school or district and click </a:t>
            </a:r>
            <a:r>
              <a:rPr lang="en-US" sz="2400" b="1" dirty="0">
                <a:latin typeface="Arial"/>
                <a:cs typeface="Arial"/>
              </a:rPr>
              <a:t>Export Students</a:t>
            </a:r>
            <a:r>
              <a:rPr lang="en-US" sz="2400" dirty="0">
                <a:latin typeface="Arial"/>
                <a:cs typeface="Arial"/>
              </a:rPr>
              <a:t>. </a:t>
            </a:r>
          </a:p>
          <a:p>
            <a:pPr marL="457200" indent="-457200">
              <a:buClr>
                <a:srgbClr val="000000"/>
              </a:buClr>
              <a:buFont typeface="+mj-lt"/>
              <a:buAutoNum type="arabicPeriod"/>
            </a:pPr>
            <a:r>
              <a:rPr lang="en-US" sz="2400" dirty="0">
                <a:solidFill>
                  <a:srgbClr val="101D35"/>
                </a:solidFill>
                <a:latin typeface="Arial"/>
                <a:cs typeface="Arial"/>
              </a:rPr>
              <a:t>Update column M, </a:t>
            </a:r>
            <a:r>
              <a:rPr lang="en-US" sz="2400" dirty="0" err="1">
                <a:solidFill>
                  <a:srgbClr val="101D35"/>
                </a:solidFill>
                <a:latin typeface="Arial"/>
                <a:cs typeface="Arial"/>
              </a:rPr>
              <a:t>Not_Tested_Reason</a:t>
            </a:r>
            <a:r>
              <a:rPr lang="en-US" sz="2400" dirty="0">
                <a:solidFill>
                  <a:srgbClr val="101D35"/>
                </a:solidFill>
                <a:latin typeface="Arial"/>
                <a:cs typeface="Arial"/>
              </a:rPr>
              <a:t>, for the appropriate students.</a:t>
            </a:r>
          </a:p>
          <a:p>
            <a:pPr lvl="1">
              <a:buClr>
                <a:srgbClr val="000000"/>
              </a:buClr>
              <a:buFont typeface="Arial" panose="020B0604020202020204" pitchFamily="34" charset="0"/>
              <a:buChar char="•"/>
            </a:pPr>
            <a:r>
              <a:rPr lang="en-US" sz="2000" dirty="0">
                <a:solidFill>
                  <a:srgbClr val="101D35"/>
                </a:solidFill>
                <a:latin typeface="Arial"/>
                <a:cs typeface="Arial"/>
              </a:rPr>
              <a:t>Y = medical absence, blank = no medical absence.</a:t>
            </a:r>
          </a:p>
          <a:p>
            <a:pPr lvl="1">
              <a:buClr>
                <a:srgbClr val="000000"/>
              </a:buClr>
              <a:buFont typeface="Arial" panose="020B0604020202020204" pitchFamily="34" charset="0"/>
              <a:buChar char="•"/>
            </a:pPr>
            <a:r>
              <a:rPr lang="en-US" sz="2000" dirty="0">
                <a:solidFill>
                  <a:srgbClr val="101D35"/>
                </a:solidFill>
                <a:latin typeface="Arial"/>
                <a:cs typeface="Arial"/>
              </a:rPr>
              <a:t>This field is not available for March Retest.</a:t>
            </a:r>
          </a:p>
          <a:p>
            <a:pPr marL="457200" indent="-457200">
              <a:buClr>
                <a:srgbClr val="000000"/>
              </a:buClr>
              <a:buFont typeface="+mj-lt"/>
              <a:buAutoNum type="arabicPeriod"/>
            </a:pPr>
            <a:r>
              <a:rPr lang="en-US" sz="2400" dirty="0">
                <a:solidFill>
                  <a:srgbClr val="101D35"/>
                </a:solidFill>
                <a:latin typeface="Arial"/>
                <a:cs typeface="Arial"/>
              </a:rPr>
              <a:t>Import the edited file on the </a:t>
            </a:r>
            <a:r>
              <a:rPr lang="en-US" sz="2400" b="1" dirty="0">
                <a:solidFill>
                  <a:srgbClr val="101D35"/>
                </a:solidFill>
                <a:latin typeface="Arial"/>
                <a:cs typeface="Arial"/>
              </a:rPr>
              <a:t>Student Registration</a:t>
            </a:r>
            <a:r>
              <a:rPr lang="en-US" sz="2400" dirty="0">
                <a:solidFill>
                  <a:srgbClr val="101D35"/>
                </a:solidFill>
                <a:latin typeface="Arial"/>
                <a:cs typeface="Arial"/>
              </a:rPr>
              <a:t> page.</a:t>
            </a:r>
          </a:p>
        </p:txBody>
      </p:sp>
      <p:pic>
        <p:nvPicPr>
          <p:cNvPr id="4" name="Picture 3">
            <a:extLst>
              <a:ext uri="{FF2B5EF4-FFF2-40B4-BE49-F238E27FC236}">
                <a16:creationId xmlns:a16="http://schemas.microsoft.com/office/drawing/2014/main" id="{9AF6D924-2C27-EA3F-8C56-FE829BE65AAC}"/>
              </a:ext>
            </a:extLst>
          </p:cNvPr>
          <p:cNvPicPr>
            <a:picLocks noChangeAspect="1"/>
          </p:cNvPicPr>
          <p:nvPr/>
        </p:nvPicPr>
        <p:blipFill>
          <a:blip r:embed="rId2"/>
          <a:stretch>
            <a:fillRect/>
          </a:stretch>
        </p:blipFill>
        <p:spPr>
          <a:xfrm>
            <a:off x="6687321" y="4112612"/>
            <a:ext cx="5273761" cy="2205939"/>
          </a:xfrm>
          <a:prstGeom prst="rect">
            <a:avLst/>
          </a:prstGeom>
        </p:spPr>
      </p:pic>
      <p:sp>
        <p:nvSpPr>
          <p:cNvPr id="5" name="Rectangle 4">
            <a:extLst>
              <a:ext uri="{FF2B5EF4-FFF2-40B4-BE49-F238E27FC236}">
                <a16:creationId xmlns:a16="http://schemas.microsoft.com/office/drawing/2014/main" id="{E7214C3F-8340-E05A-80EE-DD9CEF370B01}"/>
              </a:ext>
            </a:extLst>
          </p:cNvPr>
          <p:cNvSpPr/>
          <p:nvPr/>
        </p:nvSpPr>
        <p:spPr>
          <a:xfrm>
            <a:off x="10111945" y="4654378"/>
            <a:ext cx="1112108" cy="370702"/>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B560D2C1-F961-EC3C-2B57-46DCEB3D2405}"/>
              </a:ext>
            </a:extLst>
          </p:cNvPr>
          <p:cNvSpPr/>
          <p:nvPr/>
        </p:nvSpPr>
        <p:spPr>
          <a:xfrm>
            <a:off x="6909485" y="5622324"/>
            <a:ext cx="1482810" cy="329513"/>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3919398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F1DFB-E158-4965-AD34-B67010BC398B}"/>
              </a:ext>
            </a:extLst>
          </p:cNvPr>
          <p:cNvSpPr>
            <a:spLocks noGrp="1"/>
          </p:cNvSpPr>
          <p:nvPr>
            <p:ph type="title" idx="4294967295"/>
          </p:nvPr>
        </p:nvSpPr>
        <p:spPr>
          <a:xfrm>
            <a:off x="822325" y="288925"/>
            <a:ext cx="11369675" cy="679450"/>
          </a:xfrm>
        </p:spPr>
        <p:txBody>
          <a:bodyPr>
            <a:normAutofit/>
          </a:bodyPr>
          <a:lstStyle/>
          <a:p>
            <a:r>
              <a:rPr lang="en-US" sz="4000">
                <a:solidFill>
                  <a:srgbClr val="3647B6"/>
                </a:solidFill>
                <a:latin typeface="Arial" panose="020B0604020202020204" pitchFamily="34" charset="0"/>
                <a:cs typeface="Arial" panose="020B0604020202020204" pitchFamily="34" charset="0"/>
              </a:rPr>
              <a:t>Additional Tasks After Test Administration </a:t>
            </a:r>
          </a:p>
        </p:txBody>
      </p:sp>
      <p:sp>
        <p:nvSpPr>
          <p:cNvPr id="3" name="Content Placeholder 2">
            <a:extLst>
              <a:ext uri="{FF2B5EF4-FFF2-40B4-BE49-F238E27FC236}">
                <a16:creationId xmlns:a16="http://schemas.microsoft.com/office/drawing/2014/main" id="{E62A575D-3ED2-4183-9FA8-84CA835E56A5}"/>
              </a:ext>
            </a:extLst>
          </p:cNvPr>
          <p:cNvSpPr>
            <a:spLocks noGrp="1"/>
          </p:cNvSpPr>
          <p:nvPr>
            <p:ph idx="4294967295"/>
          </p:nvPr>
        </p:nvSpPr>
        <p:spPr>
          <a:xfrm>
            <a:off x="822326" y="1230313"/>
            <a:ext cx="10712450" cy="5049837"/>
          </a:xfrm>
        </p:spPr>
        <p:txBody>
          <a:bodyPr/>
          <a:lstStyle/>
          <a:p>
            <a:pPr>
              <a:buClr>
                <a:srgbClr val="000000"/>
              </a:buClr>
            </a:pPr>
            <a:r>
              <a:rPr lang="en-US">
                <a:latin typeface="Arial" panose="020B0604020202020204" pitchFamily="34" charset="0"/>
                <a:cs typeface="Arial" panose="020B0604020202020204" pitchFamily="34" charset="0"/>
              </a:rPr>
              <a:t>Follow the steps listed in the </a:t>
            </a:r>
            <a:r>
              <a:rPr lang="en-US">
                <a:latin typeface="Arial" panose="020B0604020202020204" pitchFamily="34" charset="0"/>
                <a:cs typeface="Arial" panose="020B0604020202020204" pitchFamily="34" charset="0"/>
                <a:hlinkClick r:id="rId2"/>
              </a:rPr>
              <a:t>PAM</a:t>
            </a:r>
            <a:r>
              <a:rPr lang="en-US">
                <a:latin typeface="Arial" panose="020B0604020202020204" pitchFamily="34" charset="0"/>
                <a:cs typeface="Arial" panose="020B0604020202020204" pitchFamily="34" charset="0"/>
              </a:rPr>
              <a:t> for all the tasks to complete after test administration.</a:t>
            </a:r>
          </a:p>
          <a:p>
            <a:pPr lvl="1">
              <a:buClr>
                <a:srgbClr val="000000"/>
              </a:buClr>
              <a:buFont typeface="Arial" panose="020B0604020202020204" pitchFamily="34" charset="0"/>
              <a:buChar char="•"/>
            </a:pPr>
            <a:r>
              <a:rPr lang="en-US" sz="2600">
                <a:latin typeface="Arial" panose="020B0604020202020204" pitchFamily="34" charset="0"/>
                <a:cs typeface="Arial" panose="020B0604020202020204" pitchFamily="34" charset="0"/>
              </a:rPr>
              <a:t>Checklist of tasks after test administration appears on page 40.</a:t>
            </a:r>
          </a:p>
          <a:p>
            <a:pPr lvl="1">
              <a:buClr>
                <a:srgbClr val="000000"/>
              </a:buClr>
              <a:buFont typeface="Arial" panose="020B0604020202020204" pitchFamily="34" charset="0"/>
              <a:buChar char="•"/>
            </a:pPr>
            <a:r>
              <a:rPr lang="en-US" sz="2600">
                <a:latin typeface="Arial" panose="020B0604020202020204" pitchFamily="34" charset="0"/>
                <a:cs typeface="Arial" panose="020B0604020202020204" pitchFamily="34" charset="0"/>
              </a:rPr>
              <a:t>The steps/descriptions begin on page 51.</a:t>
            </a:r>
          </a:p>
          <a:p>
            <a:pPr>
              <a:buClr>
                <a:srgbClr val="000000"/>
              </a:buClr>
            </a:pPr>
            <a:r>
              <a:rPr lang="en-US">
                <a:latin typeface="Arial" panose="020B0604020202020204" pitchFamily="34" charset="0"/>
                <a:cs typeface="Arial" panose="020B0604020202020204" pitchFamily="34" charset="0"/>
              </a:rPr>
              <a:t>Steps for completing the Principal’s Certification of Proper Test Administration (PCPA) and updating Student Registration are provided in the PAM, and the deadline dates for completing these tasks are included in the </a:t>
            </a:r>
            <a:r>
              <a:rPr lang="en-US">
                <a:latin typeface="Arial" panose="020B0604020202020204" pitchFamily="34" charset="0"/>
                <a:cs typeface="Arial" panose="020B0604020202020204" pitchFamily="34" charset="0"/>
                <a:hlinkClick r:id="rId3"/>
              </a:rPr>
              <a:t>Statewide Testing Schedule</a:t>
            </a:r>
            <a:r>
              <a:rPr lang="en-US">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32343955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465991" y="219057"/>
            <a:ext cx="10990385" cy="800851"/>
          </a:xfrm>
        </p:spPr>
        <p:txBody>
          <a:bodyPr>
            <a:normAutofit fontScale="90000"/>
          </a:bodyPr>
          <a:lstStyle/>
          <a:p>
            <a:r>
              <a:rPr lang="en-US" sz="4000">
                <a:latin typeface="Arial" panose="020B0604020202020204" pitchFamily="34" charset="0"/>
                <a:cs typeface="Arial" panose="020B0604020202020204" pitchFamily="34" charset="0"/>
              </a:rPr>
              <a:t>Deadlines to Complete the Principal’s Certification of Proper Test Administration (PCPA)</a:t>
            </a:r>
          </a:p>
        </p:txBody>
      </p:sp>
      <p:graphicFrame>
        <p:nvGraphicFramePr>
          <p:cNvPr id="4" name="Table 4">
            <a:extLst>
              <a:ext uri="{FF2B5EF4-FFF2-40B4-BE49-F238E27FC236}">
                <a16:creationId xmlns:a16="http://schemas.microsoft.com/office/drawing/2014/main" id="{9B6188D7-EE32-475B-921F-F941017C5191}"/>
              </a:ext>
            </a:extLst>
          </p:cNvPr>
          <p:cNvGraphicFramePr>
            <a:graphicFrameLocks/>
          </p:cNvGraphicFramePr>
          <p:nvPr>
            <p:extLst>
              <p:ext uri="{D42A27DB-BD31-4B8C-83A1-F6EECF244321}">
                <p14:modId xmlns:p14="http://schemas.microsoft.com/office/powerpoint/2010/main" val="2209929070"/>
              </p:ext>
            </p:extLst>
          </p:nvPr>
        </p:nvGraphicFramePr>
        <p:xfrm>
          <a:off x="465991" y="1668096"/>
          <a:ext cx="10052408" cy="3304531"/>
        </p:xfrm>
        <a:graphic>
          <a:graphicData uri="http://schemas.openxmlformats.org/drawingml/2006/table">
            <a:tbl>
              <a:tblPr firstRow="1" bandRow="1">
                <a:tableStyleId>{00A15C55-8517-42AA-B614-E9B94910E393}</a:tableStyleId>
              </a:tblPr>
              <a:tblGrid>
                <a:gridCol w="6135977">
                  <a:extLst>
                    <a:ext uri="{9D8B030D-6E8A-4147-A177-3AD203B41FA5}">
                      <a16:colId xmlns:a16="http://schemas.microsoft.com/office/drawing/2014/main" val="3913452638"/>
                    </a:ext>
                  </a:extLst>
                </a:gridCol>
                <a:gridCol w="3916431">
                  <a:extLst>
                    <a:ext uri="{9D8B030D-6E8A-4147-A177-3AD203B41FA5}">
                      <a16:colId xmlns:a16="http://schemas.microsoft.com/office/drawing/2014/main" val="3428678546"/>
                    </a:ext>
                  </a:extLst>
                </a:gridCol>
              </a:tblGrid>
              <a:tr h="957571">
                <a:tc>
                  <a:txBody>
                    <a:bodyPr/>
                    <a:lstStyle/>
                    <a:p>
                      <a:r>
                        <a:rPr lang="en-US" sz="2600">
                          <a:latin typeface="Arial" panose="020B0604020202020204" pitchFamily="34" charset="0"/>
                          <a:cs typeface="Arial" panose="020B0604020202020204" pitchFamily="34" charset="0"/>
                        </a:rPr>
                        <a:t>Administration</a:t>
                      </a:r>
                    </a:p>
                  </a:txBody>
                  <a:tcPr/>
                </a:tc>
                <a:tc>
                  <a:txBody>
                    <a:bodyPr/>
                    <a:lstStyle/>
                    <a:p>
                      <a:r>
                        <a:rPr lang="en-US" sz="2600">
                          <a:latin typeface="Arial" panose="020B0604020202020204" pitchFamily="34" charset="0"/>
                          <a:cs typeface="Arial" panose="020B0604020202020204" pitchFamily="34" charset="0"/>
                        </a:rPr>
                        <a:t>PCPA Deadline</a:t>
                      </a:r>
                      <a:endParaRPr lang="en-US" sz="2600" b="0" i="1">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397014313"/>
                  </a:ext>
                </a:extLst>
              </a:tr>
              <a:tr h="1921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a:solidFill>
                            <a:srgbClr val="000000"/>
                          </a:solidFill>
                          <a:latin typeface="Arial" panose="020B0604020202020204" pitchFamily="34" charset="0"/>
                          <a:cs typeface="Arial" panose="020B0604020202020204" pitchFamily="34" charset="0"/>
                        </a:rPr>
                        <a:t>March Retests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1">
                          <a:solidFill>
                            <a:srgbClr val="000000"/>
                          </a:solidFill>
                          <a:latin typeface="Arial" panose="020B0604020202020204" pitchFamily="34" charset="0"/>
                          <a:cs typeface="Arial" panose="020B0604020202020204" pitchFamily="34" charset="0"/>
                        </a:rPr>
                        <a:t>March 14</a:t>
                      </a:r>
                    </a:p>
                  </a:txBody>
                  <a:tcPr/>
                </a:tc>
                <a:extLst>
                  <a:ext uri="{0D108BD9-81ED-4DB2-BD59-A6C34878D82A}">
                    <a16:rowId xmlns:a16="http://schemas.microsoft.com/office/drawing/2014/main" val="2076401111"/>
                  </a:ext>
                </a:extLst>
              </a:tr>
              <a:tr h="368297">
                <a:tc>
                  <a:txBody>
                    <a:bodyPr/>
                    <a:lstStyle/>
                    <a:p>
                      <a:r>
                        <a:rPr lang="en-US" sz="2600">
                          <a:solidFill>
                            <a:srgbClr val="000000"/>
                          </a:solidFill>
                          <a:latin typeface="Arial" panose="020B0604020202020204" pitchFamily="34" charset="0"/>
                          <a:cs typeface="Arial" panose="020B0604020202020204" pitchFamily="34" charset="0"/>
                        </a:rPr>
                        <a:t>Spring </a:t>
                      </a:r>
                      <a:r>
                        <a:rPr lang="en-US" sz="2600" kern="1200">
                          <a:solidFill>
                            <a:srgbClr val="000000"/>
                          </a:solidFill>
                          <a:latin typeface="Arial" panose="020B0604020202020204" pitchFamily="34" charset="0"/>
                          <a:ea typeface="+mn-ea"/>
                          <a:cs typeface="Arial" panose="020B0604020202020204" pitchFamily="34" charset="0"/>
                        </a:rPr>
                        <a:t>Grades 3–8</a:t>
                      </a:r>
                      <a:br>
                        <a:rPr lang="en-US" sz="2600">
                          <a:solidFill>
                            <a:srgbClr val="000000"/>
                          </a:solidFill>
                          <a:latin typeface="Arial" panose="020B0604020202020204" pitchFamily="34" charset="0"/>
                          <a:cs typeface="Arial" panose="020B0604020202020204" pitchFamily="34" charset="0"/>
                        </a:rPr>
                      </a:br>
                      <a:r>
                        <a:rPr lang="en-US" sz="2600">
                          <a:solidFill>
                            <a:srgbClr val="000000"/>
                          </a:solidFill>
                          <a:latin typeface="Arial" panose="020B0604020202020204" pitchFamily="34" charset="0"/>
                          <a:cs typeface="Arial" panose="020B0604020202020204" pitchFamily="34" charset="0"/>
                        </a:rPr>
                        <a:t>(ELA, Mathematics, STE, and Civics)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1" kern="1200">
                          <a:solidFill>
                            <a:srgbClr val="000000"/>
                          </a:solidFill>
                          <a:effectLst/>
                          <a:latin typeface="Arial" panose="020B0604020202020204" pitchFamily="34" charset="0"/>
                          <a:cs typeface="Arial" panose="020B0604020202020204" pitchFamily="34" charset="0"/>
                        </a:rPr>
                        <a:t>June 9</a:t>
                      </a:r>
                      <a:endParaRPr lang="en-US" sz="26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863252992"/>
                  </a:ext>
                </a:extLst>
              </a:tr>
              <a:tr h="368297">
                <a:tc>
                  <a:txBody>
                    <a:bodyPr/>
                    <a:lstStyle/>
                    <a:p>
                      <a:r>
                        <a:rPr lang="en-US" sz="2600">
                          <a:solidFill>
                            <a:srgbClr val="000000"/>
                          </a:solidFill>
                          <a:latin typeface="Arial" panose="020B0604020202020204" pitchFamily="34" charset="0"/>
                          <a:cs typeface="Arial" panose="020B0604020202020204" pitchFamily="34" charset="0"/>
                        </a:rPr>
                        <a:t>Grade 10 ELA and Mathematics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1">
                          <a:solidFill>
                            <a:schemeClr val="bg2">
                              <a:lumMod val="10000"/>
                            </a:schemeClr>
                          </a:solidFill>
                          <a:latin typeface="Arial" panose="020B0604020202020204" pitchFamily="34" charset="0"/>
                          <a:cs typeface="Arial" panose="020B0604020202020204" pitchFamily="34" charset="0"/>
                        </a:rPr>
                        <a:t>May 29</a:t>
                      </a:r>
                    </a:p>
                  </a:txBody>
                  <a:tcPr/>
                </a:tc>
                <a:extLst>
                  <a:ext uri="{0D108BD9-81ED-4DB2-BD59-A6C34878D82A}">
                    <a16:rowId xmlns:a16="http://schemas.microsoft.com/office/drawing/2014/main" val="1356822184"/>
                  </a:ext>
                </a:extLst>
              </a:tr>
              <a:tr h="368297">
                <a:tc>
                  <a:txBody>
                    <a:bodyPr/>
                    <a:lstStyle/>
                    <a:p>
                      <a:r>
                        <a:rPr lang="en-US" sz="2600">
                          <a:solidFill>
                            <a:srgbClr val="000000"/>
                          </a:solidFill>
                          <a:latin typeface="Arial" panose="020B0604020202020204" pitchFamily="34" charset="0"/>
                          <a:cs typeface="Arial" panose="020B0604020202020204" pitchFamily="34" charset="0"/>
                        </a:rPr>
                        <a:t>Spring High School Science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1">
                          <a:solidFill>
                            <a:schemeClr val="bg2">
                              <a:lumMod val="10000"/>
                            </a:schemeClr>
                          </a:solidFill>
                          <a:latin typeface="Arial" panose="020B0604020202020204" pitchFamily="34" charset="0"/>
                          <a:cs typeface="Arial" panose="020B0604020202020204" pitchFamily="34" charset="0"/>
                        </a:rPr>
                        <a:t>June 13</a:t>
                      </a:r>
                    </a:p>
                  </a:txBody>
                  <a:tcPr/>
                </a:tc>
                <a:extLst>
                  <a:ext uri="{0D108BD9-81ED-4DB2-BD59-A6C34878D82A}">
                    <a16:rowId xmlns:a16="http://schemas.microsoft.com/office/drawing/2014/main" val="824004623"/>
                  </a:ext>
                </a:extLst>
              </a:tr>
            </a:tbl>
          </a:graphicData>
        </a:graphic>
      </p:graphicFrame>
    </p:spTree>
    <p:extLst>
      <p:ext uri="{BB962C8B-B14F-4D97-AF65-F5344CB8AC3E}">
        <p14:creationId xmlns:p14="http://schemas.microsoft.com/office/powerpoint/2010/main" val="73195678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1C9986-5789-7E49-403B-16C4442008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8883BF4-A1A4-1498-D9F2-61BE43ED547F}"/>
              </a:ext>
            </a:extLst>
          </p:cNvPr>
          <p:cNvSpPr>
            <a:spLocks noGrp="1"/>
          </p:cNvSpPr>
          <p:nvPr>
            <p:ph type="title"/>
          </p:nvPr>
        </p:nvSpPr>
        <p:spPr>
          <a:xfrm>
            <a:off x="465991" y="219057"/>
            <a:ext cx="10990385" cy="800851"/>
          </a:xfrm>
        </p:spPr>
        <p:txBody>
          <a:bodyPr>
            <a:normAutofit/>
          </a:bodyPr>
          <a:lstStyle/>
          <a:p>
            <a:r>
              <a:rPr lang="en-US" sz="4000">
                <a:latin typeface="Arial" panose="020B0604020202020204" pitchFamily="34" charset="0"/>
                <a:cs typeface="Arial" panose="020B0604020202020204" pitchFamily="34" charset="0"/>
              </a:rPr>
              <a:t>Resources</a:t>
            </a:r>
          </a:p>
        </p:txBody>
      </p:sp>
      <p:sp>
        <p:nvSpPr>
          <p:cNvPr id="3" name="Text Placeholder 2">
            <a:extLst>
              <a:ext uri="{FF2B5EF4-FFF2-40B4-BE49-F238E27FC236}">
                <a16:creationId xmlns:a16="http://schemas.microsoft.com/office/drawing/2014/main" id="{5B045C9B-E144-50E8-0DD0-14433A49765A}"/>
              </a:ext>
            </a:extLst>
          </p:cNvPr>
          <p:cNvSpPr>
            <a:spLocks noGrp="1"/>
          </p:cNvSpPr>
          <p:nvPr>
            <p:ph type="body" idx="1"/>
          </p:nvPr>
        </p:nvSpPr>
        <p:spPr>
          <a:xfrm>
            <a:off x="465990" y="1195118"/>
            <a:ext cx="10990385" cy="2116460"/>
          </a:xfrm>
        </p:spPr>
        <p:txBody>
          <a:bodyPr>
            <a:noAutofit/>
          </a:bodyPr>
          <a:lstStyle/>
          <a:p>
            <a:pPr marL="342900" indent="-342900">
              <a:buClr>
                <a:srgbClr val="000000"/>
              </a:buClr>
              <a:buFont typeface="Arial" panose="020B0604020202020204" pitchFamily="34" charset="0"/>
              <a:buChar char="•"/>
            </a:pPr>
            <a:r>
              <a:rPr lang="en-US" sz="2400" b="0" i="0" u="none" strike="noStrike">
                <a:solidFill>
                  <a:srgbClr val="1A4785"/>
                </a:solidFill>
                <a:effectLst/>
                <a:latin typeface="Arial" panose="020B0604020202020204" pitchFamily="34" charset="0"/>
                <a:hlinkClick r:id="rId2"/>
              </a:rPr>
              <a:t>Student Registration Guide</a:t>
            </a:r>
            <a:endParaRPr lang="en-US" sz="2400" b="0" i="0" u="none" strike="noStrike">
              <a:solidFill>
                <a:srgbClr val="1A4785"/>
              </a:solidFill>
              <a:effectLst/>
              <a:latin typeface="Arial" panose="020B0604020202020204" pitchFamily="34" charset="0"/>
            </a:endParaRPr>
          </a:p>
          <a:p>
            <a:pPr marL="342900" indent="-342900">
              <a:buClr>
                <a:srgbClr val="000000"/>
              </a:buClr>
              <a:buFont typeface="Arial" panose="020B0604020202020204" pitchFamily="34" charset="0"/>
              <a:buChar char="•"/>
            </a:pPr>
            <a:r>
              <a:rPr lang="en-US" sz="2400" b="0" i="0" u="none" strike="noStrike">
                <a:solidFill>
                  <a:srgbClr val="1A4785"/>
                </a:solidFill>
                <a:effectLst/>
                <a:latin typeface="Arial" panose="020B0604020202020204" pitchFamily="34" charset="0"/>
                <a:hlinkClick r:id="rId3"/>
              </a:rPr>
              <a:t>Additional Tasks on the Test Scheduling Page of the MCAS Portal: Adding Report Codes, Reactivating Tests, and Exports</a:t>
            </a:r>
            <a:endParaRPr lang="en-US" sz="240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404029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35052-0EA0-2950-9C7D-EF204FCBC554}"/>
              </a:ext>
            </a:extLst>
          </p:cNvPr>
          <p:cNvSpPr>
            <a:spLocks noGrp="1"/>
          </p:cNvSpPr>
          <p:nvPr>
            <p:ph type="title"/>
          </p:nvPr>
        </p:nvSpPr>
        <p:spPr>
          <a:xfrm>
            <a:off x="839570" y="2882157"/>
            <a:ext cx="10872573" cy="1093686"/>
          </a:xfrm>
        </p:spPr>
        <p:txBody>
          <a:bodyPr>
            <a:normAutofit fontScale="90000"/>
          </a:bodyPr>
          <a:lstStyle/>
          <a:p>
            <a:r>
              <a:rPr lang="en-US">
                <a:latin typeface="Arial" panose="020B0604020202020204" pitchFamily="34" charset="0"/>
                <a:cs typeface="Arial" panose="020B0604020202020204" pitchFamily="34" charset="0"/>
              </a:rPr>
              <a:t>7. Test Administrator Tasks During and After Testing</a:t>
            </a:r>
          </a:p>
        </p:txBody>
      </p:sp>
    </p:spTree>
    <p:extLst>
      <p:ext uri="{BB962C8B-B14F-4D97-AF65-F5344CB8AC3E}">
        <p14:creationId xmlns:p14="http://schemas.microsoft.com/office/powerpoint/2010/main" val="239560681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5272CC-5AAC-413F-B3F8-3C00CE59107D}"/>
              </a:ext>
            </a:extLst>
          </p:cNvPr>
          <p:cNvSpPr>
            <a:spLocks noGrp="1"/>
          </p:cNvSpPr>
          <p:nvPr>
            <p:ph type="title" idx="4294967295"/>
          </p:nvPr>
        </p:nvSpPr>
        <p:spPr>
          <a:xfrm>
            <a:off x="822325" y="288925"/>
            <a:ext cx="11369675" cy="679450"/>
          </a:xfrm>
        </p:spPr>
        <p:txBody>
          <a:bodyPr>
            <a:normAutofit fontScale="90000"/>
          </a:bodyPr>
          <a:lstStyle/>
          <a:p>
            <a:r>
              <a:rPr lang="en-US" sz="3600">
                <a:solidFill>
                  <a:srgbClr val="3647B6"/>
                </a:solidFill>
                <a:latin typeface="Arial" panose="020B0604020202020204" pitchFamily="34" charset="0"/>
                <a:cs typeface="Arial" panose="020B0604020202020204" pitchFamily="34" charset="0"/>
              </a:rPr>
              <a:t>Timeline of Tasks in the MCAS Portal to Complete Before and During Testing for </a:t>
            </a:r>
            <a:r>
              <a:rPr lang="en-US" sz="3600" u="sng">
                <a:solidFill>
                  <a:srgbClr val="3647B6"/>
                </a:solidFill>
                <a:latin typeface="Arial" panose="020B0604020202020204" pitchFamily="34" charset="0"/>
                <a:cs typeface="Arial" panose="020B0604020202020204" pitchFamily="34" charset="0"/>
              </a:rPr>
              <a:t>Test Administrators</a:t>
            </a:r>
          </a:p>
        </p:txBody>
      </p:sp>
      <p:graphicFrame>
        <p:nvGraphicFramePr>
          <p:cNvPr id="5" name="Content Placeholder 4" descr="Up to 2 days before testing&#10;1 day before testing&#10;Test Day">
            <a:extLst>
              <a:ext uri="{FF2B5EF4-FFF2-40B4-BE49-F238E27FC236}">
                <a16:creationId xmlns:a16="http://schemas.microsoft.com/office/drawing/2014/main" id="{7F1E5243-8823-4C5D-9AA0-9BC871A40476}"/>
              </a:ext>
            </a:extLst>
          </p:cNvPr>
          <p:cNvGraphicFramePr>
            <a:graphicFrameLocks noGrp="1"/>
          </p:cNvGraphicFramePr>
          <p:nvPr>
            <p:ph idx="4294967295"/>
          </p:nvPr>
        </p:nvGraphicFramePr>
        <p:xfrm>
          <a:off x="411162" y="1278440"/>
          <a:ext cx="11369675" cy="50498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4042910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3F8388-83B2-7B04-ED9E-1353F0CA010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295537A-91FD-35A6-40BD-1EC6DD9327D9}"/>
              </a:ext>
            </a:extLst>
          </p:cNvPr>
          <p:cNvSpPr>
            <a:spLocks noGrp="1"/>
          </p:cNvSpPr>
          <p:nvPr>
            <p:ph type="title" idx="4294967295"/>
          </p:nvPr>
        </p:nvSpPr>
        <p:spPr>
          <a:xfrm>
            <a:off x="822325" y="288925"/>
            <a:ext cx="11369675" cy="679450"/>
          </a:xfrm>
        </p:spPr>
        <p:txBody>
          <a:bodyPr>
            <a:normAutofit/>
          </a:bodyPr>
          <a:lstStyle/>
          <a:p>
            <a:r>
              <a:rPr lang="en-US" sz="4000">
                <a:solidFill>
                  <a:srgbClr val="3647B6"/>
                </a:solidFill>
                <a:latin typeface="Arial" panose="020B0604020202020204" pitchFamily="34" charset="0"/>
                <a:cs typeface="Arial" panose="020B0604020202020204" pitchFamily="34" charset="0"/>
              </a:rPr>
              <a:t>Session Access Codes</a:t>
            </a:r>
          </a:p>
        </p:txBody>
      </p:sp>
      <p:sp>
        <p:nvSpPr>
          <p:cNvPr id="3" name="Content Placeholder 2">
            <a:extLst>
              <a:ext uri="{FF2B5EF4-FFF2-40B4-BE49-F238E27FC236}">
                <a16:creationId xmlns:a16="http://schemas.microsoft.com/office/drawing/2014/main" id="{81B931B3-152E-98DE-2CAD-E0788C51439E}"/>
              </a:ext>
            </a:extLst>
          </p:cNvPr>
          <p:cNvSpPr>
            <a:spLocks noGrp="1"/>
          </p:cNvSpPr>
          <p:nvPr>
            <p:ph idx="4294967295"/>
          </p:nvPr>
        </p:nvSpPr>
        <p:spPr>
          <a:xfrm>
            <a:off x="822326" y="1230313"/>
            <a:ext cx="10973434" cy="5049837"/>
          </a:xfrm>
        </p:spPr>
        <p:txBody>
          <a:bodyPr/>
          <a:lstStyle/>
          <a:p>
            <a:pPr>
              <a:buClr>
                <a:srgbClr val="000000"/>
              </a:buClr>
            </a:pPr>
            <a:r>
              <a:rPr lang="en-US" dirty="0"/>
              <a:t>Test administrators will provide students with a session access code that students will enter while signing in to each test.</a:t>
            </a:r>
          </a:p>
          <a:p>
            <a:pPr>
              <a:buClr>
                <a:srgbClr val="000000"/>
              </a:buClr>
            </a:pPr>
            <a:r>
              <a:rPr lang="en-US" dirty="0"/>
              <a:t>Test administrators may not provide session access codes for a session other than the one being administered.</a:t>
            </a:r>
          </a:p>
          <a:p>
            <a:pPr>
              <a:buClr>
                <a:srgbClr val="000000"/>
              </a:buClr>
            </a:pPr>
            <a:r>
              <a:rPr lang="en-US" dirty="0">
                <a:latin typeface="Arial" panose="020B0604020202020204" pitchFamily="34" charset="0"/>
                <a:cs typeface="Arial" panose="020B0604020202020204" pitchFamily="34" charset="0"/>
              </a:rPr>
              <a:t>Session access codes are available:</a:t>
            </a:r>
          </a:p>
          <a:p>
            <a:pPr lvl="1">
              <a:buClr>
                <a:srgbClr val="000000"/>
              </a:buClr>
            </a:pPr>
            <a:r>
              <a:rPr lang="en-US" dirty="0"/>
              <a:t>On the </a:t>
            </a:r>
            <a:r>
              <a:rPr lang="en-US" b="1" dirty="0"/>
              <a:t>View Details/Student Logins </a:t>
            </a:r>
            <a:r>
              <a:rPr lang="en-US" dirty="0"/>
              <a:t>page in the MCAS Portal</a:t>
            </a:r>
          </a:p>
          <a:p>
            <a:pPr lvl="1">
              <a:buClr>
                <a:srgbClr val="000000"/>
              </a:buClr>
            </a:pPr>
            <a:r>
              <a:rPr lang="en-US" dirty="0">
                <a:latin typeface="Arial" panose="020B0604020202020204" pitchFamily="34" charset="0"/>
                <a:cs typeface="Arial" panose="020B0604020202020204" pitchFamily="34" charset="0"/>
              </a:rPr>
              <a:t>On the student summary page (first page </a:t>
            </a:r>
            <a:r>
              <a:rPr lang="en-US" dirty="0"/>
              <a:t>of PDF of printed student logins)</a:t>
            </a:r>
            <a:endParaRPr lang="en-US"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FDF6AF17-9CF5-DCBE-822F-C922F05C4BBA}"/>
              </a:ext>
            </a:extLst>
          </p:cNvPr>
          <p:cNvPicPr>
            <a:picLocks noChangeAspect="1"/>
          </p:cNvPicPr>
          <p:nvPr/>
        </p:nvPicPr>
        <p:blipFill>
          <a:blip r:embed="rId2"/>
          <a:stretch>
            <a:fillRect/>
          </a:stretch>
        </p:blipFill>
        <p:spPr>
          <a:xfrm>
            <a:off x="3027764" y="4460711"/>
            <a:ext cx="8507012" cy="2333951"/>
          </a:xfrm>
          <a:prstGeom prst="rect">
            <a:avLst/>
          </a:prstGeom>
        </p:spPr>
      </p:pic>
    </p:spTree>
    <p:extLst>
      <p:ext uri="{BB962C8B-B14F-4D97-AF65-F5344CB8AC3E}">
        <p14:creationId xmlns:p14="http://schemas.microsoft.com/office/powerpoint/2010/main" val="234557711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FAB31F-8CAA-217A-8B42-A1E7AFA812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46BDC42-1D59-B028-F5C9-A5BB769157AB}"/>
              </a:ext>
            </a:extLst>
          </p:cNvPr>
          <p:cNvSpPr>
            <a:spLocks noGrp="1"/>
          </p:cNvSpPr>
          <p:nvPr>
            <p:ph type="title" idx="4294967295"/>
          </p:nvPr>
        </p:nvSpPr>
        <p:spPr>
          <a:xfrm>
            <a:off x="822325" y="288925"/>
            <a:ext cx="11369675" cy="679450"/>
          </a:xfrm>
        </p:spPr>
        <p:txBody>
          <a:bodyPr>
            <a:normAutofit/>
          </a:bodyPr>
          <a:lstStyle/>
          <a:p>
            <a:r>
              <a:rPr lang="en-US" sz="4000">
                <a:solidFill>
                  <a:srgbClr val="3647B6"/>
                </a:solidFill>
              </a:rPr>
              <a:t>Tasks During Testing for Test Administrators</a:t>
            </a:r>
            <a:endParaRPr lang="en-US" sz="4000">
              <a:solidFill>
                <a:srgbClr val="3647B6"/>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A607DB41-EB30-60EA-61A1-ED9FEA55917F}"/>
              </a:ext>
            </a:extLst>
          </p:cNvPr>
          <p:cNvSpPr>
            <a:spLocks noGrp="1"/>
          </p:cNvSpPr>
          <p:nvPr>
            <p:ph idx="4294967295"/>
          </p:nvPr>
        </p:nvSpPr>
        <p:spPr>
          <a:xfrm>
            <a:off x="822326" y="1230313"/>
            <a:ext cx="10712450" cy="5049837"/>
          </a:xfrm>
        </p:spPr>
        <p:txBody>
          <a:bodyPr/>
          <a:lstStyle/>
          <a:p>
            <a:pPr>
              <a:buClr>
                <a:srgbClr val="000000"/>
              </a:buClr>
            </a:pPr>
            <a:r>
              <a:rPr lang="en-US"/>
              <a:t>Test administrators may need to enter the proctor password in certain circumstances (slides 45–48)</a:t>
            </a:r>
          </a:p>
          <a:p>
            <a:pPr>
              <a:buClr>
                <a:srgbClr val="000000"/>
              </a:buClr>
            </a:pPr>
            <a:r>
              <a:rPr lang="en-US"/>
              <a:t>Test administrators may monitor student testing status on the </a:t>
            </a:r>
            <a:r>
              <a:rPr lang="en-US" b="1"/>
              <a:t>View Details/Student Progress </a:t>
            </a:r>
            <a:r>
              <a:rPr lang="en-US"/>
              <a:t>page of the MCAS Portal </a:t>
            </a:r>
            <a:br>
              <a:rPr lang="en-US"/>
            </a:br>
            <a:r>
              <a:rPr lang="en-US"/>
              <a:t>(slides 16–17). </a:t>
            </a:r>
          </a:p>
          <a:p>
            <a:pPr>
              <a:buClr>
                <a:srgbClr val="000000"/>
              </a:buClr>
            </a:pPr>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1728125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B6E294-63E8-4A42-9B60-5023C9B817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3EE719B-3542-9605-A3F2-E1DB5E965C01}"/>
              </a:ext>
            </a:extLst>
          </p:cNvPr>
          <p:cNvSpPr>
            <a:spLocks noGrp="1"/>
          </p:cNvSpPr>
          <p:nvPr>
            <p:ph type="title"/>
          </p:nvPr>
        </p:nvSpPr>
        <p:spPr>
          <a:xfrm>
            <a:off x="221751" y="2288346"/>
            <a:ext cx="10515600" cy="1093686"/>
          </a:xfrm>
        </p:spPr>
        <p:txBody>
          <a:bodyPr/>
          <a:lstStyle/>
          <a:p>
            <a:r>
              <a:rPr lang="en-US">
                <a:latin typeface="Arial" panose="020B0604020202020204" pitchFamily="34" charset="0"/>
                <a:cs typeface="Arial" panose="020B0604020202020204" pitchFamily="34" charset="0"/>
              </a:rPr>
              <a:t>Questions and Answers</a:t>
            </a:r>
          </a:p>
        </p:txBody>
      </p:sp>
      <p:sp>
        <p:nvSpPr>
          <p:cNvPr id="3" name="Text Placeholder 2">
            <a:extLst>
              <a:ext uri="{FF2B5EF4-FFF2-40B4-BE49-F238E27FC236}">
                <a16:creationId xmlns:a16="http://schemas.microsoft.com/office/drawing/2014/main" id="{FA16169F-E92F-6A24-CEA0-D5587039F232}"/>
              </a:ext>
            </a:extLst>
          </p:cNvPr>
          <p:cNvSpPr>
            <a:spLocks noGrp="1"/>
          </p:cNvSpPr>
          <p:nvPr>
            <p:ph type="body" idx="4294967295"/>
          </p:nvPr>
        </p:nvSpPr>
        <p:spPr>
          <a:xfrm>
            <a:off x="746749" y="3398225"/>
            <a:ext cx="6915705" cy="823326"/>
          </a:xfrm>
        </p:spPr>
        <p:txBody>
          <a:bodyPr/>
          <a:lstStyle/>
          <a:p>
            <a:pPr marL="0" indent="0">
              <a:buNone/>
            </a:pPr>
            <a:r>
              <a:rPr lang="en-US">
                <a:latin typeface="Arial" panose="020B0604020202020204" pitchFamily="34" charset="0"/>
                <a:cs typeface="Arial" panose="020B0604020202020204" pitchFamily="34" charset="0"/>
              </a:rPr>
              <a:t>Use the “Q&amp;A” feature to ask questions. </a:t>
            </a:r>
          </a:p>
        </p:txBody>
      </p:sp>
      <p:pic>
        <p:nvPicPr>
          <p:cNvPr id="6" name="Picture 5" descr="welcome screen">
            <a:extLst>
              <a:ext uri="{FF2B5EF4-FFF2-40B4-BE49-F238E27FC236}">
                <a16:creationId xmlns:a16="http://schemas.microsoft.com/office/drawing/2014/main" id="{96F2A0D5-B7B3-3EF4-1BA2-D42BF561B703}"/>
              </a:ext>
              <a:ext uri="{C183D7F6-B498-43B3-948B-1728B52AA6E4}">
                <adec:decorative xmlns:adec="http://schemas.microsoft.com/office/drawing/2017/decorative" val="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06073" y="3610936"/>
            <a:ext cx="3603678" cy="2186638"/>
          </a:xfrm>
          <a:prstGeom prst="rect">
            <a:avLst/>
          </a:prstGeom>
          <a:ln>
            <a:solidFill>
              <a:schemeClr val="bg1">
                <a:lumMod val="50000"/>
              </a:schemeClr>
            </a:solidFill>
          </a:ln>
        </p:spPr>
      </p:pic>
      <p:pic>
        <p:nvPicPr>
          <p:cNvPr id="8" name="Picture 7" descr="Image displays Q &amp; A">
            <a:extLst>
              <a:ext uri="{FF2B5EF4-FFF2-40B4-BE49-F238E27FC236}">
                <a16:creationId xmlns:a16="http://schemas.microsoft.com/office/drawing/2014/main" id="{D020A2D2-CE94-090B-4D1D-8C66BECF08C7}"/>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9803527" y="1860490"/>
            <a:ext cx="1650040" cy="1005087"/>
          </a:xfrm>
          <a:prstGeom prst="rect">
            <a:avLst/>
          </a:prstGeom>
        </p:spPr>
      </p:pic>
      <p:sp>
        <p:nvSpPr>
          <p:cNvPr id="5" name="Oval 4">
            <a:extLst>
              <a:ext uri="{FF2B5EF4-FFF2-40B4-BE49-F238E27FC236}">
                <a16:creationId xmlns:a16="http://schemas.microsoft.com/office/drawing/2014/main" id="{98464D9C-ABBF-FB39-2326-4A9D322365E5}"/>
              </a:ext>
              <a:ext uri="{C183D7F6-B498-43B3-948B-1728B52AA6E4}">
                <adec:decorative xmlns:adec="http://schemas.microsoft.com/office/drawing/2017/decorative" val="1"/>
              </a:ext>
            </a:extLst>
          </p:cNvPr>
          <p:cNvSpPr/>
          <p:nvPr/>
        </p:nvSpPr>
        <p:spPr>
          <a:xfrm>
            <a:off x="10105355" y="1924773"/>
            <a:ext cx="1003300" cy="958850"/>
          </a:xfrm>
          <a:prstGeom prst="ellipse">
            <a:avLst/>
          </a:prstGeom>
          <a:noFill/>
          <a:ln w="57150">
            <a:solidFill>
              <a:srgbClr val="E385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8824648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27B189-B35C-140E-19E6-55268363767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5598C86-C786-02C1-EB56-6FA9210B9562}"/>
              </a:ext>
            </a:extLst>
          </p:cNvPr>
          <p:cNvSpPr>
            <a:spLocks noGrp="1"/>
          </p:cNvSpPr>
          <p:nvPr>
            <p:ph type="title"/>
          </p:nvPr>
        </p:nvSpPr>
        <p:spPr>
          <a:xfrm>
            <a:off x="839570" y="2882157"/>
            <a:ext cx="10872573" cy="1093686"/>
          </a:xfrm>
        </p:spPr>
        <p:txBody>
          <a:bodyPr>
            <a:normAutofit fontScale="90000"/>
          </a:bodyPr>
          <a:lstStyle/>
          <a:p>
            <a:r>
              <a:rPr lang="en-US">
                <a:latin typeface="Arial" panose="020B0604020202020204" pitchFamily="34" charset="0"/>
                <a:cs typeface="Arial" panose="020B0604020202020204" pitchFamily="34" charset="0"/>
              </a:rPr>
              <a:t>8. Resources, Support, and Next Steps</a:t>
            </a:r>
          </a:p>
        </p:txBody>
      </p:sp>
    </p:spTree>
    <p:extLst>
      <p:ext uri="{BB962C8B-B14F-4D97-AF65-F5344CB8AC3E}">
        <p14:creationId xmlns:p14="http://schemas.microsoft.com/office/powerpoint/2010/main" val="40827773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35052-0EA0-2950-9C7D-EF204FCBC554}"/>
              </a:ext>
            </a:extLst>
          </p:cNvPr>
          <p:cNvSpPr>
            <a:spLocks noGrp="1"/>
          </p:cNvSpPr>
          <p:nvPr>
            <p:ph type="title"/>
          </p:nvPr>
        </p:nvSpPr>
        <p:spPr>
          <a:xfrm>
            <a:off x="839570" y="2882157"/>
            <a:ext cx="10872573" cy="1093686"/>
          </a:xfrm>
        </p:spPr>
        <p:txBody>
          <a:bodyPr>
            <a:normAutofit fontScale="90000"/>
          </a:bodyPr>
          <a:lstStyle/>
          <a:p>
            <a:r>
              <a:rPr lang="en-US">
                <a:latin typeface="Arial" panose="020B0604020202020204" pitchFamily="34" charset="0"/>
                <a:cs typeface="Arial" panose="020B0604020202020204" pitchFamily="34" charset="0"/>
              </a:rPr>
              <a:t>1. Timeline of Tasks in the MCAS Portal</a:t>
            </a:r>
          </a:p>
        </p:txBody>
      </p:sp>
    </p:spTree>
    <p:extLst>
      <p:ext uri="{BB962C8B-B14F-4D97-AF65-F5344CB8AC3E}">
        <p14:creationId xmlns:p14="http://schemas.microsoft.com/office/powerpoint/2010/main" val="30239324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C966B0-67AC-4CB2-BBC2-A8595DA2C47C}"/>
              </a:ext>
            </a:extLst>
          </p:cNvPr>
          <p:cNvSpPr>
            <a:spLocks noGrp="1"/>
          </p:cNvSpPr>
          <p:nvPr>
            <p:ph type="title" idx="4294967295"/>
          </p:nvPr>
        </p:nvSpPr>
        <p:spPr>
          <a:xfrm>
            <a:off x="822325" y="288925"/>
            <a:ext cx="11369675" cy="679450"/>
          </a:xfrm>
        </p:spPr>
        <p:txBody>
          <a:bodyPr>
            <a:normAutofit fontScale="90000"/>
          </a:bodyPr>
          <a:lstStyle/>
          <a:p>
            <a:r>
              <a:rPr lang="en-US" sz="4400">
                <a:solidFill>
                  <a:srgbClr val="3647B6"/>
                </a:solidFill>
                <a:cs typeface="Segoe UI" pitchFamily="34" charset="0"/>
              </a:rPr>
              <a:t>Additional Resources</a:t>
            </a:r>
          </a:p>
        </p:txBody>
      </p:sp>
      <p:graphicFrame>
        <p:nvGraphicFramePr>
          <p:cNvPr id="6" name="Content Placeholder 5">
            <a:extLst>
              <a:ext uri="{FF2B5EF4-FFF2-40B4-BE49-F238E27FC236}">
                <a16:creationId xmlns:a16="http://schemas.microsoft.com/office/drawing/2014/main" id="{542CEC8D-B89A-4DB6-818C-8F3A9CC6214F}"/>
              </a:ext>
            </a:extLst>
          </p:cNvPr>
          <p:cNvGraphicFramePr>
            <a:graphicFrameLocks noGrp="1"/>
          </p:cNvGraphicFramePr>
          <p:nvPr>
            <p:ph idx="4294967295"/>
            <p:extLst>
              <p:ext uri="{D42A27DB-BD31-4B8C-83A1-F6EECF244321}">
                <p14:modId xmlns:p14="http://schemas.microsoft.com/office/powerpoint/2010/main" val="3603610910"/>
              </p:ext>
            </p:extLst>
          </p:nvPr>
        </p:nvGraphicFramePr>
        <p:xfrm>
          <a:off x="496445" y="968375"/>
          <a:ext cx="11369675" cy="4601291"/>
        </p:xfrm>
        <a:graphic>
          <a:graphicData uri="http://schemas.openxmlformats.org/drawingml/2006/table">
            <a:tbl>
              <a:tblPr firstRow="1" bandRow="1">
                <a:tableStyleId>{5C22544A-7EE6-4342-B048-85BDC9FD1C3A}</a:tableStyleId>
              </a:tblPr>
              <a:tblGrid>
                <a:gridCol w="5459351">
                  <a:extLst>
                    <a:ext uri="{9D8B030D-6E8A-4147-A177-3AD203B41FA5}">
                      <a16:colId xmlns:a16="http://schemas.microsoft.com/office/drawing/2014/main" val="693765042"/>
                    </a:ext>
                  </a:extLst>
                </a:gridCol>
                <a:gridCol w="5910324">
                  <a:extLst>
                    <a:ext uri="{9D8B030D-6E8A-4147-A177-3AD203B41FA5}">
                      <a16:colId xmlns:a16="http://schemas.microsoft.com/office/drawing/2014/main" val="4077489660"/>
                    </a:ext>
                  </a:extLst>
                </a:gridCol>
              </a:tblGrid>
              <a:tr h="385113">
                <a:tc>
                  <a:txBody>
                    <a:bodyPr/>
                    <a:lstStyle/>
                    <a:p>
                      <a:pPr marL="0" algn="l" defTabSz="914126" rtl="0" eaLnBrk="1" latinLnBrk="0" hangingPunct="1"/>
                      <a:r>
                        <a:rPr lang="en-US" sz="2000" b="1" kern="1200">
                          <a:solidFill>
                            <a:schemeClr val="lt1"/>
                          </a:solidFill>
                          <a:latin typeface="Arial" panose="020B0604020202020204" pitchFamily="34" charset="0"/>
                          <a:ea typeface="+mn-ea"/>
                          <a:cs typeface="Arial" panose="020B0604020202020204" pitchFamily="34" charset="0"/>
                        </a:rPr>
                        <a:t>Resource</a:t>
                      </a:r>
                    </a:p>
                  </a:txBody>
                  <a:tcPr/>
                </a:tc>
                <a:tc>
                  <a:txBody>
                    <a:bodyPr/>
                    <a:lstStyle/>
                    <a:p>
                      <a:pPr marL="0" algn="l" defTabSz="914126" rtl="0" eaLnBrk="1" latinLnBrk="0" hangingPunct="1"/>
                      <a:r>
                        <a:rPr lang="en-US" sz="2000" b="1" kern="1200">
                          <a:solidFill>
                            <a:schemeClr val="lt1"/>
                          </a:solidFill>
                          <a:latin typeface="Arial" panose="020B0604020202020204" pitchFamily="34" charset="0"/>
                          <a:ea typeface="+mn-ea"/>
                          <a:cs typeface="Arial" panose="020B0604020202020204" pitchFamily="34" charset="0"/>
                        </a:rPr>
                        <a:t>Location</a:t>
                      </a:r>
                    </a:p>
                  </a:txBody>
                  <a:tcPr/>
                </a:tc>
                <a:extLst>
                  <a:ext uri="{0D108BD9-81ED-4DB2-BD59-A6C34878D82A}">
                    <a16:rowId xmlns:a16="http://schemas.microsoft.com/office/drawing/2014/main" val="2087652330"/>
                  </a:ext>
                </a:extLst>
              </a:tr>
              <a:tr h="444361">
                <a:tc>
                  <a:txBody>
                    <a:bodyPr/>
                    <a:lstStyle/>
                    <a:p>
                      <a:pPr marL="0" algn="l" defTabSz="914126" rtl="0" eaLnBrk="1" latinLnBrk="0" hangingPunct="1"/>
                      <a:r>
                        <a:rPr lang="en-US" sz="2400" kern="1200">
                          <a:solidFill>
                            <a:schemeClr val="dk1"/>
                          </a:solidFill>
                          <a:latin typeface="Arial" panose="020B0604020202020204" pitchFamily="34" charset="0"/>
                          <a:ea typeface="+mn-ea"/>
                          <a:cs typeface="Arial" panose="020B0604020202020204" pitchFamily="34" charset="0"/>
                        </a:rPr>
                        <a:t>MCAS Resource Center </a:t>
                      </a:r>
                    </a:p>
                  </a:txBody>
                  <a:tcPr/>
                </a:tc>
                <a:tc>
                  <a:txBody>
                    <a:bodyPr/>
                    <a:lstStyle/>
                    <a:p>
                      <a:r>
                        <a:rPr lang="en-US" sz="2400">
                          <a:latin typeface="Arial" panose="020B0604020202020204" pitchFamily="34" charset="0"/>
                          <a:cs typeface="Arial" panose="020B0604020202020204" pitchFamily="34" charset="0"/>
                          <a:hlinkClick r:id="rId3"/>
                        </a:rPr>
                        <a:t>mcas.onlinehelp.cognia.org </a:t>
                      </a:r>
                      <a:endParaRPr lang="en-US" sz="24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300032679"/>
                  </a:ext>
                </a:extLst>
              </a:tr>
              <a:tr h="444361">
                <a:tc>
                  <a:txBody>
                    <a:bodyPr/>
                    <a:lstStyle/>
                    <a:p>
                      <a:pPr marL="0" algn="l" defTabSz="914126" rtl="0" eaLnBrk="1" latinLnBrk="0" hangingPunct="1"/>
                      <a:r>
                        <a:rPr lang="en-US" sz="2400" kern="1200">
                          <a:solidFill>
                            <a:schemeClr val="dk1"/>
                          </a:solidFill>
                          <a:latin typeface="Arial" panose="020B0604020202020204" pitchFamily="34" charset="0"/>
                          <a:ea typeface="+mn-ea"/>
                          <a:cs typeface="Arial" panose="020B0604020202020204" pitchFamily="34" charset="0"/>
                        </a:rPr>
                        <a:t>MCAS Portal user guides </a:t>
                      </a:r>
                    </a:p>
                    <a:p>
                      <a:pPr marL="342900" indent="-342900" algn="l" defTabSz="914126" rtl="0" eaLnBrk="1" latinLnBrk="0" hangingPunct="1">
                        <a:buFont typeface="Arial" panose="020B0604020202020204" pitchFamily="34" charset="0"/>
                        <a:buChar char="•"/>
                      </a:pPr>
                      <a:r>
                        <a:rPr lang="en-US" sz="1800" b="0" i="0" u="none" strike="noStrike" kern="1200">
                          <a:solidFill>
                            <a:schemeClr val="dk1"/>
                          </a:solidFill>
                          <a:effectLst/>
                          <a:latin typeface="Arial" panose="020B0604020202020204" pitchFamily="34" charset="0"/>
                          <a:ea typeface="+mn-ea"/>
                          <a:cs typeface="Arial" panose="020B0604020202020204" pitchFamily="34" charset="0"/>
                          <a:hlinkClick r:id="rId4"/>
                        </a:rPr>
                        <a:t>Additional Tasks on the Test Scheduling Page of the MCAS Portal: Adding Report Codes, Reactivating Tests, and Exports</a:t>
                      </a:r>
                      <a:endParaRPr lang="en-US" sz="2000" b="0" i="0" u="none" strike="noStrike" kern="1200">
                        <a:solidFill>
                          <a:schemeClr val="dk1"/>
                        </a:solidFill>
                        <a:effectLst/>
                        <a:latin typeface="Arial" panose="020B0604020202020204" pitchFamily="34" charset="0"/>
                        <a:ea typeface="+mn-ea"/>
                        <a:cs typeface="Arial" panose="020B0604020202020204" pitchFamily="34" charset="0"/>
                      </a:endParaRPr>
                    </a:p>
                    <a:p>
                      <a:pPr marL="342900" indent="-342900" algn="l" defTabSz="914126" rtl="0" eaLnBrk="1" latinLnBrk="0" hangingPunct="1">
                        <a:buFont typeface="Arial" panose="020B0604020202020204" pitchFamily="34" charset="0"/>
                        <a:buChar char="•"/>
                      </a:pPr>
                      <a:r>
                        <a:rPr lang="en-US" sz="1800" b="0" i="0" u="none" strike="noStrike" kern="1200">
                          <a:solidFill>
                            <a:schemeClr val="dk1"/>
                          </a:solidFill>
                          <a:effectLst/>
                          <a:latin typeface="Arial" panose="020B0604020202020204" pitchFamily="34" charset="0"/>
                          <a:ea typeface="+mn-ea"/>
                          <a:cs typeface="Arial" panose="020B0604020202020204" pitchFamily="34" charset="0"/>
                          <a:hlinkClick r:id="rId5"/>
                        </a:rPr>
                        <a:t>Instructions for Unlocking Test Questions in the MCAS Student Kiosk</a:t>
                      </a:r>
                      <a:endParaRPr lang="en-US" sz="2000" kern="1200">
                        <a:solidFill>
                          <a:schemeClr val="dk1"/>
                        </a:solidFill>
                        <a:latin typeface="Arial" panose="020B0604020202020204" pitchFamily="34" charset="0"/>
                        <a:ea typeface="+mn-ea"/>
                        <a:cs typeface="Arial" panose="020B0604020202020204" pitchFamily="34" charset="0"/>
                      </a:endParaRPr>
                    </a:p>
                  </a:txBody>
                  <a:tcPr/>
                </a:tc>
                <a:tc>
                  <a:txBody>
                    <a:bodyPr/>
                    <a:lstStyle/>
                    <a:p>
                      <a:r>
                        <a:rPr lang="en-US" sz="2400">
                          <a:latin typeface="Arial" panose="020B0604020202020204" pitchFamily="34" charset="0"/>
                          <a:cs typeface="Arial" panose="020B0604020202020204" pitchFamily="34" charset="0"/>
                          <a:hlinkClick r:id="rId6"/>
                        </a:rPr>
                        <a:t>https://mcas.onlinehelp.cognia.org/portal/</a:t>
                      </a:r>
                      <a:r>
                        <a:rPr lang="en-US" sz="2400">
                          <a:latin typeface="Arial" panose="020B0604020202020204" pitchFamily="34" charset="0"/>
                          <a:cs typeface="Arial" panose="020B0604020202020204" pitchFamily="34" charset="0"/>
                        </a:rPr>
                        <a:t> </a:t>
                      </a:r>
                    </a:p>
                  </a:txBody>
                  <a:tcPr/>
                </a:tc>
                <a:extLst>
                  <a:ext uri="{0D108BD9-81ED-4DB2-BD59-A6C34878D82A}">
                    <a16:rowId xmlns:a16="http://schemas.microsoft.com/office/drawing/2014/main" val="2405862612"/>
                  </a:ext>
                </a:extLst>
              </a:tr>
              <a:tr h="444361">
                <a:tc>
                  <a:txBody>
                    <a:bodyPr/>
                    <a:lstStyle/>
                    <a:p>
                      <a:pPr marL="0" algn="l" defTabSz="914126" rtl="0" eaLnBrk="1" latinLnBrk="0" hangingPunct="1"/>
                      <a:r>
                        <a:rPr lang="en-US" sz="2400" kern="1200">
                          <a:solidFill>
                            <a:schemeClr val="dk1"/>
                          </a:solidFill>
                          <a:latin typeface="Arial" panose="020B0604020202020204" pitchFamily="34" charset="0"/>
                          <a:ea typeface="+mn-ea"/>
                          <a:cs typeface="Arial" panose="020B0604020202020204" pitchFamily="34" charset="0"/>
                        </a:rPr>
                        <a:t>Technology Information</a:t>
                      </a:r>
                    </a:p>
                  </a:txBody>
                  <a:tcPr/>
                </a:tc>
                <a:tc>
                  <a:txBody>
                    <a:bodyPr/>
                    <a:lstStyle/>
                    <a:p>
                      <a:r>
                        <a:rPr lang="en-US" sz="2400">
                          <a:latin typeface="Arial" panose="020B0604020202020204" pitchFamily="34" charset="0"/>
                          <a:cs typeface="Arial" panose="020B0604020202020204" pitchFamily="34" charset="0"/>
                          <a:hlinkClick r:id="rId7"/>
                        </a:rPr>
                        <a:t>https://mcas.onlinehelp.cognia.org/technology-setup/</a:t>
                      </a:r>
                      <a:r>
                        <a:rPr lang="en-US" sz="2400">
                          <a:latin typeface="Arial" panose="020B0604020202020204" pitchFamily="34" charset="0"/>
                          <a:cs typeface="Arial" panose="020B0604020202020204" pitchFamily="34" charset="0"/>
                        </a:rPr>
                        <a:t> </a:t>
                      </a:r>
                    </a:p>
                  </a:txBody>
                  <a:tcPr/>
                </a:tc>
                <a:extLst>
                  <a:ext uri="{0D108BD9-81ED-4DB2-BD59-A6C34878D82A}">
                    <a16:rowId xmlns:a16="http://schemas.microsoft.com/office/drawing/2014/main" val="822600052"/>
                  </a:ext>
                </a:extLst>
              </a:tr>
              <a:tr h="1096091">
                <a:tc>
                  <a:txBody>
                    <a:bodyPr/>
                    <a:lstStyle/>
                    <a:p>
                      <a:pPr marL="0" algn="l" defTabSz="914126" rtl="0" eaLnBrk="1" latinLnBrk="0" hangingPunct="1"/>
                      <a:r>
                        <a:rPr lang="en-US" sz="2400" kern="1200">
                          <a:solidFill>
                            <a:schemeClr val="dk1"/>
                          </a:solidFill>
                          <a:latin typeface="Arial" panose="020B0604020202020204" pitchFamily="34" charset="0"/>
                          <a:ea typeface="+mn-ea"/>
                          <a:cs typeface="Arial" panose="020B0604020202020204" pitchFamily="34" charset="0"/>
                        </a:rPr>
                        <a:t>Student Assessment Updates </a:t>
                      </a:r>
                      <a:br>
                        <a:rPr lang="en-US" sz="2400" kern="1200">
                          <a:solidFill>
                            <a:schemeClr val="dk1"/>
                          </a:solidFill>
                          <a:latin typeface="Arial" panose="020B0604020202020204" pitchFamily="34" charset="0"/>
                          <a:ea typeface="+mn-ea"/>
                          <a:cs typeface="Arial" panose="020B0604020202020204" pitchFamily="34" charset="0"/>
                        </a:rPr>
                      </a:br>
                      <a:r>
                        <a:rPr lang="en-US" sz="2000" kern="1200">
                          <a:solidFill>
                            <a:schemeClr val="dk1"/>
                          </a:solidFill>
                          <a:latin typeface="Arial" panose="020B0604020202020204" pitchFamily="34" charset="0"/>
                          <a:ea typeface="+mn-ea"/>
                          <a:cs typeface="Arial" panose="020B0604020202020204" pitchFamily="34" charset="0"/>
                        </a:rPr>
                        <a:t>(Biweekly email with important updates about the MCAS program)</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a:latin typeface="Arial" panose="020B0604020202020204" pitchFamily="34" charset="0"/>
                          <a:cs typeface="Arial" panose="020B0604020202020204" pitchFamily="34" charset="0"/>
                          <a:hlinkClick r:id="rId8"/>
                        </a:rPr>
                        <a:t>www.doe.mass.edu/mcas/updates.html</a:t>
                      </a:r>
                      <a:endParaRPr lang="en-US" sz="240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a:latin typeface="Arial" panose="020B0604020202020204" pitchFamily="34" charset="0"/>
                          <a:cs typeface="Arial" panose="020B0604020202020204" pitchFamily="34" charset="0"/>
                        </a:rPr>
                        <a:t>If you do not already receive this email, subscribe using this link: </a:t>
                      </a:r>
                      <a:r>
                        <a:rPr lang="en-US" sz="2000">
                          <a:latin typeface="Arial" panose="020B0604020202020204" pitchFamily="34" charset="0"/>
                          <a:cs typeface="Arial" panose="020B0604020202020204" pitchFamily="34" charset="0"/>
                          <a:hlinkClick r:id="rId9"/>
                        </a:rPr>
                        <a:t>http://eepurl.com/ghSOhH</a:t>
                      </a:r>
                      <a:r>
                        <a:rPr lang="en-US" sz="2000">
                          <a:latin typeface="Arial" panose="020B0604020202020204" pitchFamily="34" charset="0"/>
                          <a:cs typeface="Arial" panose="020B0604020202020204" pitchFamily="34" charset="0"/>
                        </a:rPr>
                        <a:t> </a:t>
                      </a:r>
                    </a:p>
                  </a:txBody>
                  <a:tcPr/>
                </a:tc>
                <a:extLst>
                  <a:ext uri="{0D108BD9-81ED-4DB2-BD59-A6C34878D82A}">
                    <a16:rowId xmlns:a16="http://schemas.microsoft.com/office/drawing/2014/main" val="2961812291"/>
                  </a:ext>
                </a:extLst>
              </a:tr>
            </a:tbl>
          </a:graphicData>
        </a:graphic>
      </p:graphicFrame>
    </p:spTree>
    <p:extLst>
      <p:ext uri="{BB962C8B-B14F-4D97-AF65-F5344CB8AC3E}">
        <p14:creationId xmlns:p14="http://schemas.microsoft.com/office/powerpoint/2010/main" val="232993241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D2B40E-04C7-D1FF-9866-AC29CC3311E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5DA46F1-0305-6A98-64E6-EE93376B48E3}"/>
              </a:ext>
            </a:extLst>
          </p:cNvPr>
          <p:cNvSpPr>
            <a:spLocks noGrp="1"/>
          </p:cNvSpPr>
          <p:nvPr>
            <p:ph type="title" idx="4294967295"/>
          </p:nvPr>
        </p:nvSpPr>
        <p:spPr>
          <a:xfrm>
            <a:off x="529249" y="388882"/>
            <a:ext cx="11369675" cy="679450"/>
          </a:xfrm>
        </p:spPr>
        <p:txBody>
          <a:bodyPr>
            <a:normAutofit fontScale="90000"/>
          </a:bodyPr>
          <a:lstStyle/>
          <a:p>
            <a:r>
              <a:rPr lang="en-US" sz="3600">
                <a:solidFill>
                  <a:srgbClr val="3647B6"/>
                </a:solidFill>
              </a:rPr>
              <a:t>Upcoming Office Hours Sessions for Principals and Test Coordinators (All Levels of Experience) </a:t>
            </a:r>
            <a:endParaRPr lang="en-US" sz="3600" u="sng">
              <a:solidFill>
                <a:srgbClr val="3647B6"/>
              </a:solidFill>
            </a:endParaRPr>
          </a:p>
        </p:txBody>
      </p:sp>
      <p:graphicFrame>
        <p:nvGraphicFramePr>
          <p:cNvPr id="4" name="Content Placeholder 3">
            <a:extLst>
              <a:ext uri="{FF2B5EF4-FFF2-40B4-BE49-F238E27FC236}">
                <a16:creationId xmlns:a16="http://schemas.microsoft.com/office/drawing/2014/main" id="{5325F11B-0A36-9C59-D646-7D9DDCBEA2AC}"/>
              </a:ext>
            </a:extLst>
          </p:cNvPr>
          <p:cNvGraphicFramePr>
            <a:graphicFrameLocks noGrp="1"/>
          </p:cNvGraphicFramePr>
          <p:nvPr>
            <p:ph idx="4294967295"/>
            <p:extLst>
              <p:ext uri="{D42A27DB-BD31-4B8C-83A1-F6EECF244321}">
                <p14:modId xmlns:p14="http://schemas.microsoft.com/office/powerpoint/2010/main" val="2487713173"/>
              </p:ext>
            </p:extLst>
          </p:nvPr>
        </p:nvGraphicFramePr>
        <p:xfrm>
          <a:off x="181102" y="1245750"/>
          <a:ext cx="11829796" cy="4712084"/>
        </p:xfrm>
        <a:graphic>
          <a:graphicData uri="http://schemas.openxmlformats.org/drawingml/2006/table">
            <a:tbl>
              <a:tblPr firstRow="1" bandRow="1">
                <a:tableStyleId>{5C22544A-7EE6-4342-B048-85BDC9FD1C3A}</a:tableStyleId>
              </a:tblPr>
              <a:tblGrid>
                <a:gridCol w="3000660">
                  <a:extLst>
                    <a:ext uri="{9D8B030D-6E8A-4147-A177-3AD203B41FA5}">
                      <a16:colId xmlns:a16="http://schemas.microsoft.com/office/drawing/2014/main" val="3017796956"/>
                    </a:ext>
                  </a:extLst>
                </a:gridCol>
                <a:gridCol w="2240739">
                  <a:extLst>
                    <a:ext uri="{9D8B030D-6E8A-4147-A177-3AD203B41FA5}">
                      <a16:colId xmlns:a16="http://schemas.microsoft.com/office/drawing/2014/main" val="3730490493"/>
                    </a:ext>
                  </a:extLst>
                </a:gridCol>
                <a:gridCol w="6588397">
                  <a:extLst>
                    <a:ext uri="{9D8B030D-6E8A-4147-A177-3AD203B41FA5}">
                      <a16:colId xmlns:a16="http://schemas.microsoft.com/office/drawing/2014/main" val="1534402281"/>
                    </a:ext>
                  </a:extLst>
                </a:gridCol>
              </a:tblGrid>
              <a:tr h="445637">
                <a:tc>
                  <a:txBody>
                    <a:bodyPr/>
                    <a:lstStyle/>
                    <a:p>
                      <a:r>
                        <a:rPr lang="en-US" sz="1600">
                          <a:latin typeface="Arial" panose="020B0604020202020204" pitchFamily="34" charset="0"/>
                          <a:cs typeface="Arial" panose="020B0604020202020204" pitchFamily="34" charset="0"/>
                        </a:rPr>
                        <a:t>Session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latin typeface="Arial" panose="020B0604020202020204" pitchFamily="34" charset="0"/>
                          <a:cs typeface="Arial" panose="020B0604020202020204" pitchFamily="34" charset="0"/>
                        </a:rPr>
                        <a:t>Date and Registration Link</a:t>
                      </a:r>
                    </a:p>
                  </a:txBody>
                  <a:tcPr/>
                </a:tc>
                <a:tc>
                  <a:txBody>
                    <a:bodyPr/>
                    <a:lstStyle/>
                    <a:p>
                      <a:r>
                        <a:rPr lang="en-US" sz="1600" b="1" i="0" kern="1200">
                          <a:solidFill>
                            <a:schemeClr val="lt1"/>
                          </a:solidFill>
                          <a:effectLst/>
                          <a:latin typeface="Arial" panose="020B0604020202020204" pitchFamily="34" charset="0"/>
                          <a:ea typeface="+mn-ea"/>
                          <a:cs typeface="Arial" panose="020B0604020202020204" pitchFamily="34" charset="0"/>
                        </a:rPr>
                        <a:t>Recommended </a:t>
                      </a:r>
                      <a:br>
                        <a:rPr lang="en-US" sz="1600" b="1" i="0" kern="1200">
                          <a:solidFill>
                            <a:schemeClr val="lt1"/>
                          </a:solidFill>
                          <a:effectLst/>
                          <a:latin typeface="Arial" panose="020B0604020202020204" pitchFamily="34" charset="0"/>
                          <a:ea typeface="+mn-ea"/>
                          <a:cs typeface="Arial" panose="020B0604020202020204" pitchFamily="34" charset="0"/>
                        </a:rPr>
                      </a:br>
                      <a:r>
                        <a:rPr lang="en-US" sz="1600" b="1" i="0" kern="1200">
                          <a:solidFill>
                            <a:schemeClr val="lt1"/>
                          </a:solidFill>
                          <a:effectLst/>
                          <a:latin typeface="Arial" panose="020B0604020202020204" pitchFamily="34" charset="0"/>
                          <a:ea typeface="+mn-ea"/>
                          <a:cs typeface="Arial" panose="020B0604020202020204" pitchFamily="34" charset="0"/>
                        </a:rPr>
                        <a:t>Read-Ahead Materials</a:t>
                      </a:r>
                      <a:endParaRPr lang="en-US" sz="16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539821798"/>
                  </a:ext>
                </a:extLst>
              </a:tr>
              <a:tr h="1238658">
                <a:tc>
                  <a:txBody>
                    <a:bodyPr/>
                    <a:lstStyle/>
                    <a:p>
                      <a:pPr fontAlgn="t"/>
                      <a:r>
                        <a:rPr lang="en-US" sz="1800" b="1">
                          <a:effectLst/>
                          <a:latin typeface="Arial" panose="020B0604020202020204" pitchFamily="34" charset="0"/>
                          <a:cs typeface="Arial" panose="020B0604020202020204" pitchFamily="34" charset="0"/>
                        </a:rPr>
                        <a:t>Office Hours: Tasks in the MCAS Portal</a:t>
                      </a:r>
                    </a:p>
                    <a:p>
                      <a:pPr fontAlgn="t"/>
                      <a:endParaRPr lang="en-US" sz="1800" b="1">
                        <a:effectLst/>
                        <a:latin typeface="Arial" panose="020B0604020202020204" pitchFamily="34" charset="0"/>
                        <a:cs typeface="Arial" panose="020B0604020202020204" pitchFamily="34" charset="0"/>
                      </a:endParaRPr>
                    </a:p>
                    <a:p>
                      <a:pPr fontAlgn="t"/>
                      <a:r>
                        <a:rPr lang="en-US" sz="1800" b="1">
                          <a:effectLst/>
                          <a:latin typeface="Arial" panose="020B0604020202020204" pitchFamily="34" charset="0"/>
                          <a:cs typeface="Arial" panose="020B0604020202020204" pitchFamily="34" charset="0"/>
                        </a:rPr>
                        <a:t>For Grades 3–8</a:t>
                      </a:r>
                    </a:p>
                  </a:txBody>
                  <a:tcPr/>
                </a:tc>
                <a:tc>
                  <a:txBody>
                    <a:bodyPr/>
                    <a:lstStyle/>
                    <a:p>
                      <a:pPr fontAlgn="t"/>
                      <a:r>
                        <a:rPr lang="en-US" sz="1600" u="none" strike="noStrike">
                          <a:solidFill>
                            <a:srgbClr val="0060C7"/>
                          </a:solidFill>
                          <a:effectLst/>
                          <a:latin typeface="Arial" panose="020B0604020202020204" pitchFamily="34" charset="0"/>
                          <a:cs typeface="Arial" panose="020B0604020202020204" pitchFamily="34" charset="0"/>
                          <a:hlinkClick r:id="rId3" tooltip="External Link, Opens in New Window"/>
                        </a:rPr>
                        <a:t>Wednesday, March 19 </a:t>
                      </a:r>
                      <a:br>
                        <a:rPr lang="en-US" sz="1600" u="none" strike="noStrike">
                          <a:solidFill>
                            <a:srgbClr val="0060C7"/>
                          </a:solidFill>
                          <a:effectLst/>
                          <a:latin typeface="Arial" panose="020B0604020202020204" pitchFamily="34" charset="0"/>
                          <a:cs typeface="Arial" panose="020B0604020202020204" pitchFamily="34" charset="0"/>
                          <a:hlinkClick r:id="rId3" tooltip="External Link, Opens in New Window"/>
                        </a:rPr>
                      </a:br>
                      <a:r>
                        <a:rPr lang="en-US" sz="1600" u="none" strike="noStrike">
                          <a:solidFill>
                            <a:srgbClr val="0060C7"/>
                          </a:solidFill>
                          <a:effectLst/>
                          <a:latin typeface="Arial" panose="020B0604020202020204" pitchFamily="34" charset="0"/>
                          <a:cs typeface="Arial" panose="020B0604020202020204" pitchFamily="34" charset="0"/>
                          <a:hlinkClick r:id="rId3" tooltip="External Link, Opens in New Window"/>
                        </a:rPr>
                        <a:t>at 9:30–10:30 a.m.</a:t>
                      </a:r>
                      <a:endParaRPr lang="en-US" sz="1600">
                        <a:effectLst/>
                        <a:latin typeface="Arial" panose="020B0604020202020204" pitchFamily="34" charset="0"/>
                        <a:cs typeface="Arial" panose="020B0604020202020204" pitchFamily="34" charset="0"/>
                      </a:endParaRPr>
                    </a:p>
                  </a:txBody>
                  <a:tcPr/>
                </a:tc>
                <a:tc>
                  <a:txBody>
                    <a:bodyPr/>
                    <a:lstStyle/>
                    <a:p>
                      <a:pPr marL="171450" indent="-171450" fontAlgn="t">
                        <a:buFont typeface="Arial" panose="020B0604020202020204" pitchFamily="34" charset="0"/>
                        <a:buChar char="•"/>
                      </a:pPr>
                      <a:r>
                        <a:rPr lang="en-US" sz="1600" u="none" strike="noStrike" dirty="0">
                          <a:solidFill>
                            <a:srgbClr val="0060C7"/>
                          </a:solidFill>
                          <a:effectLst/>
                          <a:latin typeface="Arial" panose="020B0604020202020204" pitchFamily="34" charset="0"/>
                          <a:cs typeface="Arial" panose="020B0604020202020204" pitchFamily="34" charset="0"/>
                          <a:hlinkClick r:id="rId4" tooltip="External Link, Opens in New Window"/>
                        </a:rPr>
                        <a:t>Guide to the MCAS Portal</a:t>
                      </a:r>
                      <a:endParaRPr lang="en-US" sz="1600" dirty="0">
                        <a:effectLst/>
                        <a:latin typeface="Arial" panose="020B0604020202020204" pitchFamily="34" charset="0"/>
                        <a:cs typeface="Arial" panose="020B0604020202020204" pitchFamily="34" charset="0"/>
                      </a:endParaRPr>
                    </a:p>
                    <a:p>
                      <a:pPr marL="171450" indent="-171450" fontAlgn="t">
                        <a:buFont typeface="Arial" panose="020B0604020202020204" pitchFamily="34" charset="0"/>
                        <a:buChar char="•"/>
                      </a:pPr>
                      <a:r>
                        <a:rPr lang="en-US" sz="1600" u="none" strike="noStrike" dirty="0">
                          <a:solidFill>
                            <a:srgbClr val="0060C7"/>
                          </a:solidFill>
                          <a:effectLst/>
                          <a:latin typeface="Arial" panose="020B0604020202020204" pitchFamily="34" charset="0"/>
                          <a:cs typeface="Arial" panose="020B0604020202020204" pitchFamily="34" charset="0"/>
                          <a:hlinkClick r:id="rId5" tooltip="External Link, Opens in New Window"/>
                        </a:rPr>
                        <a:t>Guide to Creating and Managing Classes</a:t>
                      </a:r>
                      <a:endParaRPr lang="en-US" sz="1600" dirty="0">
                        <a:effectLst/>
                        <a:latin typeface="Arial" panose="020B0604020202020204" pitchFamily="34" charset="0"/>
                        <a:cs typeface="Arial" panose="020B0604020202020204" pitchFamily="34" charset="0"/>
                      </a:endParaRPr>
                    </a:p>
                    <a:p>
                      <a:pPr marL="171450" indent="-171450" fontAlgn="t">
                        <a:buFont typeface="Arial" panose="020B0604020202020204" pitchFamily="34" charset="0"/>
                        <a:buChar char="•"/>
                      </a:pPr>
                      <a:r>
                        <a:rPr lang="en-US" sz="1600" u="none" strike="noStrike" dirty="0">
                          <a:solidFill>
                            <a:srgbClr val="0060C7"/>
                          </a:solidFill>
                          <a:effectLst/>
                          <a:latin typeface="Arial" panose="020B0604020202020204" pitchFamily="34" charset="0"/>
                          <a:cs typeface="Arial" panose="020B0604020202020204" pitchFamily="34" charset="0"/>
                          <a:hlinkClick r:id="rId6" tooltip="External Link, Opens in New Window"/>
                        </a:rPr>
                        <a:t>Guide to Scheduling Tests and Printing Student Logins</a:t>
                      </a:r>
                      <a:endParaRPr lang="en-US" sz="1600" dirty="0">
                        <a:effectLst/>
                        <a:latin typeface="Arial" panose="020B0604020202020204" pitchFamily="34" charset="0"/>
                        <a:cs typeface="Arial" panose="020B0604020202020204" pitchFamily="34" charset="0"/>
                      </a:endParaRPr>
                    </a:p>
                    <a:p>
                      <a:pPr marL="171450" indent="-171450" fontAlgn="t">
                        <a:buFont typeface="Arial" panose="020B0604020202020204" pitchFamily="34" charset="0"/>
                        <a:buChar char="•"/>
                      </a:pPr>
                      <a:r>
                        <a:rPr lang="en-US" sz="1600" u="none" strike="noStrike" dirty="0">
                          <a:solidFill>
                            <a:srgbClr val="0060C7"/>
                          </a:solidFill>
                          <a:effectLst/>
                          <a:latin typeface="Arial" panose="020B0604020202020204" pitchFamily="34" charset="0"/>
                          <a:cs typeface="Arial" panose="020B0604020202020204" pitchFamily="34" charset="0"/>
                          <a:hlinkClick r:id="rId7" tooltip="External Link, Opens in New Window"/>
                        </a:rPr>
                        <a:t>Instructions for Using Materials Management in the MCAS Portal</a:t>
                      </a:r>
                      <a:endParaRPr lang="en-US" sz="1600" dirty="0">
                        <a:effectLst/>
                        <a:latin typeface="Arial" panose="020B0604020202020204" pitchFamily="34" charset="0"/>
                        <a:cs typeface="Arial" panose="020B0604020202020204" pitchFamily="34" charset="0"/>
                      </a:endParaRPr>
                    </a:p>
                    <a:p>
                      <a:pPr marL="171450" indent="-171450" fontAlgn="t">
                        <a:buFont typeface="Arial" panose="020B0604020202020204" pitchFamily="34" charset="0"/>
                        <a:buChar char="•"/>
                      </a:pPr>
                      <a:r>
                        <a:rPr lang="en-US" sz="1600" u="none" strike="noStrike" dirty="0">
                          <a:solidFill>
                            <a:srgbClr val="0060C7"/>
                          </a:solidFill>
                          <a:effectLst/>
                          <a:latin typeface="Arial" panose="020B0604020202020204" pitchFamily="34" charset="0"/>
                          <a:cs typeface="Arial" panose="020B0604020202020204" pitchFamily="34" charset="0"/>
                          <a:hlinkClick r:id="rId8" tooltip="External Link, Opens in New Window"/>
                        </a:rPr>
                        <a:t>Additional Tasks on the Test Scheduling Page of the MCAS Portal: Adding Report Codes, Reactivating Tests, and Exports</a:t>
                      </a:r>
                      <a:endParaRPr lang="en-US" sz="1600" dirty="0">
                        <a:effectLst/>
                        <a:latin typeface="Arial" panose="020B0604020202020204" pitchFamily="34" charset="0"/>
                        <a:cs typeface="Arial" panose="020B0604020202020204" pitchFamily="34" charset="0"/>
                      </a:endParaRPr>
                    </a:p>
                    <a:p>
                      <a:pPr marL="171450" indent="-171450" fontAlgn="t">
                        <a:buFont typeface="Arial" panose="020B0604020202020204" pitchFamily="34" charset="0"/>
                        <a:buChar char="•"/>
                      </a:pPr>
                      <a:r>
                        <a:rPr lang="en-US" sz="1600" u="none" strike="noStrike" dirty="0">
                          <a:solidFill>
                            <a:srgbClr val="0060C7"/>
                          </a:solidFill>
                          <a:effectLst/>
                          <a:latin typeface="Arial" panose="020B0604020202020204" pitchFamily="34" charset="0"/>
                          <a:cs typeface="Arial" panose="020B0604020202020204" pitchFamily="34" charset="0"/>
                          <a:hlinkClick r:id="rId9" tooltip="External Link, Opens in New Window"/>
                        </a:rPr>
                        <a:t>Instructions for Unlocking Test Questions in the MCAS Student Kiosk</a:t>
                      </a:r>
                      <a:endParaRPr lang="en-US" sz="1600" dirty="0">
                        <a:effectLst/>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97405076"/>
                  </a:ext>
                </a:extLst>
              </a:tr>
              <a:tr h="1161515">
                <a:tc>
                  <a:txBody>
                    <a:bodyPr/>
                    <a:lstStyle/>
                    <a:p>
                      <a:pPr fontAlgn="t"/>
                      <a:r>
                        <a:rPr lang="en-US" sz="1800" b="1">
                          <a:effectLst/>
                          <a:latin typeface="Arial" panose="020B0604020202020204" pitchFamily="34" charset="0"/>
                          <a:cs typeface="Arial" panose="020B0604020202020204" pitchFamily="34" charset="0"/>
                        </a:rPr>
                        <a:t>Office Hours: Tasks in the MCAS Portal </a:t>
                      </a:r>
                    </a:p>
                    <a:p>
                      <a:pPr fontAlgn="t"/>
                      <a:endParaRPr lang="en-US" sz="1800" b="1">
                        <a:effectLst/>
                        <a:latin typeface="Arial" panose="020B0604020202020204" pitchFamily="34" charset="0"/>
                        <a:cs typeface="Arial" panose="020B0604020202020204" pitchFamily="34" charset="0"/>
                      </a:endParaRPr>
                    </a:p>
                    <a:p>
                      <a:pPr fontAlgn="t"/>
                      <a:r>
                        <a:rPr lang="en-US" sz="1800" b="1">
                          <a:effectLst/>
                          <a:latin typeface="Arial" panose="020B0604020202020204" pitchFamily="34" charset="0"/>
                          <a:cs typeface="Arial" panose="020B0604020202020204" pitchFamily="34" charset="0"/>
                        </a:rPr>
                        <a:t>For High Schools</a:t>
                      </a:r>
                    </a:p>
                  </a:txBody>
                  <a:tcPr/>
                </a:tc>
                <a:tc>
                  <a:txBody>
                    <a:bodyPr/>
                    <a:lstStyle/>
                    <a:p>
                      <a:pPr fontAlgn="t"/>
                      <a:r>
                        <a:rPr lang="en-US" sz="1600" u="none" strike="noStrike">
                          <a:solidFill>
                            <a:srgbClr val="0060C7"/>
                          </a:solidFill>
                          <a:effectLst/>
                          <a:latin typeface="Arial" panose="020B0604020202020204" pitchFamily="34" charset="0"/>
                          <a:cs typeface="Arial" panose="020B0604020202020204" pitchFamily="34" charset="0"/>
                          <a:hlinkClick r:id="rId10" tooltip="External Link, Opens in New Window"/>
                        </a:rPr>
                        <a:t>Thursday, March 20 </a:t>
                      </a:r>
                      <a:br>
                        <a:rPr lang="en-US" sz="1600" u="none" strike="noStrike">
                          <a:solidFill>
                            <a:srgbClr val="0060C7"/>
                          </a:solidFill>
                          <a:effectLst/>
                          <a:latin typeface="Arial" panose="020B0604020202020204" pitchFamily="34" charset="0"/>
                          <a:cs typeface="Arial" panose="020B0604020202020204" pitchFamily="34" charset="0"/>
                          <a:hlinkClick r:id="rId10" tooltip="External Link, Opens in New Window"/>
                        </a:rPr>
                      </a:br>
                      <a:r>
                        <a:rPr lang="en-US" sz="1600" u="none" strike="noStrike">
                          <a:solidFill>
                            <a:srgbClr val="0060C7"/>
                          </a:solidFill>
                          <a:effectLst/>
                          <a:latin typeface="Arial" panose="020B0604020202020204" pitchFamily="34" charset="0"/>
                          <a:cs typeface="Arial" panose="020B0604020202020204" pitchFamily="34" charset="0"/>
                          <a:hlinkClick r:id="rId10" tooltip="External Link, Opens in New Window"/>
                        </a:rPr>
                        <a:t>at 9:30–10:30 a.m.</a:t>
                      </a:r>
                      <a:endParaRPr lang="en-US" sz="1600">
                        <a:effectLst/>
                        <a:latin typeface="Arial" panose="020B0604020202020204" pitchFamily="34" charset="0"/>
                        <a:cs typeface="Arial" panose="020B0604020202020204" pitchFamily="34" charset="0"/>
                      </a:endParaRPr>
                    </a:p>
                  </a:txBody>
                  <a:tcPr/>
                </a:tc>
                <a:tc>
                  <a:txBody>
                    <a:bodyPr/>
                    <a:lstStyle/>
                    <a:p>
                      <a:pPr marL="0" indent="0" fontAlgn="t">
                        <a:buFont typeface="Arial" panose="020B0604020202020204" pitchFamily="34" charset="0"/>
                        <a:buNone/>
                      </a:pPr>
                      <a:r>
                        <a:rPr lang="en-US" sz="1600">
                          <a:effectLst/>
                          <a:latin typeface="Arial" panose="020B0604020202020204" pitchFamily="34" charset="0"/>
                          <a:cs typeface="Arial" panose="020B0604020202020204" pitchFamily="34" charset="0"/>
                        </a:rPr>
                        <a:t>Same as above</a:t>
                      </a:r>
                    </a:p>
                  </a:txBody>
                  <a:tcPr/>
                </a:tc>
                <a:extLst>
                  <a:ext uri="{0D108BD9-81ED-4DB2-BD59-A6C34878D82A}">
                    <a16:rowId xmlns:a16="http://schemas.microsoft.com/office/drawing/2014/main" val="3735092227"/>
                  </a:ext>
                </a:extLst>
              </a:tr>
              <a:tr h="1145924">
                <a:tc>
                  <a:txBody>
                    <a:bodyPr/>
                    <a:lstStyle/>
                    <a:p>
                      <a:pPr fontAlgn="t"/>
                      <a:r>
                        <a:rPr lang="en-US" sz="1800" b="1">
                          <a:effectLst/>
                          <a:latin typeface="Arial" panose="020B0604020202020204" pitchFamily="34" charset="0"/>
                          <a:cs typeface="Arial" panose="020B0604020202020204" pitchFamily="34" charset="0"/>
                        </a:rPr>
                        <a:t>Office Hours: Tasks During and After Testing</a:t>
                      </a:r>
                    </a:p>
                  </a:txBody>
                  <a:tcPr/>
                </a:tc>
                <a:tc>
                  <a:txBody>
                    <a:bodyPr/>
                    <a:lstStyle/>
                    <a:p>
                      <a:pPr fontAlgn="t"/>
                      <a:r>
                        <a:rPr lang="en-US" sz="1600" u="none" strike="noStrike">
                          <a:solidFill>
                            <a:srgbClr val="0060C7"/>
                          </a:solidFill>
                          <a:effectLst/>
                          <a:latin typeface="Arial" panose="020B0604020202020204" pitchFamily="34" charset="0"/>
                          <a:cs typeface="Arial" panose="020B0604020202020204" pitchFamily="34" charset="0"/>
                          <a:hlinkClick r:id="rId11" tooltip="External Link, Opens in New Window"/>
                        </a:rPr>
                        <a:t>Friday, March 28 </a:t>
                      </a:r>
                      <a:br>
                        <a:rPr lang="en-US" sz="1600" u="none" strike="noStrike">
                          <a:solidFill>
                            <a:srgbClr val="0060C7"/>
                          </a:solidFill>
                          <a:effectLst/>
                          <a:latin typeface="Arial" panose="020B0604020202020204" pitchFamily="34" charset="0"/>
                          <a:cs typeface="Arial" panose="020B0604020202020204" pitchFamily="34" charset="0"/>
                          <a:hlinkClick r:id="rId11" tooltip="External Link, Opens in New Window"/>
                        </a:rPr>
                      </a:br>
                      <a:r>
                        <a:rPr lang="en-US" sz="1600" u="none" strike="noStrike">
                          <a:solidFill>
                            <a:srgbClr val="0060C7"/>
                          </a:solidFill>
                          <a:effectLst/>
                          <a:latin typeface="Arial" panose="020B0604020202020204" pitchFamily="34" charset="0"/>
                          <a:cs typeface="Arial" panose="020B0604020202020204" pitchFamily="34" charset="0"/>
                          <a:hlinkClick r:id="rId11" tooltip="External Link, Opens in New Window"/>
                        </a:rPr>
                        <a:t>at 9:30–10:30 a.m.</a:t>
                      </a:r>
                      <a:endParaRPr lang="en-US" sz="1600">
                        <a:effectLst/>
                        <a:latin typeface="Arial" panose="020B0604020202020204" pitchFamily="34" charset="0"/>
                        <a:cs typeface="Arial" panose="020B0604020202020204" pitchFamily="34" charset="0"/>
                      </a:endParaRPr>
                    </a:p>
                  </a:txBody>
                  <a:tcPr/>
                </a:tc>
                <a:tc>
                  <a:txBody>
                    <a:bodyPr/>
                    <a:lstStyle/>
                    <a:p>
                      <a:pPr marL="171450" indent="-171450" fontAlgn="t">
                        <a:buFont typeface="Arial" panose="020B0604020202020204" pitchFamily="34" charset="0"/>
                        <a:buChar char="•"/>
                      </a:pPr>
                      <a:r>
                        <a:rPr lang="en-US" sz="1600" u="none" strike="noStrike" dirty="0">
                          <a:solidFill>
                            <a:srgbClr val="0060C7"/>
                          </a:solidFill>
                          <a:effectLst/>
                          <a:latin typeface="Arial" panose="020B0604020202020204" pitchFamily="34" charset="0"/>
                          <a:cs typeface="Arial" panose="020B0604020202020204" pitchFamily="34" charset="0"/>
                          <a:hlinkClick r:id="rId4" tooltip="External Link, Opens in New Window"/>
                        </a:rPr>
                        <a:t>Guide to the MCAS Portal</a:t>
                      </a:r>
                      <a:endParaRPr lang="en-US" sz="1600" dirty="0">
                        <a:effectLst/>
                        <a:latin typeface="Arial" panose="020B0604020202020204" pitchFamily="34" charset="0"/>
                        <a:cs typeface="Arial" panose="020B0604020202020204" pitchFamily="34" charset="0"/>
                      </a:endParaRPr>
                    </a:p>
                    <a:p>
                      <a:pPr marL="171450" indent="-171450" fontAlgn="t">
                        <a:buFont typeface="Arial" panose="020B0604020202020204" pitchFamily="34" charset="0"/>
                        <a:buChar char="•"/>
                      </a:pPr>
                      <a:r>
                        <a:rPr lang="en-US" sz="1600" u="none" strike="noStrike" dirty="0">
                          <a:solidFill>
                            <a:srgbClr val="0060C7"/>
                          </a:solidFill>
                          <a:effectLst/>
                          <a:latin typeface="Arial" panose="020B0604020202020204" pitchFamily="34" charset="0"/>
                          <a:cs typeface="Arial" panose="020B0604020202020204" pitchFamily="34" charset="0"/>
                          <a:hlinkClick r:id="rId8" tooltip="External Link, Opens in New Window"/>
                        </a:rPr>
                        <a:t>Additional Tasks on the Test Scheduling Page of the MCAS Portal: Adding Report Codes, Reactivating Tests, and Exports</a:t>
                      </a:r>
                      <a:endParaRPr lang="en-US" sz="1600" dirty="0">
                        <a:effectLst/>
                        <a:latin typeface="Arial" panose="020B0604020202020204" pitchFamily="34" charset="0"/>
                        <a:cs typeface="Arial" panose="020B0604020202020204" pitchFamily="34" charset="0"/>
                      </a:endParaRPr>
                    </a:p>
                    <a:p>
                      <a:pPr marL="171450" indent="-171450" fontAlgn="t">
                        <a:buFont typeface="Arial" panose="020B0604020202020204" pitchFamily="34" charset="0"/>
                        <a:buChar char="•"/>
                      </a:pPr>
                      <a:r>
                        <a:rPr lang="en-US" sz="1600" u="none" strike="noStrike" dirty="0">
                          <a:solidFill>
                            <a:srgbClr val="0060C7"/>
                          </a:solidFill>
                          <a:effectLst/>
                          <a:latin typeface="Arial" panose="020B0604020202020204" pitchFamily="34" charset="0"/>
                          <a:cs typeface="Arial" panose="020B0604020202020204" pitchFamily="34" charset="0"/>
                          <a:hlinkClick r:id="rId9" tooltip="External Link, Opens in New Window"/>
                        </a:rPr>
                        <a:t>Instructions for Unlocking Test Questions in the MCAS Student Kiosk</a:t>
                      </a:r>
                      <a:endParaRPr lang="en-US" sz="1600" dirty="0">
                        <a:effectLst/>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5707458"/>
                  </a:ext>
                </a:extLst>
              </a:tr>
            </a:tbl>
          </a:graphicData>
        </a:graphic>
      </p:graphicFrame>
    </p:spTree>
    <p:extLst>
      <p:ext uri="{BB962C8B-B14F-4D97-AF65-F5344CB8AC3E}">
        <p14:creationId xmlns:p14="http://schemas.microsoft.com/office/powerpoint/2010/main" val="378426320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E4283EA-ECA5-7074-092B-27E9667CC1F0}"/>
              </a:ext>
            </a:extLst>
          </p:cNvPr>
          <p:cNvSpPr>
            <a:spLocks noGrp="1"/>
          </p:cNvSpPr>
          <p:nvPr>
            <p:ph type="title" idx="4294967295"/>
          </p:nvPr>
        </p:nvSpPr>
        <p:spPr>
          <a:xfrm>
            <a:off x="372862" y="171450"/>
            <a:ext cx="10514013" cy="1041400"/>
          </a:xfrm>
        </p:spPr>
        <p:txBody>
          <a:bodyPr>
            <a:normAutofit/>
          </a:bodyPr>
          <a:lstStyle/>
          <a:p>
            <a:r>
              <a:rPr lang="en-US" altLang="en-US" sz="3999">
                <a:solidFill>
                  <a:srgbClr val="3647B6"/>
                </a:solidFill>
              </a:rPr>
              <a:t>Next Steps</a:t>
            </a:r>
            <a:endParaRPr lang="en-US" sz="3999">
              <a:solidFill>
                <a:srgbClr val="3647B6"/>
              </a:solidFill>
            </a:endParaRPr>
          </a:p>
        </p:txBody>
      </p:sp>
      <p:sp>
        <p:nvSpPr>
          <p:cNvPr id="2" name="Content Placeholder 1">
            <a:extLst>
              <a:ext uri="{FF2B5EF4-FFF2-40B4-BE49-F238E27FC236}">
                <a16:creationId xmlns:a16="http://schemas.microsoft.com/office/drawing/2014/main" id="{8BF5F1AD-90A5-FAA2-2AA6-3367618F17F4}"/>
              </a:ext>
            </a:extLst>
          </p:cNvPr>
          <p:cNvSpPr>
            <a:spLocks noGrp="1"/>
          </p:cNvSpPr>
          <p:nvPr>
            <p:ph idx="4294967295"/>
          </p:nvPr>
        </p:nvSpPr>
        <p:spPr>
          <a:xfrm>
            <a:off x="523782" y="1403350"/>
            <a:ext cx="10514013" cy="4051300"/>
          </a:xfrm>
        </p:spPr>
        <p:txBody>
          <a:bodyPr/>
          <a:lstStyle/>
          <a:p>
            <a:pPr>
              <a:buClr>
                <a:srgbClr val="010203"/>
              </a:buClr>
            </a:pPr>
            <a:r>
              <a:rPr lang="en-US" altLang="en-US" b="1">
                <a:latin typeface="Arial" panose="020B0604020202020204" pitchFamily="34" charset="0"/>
                <a:cs typeface="Arial" panose="020B0604020202020204" pitchFamily="34" charset="0"/>
              </a:rPr>
              <a:t>Today: </a:t>
            </a:r>
            <a:r>
              <a:rPr lang="en-US" altLang="en-US">
                <a:latin typeface="Arial" panose="020B0604020202020204" pitchFamily="34" charset="0"/>
                <a:cs typeface="Arial" panose="020B0604020202020204" pitchFamily="34" charset="0"/>
              </a:rPr>
              <a:t>Complete the evaluation form.</a:t>
            </a:r>
          </a:p>
          <a:p>
            <a:pPr lvl="1">
              <a:buClr>
                <a:srgbClr val="010203"/>
              </a:buClr>
              <a:buFont typeface="Arial" panose="020B0604020202020204" pitchFamily="34" charset="0"/>
              <a:buChar char="•"/>
            </a:pPr>
            <a:r>
              <a:rPr lang="en-US" altLang="en-US">
                <a:latin typeface="Arial" panose="020B0604020202020204" pitchFamily="34" charset="0"/>
                <a:cs typeface="Arial" panose="020B0604020202020204" pitchFamily="34" charset="0"/>
              </a:rPr>
              <a:t>Responses are associated with the name and email address used to log in.</a:t>
            </a:r>
          </a:p>
          <a:p>
            <a:pPr lvl="1">
              <a:buClr>
                <a:srgbClr val="010203"/>
              </a:buClr>
              <a:buFont typeface="Arial" panose="020B0604020202020204" pitchFamily="34" charset="0"/>
              <a:buChar char="•"/>
            </a:pPr>
            <a:r>
              <a:rPr lang="en-US" altLang="en-US">
                <a:latin typeface="Arial" panose="020B0604020202020204" pitchFamily="34" charset="0"/>
                <a:cs typeface="Arial" panose="020B0604020202020204" pitchFamily="34" charset="0"/>
              </a:rPr>
              <a:t>Email your input to </a:t>
            </a:r>
            <a:r>
              <a:rPr lang="en-US" altLang="en-US">
                <a:hlinkClick r:id="rId3"/>
              </a:rPr>
              <a:t>mcas@mass.gov</a:t>
            </a:r>
            <a:r>
              <a:rPr lang="en-US" altLang="en-US"/>
              <a:t> </a:t>
            </a:r>
            <a:r>
              <a:rPr lang="en-US" altLang="en-US">
                <a:latin typeface="Arial" panose="020B0604020202020204" pitchFamily="34" charset="0"/>
                <a:cs typeface="Arial" panose="020B0604020202020204" pitchFamily="34" charset="0"/>
              </a:rPr>
              <a:t>if you have problems accessing or completing the form.</a:t>
            </a:r>
          </a:p>
          <a:p>
            <a:pPr>
              <a:buClr>
                <a:srgbClr val="010203"/>
              </a:buClr>
            </a:pPr>
            <a:r>
              <a:rPr lang="en-US" altLang="en-US" b="1">
                <a:latin typeface="Arial" panose="020B0604020202020204" pitchFamily="34" charset="0"/>
                <a:cs typeface="Arial" panose="020B0604020202020204" pitchFamily="34" charset="0"/>
              </a:rPr>
              <a:t>Within one week: </a:t>
            </a:r>
          </a:p>
          <a:p>
            <a:pPr lvl="1">
              <a:buClr>
                <a:srgbClr val="010203"/>
              </a:buClr>
              <a:buFont typeface="Arial" panose="020B0604020202020204" pitchFamily="34" charset="0"/>
              <a:buChar char="•"/>
            </a:pPr>
            <a:r>
              <a:rPr lang="en-US" altLang="en-US">
                <a:latin typeface="Arial" panose="020B0604020202020204" pitchFamily="34" charset="0"/>
                <a:cs typeface="Arial" panose="020B0604020202020204" pitchFamily="34" charset="0"/>
              </a:rPr>
              <a:t>Receive an email with the Q&amp;A from this session</a:t>
            </a:r>
          </a:p>
          <a:p>
            <a:pPr lvl="1">
              <a:buClr>
                <a:srgbClr val="010203"/>
              </a:buClr>
              <a:buFont typeface="Arial" panose="020B0604020202020204" pitchFamily="34" charset="0"/>
              <a:buChar char="•"/>
            </a:pPr>
            <a:r>
              <a:rPr lang="en-US" altLang="en-US">
                <a:latin typeface="Arial" panose="020B0604020202020204" pitchFamily="34" charset="0"/>
                <a:cs typeface="Arial" panose="020B0604020202020204" pitchFamily="34" charset="0"/>
              </a:rPr>
              <a:t>Recording will be available </a:t>
            </a:r>
          </a:p>
        </p:txBody>
      </p:sp>
    </p:spTree>
    <p:extLst>
      <p:ext uri="{BB962C8B-B14F-4D97-AF65-F5344CB8AC3E}">
        <p14:creationId xmlns:p14="http://schemas.microsoft.com/office/powerpoint/2010/main" val="9486233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4A972CD-2840-6F6F-1B06-D0E024C1B816}"/>
              </a:ext>
            </a:extLst>
          </p:cNvPr>
          <p:cNvSpPr>
            <a:spLocks noGrp="1"/>
          </p:cNvSpPr>
          <p:nvPr>
            <p:ph type="title" idx="4294967295"/>
          </p:nvPr>
        </p:nvSpPr>
        <p:spPr>
          <a:xfrm>
            <a:off x="339792" y="171450"/>
            <a:ext cx="10514013" cy="1041400"/>
          </a:xfrm>
        </p:spPr>
        <p:txBody>
          <a:bodyPr/>
          <a:lstStyle/>
          <a:p>
            <a:r>
              <a:rPr lang="en-US" sz="4000">
                <a:solidFill>
                  <a:srgbClr val="3647B6"/>
                </a:solidFill>
              </a:rPr>
              <a:t>Email and Phone Support </a:t>
            </a:r>
          </a:p>
        </p:txBody>
      </p:sp>
      <p:sp>
        <p:nvSpPr>
          <p:cNvPr id="2" name="Text Placeholder 1">
            <a:extLst>
              <a:ext uri="{FF2B5EF4-FFF2-40B4-BE49-F238E27FC236}">
                <a16:creationId xmlns:a16="http://schemas.microsoft.com/office/drawing/2014/main" id="{1C6A7017-17C6-F511-1D48-8093C62BB9FA}"/>
              </a:ext>
            </a:extLst>
          </p:cNvPr>
          <p:cNvSpPr>
            <a:spLocks noGrp="1"/>
          </p:cNvSpPr>
          <p:nvPr>
            <p:ph type="body" idx="4294967295"/>
          </p:nvPr>
        </p:nvSpPr>
        <p:spPr>
          <a:xfrm>
            <a:off x="339791" y="1212851"/>
            <a:ext cx="5157788" cy="676275"/>
          </a:xfrm>
        </p:spPr>
        <p:txBody>
          <a:bodyPr/>
          <a:lstStyle/>
          <a:p>
            <a:pPr marL="0" indent="0">
              <a:buNone/>
            </a:pPr>
            <a:r>
              <a:rPr lang="en-US" b="1">
                <a:latin typeface="Arial" panose="020B0604020202020204" pitchFamily="34" charset="0"/>
                <a:cs typeface="Arial" panose="020B0604020202020204" pitchFamily="34" charset="0"/>
              </a:rPr>
              <a:t>MCAS Service Center </a:t>
            </a:r>
          </a:p>
        </p:txBody>
      </p:sp>
      <p:sp>
        <p:nvSpPr>
          <p:cNvPr id="3" name="Content Placeholder 2">
            <a:extLst>
              <a:ext uri="{FF2B5EF4-FFF2-40B4-BE49-F238E27FC236}">
                <a16:creationId xmlns:a16="http://schemas.microsoft.com/office/drawing/2014/main" id="{10F3C2F1-C065-1C59-D812-2C29FFD6A6D3}"/>
              </a:ext>
            </a:extLst>
          </p:cNvPr>
          <p:cNvSpPr>
            <a:spLocks noGrp="1"/>
          </p:cNvSpPr>
          <p:nvPr>
            <p:ph sz="half" idx="4294967295"/>
          </p:nvPr>
        </p:nvSpPr>
        <p:spPr>
          <a:xfrm>
            <a:off x="461963" y="1889126"/>
            <a:ext cx="5775875" cy="4022725"/>
          </a:xfrm>
        </p:spPr>
        <p:txBody>
          <a:bodyPr>
            <a:normAutofit/>
          </a:bodyPr>
          <a:lstStyle/>
          <a:p>
            <a:pPr>
              <a:buClr>
                <a:srgbClr val="010203"/>
              </a:buClr>
            </a:pPr>
            <a:r>
              <a:rPr lang="en-US">
                <a:latin typeface="Arial" panose="020B0604020202020204" pitchFamily="34" charset="0"/>
                <a:cs typeface="Arial" panose="020B0604020202020204" pitchFamily="34" charset="0"/>
              </a:rPr>
              <a:t>Questions on logistics and technology</a:t>
            </a:r>
            <a:br>
              <a:rPr lang="en-US">
                <a:latin typeface="Arial" panose="020B0604020202020204" pitchFamily="34" charset="0"/>
                <a:cs typeface="Arial" panose="020B0604020202020204" pitchFamily="34" charset="0"/>
              </a:rPr>
            </a:br>
            <a:endParaRPr lang="en-US" sz="1200"/>
          </a:p>
          <a:p>
            <a:pPr marL="852589" lvl="1" indent="-457200">
              <a:buClr>
                <a:srgbClr val="010203"/>
              </a:buClr>
            </a:pPr>
            <a:r>
              <a:rPr lang="en-US" b="1">
                <a:latin typeface="Arial" panose="020B0604020202020204" pitchFamily="34" charset="0"/>
                <a:cs typeface="Arial" panose="020B0604020202020204" pitchFamily="34" charset="0"/>
              </a:rPr>
              <a:t>Web: </a:t>
            </a:r>
            <a:r>
              <a:rPr lang="en-US">
                <a:latin typeface="Arial" panose="020B0604020202020204" pitchFamily="34" charset="0"/>
                <a:cs typeface="Arial" panose="020B0604020202020204" pitchFamily="34" charset="0"/>
                <a:hlinkClick r:id="rId3"/>
              </a:rPr>
              <a:t>https://mcas.onlinehelp.cognia.org/</a:t>
            </a:r>
            <a:r>
              <a:rPr lang="en-US">
                <a:latin typeface="Arial" panose="020B0604020202020204" pitchFamily="34" charset="0"/>
                <a:cs typeface="Arial" panose="020B0604020202020204" pitchFamily="34" charset="0"/>
              </a:rPr>
              <a:t> </a:t>
            </a:r>
          </a:p>
          <a:p>
            <a:pPr marL="852589" lvl="1" indent="-457200">
              <a:buClr>
                <a:srgbClr val="010203"/>
              </a:buClr>
            </a:pPr>
            <a:r>
              <a:rPr lang="en-US" b="1">
                <a:latin typeface="Arial" panose="020B0604020202020204" pitchFamily="34" charset="0"/>
                <a:cs typeface="Arial" panose="020B0604020202020204" pitchFamily="34" charset="0"/>
              </a:rPr>
              <a:t>Email: </a:t>
            </a:r>
            <a:r>
              <a:rPr lang="en-US" sz="2299">
                <a:hlinkClick r:id="rId4"/>
              </a:rPr>
              <a:t>mcas@cognia.org</a:t>
            </a:r>
            <a:endParaRPr lang="en-US" sz="2299"/>
          </a:p>
          <a:p>
            <a:pPr marL="852589" lvl="1" indent="-457200">
              <a:buClr>
                <a:srgbClr val="010203"/>
              </a:buClr>
            </a:pPr>
            <a:r>
              <a:rPr lang="en-US" b="1">
                <a:latin typeface="Arial" panose="020B0604020202020204" pitchFamily="34" charset="0"/>
                <a:cs typeface="Arial" panose="020B0604020202020204" pitchFamily="34" charset="0"/>
              </a:rPr>
              <a:t>Phone: </a:t>
            </a:r>
            <a:r>
              <a:rPr lang="en-US">
                <a:latin typeface="Arial" panose="020B0604020202020204" pitchFamily="34" charset="0"/>
                <a:cs typeface="Arial" panose="020B0604020202020204" pitchFamily="34" charset="0"/>
              </a:rPr>
              <a:t>800-737-5103</a:t>
            </a:r>
          </a:p>
          <a:p>
            <a:pPr marL="852589" lvl="1" indent="-457200">
              <a:buClr>
                <a:srgbClr val="010203"/>
              </a:buClr>
            </a:pPr>
            <a:r>
              <a:rPr lang="en-US" b="1"/>
              <a:t>TTY: </a:t>
            </a:r>
            <a:r>
              <a:rPr lang="en-US"/>
              <a:t>888-222-1671</a:t>
            </a:r>
          </a:p>
          <a:p>
            <a:pPr marL="852589" lvl="1" indent="-457200">
              <a:buClr>
                <a:srgbClr val="010203"/>
              </a:buClr>
            </a:pPr>
            <a:r>
              <a:rPr lang="en-US" b="0" i="0">
                <a:solidFill>
                  <a:srgbClr val="000000"/>
                </a:solidFill>
                <a:effectLst/>
                <a:latin typeface="Helvetica" panose="020B0604020202020204" pitchFamily="34" charset="0"/>
              </a:rPr>
              <a:t>Live chat is available at the link on the bottom of the page at the </a:t>
            </a:r>
            <a:r>
              <a:rPr lang="en-US" b="0" i="0" u="sng">
                <a:solidFill>
                  <a:srgbClr val="337AB7"/>
                </a:solidFill>
                <a:effectLst/>
                <a:latin typeface="Helvetica" panose="020B0604020202020204" pitchFamily="34" charset="0"/>
                <a:hlinkClick r:id="rId3"/>
              </a:rPr>
              <a:t>MCAS Resource Center</a:t>
            </a:r>
            <a:endParaRPr lang="en-US">
              <a:latin typeface="Arial" panose="020B0604020202020204" pitchFamily="34" charset="0"/>
              <a:cs typeface="Arial" panose="020B0604020202020204" pitchFamily="34" charset="0"/>
            </a:endParaRPr>
          </a:p>
          <a:p>
            <a:endParaRPr lang="en-US"/>
          </a:p>
          <a:p>
            <a:endParaRPr lang="en-US"/>
          </a:p>
        </p:txBody>
      </p:sp>
      <p:sp>
        <p:nvSpPr>
          <p:cNvPr id="4" name="Text Placeholder 3">
            <a:extLst>
              <a:ext uri="{FF2B5EF4-FFF2-40B4-BE49-F238E27FC236}">
                <a16:creationId xmlns:a16="http://schemas.microsoft.com/office/drawing/2014/main" id="{4FAEE545-508E-BBC8-B75B-D911AD48B8DB}"/>
              </a:ext>
            </a:extLst>
          </p:cNvPr>
          <p:cNvSpPr>
            <a:spLocks noGrp="1"/>
          </p:cNvSpPr>
          <p:nvPr>
            <p:ph type="body" sz="quarter" idx="4294967295"/>
          </p:nvPr>
        </p:nvSpPr>
        <p:spPr>
          <a:xfrm>
            <a:off x="6550028" y="1212851"/>
            <a:ext cx="5640387" cy="676275"/>
          </a:xfrm>
        </p:spPr>
        <p:txBody>
          <a:bodyPr>
            <a:noAutofit/>
          </a:bodyPr>
          <a:lstStyle/>
          <a:p>
            <a:pPr marL="0" indent="0">
              <a:buNone/>
            </a:pPr>
            <a:r>
              <a:rPr lang="en-US" b="1">
                <a:latin typeface="Arial" panose="020B0604020202020204" pitchFamily="34" charset="0"/>
                <a:cs typeface="Arial" panose="020B0604020202020204" pitchFamily="34" charset="0"/>
              </a:rPr>
              <a:t>DESE Student Assessment Services</a:t>
            </a:r>
          </a:p>
        </p:txBody>
      </p:sp>
      <p:sp>
        <p:nvSpPr>
          <p:cNvPr id="5" name="Content Placeholder 4">
            <a:extLst>
              <a:ext uri="{FF2B5EF4-FFF2-40B4-BE49-F238E27FC236}">
                <a16:creationId xmlns:a16="http://schemas.microsoft.com/office/drawing/2014/main" id="{60287B2E-8978-C144-AD68-11C997FF9006}"/>
              </a:ext>
            </a:extLst>
          </p:cNvPr>
          <p:cNvSpPr>
            <a:spLocks noGrp="1"/>
          </p:cNvSpPr>
          <p:nvPr>
            <p:ph sz="quarter" idx="4294967295"/>
          </p:nvPr>
        </p:nvSpPr>
        <p:spPr>
          <a:xfrm>
            <a:off x="6703501" y="2134840"/>
            <a:ext cx="5258313" cy="3509850"/>
          </a:xfrm>
        </p:spPr>
        <p:txBody>
          <a:bodyPr/>
          <a:lstStyle/>
          <a:p>
            <a:pPr>
              <a:buClr>
                <a:srgbClr val="010203"/>
              </a:buClr>
            </a:pPr>
            <a:r>
              <a:rPr lang="en-US">
                <a:latin typeface="Arial" panose="020B0604020202020204" pitchFamily="34" charset="0"/>
                <a:cs typeface="Arial" panose="020B0604020202020204" pitchFamily="34" charset="0"/>
              </a:rPr>
              <a:t>Policy questions (e.g., student participation, accommodations)</a:t>
            </a:r>
            <a:br>
              <a:rPr lang="en-US">
                <a:latin typeface="Arial" panose="020B0604020202020204" pitchFamily="34" charset="0"/>
                <a:cs typeface="Arial" panose="020B0604020202020204" pitchFamily="34" charset="0"/>
              </a:rPr>
            </a:br>
            <a:endParaRPr lang="en-US" sz="1200"/>
          </a:p>
          <a:p>
            <a:pPr marL="852589" lvl="1" indent="-457200">
              <a:buClr>
                <a:srgbClr val="010203"/>
              </a:buClr>
            </a:pPr>
            <a:r>
              <a:rPr lang="en-US" b="1">
                <a:latin typeface="Arial" panose="020B0604020202020204" pitchFamily="34" charset="0"/>
                <a:cs typeface="Arial" panose="020B0604020202020204" pitchFamily="34" charset="0"/>
              </a:rPr>
              <a:t>Web: </a:t>
            </a:r>
            <a:r>
              <a:rPr lang="en-US">
                <a:latin typeface="Arial" panose="020B0604020202020204" pitchFamily="34" charset="0"/>
                <a:cs typeface="Arial" panose="020B0604020202020204" pitchFamily="34" charset="0"/>
                <a:hlinkClick r:id="rId5"/>
              </a:rPr>
              <a:t>www.doe.mass.edu/mcas</a:t>
            </a:r>
            <a:r>
              <a:rPr lang="en-US">
                <a:latin typeface="Arial" panose="020B0604020202020204" pitchFamily="34" charset="0"/>
                <a:cs typeface="Arial" panose="020B0604020202020204" pitchFamily="34" charset="0"/>
              </a:rPr>
              <a:t> </a:t>
            </a:r>
            <a:endParaRPr lang="en-US" sz="2199"/>
          </a:p>
          <a:p>
            <a:pPr marL="852589" lvl="1" indent="-457200">
              <a:buClr>
                <a:srgbClr val="010203"/>
              </a:buClr>
            </a:pPr>
            <a:r>
              <a:rPr lang="en-US" b="1">
                <a:latin typeface="Arial" panose="020B0604020202020204" pitchFamily="34" charset="0"/>
                <a:cs typeface="Arial" panose="020B0604020202020204" pitchFamily="34" charset="0"/>
              </a:rPr>
              <a:t>Email: </a:t>
            </a:r>
            <a:r>
              <a:rPr lang="en-US">
                <a:latin typeface="Arial" panose="020B0604020202020204" pitchFamily="34" charset="0"/>
                <a:cs typeface="Arial" panose="020B0604020202020204" pitchFamily="34" charset="0"/>
                <a:hlinkClick r:id="rId6"/>
              </a:rPr>
              <a:t>mcas@mass.gov</a:t>
            </a:r>
            <a:r>
              <a:rPr lang="en-US">
                <a:latin typeface="Arial" panose="020B0604020202020204" pitchFamily="34" charset="0"/>
                <a:cs typeface="Arial" panose="020B0604020202020204" pitchFamily="34" charset="0"/>
              </a:rPr>
              <a:t> </a:t>
            </a:r>
          </a:p>
          <a:p>
            <a:pPr marL="852589" lvl="1" indent="-457200">
              <a:buClr>
                <a:srgbClr val="010203"/>
              </a:buClr>
            </a:pPr>
            <a:r>
              <a:rPr lang="en-US" b="1">
                <a:latin typeface="Arial" panose="020B0604020202020204" pitchFamily="34" charset="0"/>
                <a:cs typeface="Arial" panose="020B0604020202020204" pitchFamily="34" charset="0"/>
              </a:rPr>
              <a:t>Phone: </a:t>
            </a:r>
            <a:r>
              <a:rPr lang="en-US">
                <a:latin typeface="Arial" panose="020B0604020202020204" pitchFamily="34" charset="0"/>
                <a:cs typeface="Arial" panose="020B0604020202020204" pitchFamily="34" charset="0"/>
              </a:rPr>
              <a:t>781-338-3625</a:t>
            </a:r>
          </a:p>
          <a:p>
            <a:pPr marL="852589" lvl="1" indent="-457200">
              <a:buClr>
                <a:srgbClr val="010203"/>
              </a:buClr>
            </a:pPr>
            <a:r>
              <a:rPr lang="en-US" b="1"/>
              <a:t>TTY: </a:t>
            </a:r>
            <a:r>
              <a:rPr lang="en-US"/>
              <a:t>800-439-2370</a:t>
            </a:r>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4471384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472ACE-B5B4-371D-717F-AE5B5494276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AF3AC71-58B5-700A-FEE8-F4335F012F77}"/>
              </a:ext>
            </a:extLst>
          </p:cNvPr>
          <p:cNvSpPr>
            <a:spLocks noGrp="1"/>
          </p:cNvSpPr>
          <p:nvPr>
            <p:ph type="title"/>
          </p:nvPr>
        </p:nvSpPr>
        <p:spPr>
          <a:xfrm>
            <a:off x="839570" y="2882157"/>
            <a:ext cx="10872573" cy="1093686"/>
          </a:xfrm>
        </p:spPr>
        <p:txBody>
          <a:bodyPr>
            <a:normAutofit/>
          </a:bodyPr>
          <a:lstStyle/>
          <a:p>
            <a:r>
              <a:rPr lang="en-US">
                <a:latin typeface="Arial" panose="020B0604020202020204" pitchFamily="34" charset="0"/>
                <a:cs typeface="Arial" panose="020B0604020202020204" pitchFamily="34" charset="0"/>
              </a:rPr>
              <a:t>9. Live “Sandbox Time”</a:t>
            </a:r>
          </a:p>
        </p:txBody>
      </p:sp>
    </p:spTree>
    <p:extLst>
      <p:ext uri="{BB962C8B-B14F-4D97-AF65-F5344CB8AC3E}">
        <p14:creationId xmlns:p14="http://schemas.microsoft.com/office/powerpoint/2010/main" val="254997232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A8BECCA-2104-4569-9EFA-4A4475A36802}"/>
              </a:ext>
            </a:extLst>
          </p:cNvPr>
          <p:cNvSpPr>
            <a:spLocks noGrp="1"/>
          </p:cNvSpPr>
          <p:nvPr>
            <p:ph idx="1"/>
          </p:nvPr>
        </p:nvSpPr>
        <p:spPr>
          <a:xfrm>
            <a:off x="838200" y="2051221"/>
            <a:ext cx="10515600" cy="4577577"/>
          </a:xfrm>
        </p:spPr>
        <p:txBody>
          <a:bodyPr>
            <a:normAutofit fontScale="47500" lnSpcReduction="20000"/>
          </a:bodyPr>
          <a:lstStyle/>
          <a:p>
            <a:pPr marL="0" indent="0">
              <a:buNone/>
            </a:pPr>
            <a:r>
              <a:rPr lang="en-US" sz="5100" b="1"/>
              <a:t>Which demonstrations would you like to see again?</a:t>
            </a:r>
          </a:p>
          <a:p>
            <a:pPr marL="914400" indent="-914400" algn="l" rtl="0" fontAlgn="base">
              <a:buClr>
                <a:srgbClr val="000000"/>
              </a:buClr>
              <a:buFont typeface="+mj-lt"/>
              <a:buAutoNum type="alphaUcPeriod"/>
            </a:pPr>
            <a:r>
              <a:rPr lang="en-US" sz="5100">
                <a:solidFill>
                  <a:srgbClr val="000000"/>
                </a:solidFill>
                <a:latin typeface="Arial" panose="020B0604020202020204" pitchFamily="34" charset="0"/>
                <a:cs typeface="Arial" panose="020B0604020202020204" pitchFamily="34" charset="0"/>
              </a:rPr>
              <a:t>Monitoring test status on the Test Scheduling page</a:t>
            </a:r>
          </a:p>
          <a:p>
            <a:pPr marL="914400" indent="-914400" algn="l" rtl="0" fontAlgn="base">
              <a:buClr>
                <a:srgbClr val="000000"/>
              </a:buClr>
              <a:buFont typeface="+mj-lt"/>
              <a:buAutoNum type="alphaUcPeriod"/>
            </a:pPr>
            <a:r>
              <a:rPr lang="en-US" sz="5100">
                <a:solidFill>
                  <a:srgbClr val="000000"/>
                </a:solidFill>
                <a:latin typeface="Arial" panose="020B0604020202020204" pitchFamily="34" charset="0"/>
                <a:cs typeface="Arial" panose="020B0604020202020204" pitchFamily="34" charset="0"/>
              </a:rPr>
              <a:t>Exports on the Test Scheduling page</a:t>
            </a:r>
          </a:p>
          <a:p>
            <a:pPr marL="914400" indent="-914400" fontAlgn="base">
              <a:buClr>
                <a:srgbClr val="000000"/>
              </a:buClr>
              <a:buFont typeface="+mj-lt"/>
              <a:buAutoNum type="alphaUcPeriod"/>
            </a:pPr>
            <a:r>
              <a:rPr lang="en-US" sz="5100">
                <a:solidFill>
                  <a:srgbClr val="000000"/>
                </a:solidFill>
                <a:latin typeface="Arial" panose="020B0604020202020204" pitchFamily="34" charset="0"/>
                <a:cs typeface="Arial" panose="020B0604020202020204" pitchFamily="34" charset="0"/>
              </a:rPr>
              <a:t>Using the MCAS Portal dashboard</a:t>
            </a:r>
          </a:p>
          <a:p>
            <a:pPr marL="914400" indent="-914400" algn="l" rtl="0" fontAlgn="base">
              <a:buClr>
                <a:srgbClr val="000000"/>
              </a:buClr>
              <a:buFont typeface="+mj-lt"/>
              <a:buAutoNum type="alphaUcPeriod"/>
            </a:pPr>
            <a:r>
              <a:rPr lang="en-US" sz="5100">
                <a:solidFill>
                  <a:srgbClr val="000000"/>
                </a:solidFill>
                <a:latin typeface="Arial" panose="020B0604020202020204" pitchFamily="34" charset="0"/>
                <a:cs typeface="Arial" panose="020B0604020202020204" pitchFamily="34" charset="0"/>
              </a:rPr>
              <a:t>Resolving incorrect form-dependent accommodations</a:t>
            </a:r>
          </a:p>
          <a:p>
            <a:pPr marL="914400" indent="-914400" fontAlgn="base">
              <a:buClr>
                <a:srgbClr val="000000"/>
              </a:buClr>
              <a:buFont typeface="+mj-lt"/>
              <a:buAutoNum type="alphaUcPeriod"/>
            </a:pPr>
            <a:r>
              <a:rPr lang="en-US" sz="5100">
                <a:latin typeface="Arial" panose="020B0604020202020204" pitchFamily="34" charset="0"/>
                <a:cs typeface="Arial" panose="020B0604020202020204" pitchFamily="34" charset="0"/>
              </a:rPr>
              <a:t>Move a student between classes</a:t>
            </a:r>
          </a:p>
          <a:p>
            <a:pPr marL="914400" indent="-914400">
              <a:buClr>
                <a:srgbClr val="000000"/>
              </a:buClr>
              <a:buFont typeface="+mj-lt"/>
              <a:buAutoNum type="alphaUcPeriod"/>
            </a:pPr>
            <a:r>
              <a:rPr lang="en-US" sz="5100">
                <a:latin typeface="Arial"/>
                <a:cs typeface="Arial"/>
              </a:rPr>
              <a:t>Viewing and updating the proctor password</a:t>
            </a:r>
          </a:p>
          <a:p>
            <a:pPr marL="914400" indent="-914400">
              <a:buClr>
                <a:srgbClr val="000000"/>
              </a:buClr>
              <a:buFont typeface="+mj-lt"/>
              <a:buAutoNum type="alphaUcPeriod"/>
            </a:pPr>
            <a:r>
              <a:rPr lang="en-US" sz="5100">
                <a:latin typeface="Arial"/>
                <a:cs typeface="Arial"/>
              </a:rPr>
              <a:t>Adding report codes (Medical absence, Void)</a:t>
            </a:r>
          </a:p>
          <a:p>
            <a:pPr marL="914400" indent="-914400">
              <a:buClr>
                <a:srgbClr val="000000"/>
              </a:buClr>
              <a:buFont typeface="+mj-lt"/>
              <a:buAutoNum type="alphaUcPeriod"/>
            </a:pPr>
            <a:r>
              <a:rPr lang="en-US" sz="5100">
                <a:latin typeface="Arial" panose="020B0604020202020204" pitchFamily="34" charset="0"/>
                <a:cs typeface="Arial" panose="020B0604020202020204" pitchFamily="34" charset="0"/>
              </a:rPr>
              <a:t>Reactivating test sessions</a:t>
            </a:r>
            <a:endParaRPr lang="en-US" sz="5100">
              <a:latin typeface="Arial"/>
              <a:cs typeface="Arial"/>
            </a:endParaRPr>
          </a:p>
          <a:p>
            <a:pPr marL="914400" indent="-914400">
              <a:buClr>
                <a:srgbClr val="000000"/>
              </a:buClr>
              <a:buFont typeface="+mj-lt"/>
              <a:buAutoNum type="alphaUcPeriod"/>
            </a:pPr>
            <a:r>
              <a:rPr lang="en-US" sz="5100">
                <a:latin typeface="Arial" panose="020B0604020202020204" pitchFamily="34" charset="0"/>
                <a:cs typeface="Arial" panose="020B0604020202020204" pitchFamily="34" charset="0"/>
              </a:rPr>
              <a:t>Unlocking locked questions</a:t>
            </a:r>
          </a:p>
          <a:p>
            <a:pPr marL="914400" indent="-914400">
              <a:buClr>
                <a:srgbClr val="000000"/>
              </a:buClr>
              <a:buFont typeface="+mj-lt"/>
              <a:buAutoNum type="alphaUcPeriod"/>
            </a:pPr>
            <a:r>
              <a:rPr lang="en-US" sz="5000">
                <a:latin typeface="Arial" panose="020B0604020202020204" pitchFamily="34" charset="0"/>
                <a:cs typeface="Arial" panose="020B0604020202020204" pitchFamily="34" charset="0"/>
              </a:rPr>
              <a:t>Unlock test section for grades 5 and 8 STE and grade 8 Civics</a:t>
            </a:r>
          </a:p>
          <a:p>
            <a:pPr>
              <a:buClr>
                <a:srgbClr val="000000"/>
              </a:buClr>
            </a:pPr>
            <a:endParaRPr lang="en-US" sz="5400">
              <a:latin typeface="Arial" panose="020B0604020202020204" pitchFamily="34" charset="0"/>
              <a:cs typeface="Arial" panose="020B0604020202020204" pitchFamily="34" charset="0"/>
            </a:endParaRPr>
          </a:p>
          <a:p>
            <a:pPr>
              <a:buClr>
                <a:srgbClr val="000000"/>
              </a:buClr>
            </a:pPr>
            <a:endParaRPr lang="en-US" sz="4800">
              <a:latin typeface="Arial" panose="020B0604020202020204" pitchFamily="34" charset="0"/>
              <a:cs typeface="Arial" panose="020B0604020202020204" pitchFamily="34" charset="0"/>
            </a:endParaRPr>
          </a:p>
          <a:p>
            <a:pPr>
              <a:buClr>
                <a:srgbClr val="000000"/>
              </a:buClr>
            </a:pPr>
            <a:endParaRPr lang="en-US" sz="4400">
              <a:latin typeface="Arial" panose="020B0604020202020204" pitchFamily="34" charset="0"/>
              <a:cs typeface="Arial" panose="020B0604020202020204" pitchFamily="34" charset="0"/>
            </a:endParaRPr>
          </a:p>
          <a:p>
            <a:pPr fontAlgn="base">
              <a:buClr>
                <a:srgbClr val="000000"/>
              </a:buClr>
            </a:pPr>
            <a:endParaRPr lang="en-US" sz="4000">
              <a:latin typeface="Arial" panose="020B0604020202020204" pitchFamily="34" charset="0"/>
              <a:cs typeface="Arial" panose="020B0604020202020204" pitchFamily="34" charset="0"/>
            </a:endParaRPr>
          </a:p>
          <a:p>
            <a:pPr algn="l" rtl="0" fontAlgn="base">
              <a:buClr>
                <a:srgbClr val="000000"/>
              </a:buClr>
              <a:buFont typeface="Arial" panose="020B0604020202020204" pitchFamily="34" charset="0"/>
              <a:buChar char="•"/>
            </a:pPr>
            <a:endParaRPr lang="en-US" sz="3600">
              <a:solidFill>
                <a:srgbClr val="000000"/>
              </a:solidFill>
              <a:latin typeface="Arial" panose="020B0604020202020204" pitchFamily="34" charset="0"/>
              <a:cs typeface="Arial" panose="020B0604020202020204" pitchFamily="34" charset="0"/>
            </a:endParaRPr>
          </a:p>
          <a:p>
            <a:pPr fontAlgn="base">
              <a:buClr>
                <a:srgbClr val="000000"/>
              </a:buClr>
            </a:pPr>
            <a:endParaRPr lang="en-US" sz="3600">
              <a:solidFill>
                <a:srgbClr val="000000"/>
              </a:solidFill>
              <a:latin typeface="Arial" panose="020B0604020202020204" pitchFamily="34" charset="0"/>
              <a:cs typeface="Arial" panose="020B0604020202020204" pitchFamily="34" charset="0"/>
            </a:endParaRPr>
          </a:p>
          <a:p>
            <a:pPr algn="l" rtl="0" fontAlgn="base">
              <a:buClr>
                <a:srgbClr val="000000"/>
              </a:buClr>
              <a:buFont typeface="Arial" panose="020B0604020202020204" pitchFamily="34" charset="0"/>
              <a:buChar char="•"/>
            </a:pPr>
            <a:endParaRPr lang="en-US" sz="3600">
              <a:solidFill>
                <a:srgbClr val="000000"/>
              </a:solidFill>
              <a:latin typeface="Arial" panose="020B0604020202020204" pitchFamily="34" charset="0"/>
              <a:cs typeface="Arial" panose="020B0604020202020204" pitchFamily="34" charset="0"/>
            </a:endParaRPr>
          </a:p>
          <a:p>
            <a:pPr marL="0" indent="0">
              <a:buNone/>
            </a:pPr>
            <a:endParaRPr lang="en-US" sz="3200" b="1"/>
          </a:p>
          <a:p>
            <a:endParaRPr lang="en-US" sz="3200"/>
          </a:p>
          <a:p>
            <a:pPr marL="1022350" lvl="1" indent="-514350">
              <a:buAutoNum type="alphaUcPeriod"/>
            </a:pPr>
            <a:endParaRPr lang="en-US" sz="3200"/>
          </a:p>
        </p:txBody>
      </p:sp>
      <p:sp>
        <p:nvSpPr>
          <p:cNvPr id="2" name="Title 1">
            <a:extLst>
              <a:ext uri="{FF2B5EF4-FFF2-40B4-BE49-F238E27FC236}">
                <a16:creationId xmlns:a16="http://schemas.microsoft.com/office/drawing/2014/main" id="{A377C98B-8840-45A0-A256-C940A58852A0}"/>
              </a:ext>
            </a:extLst>
          </p:cNvPr>
          <p:cNvSpPr>
            <a:spLocks noGrp="1"/>
          </p:cNvSpPr>
          <p:nvPr>
            <p:ph type="title"/>
          </p:nvPr>
        </p:nvSpPr>
        <p:spPr/>
        <p:txBody>
          <a:bodyPr/>
          <a:lstStyle/>
          <a:p>
            <a:r>
              <a:rPr lang="en-US"/>
              <a:t>Poll Question</a:t>
            </a:r>
            <a:r>
              <a:rPr lang="en-US" sz="200"/>
              <a:t>—</a:t>
            </a:r>
          </a:p>
        </p:txBody>
      </p:sp>
    </p:spTree>
    <p:extLst>
      <p:ext uri="{BB962C8B-B14F-4D97-AF65-F5344CB8AC3E}">
        <p14:creationId xmlns:p14="http://schemas.microsoft.com/office/powerpoint/2010/main" val="51836418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C06ECE3-F650-4378-934E-EE8C413AE02A}"/>
              </a:ext>
            </a:extLst>
          </p:cNvPr>
          <p:cNvSpPr>
            <a:spLocks noGrp="1"/>
          </p:cNvSpPr>
          <p:nvPr>
            <p:ph type="title"/>
          </p:nvPr>
        </p:nvSpPr>
        <p:spPr>
          <a:xfrm>
            <a:off x="839569" y="883718"/>
            <a:ext cx="10512862" cy="1093401"/>
          </a:xfrm>
        </p:spPr>
        <p:txBody>
          <a:bodyPr>
            <a:normAutofit/>
          </a:bodyPr>
          <a:lstStyle/>
          <a:p>
            <a:pPr algn="ctr"/>
            <a:r>
              <a:rPr lang="en-US" sz="5398" b="1"/>
              <a:t>THANK YOU</a:t>
            </a:r>
          </a:p>
        </p:txBody>
      </p:sp>
      <p:sp>
        <p:nvSpPr>
          <p:cNvPr id="2" name="文本框 10">
            <a:extLst>
              <a:ext uri="{FF2B5EF4-FFF2-40B4-BE49-F238E27FC236}">
                <a16:creationId xmlns:a16="http://schemas.microsoft.com/office/drawing/2014/main" id="{65AC4342-977A-FE94-C667-6CC1EC805FF2}"/>
              </a:ext>
            </a:extLst>
          </p:cNvPr>
          <p:cNvSpPr txBox="1">
            <a:spLocks noChangeArrowheads="1"/>
          </p:cNvSpPr>
          <p:nvPr/>
        </p:nvSpPr>
        <p:spPr bwMode="auto">
          <a:xfrm>
            <a:off x="1671144" y="1977119"/>
            <a:ext cx="8975835" cy="399981"/>
          </a:xfrm>
          <a:prstGeom prst="rect">
            <a:avLst/>
          </a:prstGeom>
          <a:noFill/>
          <a:ln w="9525">
            <a:noFill/>
            <a:miter lim="800000"/>
            <a:headEnd/>
            <a:tailEnd/>
          </a:ln>
        </p:spPr>
        <p:txBody>
          <a:bodyPr wrap="square">
            <a:spAutoFit/>
          </a:bodyPr>
          <a:lstStyle/>
          <a:p>
            <a:pPr algn="ctr" eaLnBrk="1" hangingPunct="1"/>
            <a:r>
              <a:rPr lang="en-US" altLang="zh-CN" sz="1999" b="1">
                <a:latin typeface="Arial" panose="020B0604020202020204" pitchFamily="34" charset="0"/>
                <a:ea typeface="Segoe SemiBold"/>
                <a:cs typeface="Arial" panose="020B0604020202020204" pitchFamily="34" charset="0"/>
              </a:rPr>
              <a:t>The Office of Student Assessment Services </a:t>
            </a:r>
            <a:endParaRPr lang="zh-CN" altLang="en-US" sz="1999" b="1">
              <a:latin typeface="Arial" panose="020B0604020202020204" pitchFamily="34" charset="0"/>
              <a:ea typeface="Segoe SemiBold"/>
              <a:cs typeface="Arial" panose="020B0604020202020204" pitchFamily="34" charset="0"/>
            </a:endParaRPr>
          </a:p>
        </p:txBody>
      </p:sp>
      <p:pic>
        <p:nvPicPr>
          <p:cNvPr id="11" name="Graphic 10" descr="phone icon">
            <a:extLst>
              <a:ext uri="{FF2B5EF4-FFF2-40B4-BE49-F238E27FC236}">
                <a16:creationId xmlns:a16="http://schemas.microsoft.com/office/drawing/2014/main" id="{50CF37C7-7697-49B2-8F01-E2F7AB7B284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61040" y="2971920"/>
            <a:ext cx="457081" cy="457081"/>
          </a:xfrm>
          <a:prstGeom prst="rect">
            <a:avLst/>
          </a:prstGeom>
        </p:spPr>
      </p:pic>
      <p:sp>
        <p:nvSpPr>
          <p:cNvPr id="8" name="TextBox 7">
            <a:extLst>
              <a:ext uri="{FF2B5EF4-FFF2-40B4-BE49-F238E27FC236}">
                <a16:creationId xmlns:a16="http://schemas.microsoft.com/office/drawing/2014/main" id="{D52364A7-580D-AE8D-F784-8563D39CE920}"/>
              </a:ext>
            </a:extLst>
          </p:cNvPr>
          <p:cNvSpPr txBox="1"/>
          <p:nvPr/>
        </p:nvSpPr>
        <p:spPr>
          <a:xfrm>
            <a:off x="1918121" y="3009630"/>
            <a:ext cx="2376759" cy="400006"/>
          </a:xfrm>
          <a:prstGeom prst="rect">
            <a:avLst/>
          </a:prstGeom>
          <a:noFill/>
        </p:spPr>
        <p:txBody>
          <a:bodyPr wrap="square" rtlCol="0">
            <a:spAutoFit/>
          </a:bodyPr>
          <a:lstStyle/>
          <a:p>
            <a:r>
              <a:rPr lang="en-US" sz="1999">
                <a:latin typeface="Arial" panose="020B0604020202020204" pitchFamily="34" charset="0"/>
                <a:cs typeface="Arial" panose="020B0604020202020204" pitchFamily="34" charset="0"/>
              </a:rPr>
              <a:t>781-338-3625</a:t>
            </a:r>
          </a:p>
        </p:txBody>
      </p:sp>
      <p:pic>
        <p:nvPicPr>
          <p:cNvPr id="12" name="Graphic 11" descr="Email icon">
            <a:extLst>
              <a:ext uri="{FF2B5EF4-FFF2-40B4-BE49-F238E27FC236}">
                <a16:creationId xmlns:a16="http://schemas.microsoft.com/office/drawing/2014/main" id="{A09C4642-67BC-4D06-A3AD-DFA1158F15E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850601" y="2874680"/>
            <a:ext cx="540693" cy="540693"/>
          </a:xfrm>
          <a:prstGeom prst="rect">
            <a:avLst/>
          </a:prstGeom>
        </p:spPr>
      </p:pic>
      <p:sp>
        <p:nvSpPr>
          <p:cNvPr id="9" name="TextBox 8">
            <a:extLst>
              <a:ext uri="{FF2B5EF4-FFF2-40B4-BE49-F238E27FC236}">
                <a16:creationId xmlns:a16="http://schemas.microsoft.com/office/drawing/2014/main" id="{D7D507E8-7DBC-71DC-71C9-20BC9E38067A}"/>
              </a:ext>
            </a:extLst>
          </p:cNvPr>
          <p:cNvSpPr txBox="1"/>
          <p:nvPr/>
        </p:nvSpPr>
        <p:spPr>
          <a:xfrm>
            <a:off x="7387870" y="2971919"/>
            <a:ext cx="2999939" cy="400006"/>
          </a:xfrm>
          <a:prstGeom prst="rect">
            <a:avLst/>
          </a:prstGeom>
          <a:noFill/>
        </p:spPr>
        <p:txBody>
          <a:bodyPr wrap="square" rtlCol="0">
            <a:spAutoFit/>
          </a:bodyPr>
          <a:lstStyle/>
          <a:p>
            <a:r>
              <a:rPr lang="en-US" sz="1999">
                <a:latin typeface="Arial" panose="020B0604020202020204" pitchFamily="34" charset="0"/>
                <a:cs typeface="Arial" panose="020B0604020202020204" pitchFamily="34" charset="0"/>
                <a:hlinkClick r:id="rId7"/>
              </a:rPr>
              <a:t>mcas@mass.gov</a:t>
            </a:r>
            <a:r>
              <a:rPr lang="en-US" sz="1999">
                <a:latin typeface="Arial" panose="020B0604020202020204" pitchFamily="34" charset="0"/>
                <a:cs typeface="Arial" panose="020B0604020202020204" pitchFamily="34" charset="0"/>
              </a:rPr>
              <a:t> </a:t>
            </a:r>
          </a:p>
        </p:txBody>
      </p:sp>
      <p:pic>
        <p:nvPicPr>
          <p:cNvPr id="70" name="Graphic 69" descr="internet icon">
            <a:extLst>
              <a:ext uri="{FF2B5EF4-FFF2-40B4-BE49-F238E27FC236}">
                <a16:creationId xmlns:a16="http://schemas.microsoft.com/office/drawing/2014/main" id="{A0F0B6FE-BDBA-4605-BD46-20A654F1A44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417215" y="3658951"/>
            <a:ext cx="544731" cy="544731"/>
          </a:xfrm>
          <a:prstGeom prst="rect">
            <a:avLst/>
          </a:prstGeom>
        </p:spPr>
      </p:pic>
      <p:sp>
        <p:nvSpPr>
          <p:cNvPr id="10" name="TextBox 9">
            <a:extLst>
              <a:ext uri="{FF2B5EF4-FFF2-40B4-BE49-F238E27FC236}">
                <a16:creationId xmlns:a16="http://schemas.microsoft.com/office/drawing/2014/main" id="{7BE3C942-6A76-228B-CC15-6292752AB424}"/>
              </a:ext>
            </a:extLst>
          </p:cNvPr>
          <p:cNvSpPr txBox="1"/>
          <p:nvPr/>
        </p:nvSpPr>
        <p:spPr>
          <a:xfrm>
            <a:off x="1961946" y="3742135"/>
            <a:ext cx="5085429" cy="400006"/>
          </a:xfrm>
          <a:prstGeom prst="rect">
            <a:avLst/>
          </a:prstGeom>
          <a:noFill/>
        </p:spPr>
        <p:txBody>
          <a:bodyPr wrap="square" rtlCol="0">
            <a:spAutoFit/>
          </a:bodyPr>
          <a:lstStyle/>
          <a:p>
            <a:r>
              <a:rPr lang="en-US" sz="1999">
                <a:latin typeface="Arial" panose="020B0604020202020204" pitchFamily="34" charset="0"/>
                <a:cs typeface="Arial" panose="020B0604020202020204" pitchFamily="34" charset="0"/>
                <a:hlinkClick r:id="rId10"/>
              </a:rPr>
              <a:t>www.doe.mass.edu/mcas</a:t>
            </a:r>
            <a:r>
              <a:rPr lang="en-US" sz="1999">
                <a:latin typeface="Arial" panose="020B0604020202020204" pitchFamily="34" charset="0"/>
                <a:cs typeface="Arial" panose="020B0604020202020204" pitchFamily="34" charset="0"/>
              </a:rPr>
              <a:t>  </a:t>
            </a:r>
          </a:p>
        </p:txBody>
      </p:sp>
      <p:pic>
        <p:nvPicPr>
          <p:cNvPr id="15" name="Graphic 14" descr="mailing address icon">
            <a:extLst>
              <a:ext uri="{FF2B5EF4-FFF2-40B4-BE49-F238E27FC236}">
                <a16:creationId xmlns:a16="http://schemas.microsoft.com/office/drawing/2014/main" id="{52358C72-268A-4136-8497-230A4AC0E8BC}"/>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837090" y="3628500"/>
            <a:ext cx="544732" cy="544732"/>
          </a:xfrm>
          <a:prstGeom prst="rect">
            <a:avLst/>
          </a:prstGeom>
        </p:spPr>
      </p:pic>
      <p:sp>
        <p:nvSpPr>
          <p:cNvPr id="14" name="TextBox 13">
            <a:extLst>
              <a:ext uri="{FF2B5EF4-FFF2-40B4-BE49-F238E27FC236}">
                <a16:creationId xmlns:a16="http://schemas.microsoft.com/office/drawing/2014/main" id="{82763777-05D3-0160-67F6-BC78C18C3576}"/>
              </a:ext>
            </a:extLst>
          </p:cNvPr>
          <p:cNvSpPr txBox="1"/>
          <p:nvPr/>
        </p:nvSpPr>
        <p:spPr>
          <a:xfrm>
            <a:off x="7183853" y="3731311"/>
            <a:ext cx="6092407" cy="400006"/>
          </a:xfrm>
          <a:prstGeom prst="rect">
            <a:avLst/>
          </a:prstGeom>
          <a:noFill/>
        </p:spPr>
        <p:txBody>
          <a:bodyPr wrap="square">
            <a:spAutoFit/>
          </a:bodyPr>
          <a:lstStyle/>
          <a:p>
            <a:r>
              <a:rPr lang="en-US" sz="1999">
                <a:latin typeface="Arial" panose="020B0604020202020204" pitchFamily="34" charset="0"/>
                <a:cs typeface="Arial" panose="020B0604020202020204" pitchFamily="34" charset="0"/>
              </a:rPr>
              <a:t>135 </a:t>
            </a:r>
            <a:r>
              <a:rPr lang="en-US" sz="1999" err="1">
                <a:latin typeface="Arial" panose="020B0604020202020204" pitchFamily="34" charset="0"/>
                <a:cs typeface="Arial" panose="020B0604020202020204" pitchFamily="34" charset="0"/>
              </a:rPr>
              <a:t>Santilli</a:t>
            </a:r>
            <a:r>
              <a:rPr lang="en-US" sz="1999">
                <a:latin typeface="Arial" panose="020B0604020202020204" pitchFamily="34" charset="0"/>
                <a:cs typeface="Arial" panose="020B0604020202020204" pitchFamily="34" charset="0"/>
              </a:rPr>
              <a:t> Highway, Everett, MA 02149</a:t>
            </a:r>
          </a:p>
        </p:txBody>
      </p:sp>
    </p:spTree>
    <p:extLst>
      <p:ext uri="{BB962C8B-B14F-4D97-AF65-F5344CB8AC3E}">
        <p14:creationId xmlns:p14="http://schemas.microsoft.com/office/powerpoint/2010/main" val="19761914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5272CC-5AAC-413F-B3F8-3C00CE59107D}"/>
              </a:ext>
            </a:extLst>
          </p:cNvPr>
          <p:cNvSpPr>
            <a:spLocks noGrp="1"/>
          </p:cNvSpPr>
          <p:nvPr>
            <p:ph type="title" idx="4294967295"/>
          </p:nvPr>
        </p:nvSpPr>
        <p:spPr>
          <a:xfrm>
            <a:off x="822325" y="288925"/>
            <a:ext cx="11369675" cy="679450"/>
          </a:xfrm>
        </p:spPr>
        <p:txBody>
          <a:bodyPr/>
          <a:lstStyle/>
          <a:p>
            <a:r>
              <a:rPr lang="en-US" sz="3600">
                <a:solidFill>
                  <a:srgbClr val="3647B6"/>
                </a:solidFill>
                <a:latin typeface="Arial" panose="020B0604020202020204" pitchFamily="34" charset="0"/>
                <a:cs typeface="Arial" panose="020B0604020202020204" pitchFamily="34" charset="0"/>
              </a:rPr>
              <a:t>Timeline of Tasks in the MCAS Portal to Complete </a:t>
            </a:r>
            <a:r>
              <a:rPr lang="en-US" sz="3600" b="1">
                <a:solidFill>
                  <a:srgbClr val="3647B6"/>
                </a:solidFill>
                <a:latin typeface="Arial" panose="020B0604020202020204" pitchFamily="34" charset="0"/>
                <a:cs typeface="Arial" panose="020B0604020202020204" pitchFamily="34" charset="0"/>
              </a:rPr>
              <a:t>Before</a:t>
            </a:r>
            <a:r>
              <a:rPr lang="en-US" sz="3600">
                <a:solidFill>
                  <a:srgbClr val="3647B6"/>
                </a:solidFill>
                <a:latin typeface="Arial" panose="020B0604020202020204" pitchFamily="34" charset="0"/>
                <a:cs typeface="Arial" panose="020B0604020202020204" pitchFamily="34" charset="0"/>
              </a:rPr>
              <a:t> Testing for </a:t>
            </a:r>
            <a:r>
              <a:rPr lang="en-US" sz="3600" u="sng">
                <a:solidFill>
                  <a:srgbClr val="3647B6"/>
                </a:solidFill>
                <a:latin typeface="Arial" panose="020B0604020202020204" pitchFamily="34" charset="0"/>
                <a:cs typeface="Arial" panose="020B0604020202020204" pitchFamily="34" charset="0"/>
              </a:rPr>
              <a:t>Principals/Test Coordinators</a:t>
            </a:r>
          </a:p>
        </p:txBody>
      </p:sp>
      <p:graphicFrame>
        <p:nvGraphicFramePr>
          <p:cNvPr id="5" name="Content Placeholder 4" descr="Timeline of Tasks in PAN to Complete Before and During Testing for Principals/Test Coordinators">
            <a:extLst>
              <a:ext uri="{FF2B5EF4-FFF2-40B4-BE49-F238E27FC236}">
                <a16:creationId xmlns:a16="http://schemas.microsoft.com/office/drawing/2014/main" id="{7F1E5243-8823-4C5D-9AA0-9BC871A40476}"/>
              </a:ext>
            </a:extLst>
          </p:cNvPr>
          <p:cNvGraphicFramePr>
            <a:graphicFrameLocks noGrp="1"/>
          </p:cNvGraphicFramePr>
          <p:nvPr>
            <p:ph idx="4294967295"/>
          </p:nvPr>
        </p:nvGraphicFramePr>
        <p:xfrm>
          <a:off x="411162" y="1219162"/>
          <a:ext cx="11369675" cy="50498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16580930"/>
      </p:ext>
    </p:extLst>
  </p:cSld>
  <p:clrMapOvr>
    <a:masterClrMapping/>
  </p:clrMapOvr>
</p:sld>
</file>

<file path=ppt/theme/theme1.xml><?xml version="1.0" encoding="utf-8"?>
<a:theme xmlns:a="http://schemas.openxmlformats.org/drawingml/2006/main" name="ESE PowerPoint Template 2017">
  <a:themeElements>
    <a:clrScheme name="ESE color scheme">
      <a:dk1>
        <a:srgbClr val="203B6A"/>
      </a:dk1>
      <a:lt1>
        <a:sysClr val="window" lastClr="FFFFFF"/>
      </a:lt1>
      <a:dk2>
        <a:srgbClr val="203B6A"/>
      </a:dk2>
      <a:lt2>
        <a:srgbClr val="E7E6E6"/>
      </a:lt2>
      <a:accent1>
        <a:srgbClr val="203B6A"/>
      </a:accent1>
      <a:accent2>
        <a:srgbClr val="ED7D31"/>
      </a:accent2>
      <a:accent3>
        <a:srgbClr val="FFC000"/>
      </a:accent3>
      <a:accent4>
        <a:srgbClr val="0563C1"/>
      </a:accent4>
      <a:accent5>
        <a:srgbClr val="00B050"/>
      </a:accent5>
      <a:accent6>
        <a:srgbClr val="FFFF00"/>
      </a:accent6>
      <a:hlink>
        <a:srgbClr val="0563C1"/>
      </a:hlink>
      <a:folHlink>
        <a:srgbClr val="954F72"/>
      </a:folHlink>
    </a:clrScheme>
    <a:fontScheme name="ESE">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SE_Template" id="{8B1FC134-3306-8949-8EE6-54D8D1A68082}" vid="{D023F173-81C9-6C41-B8A8-A9E8365AC245}"/>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632492CAC103A49A985C1EA3C99F8E6" ma:contentTypeVersion="14" ma:contentTypeDescription="Create a new document." ma:contentTypeScope="" ma:versionID="029ab163fe53dea6eac6a50caa86fa3a">
  <xsd:schema xmlns:xsd="http://www.w3.org/2001/XMLSchema" xmlns:xs="http://www.w3.org/2001/XMLSchema" xmlns:p="http://schemas.microsoft.com/office/2006/metadata/properties" xmlns:ns2="e77133ba-eec1-4d51-86ef-7b6d23495175" xmlns:ns3="049449a1-970d-4061-91c8-87f7c4621d9d" targetNamespace="http://schemas.microsoft.com/office/2006/metadata/properties" ma:root="true" ma:fieldsID="96eeb4d8f957f047a37b3907739772c3" ns2:_="" ns3:_="">
    <xsd:import namespace="e77133ba-eec1-4d51-86ef-7b6d23495175"/>
    <xsd:import namespace="049449a1-970d-4061-91c8-87f7c4621d9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ObjectDetectorVersion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77133ba-eec1-4d51-86ef-7b6d2349517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ServiceLocation" ma:index="21"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49449a1-970d-4061-91c8-87f7c4621d9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844dd94a-ad39-4ee4-bc43-d261aca497bd}" ma:internalName="TaxCatchAll" ma:showField="CatchAllData" ma:web="049449a1-970d-4061-91c8-87f7c4621d9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049449a1-970d-4061-91c8-87f7c4621d9d">
      <UserInfo>
        <DisplayName>Zalk, Jodie (DESE)</DisplayName>
        <AccountId>18</AccountId>
        <AccountType/>
      </UserInfo>
      <UserInfo>
        <DisplayName>Cullen, Shannon (DESE)</DisplayName>
        <AccountId>17</AccountId>
        <AccountType/>
      </UserInfo>
      <UserInfo>
        <DisplayName>Kelley, R. Scott (DESE)</DisplayName>
        <AccountId>23</AccountId>
        <AccountType/>
      </UserInfo>
      <UserInfo>
        <DisplayName>Jennifer Kash</DisplayName>
        <AccountId>87</AccountId>
        <AccountType/>
      </UserInfo>
      <UserInfo>
        <DisplayName>Pelychaty, Robert (DESE)</DisplayName>
        <AccountId>38</AccountId>
        <AccountType/>
      </UserInfo>
    </SharedWithUsers>
    <lcf76f155ced4ddcb4097134ff3c332f xmlns="e77133ba-eec1-4d51-86ef-7b6d23495175">
      <Terms xmlns="http://schemas.microsoft.com/office/infopath/2007/PartnerControls"/>
    </lcf76f155ced4ddcb4097134ff3c332f>
    <TaxCatchAll xmlns="049449a1-970d-4061-91c8-87f7c4621d9d" xsi:nil="true"/>
  </documentManagement>
</p:properties>
</file>

<file path=customXml/itemProps1.xml><?xml version="1.0" encoding="utf-8"?>
<ds:datastoreItem xmlns:ds="http://schemas.openxmlformats.org/officeDocument/2006/customXml" ds:itemID="{3B70C1E0-D73F-4393-AF8B-EC030DBF27CE}">
  <ds:schemaRefs>
    <ds:schemaRef ds:uri="http://schemas.microsoft.com/sharepoint/v3/contenttype/forms"/>
  </ds:schemaRefs>
</ds:datastoreItem>
</file>

<file path=customXml/itemProps2.xml><?xml version="1.0" encoding="utf-8"?>
<ds:datastoreItem xmlns:ds="http://schemas.openxmlformats.org/officeDocument/2006/customXml" ds:itemID="{9220B626-6959-4385-9F06-C2FB063AA521}">
  <ds:schemaRefs>
    <ds:schemaRef ds:uri="049449a1-970d-4061-91c8-87f7c4621d9d"/>
    <ds:schemaRef ds:uri="e77133ba-eec1-4d51-86ef-7b6d2349517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9EAF0FD2-44B7-49AE-A44E-FF3F2848CDD7}">
  <ds:schemaRefs>
    <ds:schemaRef ds:uri="049449a1-970d-4061-91c8-87f7c4621d9d"/>
    <ds:schemaRef ds:uri="e77133ba-eec1-4d51-86ef-7b6d2349517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Metadata/LabelInfo.xml><?xml version="1.0" encoding="utf-8"?>
<clbl:labelList xmlns:clbl="http://schemas.microsoft.com/office/2020/mipLabelMetadata">
  <clbl:label id="{3e861d16-48b7-4a0e-9806-8c04d81b7b2a}" enabled="0" method="" siteId="{3e861d16-48b7-4a0e-9806-8c04d81b7b2a}" removed="1"/>
</clbl:labelList>
</file>

<file path=docProps/app.xml><?xml version="1.0" encoding="utf-8"?>
<Properties xmlns="http://schemas.openxmlformats.org/officeDocument/2006/extended-properties" xmlns:vt="http://schemas.openxmlformats.org/officeDocument/2006/docPropsVTypes">
  <Template>ESE PowerPoint Template 2017</Template>
  <TotalTime>2</TotalTime>
  <Words>5605</Words>
  <Application>Microsoft Office PowerPoint</Application>
  <PresentationFormat>Widescreen</PresentationFormat>
  <Paragraphs>607</Paragraphs>
  <Slides>86</Slides>
  <Notes>39</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86</vt:i4>
      </vt:variant>
    </vt:vector>
  </HeadingPairs>
  <TitlesOfParts>
    <vt:vector size="98" baseType="lpstr">
      <vt:lpstr>等线</vt:lpstr>
      <vt:lpstr>Arial</vt:lpstr>
      <vt:lpstr>Calibri</vt:lpstr>
      <vt:lpstr>Courier New</vt:lpstr>
      <vt:lpstr>Helvetica</vt:lpstr>
      <vt:lpstr>Segoe</vt:lpstr>
      <vt:lpstr>Segoe SemiBold</vt:lpstr>
      <vt:lpstr>Segoe UI</vt:lpstr>
      <vt:lpstr>Segoe UI Semibold</vt:lpstr>
      <vt:lpstr>Wingdings</vt:lpstr>
      <vt:lpstr>ESE PowerPoint Template 2017</vt:lpstr>
      <vt:lpstr>Office Theme</vt:lpstr>
      <vt:lpstr>Tasks in the MCAS Portal During and After Testing</vt:lpstr>
      <vt:lpstr>Presenters</vt:lpstr>
      <vt:lpstr>Logistics for This Session </vt:lpstr>
      <vt:lpstr>Slides for This Session </vt:lpstr>
      <vt:lpstr>Today’s Agenda</vt:lpstr>
      <vt:lpstr>Poll Question—3</vt:lpstr>
      <vt:lpstr>Poll Question—3</vt:lpstr>
      <vt:lpstr>1. Timeline of Tasks in the MCAS Portal</vt:lpstr>
      <vt:lpstr>Timeline of Tasks in the MCAS Portal to Complete Before Testing for Principals/Test Coordinators</vt:lpstr>
      <vt:lpstr>Timeline of Tasks in the MCAS Portal to Complete During and After Testing for Principals/Test Coordinators</vt:lpstr>
      <vt:lpstr>Timeline of Tasks in the MCAS Portal to Complete Before and During Testing for Test Administrators</vt:lpstr>
      <vt:lpstr>Timeline of Tasks to Complete for Technology Coordinators</vt:lpstr>
      <vt:lpstr>2. Monitoring Student Testing </vt:lpstr>
      <vt:lpstr>Monitoring Student Testing in the MCAS Portal</vt:lpstr>
      <vt:lpstr>Exports in the MCAS Portal </vt:lpstr>
      <vt:lpstr>Demonstration</vt:lpstr>
      <vt:lpstr>Monitoring Tests</vt:lpstr>
      <vt:lpstr>Exports on the Test Scheduling Page</vt:lpstr>
      <vt:lpstr>MCAS Portal Dashboards</vt:lpstr>
      <vt:lpstr>MCAS Portal Dashboards (continued)</vt:lpstr>
      <vt:lpstr>Demonstration</vt:lpstr>
      <vt:lpstr>MCAS Portal Dashboards</vt:lpstr>
      <vt:lpstr>Resources</vt:lpstr>
      <vt:lpstr>Questions and Answers</vt:lpstr>
      <vt:lpstr>3. Resolving Incorrect Accommodations </vt:lpstr>
      <vt:lpstr>Resolving Incorrect Accommodations</vt:lpstr>
      <vt:lpstr>Resolving Incorrect Accommodations (cont’d)</vt:lpstr>
      <vt:lpstr>Demonstration</vt:lpstr>
      <vt:lpstr>Resolving Incorrect Form-Dependent Accommodations: Before a Student Logs In</vt:lpstr>
      <vt:lpstr>Resolving Incorrect Form-Dependent Accommodations: Before a Student Logs In</vt:lpstr>
      <vt:lpstr>Resolving Incorrect Form-Dependent Accommodations: Before a Student Logs In</vt:lpstr>
      <vt:lpstr>Resolving Incorrect Form-Dependent Accommodations: After a Student Logs In</vt:lpstr>
      <vt:lpstr>Resolving Incorrect Form-Dependent Accommodations: After a Student Logs In</vt:lpstr>
      <vt:lpstr>Resolving Incorrect Form-Dependent Accommodations: After a Student Logs In</vt:lpstr>
      <vt:lpstr>Resolving Incorrect Form-Dependent Accommodations: After a Student Logs In</vt:lpstr>
      <vt:lpstr>Questions and Answers</vt:lpstr>
      <vt:lpstr>4. Make-Up Testing Procedures </vt:lpstr>
      <vt:lpstr>Logistics for Make-Up Testing </vt:lpstr>
      <vt:lpstr>Moving Students Between Classes</vt:lpstr>
      <vt:lpstr>Demonstration</vt:lpstr>
      <vt:lpstr>Before Testing Only: Remove the Student from the Original Class</vt:lpstr>
      <vt:lpstr>Adding a Student to an Existing Class</vt:lpstr>
      <vt:lpstr>5. Additional Tasks During Testing </vt:lpstr>
      <vt:lpstr>Additional Tasks During Testing</vt:lpstr>
      <vt:lpstr>What is a proctor password and when is it needed?</vt:lpstr>
      <vt:lpstr>Updating the Proctor Password</vt:lpstr>
      <vt:lpstr>Demonstration</vt:lpstr>
      <vt:lpstr>Proctor Password</vt:lpstr>
      <vt:lpstr>Unlocking Student Test Questions</vt:lpstr>
      <vt:lpstr>When will test questions lock?</vt:lpstr>
      <vt:lpstr>Reactivating Student Test Sessions</vt:lpstr>
      <vt:lpstr>Section Unlocking – Grade 5 STE and Grade 8 Civics and STE</vt:lpstr>
      <vt:lpstr>Demonstration</vt:lpstr>
      <vt:lpstr>Unlocking Locked Questions</vt:lpstr>
      <vt:lpstr>Reactivating Test Sessions</vt:lpstr>
      <vt:lpstr>Section Unlocking for Grades 5 and 8 STE and Grade 8 Civics</vt:lpstr>
      <vt:lpstr>Troubleshooting Scenarios that May Occur During Testing</vt:lpstr>
      <vt:lpstr>Troubleshooting Scenarios that May Occur During Testing (cont’d)</vt:lpstr>
      <vt:lpstr>Student Questionnaire </vt:lpstr>
      <vt:lpstr>Resources</vt:lpstr>
      <vt:lpstr>Questions and Answers</vt:lpstr>
      <vt:lpstr>6. Tasks After All Testing Is Completed</vt:lpstr>
      <vt:lpstr>Updating Accommodations After Testing for Students Who Did Not Use an Accommodation </vt:lpstr>
      <vt:lpstr>Confirm All Students Participated in Testing and Update Student Information</vt:lpstr>
      <vt:lpstr>Voiding a Student Test</vt:lpstr>
      <vt:lpstr>Demonstration</vt:lpstr>
      <vt:lpstr>Voiding a Student Test</vt:lpstr>
      <vt:lpstr>Voiding a Student Test Session</vt:lpstr>
      <vt:lpstr>Adding Medical Absence for an Individual Student</vt:lpstr>
      <vt:lpstr>Bulk-Adding Medical Absence</vt:lpstr>
      <vt:lpstr>Additional Tasks After Test Administration </vt:lpstr>
      <vt:lpstr>Deadlines to Complete the Principal’s Certification of Proper Test Administration (PCPA)</vt:lpstr>
      <vt:lpstr>Resources</vt:lpstr>
      <vt:lpstr>7. Test Administrator Tasks During and After Testing</vt:lpstr>
      <vt:lpstr>Timeline of Tasks in the MCAS Portal to Complete Before and During Testing for Test Administrators</vt:lpstr>
      <vt:lpstr>Session Access Codes</vt:lpstr>
      <vt:lpstr>Tasks During Testing for Test Administrators</vt:lpstr>
      <vt:lpstr>Questions and Answers</vt:lpstr>
      <vt:lpstr>8. Resources, Support, and Next Steps</vt:lpstr>
      <vt:lpstr>Additional Resources</vt:lpstr>
      <vt:lpstr>Upcoming Office Hours Sessions for Principals and Test Coordinators (All Levels of Experience) </vt:lpstr>
      <vt:lpstr>Next Steps</vt:lpstr>
      <vt:lpstr>Email and Phone Support </vt:lpstr>
      <vt:lpstr>9. Live “Sandbox Time”</vt:lpstr>
      <vt:lpstr>Poll Question—</vt:lpstr>
      <vt:lpstr>THANK YOU</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revision>2</cp:revision>
  <cp:lastPrinted>2020-01-24T16:15:48Z</cp:lastPrinted>
  <dcterms:created xsi:type="dcterms:W3CDTF">2018-01-22T18:15:09Z</dcterms:created>
  <dcterms:modified xsi:type="dcterms:W3CDTF">2025-03-04T21:27:48Z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File Status">
    <vt:lpwstr>Draft</vt:lpwstr>
  </property>
  <property fmtid="{D5CDD505-2E9C-101B-9397-08002B2CF9AE}" pid="3" name="Archive">
    <vt:bool>false</vt:bool>
  </property>
  <property fmtid="{D5CDD505-2E9C-101B-9397-08002B2CF9AE}" pid="4" name="SharedWithUsers">
    <vt:lpwstr>18;#Zalk, Jodie (DESE)</vt:lpwstr>
  </property>
  <property fmtid="{D5CDD505-2E9C-101B-9397-08002B2CF9AE}" pid="5" name="Category0">
    <vt:lpwstr>To be assigned</vt:lpwstr>
  </property>
  <property fmtid="{D5CDD505-2E9C-101B-9397-08002B2CF9AE}" pid="6" name="Approval Record">
    <vt:bool>false</vt:bool>
  </property>
  <property fmtid="{D5CDD505-2E9C-101B-9397-08002B2CF9AE}" pid="7" name="Admin Year">
    <vt:lpwstr>2020</vt:lpwstr>
  </property>
  <property fmtid="{D5CDD505-2E9C-101B-9397-08002B2CF9AE}" pid="8" name="MediaServiceImageTags">
    <vt:lpwstr/>
  </property>
  <property fmtid="{D5CDD505-2E9C-101B-9397-08002B2CF9AE}" pid="9" name="MSIP_Label_09530f54-9721-46db-bbe4-0dd4cd6e1126_Enabled">
    <vt:lpwstr>true</vt:lpwstr>
  </property>
  <property fmtid="{D5CDD505-2E9C-101B-9397-08002B2CF9AE}" pid="10" name="MSIP_Label_09530f54-9721-46db-bbe4-0dd4cd6e1126_SetDate">
    <vt:lpwstr>2024-10-22T16:39:02Z</vt:lpwstr>
  </property>
  <property fmtid="{D5CDD505-2E9C-101B-9397-08002B2CF9AE}" pid="11" name="MSIP_Label_09530f54-9721-46db-bbe4-0dd4cd6e1126_Method">
    <vt:lpwstr>Standard</vt:lpwstr>
  </property>
  <property fmtid="{D5CDD505-2E9C-101B-9397-08002B2CF9AE}" pid="12" name="MSIP_Label_09530f54-9721-46db-bbe4-0dd4cd6e1126_Name">
    <vt:lpwstr>General</vt:lpwstr>
  </property>
  <property fmtid="{D5CDD505-2E9C-101B-9397-08002B2CF9AE}" pid="13" name="MSIP_Label_09530f54-9721-46db-bbe4-0dd4cd6e1126_SiteId">
    <vt:lpwstr>22230e31-3d9d-47b1-8794-50b0e2d7bd02</vt:lpwstr>
  </property>
  <property fmtid="{D5CDD505-2E9C-101B-9397-08002B2CF9AE}" pid="14" name="MSIP_Label_09530f54-9721-46db-bbe4-0dd4cd6e1126_ActionId">
    <vt:lpwstr>29e52121-f53f-4d45-a91e-224cb8ec555d</vt:lpwstr>
  </property>
  <property fmtid="{D5CDD505-2E9C-101B-9397-08002B2CF9AE}" pid="15" name="MSIP_Label_09530f54-9721-46db-bbe4-0dd4cd6e1126_ContentBits">
    <vt:lpwstr>2</vt:lpwstr>
  </property>
  <property fmtid="{D5CDD505-2E9C-101B-9397-08002B2CF9AE}" pid="16" name="ClassificationContentMarkingFooterLocations">
    <vt:lpwstr>ESE PowerPoint Template 2017:8\Office Theme:4</vt:lpwstr>
  </property>
  <property fmtid="{D5CDD505-2E9C-101B-9397-08002B2CF9AE}" pid="17" name="ClassificationContentMarkingFooterText">
    <vt:lpwstr>Copyright - eMetric LLC</vt:lpwstr>
  </property>
  <property fmtid="{D5CDD505-2E9C-101B-9397-08002B2CF9AE}" pid="18" name="ContentTypeId">
    <vt:lpwstr>0x0101001632492CAC103A49A985C1EA3C99F8E6</vt:lpwstr>
  </property>
</Properties>
</file>