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Lst>
  <p:notesMasterIdLst>
    <p:notesMasterId r:id="rId83"/>
  </p:notesMasterIdLst>
  <p:handoutMasterIdLst>
    <p:handoutMasterId r:id="rId84"/>
  </p:handoutMasterIdLst>
  <p:sldIdLst>
    <p:sldId id="280" r:id="rId6"/>
    <p:sldId id="359" r:id="rId7"/>
    <p:sldId id="1184" r:id="rId8"/>
    <p:sldId id="1274" r:id="rId9"/>
    <p:sldId id="1171" r:id="rId10"/>
    <p:sldId id="1262" r:id="rId11"/>
    <p:sldId id="1383" r:id="rId12"/>
    <p:sldId id="1231" r:id="rId13"/>
    <p:sldId id="1243" r:id="rId14"/>
    <p:sldId id="1492" r:id="rId15"/>
    <p:sldId id="1247" r:id="rId16"/>
    <p:sldId id="1458" r:id="rId17"/>
    <p:sldId id="1445" r:id="rId18"/>
    <p:sldId id="1337" r:id="rId19"/>
    <p:sldId id="1449" r:id="rId20"/>
    <p:sldId id="1424" r:id="rId21"/>
    <p:sldId id="1448" r:id="rId22"/>
    <p:sldId id="1447" r:id="rId23"/>
    <p:sldId id="1450" r:id="rId24"/>
    <p:sldId id="1451" r:id="rId25"/>
    <p:sldId id="1439" r:id="rId26"/>
    <p:sldId id="1438" r:id="rId27"/>
    <p:sldId id="1461" r:id="rId28"/>
    <p:sldId id="1462" r:id="rId29"/>
    <p:sldId id="1476" r:id="rId30"/>
    <p:sldId id="1477" r:id="rId31"/>
    <p:sldId id="1479" r:id="rId32"/>
    <p:sldId id="1481" r:id="rId33"/>
    <p:sldId id="1483" r:id="rId34"/>
    <p:sldId id="1484" r:id="rId35"/>
    <p:sldId id="1460" r:id="rId36"/>
    <p:sldId id="1494" r:id="rId37"/>
    <p:sldId id="1459" r:id="rId38"/>
    <p:sldId id="1436" r:id="rId39"/>
    <p:sldId id="1435" r:id="rId40"/>
    <p:sldId id="1442" r:id="rId41"/>
    <p:sldId id="1456" r:id="rId42"/>
    <p:sldId id="1260" r:id="rId43"/>
    <p:sldId id="1457" r:id="rId44"/>
    <p:sldId id="1441" r:id="rId45"/>
    <p:sldId id="1467" r:id="rId46"/>
    <p:sldId id="1486" r:id="rId47"/>
    <p:sldId id="1468" r:id="rId48"/>
    <p:sldId id="1469" r:id="rId49"/>
    <p:sldId id="1443" r:id="rId50"/>
    <p:sldId id="1463" r:id="rId51"/>
    <p:sldId id="1493" r:id="rId52"/>
    <p:sldId id="1454" r:id="rId53"/>
    <p:sldId id="1455" r:id="rId54"/>
    <p:sldId id="1470" r:id="rId55"/>
    <p:sldId id="1495" r:id="rId56"/>
    <p:sldId id="1465" r:id="rId57"/>
    <p:sldId id="1496" r:id="rId58"/>
    <p:sldId id="1369" r:id="rId59"/>
    <p:sldId id="1329" r:id="rId60"/>
    <p:sldId id="1472" r:id="rId61"/>
    <p:sldId id="1487" r:id="rId62"/>
    <p:sldId id="1491" r:id="rId63"/>
    <p:sldId id="1490" r:id="rId64"/>
    <p:sldId id="1488" r:id="rId65"/>
    <p:sldId id="1489" r:id="rId66"/>
    <p:sldId id="1471" r:id="rId67"/>
    <p:sldId id="1474" r:id="rId68"/>
    <p:sldId id="1473" r:id="rId69"/>
    <p:sldId id="1475" r:id="rId70"/>
    <p:sldId id="1497" r:id="rId71"/>
    <p:sldId id="1453" r:id="rId72"/>
    <p:sldId id="1498" r:id="rId73"/>
    <p:sldId id="1499" r:id="rId74"/>
    <p:sldId id="1434" r:id="rId75"/>
    <p:sldId id="1368" r:id="rId76"/>
    <p:sldId id="1072" r:id="rId77"/>
    <p:sldId id="1298" r:id="rId78"/>
    <p:sldId id="311" r:id="rId79"/>
    <p:sldId id="1433" r:id="rId80"/>
    <p:sldId id="1295" r:id="rId81"/>
    <p:sldId id="1264" r:id="rId82"/>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DB8D06-1536-F0B5-7B92-A5EFA48C1A7F}" name="Dezarae Blossomgame" initials="DB" userId="S::Dezarae.Blossomgame@cognia.org::9589b920-5268-4276-82f2-61369d2bfdb2" providerId="AD"/>
  <p188:author id="{B076A040-FE26-AF65-64CF-B2DDC4DB1B31}" name="dezarae.blossomgame@cognia.org" initials="de" userId="S::urn:spo:guest#dezarae.blossomgame@cognia.org::" providerId="AD"/>
  <p188:author id="{DBB5EE4D-C1DE-6B60-4A92-3C8A6A2DF40E}" name="Abbie Currier" initials="AC" userId="S::acurrier_emetric.net#ext#@cogniaorg.onmicrosoft.com::207e5a5e-dc4f-4e8d-a6ed-459ba44175f0" providerId="AD"/>
  <p188:author id="{CD201857-0226-EC5D-C27F-5E8B7A79CF9A}" name="Zalk, Jodie (DESE)" initials="Z(" userId="S::jodie.l.zalk@mass.gov::e1452584-4588-4fe8-8e76-c634323654f0" providerId="AD"/>
  <p188:author id="{BF065B60-68B2-033C-0531-4C24429BD042}" name="Cullen, Shannon (DESE)" initials="CS(" userId="S::Shannon.Cullen@mass.gov::6b1ad6a8-5818-44b3-9274-ccefbf22d13d" providerId="AD"/>
  <p188:author id="{E4CD3766-4B6D-0092-95B6-49B9A7CC8678}" name="Dezarae Blossomgame" initials="DB" userId="S::dezarae.blossomgame@cognia.org::9589b920-5268-4276-82f2-61369d2bfdb2" providerId="AD"/>
  <p188:author id="{2DDAB86A-D521-A4F8-DC3C-FF0AD3E217C3}" name="Zalk, Jodie (DESE)" initials="JZ" userId="S::Jodie.L.Zalk@mass.gov::e1452584-4588-4fe8-8e76-c634323654f0" providerId="AD"/>
  <p188:author id="{294D2170-BAF0-D4D5-5388-F00BBE691710}" name="acurrier@emetric.net" initials="ac" userId="S::urn:spo:guest#acurrier@emetric.net::" providerId="AD"/>
  <p188:author id="{52CBF4AC-2F2A-CAC0-FF80-696C1D5B8F72}" name="Abbie Currier" initials="AC" userId="S::acurrier@emetric.net::abe16f36-c232-4a49-81f6-0ff344f1a17d" providerId="AD"/>
  <p188:author id="{D2B726C1-6B67-7C9B-17B0-EF1B90BE53D0}" name="Pelychaty, Robert (DESE)" initials="P(" userId="S::robert.pelychaty@mass.gov::4b7f82dc-9b90-4364-a63e-8be2ecd61eb5" providerId="AD"/>
  <p188:author id="{E1D283EA-5118-6F9E-720F-C68CD41DE9B6}" name="Kelley, R. Scott (DESE)" initials="K(" userId="S::r.scott.kelley@mass.gov::94781df7-8020-4319-920c-b88462c06ab3" providerId="AD"/>
  <p188:author id="{D7C264F7-7DD7-2006-D813-B710073AC89F}" name="Pelychaty, Robert (DESE)" initials="RP"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10" clrIdx="0"/>
  <p:cmAuthor id="1" name="bkelly" initials="bkelly" lastIdx="11" clrIdx="1"/>
  <p:cmAuthor id="2" name="Kenny Taylor EXTERNAL" initials="KTE" lastIdx="15" clrIdx="2">
    <p:extLst>
      <p:ext uri="{19B8F6BF-5375-455C-9EA6-DF929625EA0E}">
        <p15:presenceInfo xmlns:p15="http://schemas.microsoft.com/office/powerpoint/2012/main" userId="Kenny Taylor EXTERNAL" providerId="None"/>
      </p:ext>
    </p:extLst>
  </p:cmAuthor>
  <p:cmAuthor id="3" name="Zalk, Jodie" initials="ZJ" lastIdx="38" clrIdx="3">
    <p:extLst>
      <p:ext uri="{19B8F6BF-5375-455C-9EA6-DF929625EA0E}">
        <p15:presenceInfo xmlns:p15="http://schemas.microsoft.com/office/powerpoint/2012/main" userId="Zalk, Jodie" providerId="None"/>
      </p:ext>
    </p:extLst>
  </p:cmAuthor>
  <p:cmAuthor id="4" name="Pennington, Elizabeth" initials="PE" lastIdx="1" clrIdx="4">
    <p:extLst>
      <p:ext uri="{19B8F6BF-5375-455C-9EA6-DF929625EA0E}">
        <p15:presenceInfo xmlns:p15="http://schemas.microsoft.com/office/powerpoint/2012/main" userId="S::Elizabeth.Pennington@pearson.com::e28ec3e6-d01a-48d6-ac9b-0d88e5d6f329" providerId="AD"/>
      </p:ext>
    </p:extLst>
  </p:cmAuthor>
  <p:cmAuthor id="5" name="Fickes, Robert" initials="FR" lastIdx="60" clrIdx="5">
    <p:extLst>
      <p:ext uri="{19B8F6BF-5375-455C-9EA6-DF929625EA0E}">
        <p15:presenceInfo xmlns:p15="http://schemas.microsoft.com/office/powerpoint/2012/main" userId="S::Robert.Fickes@pearson.com::487722c4-2233-4d12-9c34-d0a002179c4c" providerId="AD"/>
      </p:ext>
    </p:extLst>
  </p:cmAuthor>
  <p:cmAuthor id="6" name="Cullen, Shannon (DESE)" initials="CS(" lastIdx="12" clrIdx="6">
    <p:extLst>
      <p:ext uri="{19B8F6BF-5375-455C-9EA6-DF929625EA0E}">
        <p15:presenceInfo xmlns:p15="http://schemas.microsoft.com/office/powerpoint/2012/main" userId="S::shannon.cullen@doe.mass.edu::6b1ad6a8-5818-44b3-9274-ccefbf22d13d" providerId="AD"/>
      </p:ext>
    </p:extLst>
  </p:cmAuthor>
  <p:cmAuthor id="7" name="Zalk, Jodie (DESE)" initials="ZJ(" lastIdx="21" clrIdx="7">
    <p:extLst>
      <p:ext uri="{19B8F6BF-5375-455C-9EA6-DF929625EA0E}">
        <p15:presenceInfo xmlns:p15="http://schemas.microsoft.com/office/powerpoint/2012/main" userId="S::JZalk@doe.mass.edu::e1452584-4588-4fe8-8e76-c634323654f0" providerId="AD"/>
      </p:ext>
    </p:extLst>
  </p:cmAuthor>
  <p:cmAuthor id="8" name="Cullen, Shannon (DESE)" initials="CS( [2]" lastIdx="127" clrIdx="8">
    <p:extLst>
      <p:ext uri="{19B8F6BF-5375-455C-9EA6-DF929625EA0E}">
        <p15:presenceInfo xmlns:p15="http://schemas.microsoft.com/office/powerpoint/2012/main" userId="S::Shannon.Cullen@mass.gov::6b1ad6a8-5818-44b3-9274-ccefbf22d13d" providerId="AD"/>
      </p:ext>
    </p:extLst>
  </p:cmAuthor>
  <p:cmAuthor id="9" name="Kelley, R. Scott (DESE)" initials="KRS(" lastIdx="16" clrIdx="9">
    <p:extLst>
      <p:ext uri="{19B8F6BF-5375-455C-9EA6-DF929625EA0E}">
        <p15:presenceInfo xmlns:p15="http://schemas.microsoft.com/office/powerpoint/2012/main" userId="S::R.Scott.Kelley@mass.gov::94781df7-8020-4319-920c-b88462c06ab3" providerId="AD"/>
      </p:ext>
    </p:extLst>
  </p:cmAuthor>
  <p:cmAuthor id="10" name="Zalk, Jodie (DESE)" initials="ZJ( [2]" lastIdx="86" clrIdx="10">
    <p:extLst>
      <p:ext uri="{19B8F6BF-5375-455C-9EA6-DF929625EA0E}">
        <p15:presenceInfo xmlns:p15="http://schemas.microsoft.com/office/powerpoint/2012/main" userId="S::Jodie.L.Zalk@mass.gov::e1452584-4588-4fe8-8e76-c634323654f0" providerId="AD"/>
      </p:ext>
    </p:extLst>
  </p:cmAuthor>
  <p:cmAuthor id="11" name="Tompkins, Andrea" initials="TA" lastIdx="11" clrIdx="11">
    <p:extLst>
      <p:ext uri="{19B8F6BF-5375-455C-9EA6-DF929625EA0E}">
        <p15:presenceInfo xmlns:p15="http://schemas.microsoft.com/office/powerpoint/2012/main" userId="S::andrea.tompkins@pearson.com::6ae2736e-5b24-4af4-98bc-79ca7a9e3fa8" providerId="AD"/>
      </p:ext>
    </p:extLst>
  </p:cmAuthor>
  <p:cmAuthor id="12" name="Whitney Woods" initials="WW" lastIdx="2" clrIdx="12">
    <p:extLst>
      <p:ext uri="{19B8F6BF-5375-455C-9EA6-DF929625EA0E}">
        <p15:presenceInfo xmlns:p15="http://schemas.microsoft.com/office/powerpoint/2012/main" userId="S::whitney.woods@pearson.com::38c549b7-54d6-4a1e-b2f6-c31572cbe78b" providerId="AD"/>
      </p:ext>
    </p:extLst>
  </p:cmAuthor>
  <p:cmAuthor id="13" name="Joseph Henkelman" initials="JH" lastIdx="5" clrIdx="13">
    <p:extLst>
      <p:ext uri="{19B8F6BF-5375-455C-9EA6-DF929625EA0E}">
        <p15:presenceInfo xmlns:p15="http://schemas.microsoft.com/office/powerpoint/2012/main" userId="S::Joseph.Henkelman@pearson.com::e82eaec1-b45c-47cd-b767-52b36deebf6c" providerId="AD"/>
      </p:ext>
    </p:extLst>
  </p:cmAuthor>
  <p:cmAuthor id="14" name="Scott Kelley" initials="sk" lastIdx="4" clrIdx="14">
    <p:extLst>
      <p:ext uri="{19B8F6BF-5375-455C-9EA6-DF929625EA0E}">
        <p15:presenceInfo xmlns:p15="http://schemas.microsoft.com/office/powerpoint/2012/main" userId="Scott Kelley" providerId="None"/>
      </p:ext>
    </p:extLst>
  </p:cmAuthor>
  <p:cmAuthor id="15" name="Holly Woodruff" initials="HW" lastIdx="3" clrIdx="15">
    <p:extLst>
      <p:ext uri="{19B8F6BF-5375-455C-9EA6-DF929625EA0E}">
        <p15:presenceInfo xmlns:p15="http://schemas.microsoft.com/office/powerpoint/2012/main" userId="S::holly.woodruff@pearson.com::bd40664c-d0f9-47f6-9555-8f1bf1ec3b14" providerId="AD"/>
      </p:ext>
    </p:extLst>
  </p:cmAuthor>
  <p:cmAuthor id="16" name="Pelychaty, Robert (DESE)" initials="P(" lastIdx="2" clrIdx="16">
    <p:extLst>
      <p:ext uri="{19B8F6BF-5375-455C-9EA6-DF929625EA0E}">
        <p15:presenceInfo xmlns:p15="http://schemas.microsoft.com/office/powerpoint/2012/main" userId="S::robert.pelychaty@mass.gov::4b7f82dc-9b90-4364-a63e-8be2ecd61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63C1"/>
    <a:srgbClr val="101D35"/>
    <a:srgbClr val="3647B6"/>
    <a:srgbClr val="203B6A"/>
    <a:srgbClr val="A18557"/>
    <a:srgbClr val="F9F9FA"/>
    <a:srgbClr val="FFFFFF"/>
    <a:srgbClr val="F9F9F9"/>
    <a:srgbClr val="FAF9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E9BA7-DBC9-7249-B94A-F7739DE7CC1B}" v="2" dt="2025-03-03T18:21:58.275"/>
    <p1510:client id="{73795D8D-072E-7469-9AD3-98EAC74A5BF7}" v="1960" dt="2025-03-03T18:08:45.502"/>
    <p1510:client id="{826359B4-8D2C-CF11-3293-CF81609A7EC8}" v="32" dt="2025-03-03T20:25:25.819"/>
    <p1510:client id="{A84126BF-9DE1-4F67-9DE5-C725073E139A}" vWet="4" dt="2025-03-03T14:31:04.659"/>
    <p1510:client id="{C404116D-5920-4B44-828B-26F3F0CB52CF}" v="312" dt="2025-03-03T21:28:55.550"/>
    <p1510:client id="{D5168B43-DF6D-3316-24FE-019C0CC5756C}" v="435" dt="2025-03-03T17:27:03.398"/>
    <p1510:client id="{FD59198B-6AE8-4892-AE14-6C2A8CCA7CBB}" v="5386" dt="2025-03-03T21:16:48.6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40"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microsoft.com/office/2015/10/relationships/revisionInfo" Target="revisionInfo.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88" Type="http://schemas.openxmlformats.org/officeDocument/2006/relationships/theme" Target="theme/theme1.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E35D9B-051D-4DD1-8ADE-107CFB18F80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DCF5CC4-3C0F-424B-B522-A53633655257}">
      <dgm:prSet phldrT="[Text]"/>
      <dgm:spPr/>
      <dgm:t>
        <a:bodyPr/>
        <a:lstStyle/>
        <a:p>
          <a:r>
            <a:rPr lang="en-US" b="1">
              <a:latin typeface="Arial" panose="020B0604020202020204" pitchFamily="34" charset="0"/>
              <a:cs typeface="Arial" panose="020B0604020202020204" pitchFamily="34" charset="0"/>
            </a:rPr>
            <a:t>2 weeks before testing</a:t>
          </a:r>
        </a:p>
      </dgm:t>
    </dgm:pt>
    <dgm:pt modelId="{A7BA8A3E-21F8-49A8-B337-BF648BA5FC2C}" type="parTrans" cxnId="{184357C2-0B7B-4C72-851F-1B4F1F01B699}">
      <dgm:prSet/>
      <dgm:spPr/>
      <dgm:t>
        <a:bodyPr/>
        <a:lstStyle/>
        <a:p>
          <a:endParaRPr lang="en-US"/>
        </a:p>
      </dgm:t>
    </dgm:pt>
    <dgm:pt modelId="{EF22CF3C-A2C7-45B7-A169-C7F308FD73CA}" type="sibTrans" cxnId="{184357C2-0B7B-4C72-851F-1B4F1F01B699}">
      <dgm:prSet/>
      <dgm:spPr/>
      <dgm:t>
        <a:bodyPr/>
        <a:lstStyle/>
        <a:p>
          <a:endParaRPr lang="en-US"/>
        </a:p>
      </dgm:t>
    </dgm:pt>
    <dgm:pt modelId="{28F3BB83-37C9-43C9-998D-55C63EA5F675}">
      <dgm:prSet phldrT="[Text]" custT="1"/>
      <dgm:spPr/>
      <dgm:t>
        <a:bodyPr/>
        <a:lstStyle/>
        <a:p>
          <a:pPr>
            <a:buFont typeface="Arial" panose="020B0604020202020204" pitchFamily="34" charset="0"/>
            <a:buChar char="•"/>
          </a:pPr>
          <a:r>
            <a:rPr lang="en-US" sz="2000" b="1">
              <a:latin typeface="Arial" panose="020B0604020202020204" pitchFamily="34" charset="0"/>
              <a:cs typeface="Arial" panose="020B0604020202020204" pitchFamily="34" charset="0"/>
            </a:rPr>
            <a:t>●Create and assign students to classes</a:t>
          </a:r>
        </a:p>
        <a:p>
          <a:pPr>
            <a:buFont typeface="Arial" panose="020B0604020202020204" pitchFamily="34" charset="0"/>
            <a:buChar char="•"/>
          </a:pPr>
          <a:r>
            <a:rPr lang="en-US" sz="2000" b="1">
              <a:latin typeface="Arial" panose="020B0604020202020204" pitchFamily="34" charset="0"/>
              <a:cs typeface="Arial" panose="020B0604020202020204" pitchFamily="34" charset="0"/>
            </a:rPr>
            <a:t>●Verify accommodations in the MCAS Portal</a:t>
          </a:r>
        </a:p>
        <a:p>
          <a:pPr>
            <a:buFont typeface="Arial" panose="020B0604020202020204" pitchFamily="34" charset="0"/>
            <a:buChar char="•"/>
          </a:pPr>
          <a:r>
            <a:rPr lang="en-US" sz="2000" b="1">
              <a:latin typeface="Arial" panose="020B0604020202020204" pitchFamily="34" charset="0"/>
              <a:cs typeface="Arial" panose="020B0604020202020204" pitchFamily="34" charset="0"/>
            </a:rPr>
            <a:t>●Create test administrator logins if necessary (for certain accom.)</a:t>
          </a:r>
        </a:p>
        <a:p>
          <a:pPr>
            <a:buFont typeface="Arial" panose="020B0604020202020204" pitchFamily="34" charset="0"/>
            <a:buChar char="•"/>
          </a:pPr>
          <a:r>
            <a:rPr lang="en-US" sz="2000" b="1">
              <a:latin typeface="Arial" panose="020B0604020202020204" pitchFamily="34" charset="0"/>
              <a:cs typeface="Arial" panose="020B0604020202020204" pitchFamily="34" charset="0"/>
            </a:rPr>
            <a:t>●Track delivery of materials through Materials Management</a:t>
          </a:r>
        </a:p>
      </dgm:t>
    </dgm:pt>
    <dgm:pt modelId="{EA61D2AA-EEF4-4F75-A5E3-D5F43D127C8C}" type="parTrans" cxnId="{6A999A4F-9038-422E-9B14-1BDA200417F8}">
      <dgm:prSet/>
      <dgm:spPr/>
      <dgm:t>
        <a:bodyPr/>
        <a:lstStyle/>
        <a:p>
          <a:endParaRPr lang="en-US"/>
        </a:p>
      </dgm:t>
    </dgm:pt>
    <dgm:pt modelId="{4BD8F71F-8816-4E74-9B43-75388AC8FB1F}" type="sibTrans" cxnId="{6A999A4F-9038-422E-9B14-1BDA200417F8}">
      <dgm:prSet/>
      <dgm:spPr/>
      <dgm:t>
        <a:bodyPr/>
        <a:lstStyle/>
        <a:p>
          <a:endParaRPr lang="en-US"/>
        </a:p>
      </dgm:t>
    </dgm:pt>
    <dgm:pt modelId="{C9D3C74F-6799-44EE-9F2D-6652B06CE892}">
      <dgm:prSet phldrT="[Text]"/>
      <dgm:spPr/>
      <dgm:t>
        <a:bodyPr/>
        <a:lstStyle/>
        <a:p>
          <a:r>
            <a:rPr lang="en-US" b="1">
              <a:latin typeface="Arial" panose="020B0604020202020204" pitchFamily="34" charset="0"/>
              <a:cs typeface="Arial" panose="020B0604020202020204" pitchFamily="34" charset="0"/>
            </a:rPr>
            <a:t>Up to one week before testing</a:t>
          </a:r>
        </a:p>
      </dgm:t>
    </dgm:pt>
    <dgm:pt modelId="{992C9E23-76FF-4BD7-86B1-74E05B950819}" type="parTrans" cxnId="{C60C09E7-691F-433B-91B3-7A404FC6F16D}">
      <dgm:prSet/>
      <dgm:spPr/>
      <dgm:t>
        <a:bodyPr/>
        <a:lstStyle/>
        <a:p>
          <a:endParaRPr lang="en-US"/>
        </a:p>
      </dgm:t>
    </dgm:pt>
    <dgm:pt modelId="{A04A7728-9575-474D-A643-D9DDCFD9FA53}" type="sibTrans" cxnId="{C60C09E7-691F-433B-91B3-7A404FC6F16D}">
      <dgm:prSet/>
      <dgm:spPr/>
      <dgm:t>
        <a:bodyPr/>
        <a:lstStyle/>
        <a:p>
          <a:endParaRPr lang="en-US"/>
        </a:p>
      </dgm:t>
    </dgm:pt>
    <dgm:pt modelId="{FB47BBAB-30C2-462D-A911-DF397D00FC97}">
      <dgm:prSet phldrT="[Text]" custT="1"/>
      <dgm:spPr/>
      <dgm:t>
        <a:bodyPr/>
        <a:lstStyle/>
        <a:p>
          <a:pPr algn="ctr"/>
          <a:r>
            <a:rPr lang="en-US" sz="2400" b="1">
              <a:latin typeface="Arial" panose="020B0604020202020204" pitchFamily="34" charset="0"/>
              <a:cs typeface="Arial" panose="020B0604020202020204" pitchFamily="34" charset="0"/>
            </a:rPr>
            <a:t>●Schedule classes to tests</a:t>
          </a:r>
        </a:p>
        <a:p>
          <a:pPr algn="ctr"/>
          <a:r>
            <a:rPr lang="en-US" sz="2400" b="1">
              <a:latin typeface="Arial" panose="020B0604020202020204" pitchFamily="34" charset="0"/>
              <a:cs typeface="Arial" panose="020B0604020202020204" pitchFamily="34" charset="0"/>
            </a:rPr>
            <a:t>●Print student logins and summary sheets</a:t>
          </a:r>
        </a:p>
      </dgm:t>
    </dgm:pt>
    <dgm:pt modelId="{80BE1259-3D70-4C7E-8C96-1CB87BE71C1F}" type="parTrans" cxnId="{A65DF0FE-07B7-4292-9917-CAAF37879143}">
      <dgm:prSet/>
      <dgm:spPr/>
      <dgm:t>
        <a:bodyPr/>
        <a:lstStyle/>
        <a:p>
          <a:endParaRPr lang="en-US"/>
        </a:p>
      </dgm:t>
    </dgm:pt>
    <dgm:pt modelId="{7FCB949B-C259-4EAE-AB9D-CF54A1965D61}" type="sibTrans" cxnId="{A65DF0FE-07B7-4292-9917-CAAF37879143}">
      <dgm:prSet/>
      <dgm:spPr/>
      <dgm:t>
        <a:bodyPr/>
        <a:lstStyle/>
        <a:p>
          <a:endParaRPr lang="en-US"/>
        </a:p>
      </dgm:t>
    </dgm:pt>
    <dgm:pt modelId="{D1B96660-9265-4D83-9DDD-32E0F9CE006E}">
      <dgm:prSet phldrT="[Text]"/>
      <dgm:spPr/>
      <dgm:t>
        <a:bodyPr/>
        <a:lstStyle/>
        <a:p>
          <a:pPr>
            <a:buFont typeface="Arial" panose="020B0604020202020204" pitchFamily="34" charset="0"/>
            <a:buChar char="•"/>
          </a:pPr>
          <a:r>
            <a:rPr lang="en-US" b="1">
              <a:latin typeface="Arial" panose="020B0604020202020204" pitchFamily="34" charset="0"/>
              <a:cs typeface="Arial" panose="020B0604020202020204" pitchFamily="34" charset="0"/>
            </a:rPr>
            <a:t>Now</a:t>
          </a:r>
        </a:p>
      </dgm:t>
    </dgm:pt>
    <dgm:pt modelId="{E35D59E4-FE76-4D58-AD4E-2B8C616B0C44}" type="parTrans" cxnId="{3EE1C822-CD9B-4303-A981-18EDF1FBEAB9}">
      <dgm:prSet/>
      <dgm:spPr/>
      <dgm:t>
        <a:bodyPr/>
        <a:lstStyle/>
        <a:p>
          <a:endParaRPr lang="en-US"/>
        </a:p>
      </dgm:t>
    </dgm:pt>
    <dgm:pt modelId="{BC99D777-B5B0-42D8-A6C3-A74338D44CC4}" type="sibTrans" cxnId="{3EE1C822-CD9B-4303-A981-18EDF1FBEAB9}">
      <dgm:prSet/>
      <dgm:spPr/>
      <dgm:t>
        <a:bodyPr/>
        <a:lstStyle/>
        <a:p>
          <a:endParaRPr lang="en-US"/>
        </a:p>
      </dgm:t>
    </dgm:pt>
    <dgm:pt modelId="{15FD8A64-93E8-4E4F-BEF6-8FD6EAB0493D}">
      <dgm:prSet phldrT="[Text]" custT="1"/>
      <dgm:spPr/>
      <dgm:t>
        <a:bodyPr/>
        <a:lstStyle/>
        <a:p>
          <a:pPr algn="ctr">
            <a:lnSpc>
              <a:spcPct val="90000"/>
            </a:lnSpc>
            <a:buFontTx/>
            <a:buNone/>
          </a:pPr>
          <a:r>
            <a:rPr lang="en-US" sz="2000" b="1">
              <a:latin typeface="Arial" panose="020B0604020202020204" pitchFamily="34" charset="0"/>
              <a:cs typeface="Arial" panose="020B0604020202020204" pitchFamily="34" charset="0"/>
            </a:rPr>
            <a:t>●Continue to update student registration information</a:t>
          </a:r>
        </a:p>
        <a:p>
          <a:pPr algn="ctr">
            <a:lnSpc>
              <a:spcPct val="90000"/>
            </a:lnSpc>
            <a:buFontTx/>
            <a:buNone/>
          </a:pPr>
          <a:r>
            <a:rPr lang="en-US" sz="2000" b="1">
              <a:latin typeface="Arial" panose="020B0604020202020204" pitchFamily="34" charset="0"/>
              <a:cs typeface="Arial" panose="020B0604020202020204" pitchFamily="34" charset="0"/>
            </a:rPr>
            <a:t>●Enrollment Transfer Requests (as needed)</a:t>
          </a:r>
        </a:p>
      </dgm:t>
    </dgm:pt>
    <dgm:pt modelId="{E3EC2101-501B-4799-AB40-B3D4A37FFDE1}" type="parTrans" cxnId="{B6491CCD-0852-4869-9C3A-710A74E6AEA2}">
      <dgm:prSet/>
      <dgm:spPr/>
      <dgm:t>
        <a:bodyPr/>
        <a:lstStyle/>
        <a:p>
          <a:endParaRPr lang="en-US"/>
        </a:p>
      </dgm:t>
    </dgm:pt>
    <dgm:pt modelId="{29B46715-A480-4703-B879-E01DFE05E601}" type="sibTrans" cxnId="{B6491CCD-0852-4869-9C3A-710A74E6AEA2}">
      <dgm:prSet/>
      <dgm:spPr/>
      <dgm:t>
        <a:bodyPr/>
        <a:lstStyle/>
        <a:p>
          <a:endParaRPr lang="en-US"/>
        </a:p>
      </dgm:t>
    </dgm:pt>
    <dgm:pt modelId="{C73FE255-4A66-43EE-80DE-8EDE54880EF8}" type="pres">
      <dgm:prSet presAssocID="{EBE35D9B-051D-4DD1-8ADE-107CFB18F803}" presName="theList" presStyleCnt="0">
        <dgm:presLayoutVars>
          <dgm:dir/>
          <dgm:animLvl val="lvl"/>
          <dgm:resizeHandles val="exact"/>
        </dgm:presLayoutVars>
      </dgm:prSet>
      <dgm:spPr/>
    </dgm:pt>
    <dgm:pt modelId="{FC8E802B-1F40-4FC5-9217-2E628C0781D2}" type="pres">
      <dgm:prSet presAssocID="{D1B96660-9265-4D83-9DDD-32E0F9CE006E}" presName="compNode" presStyleCnt="0"/>
      <dgm:spPr/>
    </dgm:pt>
    <dgm:pt modelId="{BC33968B-E3BF-4A7A-A8CA-E0E07D5C7112}" type="pres">
      <dgm:prSet presAssocID="{D1B96660-9265-4D83-9DDD-32E0F9CE006E}" presName="aNode" presStyleLbl="bgShp" presStyleIdx="0" presStyleCnt="3" custLinFactNeighborX="-285" custLinFactNeighborY="-1839"/>
      <dgm:spPr/>
    </dgm:pt>
    <dgm:pt modelId="{D53A5849-2E24-4F60-AE44-C0E2CCFBF245}" type="pres">
      <dgm:prSet presAssocID="{D1B96660-9265-4D83-9DDD-32E0F9CE006E}" presName="textNode" presStyleLbl="bgShp" presStyleIdx="0" presStyleCnt="3"/>
      <dgm:spPr/>
    </dgm:pt>
    <dgm:pt modelId="{F25969B3-B6F5-4508-973F-8A7619210AE1}" type="pres">
      <dgm:prSet presAssocID="{D1B96660-9265-4D83-9DDD-32E0F9CE006E}" presName="compChildNode" presStyleCnt="0"/>
      <dgm:spPr/>
    </dgm:pt>
    <dgm:pt modelId="{CC7EF905-4F00-46D3-AD62-C2363F93730F}" type="pres">
      <dgm:prSet presAssocID="{D1B96660-9265-4D83-9DDD-32E0F9CE006E}" presName="theInnerList" presStyleCnt="0"/>
      <dgm:spPr/>
    </dgm:pt>
    <dgm:pt modelId="{B46ABF52-564A-4912-A352-C8D75C06C2B3}" type="pres">
      <dgm:prSet presAssocID="{15FD8A64-93E8-4E4F-BEF6-8FD6EAB0493D}" presName="childNode" presStyleLbl="node1" presStyleIdx="0" presStyleCnt="3" custScaleX="101303" custScaleY="2000000" custLinFactY="-96600" custLinFactNeighborX="1139" custLinFactNeighborY="-100000">
        <dgm:presLayoutVars>
          <dgm:bulletEnabled val="1"/>
        </dgm:presLayoutVars>
      </dgm:prSet>
      <dgm:spPr/>
    </dgm:pt>
    <dgm:pt modelId="{12386E13-78E7-4619-B3B2-E7B89D1AA60C}" type="pres">
      <dgm:prSet presAssocID="{D1B96660-9265-4D83-9DDD-32E0F9CE006E}" presName="aSpace" presStyleCnt="0"/>
      <dgm:spPr/>
    </dgm:pt>
    <dgm:pt modelId="{A1D65087-3937-4B34-B059-995279AFAF65}" type="pres">
      <dgm:prSet presAssocID="{3DCF5CC4-3C0F-424B-B522-A53633655257}" presName="compNode" presStyleCnt="0"/>
      <dgm:spPr/>
    </dgm:pt>
    <dgm:pt modelId="{43237A7C-F3A8-4024-8664-D74DA0D9FBD4}" type="pres">
      <dgm:prSet presAssocID="{3DCF5CC4-3C0F-424B-B522-A53633655257}" presName="aNode" presStyleLbl="bgShp" presStyleIdx="1" presStyleCnt="3"/>
      <dgm:spPr/>
    </dgm:pt>
    <dgm:pt modelId="{E5F58CCF-05A3-49C8-9750-E29EBADAECFB}" type="pres">
      <dgm:prSet presAssocID="{3DCF5CC4-3C0F-424B-B522-A53633655257}" presName="textNode" presStyleLbl="bgShp" presStyleIdx="1" presStyleCnt="3"/>
      <dgm:spPr/>
    </dgm:pt>
    <dgm:pt modelId="{6F9F20A5-E014-4CE6-BF34-4BAE78381ACF}" type="pres">
      <dgm:prSet presAssocID="{3DCF5CC4-3C0F-424B-B522-A53633655257}" presName="compChildNode" presStyleCnt="0"/>
      <dgm:spPr/>
    </dgm:pt>
    <dgm:pt modelId="{9AC32DD8-28A2-4BB2-A5A7-4DDAA4A231D1}" type="pres">
      <dgm:prSet presAssocID="{3DCF5CC4-3C0F-424B-B522-A53633655257}" presName="theInnerList" presStyleCnt="0"/>
      <dgm:spPr/>
    </dgm:pt>
    <dgm:pt modelId="{9E5E75BA-1DD5-418A-B210-EF2268262C28}" type="pres">
      <dgm:prSet presAssocID="{28F3BB83-37C9-43C9-998D-55C63EA5F675}" presName="childNode" presStyleLbl="node1" presStyleIdx="1" presStyleCnt="3" custScaleX="120666" custScaleY="621103" custLinFactNeighborX="0" custLinFactNeighborY="-10431">
        <dgm:presLayoutVars>
          <dgm:bulletEnabled val="1"/>
        </dgm:presLayoutVars>
      </dgm:prSet>
      <dgm:spPr/>
    </dgm:pt>
    <dgm:pt modelId="{9746FAAC-00DE-4F0F-90E7-F32ACDB68FF8}" type="pres">
      <dgm:prSet presAssocID="{3DCF5CC4-3C0F-424B-B522-A53633655257}" presName="aSpace" presStyleCnt="0"/>
      <dgm:spPr/>
    </dgm:pt>
    <dgm:pt modelId="{929E412A-C2AC-416D-B529-B9BF0FDD272E}" type="pres">
      <dgm:prSet presAssocID="{C9D3C74F-6799-44EE-9F2D-6652B06CE892}" presName="compNode" presStyleCnt="0"/>
      <dgm:spPr/>
    </dgm:pt>
    <dgm:pt modelId="{9338C6C0-B28C-4308-8478-594D92C5D5CB}" type="pres">
      <dgm:prSet presAssocID="{C9D3C74F-6799-44EE-9F2D-6652B06CE892}" presName="aNode" presStyleLbl="bgShp" presStyleIdx="2" presStyleCnt="3"/>
      <dgm:spPr/>
    </dgm:pt>
    <dgm:pt modelId="{F19ACDAE-4442-4938-B4E1-1C4363CD9C08}" type="pres">
      <dgm:prSet presAssocID="{C9D3C74F-6799-44EE-9F2D-6652B06CE892}" presName="textNode" presStyleLbl="bgShp" presStyleIdx="2" presStyleCnt="3"/>
      <dgm:spPr/>
    </dgm:pt>
    <dgm:pt modelId="{84C15C61-36FE-45A8-9C72-6A2155C5BC13}" type="pres">
      <dgm:prSet presAssocID="{C9D3C74F-6799-44EE-9F2D-6652B06CE892}" presName="compChildNode" presStyleCnt="0"/>
      <dgm:spPr/>
    </dgm:pt>
    <dgm:pt modelId="{57344207-3CFB-49ED-B901-7A9A1FEA17B8}" type="pres">
      <dgm:prSet presAssocID="{C9D3C74F-6799-44EE-9F2D-6652B06CE892}" presName="theInnerList" presStyleCnt="0"/>
      <dgm:spPr/>
    </dgm:pt>
    <dgm:pt modelId="{C7D57BC3-E152-405E-BF39-68B6C7A68D6C}" type="pres">
      <dgm:prSet presAssocID="{FB47BBAB-30C2-462D-A911-DF397D00FC97}" presName="childNode" presStyleLbl="node1" presStyleIdx="2" presStyleCnt="3">
        <dgm:presLayoutVars>
          <dgm:bulletEnabled val="1"/>
        </dgm:presLayoutVars>
      </dgm:prSet>
      <dgm:spPr/>
    </dgm:pt>
  </dgm:ptLst>
  <dgm:cxnLst>
    <dgm:cxn modelId="{C96DF40C-F708-4884-850C-413CA1CA0000}" type="presOf" srcId="{EBE35D9B-051D-4DD1-8ADE-107CFB18F803}" destId="{C73FE255-4A66-43EE-80DE-8EDE54880EF8}" srcOrd="0" destOrd="0" presId="urn:microsoft.com/office/officeart/2005/8/layout/lProcess2"/>
    <dgm:cxn modelId="{3EE1C822-CD9B-4303-A981-18EDF1FBEAB9}" srcId="{EBE35D9B-051D-4DD1-8ADE-107CFB18F803}" destId="{D1B96660-9265-4D83-9DDD-32E0F9CE006E}" srcOrd="0" destOrd="0" parTransId="{E35D59E4-FE76-4D58-AD4E-2B8C616B0C44}" sibTransId="{BC99D777-B5B0-42D8-A6C3-A74338D44CC4}"/>
    <dgm:cxn modelId="{1C037233-1D14-47CE-BF2A-BBDA47093FBB}" type="presOf" srcId="{28F3BB83-37C9-43C9-998D-55C63EA5F675}" destId="{9E5E75BA-1DD5-418A-B210-EF2268262C28}" srcOrd="0" destOrd="0" presId="urn:microsoft.com/office/officeart/2005/8/layout/lProcess2"/>
    <dgm:cxn modelId="{6A999A4F-9038-422E-9B14-1BDA200417F8}" srcId="{3DCF5CC4-3C0F-424B-B522-A53633655257}" destId="{28F3BB83-37C9-43C9-998D-55C63EA5F675}" srcOrd="0" destOrd="0" parTransId="{EA61D2AA-EEF4-4F75-A5E3-D5F43D127C8C}" sibTransId="{4BD8F71F-8816-4E74-9B43-75388AC8FB1F}"/>
    <dgm:cxn modelId="{04412084-29D5-4D99-B8A8-F995819AD2CE}" type="presOf" srcId="{D1B96660-9265-4D83-9DDD-32E0F9CE006E}" destId="{D53A5849-2E24-4F60-AE44-C0E2CCFBF245}" srcOrd="1" destOrd="0" presId="urn:microsoft.com/office/officeart/2005/8/layout/lProcess2"/>
    <dgm:cxn modelId="{26A33996-C488-49A7-9DD3-09172AEF423F}" type="presOf" srcId="{FB47BBAB-30C2-462D-A911-DF397D00FC97}" destId="{C7D57BC3-E152-405E-BF39-68B6C7A68D6C}" srcOrd="0" destOrd="0" presId="urn:microsoft.com/office/officeart/2005/8/layout/lProcess2"/>
    <dgm:cxn modelId="{6F33E1A7-FC25-429A-B4C7-3B66413F193A}" type="presOf" srcId="{3DCF5CC4-3C0F-424B-B522-A53633655257}" destId="{E5F58CCF-05A3-49C8-9750-E29EBADAECFB}" srcOrd="1" destOrd="0" presId="urn:microsoft.com/office/officeart/2005/8/layout/lProcess2"/>
    <dgm:cxn modelId="{42F1FCAD-2FF1-4018-B067-3BD60496FEA4}" type="presOf" srcId="{3DCF5CC4-3C0F-424B-B522-A53633655257}" destId="{43237A7C-F3A8-4024-8664-D74DA0D9FBD4}" srcOrd="0" destOrd="0" presId="urn:microsoft.com/office/officeart/2005/8/layout/lProcess2"/>
    <dgm:cxn modelId="{38A182B5-1248-4DF5-B2EB-4CE7591965E5}" type="presOf" srcId="{15FD8A64-93E8-4E4F-BEF6-8FD6EAB0493D}" destId="{B46ABF52-564A-4912-A352-C8D75C06C2B3}" srcOrd="0" destOrd="0" presId="urn:microsoft.com/office/officeart/2005/8/layout/lProcess2"/>
    <dgm:cxn modelId="{184357C2-0B7B-4C72-851F-1B4F1F01B699}" srcId="{EBE35D9B-051D-4DD1-8ADE-107CFB18F803}" destId="{3DCF5CC4-3C0F-424B-B522-A53633655257}" srcOrd="1" destOrd="0" parTransId="{A7BA8A3E-21F8-49A8-B337-BF648BA5FC2C}" sibTransId="{EF22CF3C-A2C7-45B7-A169-C7F308FD73CA}"/>
    <dgm:cxn modelId="{441B5CC3-0BD0-462F-9283-0ABE2A5FFEBA}" type="presOf" srcId="{D1B96660-9265-4D83-9DDD-32E0F9CE006E}" destId="{BC33968B-E3BF-4A7A-A8CA-E0E07D5C7112}" srcOrd="0" destOrd="0" presId="urn:microsoft.com/office/officeart/2005/8/layout/lProcess2"/>
    <dgm:cxn modelId="{C42B3FC7-C25E-4A89-BA7A-7F0D59194913}" type="presOf" srcId="{C9D3C74F-6799-44EE-9F2D-6652B06CE892}" destId="{F19ACDAE-4442-4938-B4E1-1C4363CD9C08}" srcOrd="1" destOrd="0" presId="urn:microsoft.com/office/officeart/2005/8/layout/lProcess2"/>
    <dgm:cxn modelId="{B6491CCD-0852-4869-9C3A-710A74E6AEA2}" srcId="{D1B96660-9265-4D83-9DDD-32E0F9CE006E}" destId="{15FD8A64-93E8-4E4F-BEF6-8FD6EAB0493D}" srcOrd="0" destOrd="0" parTransId="{E3EC2101-501B-4799-AB40-B3D4A37FFDE1}" sibTransId="{29B46715-A480-4703-B879-E01DFE05E601}"/>
    <dgm:cxn modelId="{D95C8BD5-3453-4095-8F30-D0C44BDC61BF}" type="presOf" srcId="{C9D3C74F-6799-44EE-9F2D-6652B06CE892}" destId="{9338C6C0-B28C-4308-8478-594D92C5D5CB}" srcOrd="0" destOrd="0" presId="urn:microsoft.com/office/officeart/2005/8/layout/lProcess2"/>
    <dgm:cxn modelId="{C60C09E7-691F-433B-91B3-7A404FC6F16D}" srcId="{EBE35D9B-051D-4DD1-8ADE-107CFB18F803}" destId="{C9D3C74F-6799-44EE-9F2D-6652B06CE892}" srcOrd="2" destOrd="0" parTransId="{992C9E23-76FF-4BD7-86B1-74E05B950819}" sibTransId="{A04A7728-9575-474D-A643-D9DDCFD9FA53}"/>
    <dgm:cxn modelId="{A65DF0FE-07B7-4292-9917-CAAF37879143}" srcId="{C9D3C74F-6799-44EE-9F2D-6652B06CE892}" destId="{FB47BBAB-30C2-462D-A911-DF397D00FC97}" srcOrd="0" destOrd="0" parTransId="{80BE1259-3D70-4C7E-8C96-1CB87BE71C1F}" sibTransId="{7FCB949B-C259-4EAE-AB9D-CF54A1965D61}"/>
    <dgm:cxn modelId="{2D5394CD-508B-4449-BF9E-825ADC2D884F}" type="presParOf" srcId="{C73FE255-4A66-43EE-80DE-8EDE54880EF8}" destId="{FC8E802B-1F40-4FC5-9217-2E628C0781D2}" srcOrd="0" destOrd="0" presId="urn:microsoft.com/office/officeart/2005/8/layout/lProcess2"/>
    <dgm:cxn modelId="{8D399B1D-EBEB-4BB0-A8A9-700E67A9E3ED}" type="presParOf" srcId="{FC8E802B-1F40-4FC5-9217-2E628C0781D2}" destId="{BC33968B-E3BF-4A7A-A8CA-E0E07D5C7112}" srcOrd="0" destOrd="0" presId="urn:microsoft.com/office/officeart/2005/8/layout/lProcess2"/>
    <dgm:cxn modelId="{5EB51834-5662-44CC-AB5E-84F7AD5B4266}" type="presParOf" srcId="{FC8E802B-1F40-4FC5-9217-2E628C0781D2}" destId="{D53A5849-2E24-4F60-AE44-C0E2CCFBF245}" srcOrd="1" destOrd="0" presId="urn:microsoft.com/office/officeart/2005/8/layout/lProcess2"/>
    <dgm:cxn modelId="{931C969F-8C6A-435D-B052-2348C9395093}" type="presParOf" srcId="{FC8E802B-1F40-4FC5-9217-2E628C0781D2}" destId="{F25969B3-B6F5-4508-973F-8A7619210AE1}" srcOrd="2" destOrd="0" presId="urn:microsoft.com/office/officeart/2005/8/layout/lProcess2"/>
    <dgm:cxn modelId="{A9FEE9B7-CE3D-42A7-9F4E-EB3533F7CFFB}" type="presParOf" srcId="{F25969B3-B6F5-4508-973F-8A7619210AE1}" destId="{CC7EF905-4F00-46D3-AD62-C2363F93730F}" srcOrd="0" destOrd="0" presId="urn:microsoft.com/office/officeart/2005/8/layout/lProcess2"/>
    <dgm:cxn modelId="{6702311B-AE87-4C1E-B56E-92697688629F}" type="presParOf" srcId="{CC7EF905-4F00-46D3-AD62-C2363F93730F}" destId="{B46ABF52-564A-4912-A352-C8D75C06C2B3}" srcOrd="0" destOrd="0" presId="urn:microsoft.com/office/officeart/2005/8/layout/lProcess2"/>
    <dgm:cxn modelId="{2D4F42C8-BFD6-4CC9-B864-3254F9BF6849}" type="presParOf" srcId="{C73FE255-4A66-43EE-80DE-8EDE54880EF8}" destId="{12386E13-78E7-4619-B3B2-E7B89D1AA60C}" srcOrd="1" destOrd="0" presId="urn:microsoft.com/office/officeart/2005/8/layout/lProcess2"/>
    <dgm:cxn modelId="{EEACB9E5-4C36-476A-A60C-E696886074F4}" type="presParOf" srcId="{C73FE255-4A66-43EE-80DE-8EDE54880EF8}" destId="{A1D65087-3937-4B34-B059-995279AFAF65}" srcOrd="2" destOrd="0" presId="urn:microsoft.com/office/officeart/2005/8/layout/lProcess2"/>
    <dgm:cxn modelId="{7FD769B2-8BC6-4193-83B8-EB885F4333D8}" type="presParOf" srcId="{A1D65087-3937-4B34-B059-995279AFAF65}" destId="{43237A7C-F3A8-4024-8664-D74DA0D9FBD4}" srcOrd="0" destOrd="0" presId="urn:microsoft.com/office/officeart/2005/8/layout/lProcess2"/>
    <dgm:cxn modelId="{E0D85587-1CF8-4F5F-A227-0A3DF0338C7F}" type="presParOf" srcId="{A1D65087-3937-4B34-B059-995279AFAF65}" destId="{E5F58CCF-05A3-49C8-9750-E29EBADAECFB}" srcOrd="1" destOrd="0" presId="urn:microsoft.com/office/officeart/2005/8/layout/lProcess2"/>
    <dgm:cxn modelId="{DF44B539-55E7-470A-AF93-0D87C4D6A4BE}" type="presParOf" srcId="{A1D65087-3937-4B34-B059-995279AFAF65}" destId="{6F9F20A5-E014-4CE6-BF34-4BAE78381ACF}" srcOrd="2" destOrd="0" presId="urn:microsoft.com/office/officeart/2005/8/layout/lProcess2"/>
    <dgm:cxn modelId="{9D26D5EE-A20A-4DA6-A821-00A50094266A}" type="presParOf" srcId="{6F9F20A5-E014-4CE6-BF34-4BAE78381ACF}" destId="{9AC32DD8-28A2-4BB2-A5A7-4DDAA4A231D1}" srcOrd="0" destOrd="0" presId="urn:microsoft.com/office/officeart/2005/8/layout/lProcess2"/>
    <dgm:cxn modelId="{9ED6DFE9-C0BE-4C62-A1C6-FB06726BC2C1}" type="presParOf" srcId="{9AC32DD8-28A2-4BB2-A5A7-4DDAA4A231D1}" destId="{9E5E75BA-1DD5-418A-B210-EF2268262C28}" srcOrd="0" destOrd="0" presId="urn:microsoft.com/office/officeart/2005/8/layout/lProcess2"/>
    <dgm:cxn modelId="{F73F3ABF-78F6-47C2-A9A3-1181942931EB}" type="presParOf" srcId="{C73FE255-4A66-43EE-80DE-8EDE54880EF8}" destId="{9746FAAC-00DE-4F0F-90E7-F32ACDB68FF8}" srcOrd="3" destOrd="0" presId="urn:microsoft.com/office/officeart/2005/8/layout/lProcess2"/>
    <dgm:cxn modelId="{9BC1372E-104F-444C-8130-AB0A58A61A01}" type="presParOf" srcId="{C73FE255-4A66-43EE-80DE-8EDE54880EF8}" destId="{929E412A-C2AC-416D-B529-B9BF0FDD272E}" srcOrd="4" destOrd="0" presId="urn:microsoft.com/office/officeart/2005/8/layout/lProcess2"/>
    <dgm:cxn modelId="{9EF43924-021B-4A3B-9447-17CBD65E1A94}" type="presParOf" srcId="{929E412A-C2AC-416D-B529-B9BF0FDD272E}" destId="{9338C6C0-B28C-4308-8478-594D92C5D5CB}" srcOrd="0" destOrd="0" presId="urn:microsoft.com/office/officeart/2005/8/layout/lProcess2"/>
    <dgm:cxn modelId="{7657F260-1838-4101-BAF1-ED80500CA61C}" type="presParOf" srcId="{929E412A-C2AC-416D-B529-B9BF0FDD272E}" destId="{F19ACDAE-4442-4938-B4E1-1C4363CD9C08}" srcOrd="1" destOrd="0" presId="urn:microsoft.com/office/officeart/2005/8/layout/lProcess2"/>
    <dgm:cxn modelId="{80EEE73A-463A-4E73-BB4F-7571890CEB00}" type="presParOf" srcId="{929E412A-C2AC-416D-B529-B9BF0FDD272E}" destId="{84C15C61-36FE-45A8-9C72-6A2155C5BC13}" srcOrd="2" destOrd="0" presId="urn:microsoft.com/office/officeart/2005/8/layout/lProcess2"/>
    <dgm:cxn modelId="{FA97D076-D7C0-44B2-8206-D1C2FAED46B9}" type="presParOf" srcId="{84C15C61-36FE-45A8-9C72-6A2155C5BC13}" destId="{57344207-3CFB-49ED-B901-7A9A1FEA17B8}" srcOrd="0" destOrd="0" presId="urn:microsoft.com/office/officeart/2005/8/layout/lProcess2"/>
    <dgm:cxn modelId="{79103846-88C6-424E-A5BA-F4A825B32B20}" type="presParOf" srcId="{57344207-3CFB-49ED-B901-7A9A1FEA17B8}" destId="{C7D57BC3-E152-405E-BF39-68B6C7A68D6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E35D9B-051D-4DD1-8ADE-107CFB18F80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DCF5CC4-3C0F-424B-B522-A53633655257}">
      <dgm:prSet phldrT="[Text]"/>
      <dgm:spPr/>
      <dgm:t>
        <a:bodyPr/>
        <a:lstStyle/>
        <a:p>
          <a:r>
            <a:rPr lang="en-US" b="1">
              <a:latin typeface="Arial" panose="020B0604020202020204" pitchFamily="34" charset="0"/>
              <a:cs typeface="Arial" panose="020B0604020202020204" pitchFamily="34" charset="0"/>
            </a:rPr>
            <a:t>During Testing</a:t>
          </a:r>
          <a:endParaRPr lang="en-US" b="1">
            <a:solidFill>
              <a:srgbClr val="FF0000"/>
            </a:solidFill>
            <a:latin typeface="Arial" panose="020B0604020202020204" pitchFamily="34" charset="0"/>
            <a:cs typeface="Arial" panose="020B0604020202020204" pitchFamily="34" charset="0"/>
          </a:endParaRPr>
        </a:p>
      </dgm:t>
    </dgm:pt>
    <dgm:pt modelId="{A7BA8A3E-21F8-49A8-B337-BF648BA5FC2C}" type="parTrans" cxnId="{184357C2-0B7B-4C72-851F-1B4F1F01B699}">
      <dgm:prSet/>
      <dgm:spPr/>
      <dgm:t>
        <a:bodyPr/>
        <a:lstStyle/>
        <a:p>
          <a:endParaRPr lang="en-US"/>
        </a:p>
      </dgm:t>
    </dgm:pt>
    <dgm:pt modelId="{EF22CF3C-A2C7-45B7-A169-C7F308FD73CA}" type="sibTrans" cxnId="{184357C2-0B7B-4C72-851F-1B4F1F01B699}">
      <dgm:prSet/>
      <dgm:spPr/>
      <dgm:t>
        <a:bodyPr/>
        <a:lstStyle/>
        <a:p>
          <a:endParaRPr lang="en-US"/>
        </a:p>
      </dgm:t>
    </dgm:pt>
    <dgm:pt modelId="{28F3BB83-37C9-43C9-998D-55C63EA5F675}">
      <dgm:prSet phldrT="[Text]" custT="1"/>
      <dgm:spPr/>
      <dgm:t>
        <a:bodyPr/>
        <a:lstStyle/>
        <a:p>
          <a:pPr>
            <a:buFont typeface="Arial" panose="020B0604020202020204" pitchFamily="34" charset="0"/>
            <a:buChar char="•"/>
          </a:pPr>
          <a:r>
            <a:rPr lang="en-US" sz="2000" b="1">
              <a:latin typeface="Arial" panose="020B0604020202020204" pitchFamily="34" charset="0"/>
              <a:cs typeface="Arial" panose="020B0604020202020204" pitchFamily="34" charset="0"/>
            </a:rPr>
            <a:t>●Resolve incorrect accommodations</a:t>
          </a:r>
        </a:p>
        <a:p>
          <a:r>
            <a:rPr lang="en-US" sz="2000" b="1">
              <a:latin typeface="Arial" panose="020B0604020202020204" pitchFamily="34" charset="0"/>
              <a:cs typeface="Arial" panose="020B0604020202020204" pitchFamily="34" charset="0"/>
            </a:rPr>
            <a:t>●Manage make-up testing</a:t>
          </a:r>
        </a:p>
        <a:p>
          <a:r>
            <a:rPr lang="en-US" sz="2000" b="1">
              <a:latin typeface="Arial" panose="020B0604020202020204" pitchFamily="34" charset="0"/>
              <a:cs typeface="Arial" panose="020B0604020202020204" pitchFamily="34" charset="0"/>
            </a:rPr>
            <a:t>●Void tests as needed</a:t>
          </a:r>
        </a:p>
        <a:p>
          <a:r>
            <a:rPr lang="en-US" sz="2000" b="1">
              <a:latin typeface="Arial" panose="020B0604020202020204" pitchFamily="34" charset="0"/>
              <a:cs typeface="Arial" panose="020B0604020202020204" pitchFamily="34" charset="0"/>
            </a:rPr>
            <a:t>●Unlock locked test questions (in certain circumstances)</a:t>
          </a:r>
        </a:p>
      </dgm:t>
    </dgm:pt>
    <dgm:pt modelId="{EA61D2AA-EEF4-4F75-A5E3-D5F43D127C8C}" type="parTrans" cxnId="{6A999A4F-9038-422E-9B14-1BDA200417F8}">
      <dgm:prSet/>
      <dgm:spPr/>
      <dgm:t>
        <a:bodyPr/>
        <a:lstStyle/>
        <a:p>
          <a:endParaRPr lang="en-US"/>
        </a:p>
      </dgm:t>
    </dgm:pt>
    <dgm:pt modelId="{4BD8F71F-8816-4E74-9B43-75388AC8FB1F}" type="sibTrans" cxnId="{6A999A4F-9038-422E-9B14-1BDA200417F8}">
      <dgm:prSet/>
      <dgm:spPr/>
      <dgm:t>
        <a:bodyPr/>
        <a:lstStyle/>
        <a:p>
          <a:endParaRPr lang="en-US"/>
        </a:p>
      </dgm:t>
    </dgm:pt>
    <dgm:pt modelId="{C9D3C74F-6799-44EE-9F2D-6652B06CE892}">
      <dgm:prSet phldrT="[Text]"/>
      <dgm:spPr/>
      <dgm:t>
        <a:bodyPr/>
        <a:lstStyle/>
        <a:p>
          <a:r>
            <a:rPr lang="en-US" b="1">
              <a:latin typeface="Arial" panose="020B0604020202020204" pitchFamily="34" charset="0"/>
              <a:cs typeface="Arial" panose="020B0604020202020204" pitchFamily="34" charset="0"/>
            </a:rPr>
            <a:t>After Testing</a:t>
          </a:r>
        </a:p>
      </dgm:t>
    </dgm:pt>
    <dgm:pt modelId="{992C9E23-76FF-4BD7-86B1-74E05B950819}" type="parTrans" cxnId="{C60C09E7-691F-433B-91B3-7A404FC6F16D}">
      <dgm:prSet/>
      <dgm:spPr/>
      <dgm:t>
        <a:bodyPr/>
        <a:lstStyle/>
        <a:p>
          <a:endParaRPr lang="en-US"/>
        </a:p>
      </dgm:t>
    </dgm:pt>
    <dgm:pt modelId="{A04A7728-9575-474D-A643-D9DDCFD9FA53}" type="sibTrans" cxnId="{C60C09E7-691F-433B-91B3-7A404FC6F16D}">
      <dgm:prSet/>
      <dgm:spPr/>
      <dgm:t>
        <a:bodyPr/>
        <a:lstStyle/>
        <a:p>
          <a:endParaRPr lang="en-US"/>
        </a:p>
      </dgm:t>
    </dgm:pt>
    <dgm:pt modelId="{FB47BBAB-30C2-462D-A911-DF397D00FC97}">
      <dgm:prSet phldrT="[Text]" custT="1"/>
      <dgm:spPr/>
      <dgm:t>
        <a:bodyPr/>
        <a:lstStyle/>
        <a:p>
          <a:pPr algn="ctr"/>
          <a:r>
            <a:rPr lang="en-US" sz="2000" b="1">
              <a:latin typeface="Arial" panose="020B0604020202020204" pitchFamily="34" charset="0"/>
              <a:cs typeface="Arial" panose="020B0604020202020204" pitchFamily="34" charset="0"/>
            </a:rPr>
            <a:t>●Fill in Report codes as needed</a:t>
          </a:r>
        </a:p>
        <a:p>
          <a:pPr algn="ctr"/>
          <a:r>
            <a:rPr lang="en-US" sz="2000" b="1">
              <a:latin typeface="Arial" panose="020B0604020202020204" pitchFamily="34" charset="0"/>
              <a:cs typeface="Arial" panose="020B0604020202020204" pitchFamily="34" charset="0"/>
            </a:rPr>
            <a:t>●Void tests as needed</a:t>
          </a:r>
        </a:p>
      </dgm:t>
    </dgm:pt>
    <dgm:pt modelId="{80BE1259-3D70-4C7E-8C96-1CB87BE71C1F}" type="parTrans" cxnId="{A65DF0FE-07B7-4292-9917-CAAF37879143}">
      <dgm:prSet/>
      <dgm:spPr/>
      <dgm:t>
        <a:bodyPr/>
        <a:lstStyle/>
        <a:p>
          <a:endParaRPr lang="en-US"/>
        </a:p>
      </dgm:t>
    </dgm:pt>
    <dgm:pt modelId="{7FCB949B-C259-4EAE-AB9D-CF54A1965D61}" type="sibTrans" cxnId="{A65DF0FE-07B7-4292-9917-CAAF37879143}">
      <dgm:prSet/>
      <dgm:spPr/>
      <dgm:t>
        <a:bodyPr/>
        <a:lstStyle/>
        <a:p>
          <a:endParaRPr lang="en-US"/>
        </a:p>
      </dgm:t>
    </dgm:pt>
    <dgm:pt modelId="{D1B96660-9265-4D83-9DDD-32E0F9CE006E}">
      <dgm:prSet phldrT="[Text]"/>
      <dgm:spPr/>
      <dgm:t>
        <a:bodyPr/>
        <a:lstStyle/>
        <a:p>
          <a:pPr>
            <a:buFont typeface="Arial" panose="020B0604020202020204" pitchFamily="34" charset="0"/>
            <a:buChar char="•"/>
          </a:pPr>
          <a:r>
            <a:rPr lang="en-US" b="1">
              <a:solidFill>
                <a:srgbClr val="FF0000"/>
              </a:solidFill>
              <a:latin typeface="Arial" panose="020B0604020202020204" pitchFamily="34" charset="0"/>
              <a:cs typeface="Arial" panose="020B0604020202020204" pitchFamily="34" charset="0"/>
            </a:rPr>
            <a:t>Test Day</a:t>
          </a:r>
          <a:endParaRPr lang="en-US" b="1">
            <a:latin typeface="Arial" panose="020B0604020202020204" pitchFamily="34" charset="0"/>
            <a:cs typeface="Arial" panose="020B0604020202020204" pitchFamily="34" charset="0"/>
          </a:endParaRPr>
        </a:p>
      </dgm:t>
    </dgm:pt>
    <dgm:pt modelId="{E35D59E4-FE76-4D58-AD4E-2B8C616B0C44}" type="parTrans" cxnId="{3EE1C822-CD9B-4303-A981-18EDF1FBEAB9}">
      <dgm:prSet/>
      <dgm:spPr/>
      <dgm:t>
        <a:bodyPr/>
        <a:lstStyle/>
        <a:p>
          <a:endParaRPr lang="en-US"/>
        </a:p>
      </dgm:t>
    </dgm:pt>
    <dgm:pt modelId="{BC99D777-B5B0-42D8-A6C3-A74338D44CC4}" type="sibTrans" cxnId="{3EE1C822-CD9B-4303-A981-18EDF1FBEAB9}">
      <dgm:prSet/>
      <dgm:spPr/>
      <dgm:t>
        <a:bodyPr/>
        <a:lstStyle/>
        <a:p>
          <a:endParaRPr lang="en-US"/>
        </a:p>
      </dgm:t>
    </dgm:pt>
    <dgm:pt modelId="{15FD8A64-93E8-4E4F-BEF6-8FD6EAB0493D}">
      <dgm:prSet phldrT="[Text]" custT="1"/>
      <dgm:spPr/>
      <dgm:t>
        <a:bodyPr/>
        <a:lstStyle/>
        <a:p>
          <a:pPr algn="ctr">
            <a:buFont typeface="Arial" panose="020B0604020202020204" pitchFamily="34" charset="0"/>
            <a:buChar char="•"/>
          </a:pPr>
          <a:r>
            <a:rPr lang="en-US" sz="2000" b="1">
              <a:latin typeface="Arial" panose="020B0604020202020204" pitchFamily="34" charset="0"/>
              <a:cs typeface="Arial" panose="020B0604020202020204" pitchFamily="34" charset="0"/>
            </a:rPr>
            <a:t>●</a:t>
          </a:r>
          <a:r>
            <a:rPr lang="en-US" sz="2000" b="1" i="0">
              <a:latin typeface="Arial" panose="020B0604020202020204" pitchFamily="34" charset="0"/>
              <a:cs typeface="Arial" panose="020B0604020202020204" pitchFamily="34" charset="0"/>
            </a:rPr>
            <a:t>Distribute student logins and summary sheets to test administrators</a:t>
          </a:r>
        </a:p>
        <a:p>
          <a:pPr algn="ctr">
            <a:buFont typeface="Arial" panose="020B0604020202020204" pitchFamily="34" charset="0"/>
            <a:buChar char="•"/>
          </a:pPr>
          <a:r>
            <a:rPr lang="en-US" sz="2000" b="1">
              <a:latin typeface="Arial" panose="020B0604020202020204" pitchFamily="34" charset="0"/>
              <a:cs typeface="Arial" panose="020B0604020202020204" pitchFamily="34" charset="0"/>
            </a:rPr>
            <a:t>●</a:t>
          </a:r>
          <a:r>
            <a:rPr lang="en-US" sz="2000" b="1" i="0">
              <a:latin typeface="Arial" panose="020B0604020202020204" pitchFamily="34" charset="0"/>
              <a:cs typeface="Arial" panose="020B0604020202020204" pitchFamily="34" charset="0"/>
            </a:rPr>
            <a:t>Monitor student testing status in the MCAS Portal</a:t>
          </a:r>
          <a:endParaRPr lang="en-US" sz="2000" b="1">
            <a:latin typeface="Arial" panose="020B0604020202020204" pitchFamily="34" charset="0"/>
            <a:cs typeface="Arial" panose="020B0604020202020204" pitchFamily="34" charset="0"/>
          </a:endParaRPr>
        </a:p>
      </dgm:t>
    </dgm:pt>
    <dgm:pt modelId="{E3EC2101-501B-4799-AB40-B3D4A37FFDE1}" type="parTrans" cxnId="{B6491CCD-0852-4869-9C3A-710A74E6AEA2}">
      <dgm:prSet/>
      <dgm:spPr/>
      <dgm:t>
        <a:bodyPr/>
        <a:lstStyle/>
        <a:p>
          <a:endParaRPr lang="en-US"/>
        </a:p>
      </dgm:t>
    </dgm:pt>
    <dgm:pt modelId="{29B46715-A480-4703-B879-E01DFE05E601}" type="sibTrans" cxnId="{B6491CCD-0852-4869-9C3A-710A74E6AEA2}">
      <dgm:prSet/>
      <dgm:spPr/>
      <dgm:t>
        <a:bodyPr/>
        <a:lstStyle/>
        <a:p>
          <a:endParaRPr lang="en-US"/>
        </a:p>
      </dgm:t>
    </dgm:pt>
    <dgm:pt modelId="{C73FE255-4A66-43EE-80DE-8EDE54880EF8}" type="pres">
      <dgm:prSet presAssocID="{EBE35D9B-051D-4DD1-8ADE-107CFB18F803}" presName="theList" presStyleCnt="0">
        <dgm:presLayoutVars>
          <dgm:dir/>
          <dgm:animLvl val="lvl"/>
          <dgm:resizeHandles val="exact"/>
        </dgm:presLayoutVars>
      </dgm:prSet>
      <dgm:spPr/>
    </dgm:pt>
    <dgm:pt modelId="{FC8E802B-1F40-4FC5-9217-2E628C0781D2}" type="pres">
      <dgm:prSet presAssocID="{D1B96660-9265-4D83-9DDD-32E0F9CE006E}" presName="compNode" presStyleCnt="0"/>
      <dgm:spPr/>
    </dgm:pt>
    <dgm:pt modelId="{BC33968B-E3BF-4A7A-A8CA-E0E07D5C7112}" type="pres">
      <dgm:prSet presAssocID="{D1B96660-9265-4D83-9DDD-32E0F9CE006E}" presName="aNode" presStyleLbl="bgShp" presStyleIdx="0" presStyleCnt="3" custLinFactNeighborX="-3307"/>
      <dgm:spPr/>
    </dgm:pt>
    <dgm:pt modelId="{D53A5849-2E24-4F60-AE44-C0E2CCFBF245}" type="pres">
      <dgm:prSet presAssocID="{D1B96660-9265-4D83-9DDD-32E0F9CE006E}" presName="textNode" presStyleLbl="bgShp" presStyleIdx="0" presStyleCnt="3"/>
      <dgm:spPr/>
    </dgm:pt>
    <dgm:pt modelId="{F25969B3-B6F5-4508-973F-8A7619210AE1}" type="pres">
      <dgm:prSet presAssocID="{D1B96660-9265-4D83-9DDD-32E0F9CE006E}" presName="compChildNode" presStyleCnt="0"/>
      <dgm:spPr/>
    </dgm:pt>
    <dgm:pt modelId="{CC7EF905-4F00-46D3-AD62-C2363F93730F}" type="pres">
      <dgm:prSet presAssocID="{D1B96660-9265-4D83-9DDD-32E0F9CE006E}" presName="theInnerList" presStyleCnt="0"/>
      <dgm:spPr/>
    </dgm:pt>
    <dgm:pt modelId="{B46ABF52-564A-4912-A352-C8D75C06C2B3}" type="pres">
      <dgm:prSet presAssocID="{15FD8A64-93E8-4E4F-BEF6-8FD6EAB0493D}" presName="childNode" presStyleLbl="node1" presStyleIdx="0" presStyleCnt="3" custScaleX="104665" custScaleY="908765" custLinFactNeighborX="-1873" custLinFactNeighborY="-6704">
        <dgm:presLayoutVars>
          <dgm:bulletEnabled val="1"/>
        </dgm:presLayoutVars>
      </dgm:prSet>
      <dgm:spPr/>
    </dgm:pt>
    <dgm:pt modelId="{12386E13-78E7-4619-B3B2-E7B89D1AA60C}" type="pres">
      <dgm:prSet presAssocID="{D1B96660-9265-4D83-9DDD-32E0F9CE006E}" presName="aSpace" presStyleCnt="0"/>
      <dgm:spPr/>
    </dgm:pt>
    <dgm:pt modelId="{A1D65087-3937-4B34-B059-995279AFAF65}" type="pres">
      <dgm:prSet presAssocID="{3DCF5CC4-3C0F-424B-B522-A53633655257}" presName="compNode" presStyleCnt="0"/>
      <dgm:spPr/>
    </dgm:pt>
    <dgm:pt modelId="{43237A7C-F3A8-4024-8664-D74DA0D9FBD4}" type="pres">
      <dgm:prSet presAssocID="{3DCF5CC4-3C0F-424B-B522-A53633655257}" presName="aNode" presStyleLbl="bgShp" presStyleIdx="1" presStyleCnt="3"/>
      <dgm:spPr/>
    </dgm:pt>
    <dgm:pt modelId="{E5F58CCF-05A3-49C8-9750-E29EBADAECFB}" type="pres">
      <dgm:prSet presAssocID="{3DCF5CC4-3C0F-424B-B522-A53633655257}" presName="textNode" presStyleLbl="bgShp" presStyleIdx="1" presStyleCnt="3"/>
      <dgm:spPr/>
    </dgm:pt>
    <dgm:pt modelId="{6F9F20A5-E014-4CE6-BF34-4BAE78381ACF}" type="pres">
      <dgm:prSet presAssocID="{3DCF5CC4-3C0F-424B-B522-A53633655257}" presName="compChildNode" presStyleCnt="0"/>
      <dgm:spPr/>
    </dgm:pt>
    <dgm:pt modelId="{9AC32DD8-28A2-4BB2-A5A7-4DDAA4A231D1}" type="pres">
      <dgm:prSet presAssocID="{3DCF5CC4-3C0F-424B-B522-A53633655257}" presName="theInnerList" presStyleCnt="0"/>
      <dgm:spPr/>
    </dgm:pt>
    <dgm:pt modelId="{9E5E75BA-1DD5-418A-B210-EF2268262C28}" type="pres">
      <dgm:prSet presAssocID="{28F3BB83-37C9-43C9-998D-55C63EA5F675}" presName="childNode" presStyleLbl="node1" presStyleIdx="1" presStyleCnt="3" custScaleX="109973" custScaleY="621103" custLinFactNeighborX="0" custLinFactNeighborY="-5035">
        <dgm:presLayoutVars>
          <dgm:bulletEnabled val="1"/>
        </dgm:presLayoutVars>
      </dgm:prSet>
      <dgm:spPr/>
    </dgm:pt>
    <dgm:pt modelId="{9746FAAC-00DE-4F0F-90E7-F32ACDB68FF8}" type="pres">
      <dgm:prSet presAssocID="{3DCF5CC4-3C0F-424B-B522-A53633655257}" presName="aSpace" presStyleCnt="0"/>
      <dgm:spPr/>
    </dgm:pt>
    <dgm:pt modelId="{929E412A-C2AC-416D-B529-B9BF0FDD272E}" type="pres">
      <dgm:prSet presAssocID="{C9D3C74F-6799-44EE-9F2D-6652B06CE892}" presName="compNode" presStyleCnt="0"/>
      <dgm:spPr/>
    </dgm:pt>
    <dgm:pt modelId="{9338C6C0-B28C-4308-8478-594D92C5D5CB}" type="pres">
      <dgm:prSet presAssocID="{C9D3C74F-6799-44EE-9F2D-6652B06CE892}" presName="aNode" presStyleLbl="bgShp" presStyleIdx="2" presStyleCnt="3"/>
      <dgm:spPr/>
    </dgm:pt>
    <dgm:pt modelId="{F19ACDAE-4442-4938-B4E1-1C4363CD9C08}" type="pres">
      <dgm:prSet presAssocID="{C9D3C74F-6799-44EE-9F2D-6652B06CE892}" presName="textNode" presStyleLbl="bgShp" presStyleIdx="2" presStyleCnt="3"/>
      <dgm:spPr/>
    </dgm:pt>
    <dgm:pt modelId="{84C15C61-36FE-45A8-9C72-6A2155C5BC13}" type="pres">
      <dgm:prSet presAssocID="{C9D3C74F-6799-44EE-9F2D-6652B06CE892}" presName="compChildNode" presStyleCnt="0"/>
      <dgm:spPr/>
    </dgm:pt>
    <dgm:pt modelId="{57344207-3CFB-49ED-B901-7A9A1FEA17B8}" type="pres">
      <dgm:prSet presAssocID="{C9D3C74F-6799-44EE-9F2D-6652B06CE892}" presName="theInnerList" presStyleCnt="0"/>
      <dgm:spPr/>
    </dgm:pt>
    <dgm:pt modelId="{C7D57BC3-E152-405E-BF39-68B6C7A68D6C}" type="pres">
      <dgm:prSet presAssocID="{FB47BBAB-30C2-462D-A911-DF397D00FC97}" presName="childNode" presStyleLbl="node1" presStyleIdx="2" presStyleCnt="3" custLinFactNeighborX="627" custLinFactNeighborY="3865">
        <dgm:presLayoutVars>
          <dgm:bulletEnabled val="1"/>
        </dgm:presLayoutVars>
      </dgm:prSet>
      <dgm:spPr/>
    </dgm:pt>
  </dgm:ptLst>
  <dgm:cxnLst>
    <dgm:cxn modelId="{C96DF40C-F708-4884-850C-413CA1CA0000}" type="presOf" srcId="{EBE35D9B-051D-4DD1-8ADE-107CFB18F803}" destId="{C73FE255-4A66-43EE-80DE-8EDE54880EF8}" srcOrd="0" destOrd="0" presId="urn:microsoft.com/office/officeart/2005/8/layout/lProcess2"/>
    <dgm:cxn modelId="{3EE1C822-CD9B-4303-A981-18EDF1FBEAB9}" srcId="{EBE35D9B-051D-4DD1-8ADE-107CFB18F803}" destId="{D1B96660-9265-4D83-9DDD-32E0F9CE006E}" srcOrd="0" destOrd="0" parTransId="{E35D59E4-FE76-4D58-AD4E-2B8C616B0C44}" sibTransId="{BC99D777-B5B0-42D8-A6C3-A74338D44CC4}"/>
    <dgm:cxn modelId="{1C037233-1D14-47CE-BF2A-BBDA47093FBB}" type="presOf" srcId="{28F3BB83-37C9-43C9-998D-55C63EA5F675}" destId="{9E5E75BA-1DD5-418A-B210-EF2268262C28}" srcOrd="0" destOrd="0" presId="urn:microsoft.com/office/officeart/2005/8/layout/lProcess2"/>
    <dgm:cxn modelId="{6A999A4F-9038-422E-9B14-1BDA200417F8}" srcId="{3DCF5CC4-3C0F-424B-B522-A53633655257}" destId="{28F3BB83-37C9-43C9-998D-55C63EA5F675}" srcOrd="0" destOrd="0" parTransId="{EA61D2AA-EEF4-4F75-A5E3-D5F43D127C8C}" sibTransId="{4BD8F71F-8816-4E74-9B43-75388AC8FB1F}"/>
    <dgm:cxn modelId="{04412084-29D5-4D99-B8A8-F995819AD2CE}" type="presOf" srcId="{D1B96660-9265-4D83-9DDD-32E0F9CE006E}" destId="{D53A5849-2E24-4F60-AE44-C0E2CCFBF245}" srcOrd="1" destOrd="0" presId="urn:microsoft.com/office/officeart/2005/8/layout/lProcess2"/>
    <dgm:cxn modelId="{26A33996-C488-49A7-9DD3-09172AEF423F}" type="presOf" srcId="{FB47BBAB-30C2-462D-A911-DF397D00FC97}" destId="{C7D57BC3-E152-405E-BF39-68B6C7A68D6C}" srcOrd="0" destOrd="0" presId="urn:microsoft.com/office/officeart/2005/8/layout/lProcess2"/>
    <dgm:cxn modelId="{6F33E1A7-FC25-429A-B4C7-3B66413F193A}" type="presOf" srcId="{3DCF5CC4-3C0F-424B-B522-A53633655257}" destId="{E5F58CCF-05A3-49C8-9750-E29EBADAECFB}" srcOrd="1" destOrd="0" presId="urn:microsoft.com/office/officeart/2005/8/layout/lProcess2"/>
    <dgm:cxn modelId="{42F1FCAD-2FF1-4018-B067-3BD60496FEA4}" type="presOf" srcId="{3DCF5CC4-3C0F-424B-B522-A53633655257}" destId="{43237A7C-F3A8-4024-8664-D74DA0D9FBD4}" srcOrd="0" destOrd="0" presId="urn:microsoft.com/office/officeart/2005/8/layout/lProcess2"/>
    <dgm:cxn modelId="{38A182B5-1248-4DF5-B2EB-4CE7591965E5}" type="presOf" srcId="{15FD8A64-93E8-4E4F-BEF6-8FD6EAB0493D}" destId="{B46ABF52-564A-4912-A352-C8D75C06C2B3}" srcOrd="0" destOrd="0" presId="urn:microsoft.com/office/officeart/2005/8/layout/lProcess2"/>
    <dgm:cxn modelId="{184357C2-0B7B-4C72-851F-1B4F1F01B699}" srcId="{EBE35D9B-051D-4DD1-8ADE-107CFB18F803}" destId="{3DCF5CC4-3C0F-424B-B522-A53633655257}" srcOrd="1" destOrd="0" parTransId="{A7BA8A3E-21F8-49A8-B337-BF648BA5FC2C}" sibTransId="{EF22CF3C-A2C7-45B7-A169-C7F308FD73CA}"/>
    <dgm:cxn modelId="{441B5CC3-0BD0-462F-9283-0ABE2A5FFEBA}" type="presOf" srcId="{D1B96660-9265-4D83-9DDD-32E0F9CE006E}" destId="{BC33968B-E3BF-4A7A-A8CA-E0E07D5C7112}" srcOrd="0" destOrd="0" presId="urn:microsoft.com/office/officeart/2005/8/layout/lProcess2"/>
    <dgm:cxn modelId="{C42B3FC7-C25E-4A89-BA7A-7F0D59194913}" type="presOf" srcId="{C9D3C74F-6799-44EE-9F2D-6652B06CE892}" destId="{F19ACDAE-4442-4938-B4E1-1C4363CD9C08}" srcOrd="1" destOrd="0" presId="urn:microsoft.com/office/officeart/2005/8/layout/lProcess2"/>
    <dgm:cxn modelId="{B6491CCD-0852-4869-9C3A-710A74E6AEA2}" srcId="{D1B96660-9265-4D83-9DDD-32E0F9CE006E}" destId="{15FD8A64-93E8-4E4F-BEF6-8FD6EAB0493D}" srcOrd="0" destOrd="0" parTransId="{E3EC2101-501B-4799-AB40-B3D4A37FFDE1}" sibTransId="{29B46715-A480-4703-B879-E01DFE05E601}"/>
    <dgm:cxn modelId="{D95C8BD5-3453-4095-8F30-D0C44BDC61BF}" type="presOf" srcId="{C9D3C74F-6799-44EE-9F2D-6652B06CE892}" destId="{9338C6C0-B28C-4308-8478-594D92C5D5CB}" srcOrd="0" destOrd="0" presId="urn:microsoft.com/office/officeart/2005/8/layout/lProcess2"/>
    <dgm:cxn modelId="{C60C09E7-691F-433B-91B3-7A404FC6F16D}" srcId="{EBE35D9B-051D-4DD1-8ADE-107CFB18F803}" destId="{C9D3C74F-6799-44EE-9F2D-6652B06CE892}" srcOrd="2" destOrd="0" parTransId="{992C9E23-76FF-4BD7-86B1-74E05B950819}" sibTransId="{A04A7728-9575-474D-A643-D9DDCFD9FA53}"/>
    <dgm:cxn modelId="{A65DF0FE-07B7-4292-9917-CAAF37879143}" srcId="{C9D3C74F-6799-44EE-9F2D-6652B06CE892}" destId="{FB47BBAB-30C2-462D-A911-DF397D00FC97}" srcOrd="0" destOrd="0" parTransId="{80BE1259-3D70-4C7E-8C96-1CB87BE71C1F}" sibTransId="{7FCB949B-C259-4EAE-AB9D-CF54A1965D61}"/>
    <dgm:cxn modelId="{2D5394CD-508B-4449-BF9E-825ADC2D884F}" type="presParOf" srcId="{C73FE255-4A66-43EE-80DE-8EDE54880EF8}" destId="{FC8E802B-1F40-4FC5-9217-2E628C0781D2}" srcOrd="0" destOrd="0" presId="urn:microsoft.com/office/officeart/2005/8/layout/lProcess2"/>
    <dgm:cxn modelId="{8D399B1D-EBEB-4BB0-A8A9-700E67A9E3ED}" type="presParOf" srcId="{FC8E802B-1F40-4FC5-9217-2E628C0781D2}" destId="{BC33968B-E3BF-4A7A-A8CA-E0E07D5C7112}" srcOrd="0" destOrd="0" presId="urn:microsoft.com/office/officeart/2005/8/layout/lProcess2"/>
    <dgm:cxn modelId="{5EB51834-5662-44CC-AB5E-84F7AD5B4266}" type="presParOf" srcId="{FC8E802B-1F40-4FC5-9217-2E628C0781D2}" destId="{D53A5849-2E24-4F60-AE44-C0E2CCFBF245}" srcOrd="1" destOrd="0" presId="urn:microsoft.com/office/officeart/2005/8/layout/lProcess2"/>
    <dgm:cxn modelId="{931C969F-8C6A-435D-B052-2348C9395093}" type="presParOf" srcId="{FC8E802B-1F40-4FC5-9217-2E628C0781D2}" destId="{F25969B3-B6F5-4508-973F-8A7619210AE1}" srcOrd="2" destOrd="0" presId="urn:microsoft.com/office/officeart/2005/8/layout/lProcess2"/>
    <dgm:cxn modelId="{A9FEE9B7-CE3D-42A7-9F4E-EB3533F7CFFB}" type="presParOf" srcId="{F25969B3-B6F5-4508-973F-8A7619210AE1}" destId="{CC7EF905-4F00-46D3-AD62-C2363F93730F}" srcOrd="0" destOrd="0" presId="urn:microsoft.com/office/officeart/2005/8/layout/lProcess2"/>
    <dgm:cxn modelId="{6702311B-AE87-4C1E-B56E-92697688629F}" type="presParOf" srcId="{CC7EF905-4F00-46D3-AD62-C2363F93730F}" destId="{B46ABF52-564A-4912-A352-C8D75C06C2B3}" srcOrd="0" destOrd="0" presId="urn:microsoft.com/office/officeart/2005/8/layout/lProcess2"/>
    <dgm:cxn modelId="{2D4F42C8-BFD6-4CC9-B864-3254F9BF6849}" type="presParOf" srcId="{C73FE255-4A66-43EE-80DE-8EDE54880EF8}" destId="{12386E13-78E7-4619-B3B2-E7B89D1AA60C}" srcOrd="1" destOrd="0" presId="urn:microsoft.com/office/officeart/2005/8/layout/lProcess2"/>
    <dgm:cxn modelId="{EEACB9E5-4C36-476A-A60C-E696886074F4}" type="presParOf" srcId="{C73FE255-4A66-43EE-80DE-8EDE54880EF8}" destId="{A1D65087-3937-4B34-B059-995279AFAF65}" srcOrd="2" destOrd="0" presId="urn:microsoft.com/office/officeart/2005/8/layout/lProcess2"/>
    <dgm:cxn modelId="{7FD769B2-8BC6-4193-83B8-EB885F4333D8}" type="presParOf" srcId="{A1D65087-3937-4B34-B059-995279AFAF65}" destId="{43237A7C-F3A8-4024-8664-D74DA0D9FBD4}" srcOrd="0" destOrd="0" presId="urn:microsoft.com/office/officeart/2005/8/layout/lProcess2"/>
    <dgm:cxn modelId="{E0D85587-1CF8-4F5F-A227-0A3DF0338C7F}" type="presParOf" srcId="{A1D65087-3937-4B34-B059-995279AFAF65}" destId="{E5F58CCF-05A3-49C8-9750-E29EBADAECFB}" srcOrd="1" destOrd="0" presId="urn:microsoft.com/office/officeart/2005/8/layout/lProcess2"/>
    <dgm:cxn modelId="{DF44B539-55E7-470A-AF93-0D87C4D6A4BE}" type="presParOf" srcId="{A1D65087-3937-4B34-B059-995279AFAF65}" destId="{6F9F20A5-E014-4CE6-BF34-4BAE78381ACF}" srcOrd="2" destOrd="0" presId="urn:microsoft.com/office/officeart/2005/8/layout/lProcess2"/>
    <dgm:cxn modelId="{9D26D5EE-A20A-4DA6-A821-00A50094266A}" type="presParOf" srcId="{6F9F20A5-E014-4CE6-BF34-4BAE78381ACF}" destId="{9AC32DD8-28A2-4BB2-A5A7-4DDAA4A231D1}" srcOrd="0" destOrd="0" presId="urn:microsoft.com/office/officeart/2005/8/layout/lProcess2"/>
    <dgm:cxn modelId="{9ED6DFE9-C0BE-4C62-A1C6-FB06726BC2C1}" type="presParOf" srcId="{9AC32DD8-28A2-4BB2-A5A7-4DDAA4A231D1}" destId="{9E5E75BA-1DD5-418A-B210-EF2268262C28}" srcOrd="0" destOrd="0" presId="urn:microsoft.com/office/officeart/2005/8/layout/lProcess2"/>
    <dgm:cxn modelId="{F73F3ABF-78F6-47C2-A9A3-1181942931EB}" type="presParOf" srcId="{C73FE255-4A66-43EE-80DE-8EDE54880EF8}" destId="{9746FAAC-00DE-4F0F-90E7-F32ACDB68FF8}" srcOrd="3" destOrd="0" presId="urn:microsoft.com/office/officeart/2005/8/layout/lProcess2"/>
    <dgm:cxn modelId="{9BC1372E-104F-444C-8130-AB0A58A61A01}" type="presParOf" srcId="{C73FE255-4A66-43EE-80DE-8EDE54880EF8}" destId="{929E412A-C2AC-416D-B529-B9BF0FDD272E}" srcOrd="4" destOrd="0" presId="urn:microsoft.com/office/officeart/2005/8/layout/lProcess2"/>
    <dgm:cxn modelId="{9EF43924-021B-4A3B-9447-17CBD65E1A94}" type="presParOf" srcId="{929E412A-C2AC-416D-B529-B9BF0FDD272E}" destId="{9338C6C0-B28C-4308-8478-594D92C5D5CB}" srcOrd="0" destOrd="0" presId="urn:microsoft.com/office/officeart/2005/8/layout/lProcess2"/>
    <dgm:cxn modelId="{7657F260-1838-4101-BAF1-ED80500CA61C}" type="presParOf" srcId="{929E412A-C2AC-416D-B529-B9BF0FDD272E}" destId="{F19ACDAE-4442-4938-B4E1-1C4363CD9C08}" srcOrd="1" destOrd="0" presId="urn:microsoft.com/office/officeart/2005/8/layout/lProcess2"/>
    <dgm:cxn modelId="{80EEE73A-463A-4E73-BB4F-7571890CEB00}" type="presParOf" srcId="{929E412A-C2AC-416D-B529-B9BF0FDD272E}" destId="{84C15C61-36FE-45A8-9C72-6A2155C5BC13}" srcOrd="2" destOrd="0" presId="urn:microsoft.com/office/officeart/2005/8/layout/lProcess2"/>
    <dgm:cxn modelId="{FA97D076-D7C0-44B2-8206-D1C2FAED46B9}" type="presParOf" srcId="{84C15C61-36FE-45A8-9C72-6A2155C5BC13}" destId="{57344207-3CFB-49ED-B901-7A9A1FEA17B8}" srcOrd="0" destOrd="0" presId="urn:microsoft.com/office/officeart/2005/8/layout/lProcess2"/>
    <dgm:cxn modelId="{79103846-88C6-424E-A5BA-F4A825B32B20}" type="presParOf" srcId="{57344207-3CFB-49ED-B901-7A9A1FEA17B8}" destId="{C7D57BC3-E152-405E-BF39-68B6C7A68D6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E35D9B-051D-4DD1-8ADE-107CFB18F80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C9D3C74F-6799-44EE-9F2D-6652B06CE892}">
      <dgm:prSet phldrT="[Text]"/>
      <dgm:spPr/>
      <dgm:t>
        <a:bodyPr/>
        <a:lstStyle/>
        <a:p>
          <a:r>
            <a:rPr lang="en-US" b="1">
              <a:latin typeface="Arial" panose="020B0604020202020204" pitchFamily="34" charset="0"/>
              <a:cs typeface="Arial" panose="020B0604020202020204" pitchFamily="34" charset="0"/>
            </a:rPr>
            <a:t>Up to 2 days before testing</a:t>
          </a:r>
        </a:p>
      </dgm:t>
    </dgm:pt>
    <dgm:pt modelId="{992C9E23-76FF-4BD7-86B1-74E05B950819}" type="parTrans" cxnId="{C60C09E7-691F-433B-91B3-7A404FC6F16D}">
      <dgm:prSet/>
      <dgm:spPr/>
      <dgm:t>
        <a:bodyPr/>
        <a:lstStyle/>
        <a:p>
          <a:endParaRPr lang="en-US"/>
        </a:p>
      </dgm:t>
    </dgm:pt>
    <dgm:pt modelId="{A04A7728-9575-474D-A643-D9DDCFD9FA53}" type="sibTrans" cxnId="{C60C09E7-691F-433B-91B3-7A404FC6F16D}">
      <dgm:prSet/>
      <dgm:spPr/>
      <dgm:t>
        <a:bodyPr/>
        <a:lstStyle/>
        <a:p>
          <a:endParaRPr lang="en-US"/>
        </a:p>
      </dgm:t>
    </dgm:pt>
    <dgm:pt modelId="{1A723B7C-74B7-47E1-8128-B2C6E082BA53}">
      <dgm:prSet/>
      <dgm:spPr/>
      <dgm:t>
        <a:bodyPr/>
        <a:lstStyle/>
        <a:p>
          <a:r>
            <a:rPr lang="en-US" b="1">
              <a:solidFill>
                <a:srgbClr val="FF0000"/>
              </a:solidFill>
              <a:latin typeface="Arial" panose="020B0604020202020204" pitchFamily="34" charset="0"/>
              <a:cs typeface="Arial" panose="020B0604020202020204" pitchFamily="34" charset="0"/>
            </a:rPr>
            <a:t>Test Day</a:t>
          </a:r>
        </a:p>
      </dgm:t>
    </dgm:pt>
    <dgm:pt modelId="{29D65279-5FCE-4607-ADE3-D3FA2A4D9608}" type="parTrans" cxnId="{D82E5099-BC09-49F0-8E4A-A42F1497F17B}">
      <dgm:prSet/>
      <dgm:spPr/>
      <dgm:t>
        <a:bodyPr/>
        <a:lstStyle/>
        <a:p>
          <a:endParaRPr lang="en-US"/>
        </a:p>
      </dgm:t>
    </dgm:pt>
    <dgm:pt modelId="{C71C78B3-348D-47C7-A632-35F7133BB93B}" type="sibTrans" cxnId="{D82E5099-BC09-49F0-8E4A-A42F1497F17B}">
      <dgm:prSet/>
      <dgm:spPr/>
      <dgm:t>
        <a:bodyPr/>
        <a:lstStyle/>
        <a:p>
          <a:endParaRPr lang="en-US"/>
        </a:p>
      </dgm:t>
    </dgm:pt>
    <dgm:pt modelId="{9C2DFADA-7957-4FDA-AD8E-A90B080C8152}">
      <dgm:prSet phldrT="[Text]" custT="1"/>
      <dgm:spPr/>
      <dgm:t>
        <a:bodyPr/>
        <a:lstStyle/>
        <a:p>
          <a:r>
            <a:rPr lang="en-US" sz="2000" b="1">
              <a:latin typeface="Arial" panose="020B0604020202020204" pitchFamily="34" charset="0"/>
              <a:cs typeface="Arial" panose="020B0604020202020204" pitchFamily="34" charset="0"/>
            </a:rPr>
            <a:t>●Verify accommodations</a:t>
          </a:r>
        </a:p>
      </dgm:t>
    </dgm:pt>
    <dgm:pt modelId="{650876B8-C7E5-4699-BB2F-1AC11B37C16C}" type="parTrans" cxnId="{169554D0-50C4-4AAA-98DE-23179635A533}">
      <dgm:prSet/>
      <dgm:spPr/>
      <dgm:t>
        <a:bodyPr/>
        <a:lstStyle/>
        <a:p>
          <a:endParaRPr lang="en-US"/>
        </a:p>
      </dgm:t>
    </dgm:pt>
    <dgm:pt modelId="{A41607D6-C665-4E8D-BCA8-9DA948D7CFF8}" type="sibTrans" cxnId="{169554D0-50C4-4AAA-98DE-23179635A533}">
      <dgm:prSet/>
      <dgm:spPr/>
      <dgm:t>
        <a:bodyPr/>
        <a:lstStyle/>
        <a:p>
          <a:endParaRPr lang="en-US"/>
        </a:p>
      </dgm:t>
    </dgm:pt>
    <dgm:pt modelId="{30168D2F-E7FD-4DC1-AB13-D9287234C27B}">
      <dgm:prSet custT="1"/>
      <dgm:spPr/>
      <dgm:t>
        <a:bodyPr/>
        <a:lstStyle/>
        <a:p>
          <a:r>
            <a:rPr lang="en-US" sz="2000" b="1">
              <a:latin typeface="Arial" panose="020B0604020202020204" pitchFamily="34" charset="0"/>
              <a:cs typeface="Arial" panose="020B0604020202020204" pitchFamily="34" charset="0"/>
            </a:rPr>
            <a:t>●Distribute student logins to students</a:t>
          </a:r>
        </a:p>
        <a:p>
          <a:r>
            <a:rPr lang="en-US" sz="2000" b="1">
              <a:latin typeface="Arial" panose="020B0604020202020204" pitchFamily="34" charset="0"/>
              <a:cs typeface="Arial" panose="020B0604020202020204" pitchFamily="34" charset="0"/>
            </a:rPr>
            <a:t>●Provide session access codes to students</a:t>
          </a:r>
        </a:p>
        <a:p>
          <a:r>
            <a:rPr lang="en-US" sz="2000" b="1">
              <a:latin typeface="Arial" panose="020B0604020202020204" pitchFamily="34" charset="0"/>
              <a:cs typeface="Arial" panose="020B0604020202020204" pitchFamily="34" charset="0"/>
            </a:rPr>
            <a:t>●Enter proctor password as needed</a:t>
          </a:r>
        </a:p>
        <a:p>
          <a:r>
            <a:rPr lang="en-US" sz="2000" b="1">
              <a:latin typeface="Arial" panose="020B0604020202020204" pitchFamily="34" charset="0"/>
              <a:cs typeface="Arial" panose="020B0604020202020204" pitchFamily="34" charset="0"/>
            </a:rPr>
            <a:t>●Monitor student testing status in the MCAS Portal</a:t>
          </a:r>
        </a:p>
        <a:p>
          <a:r>
            <a:rPr lang="en-US" sz="2000" b="1">
              <a:latin typeface="Arial" panose="020B0604020202020204" pitchFamily="34" charset="0"/>
              <a:cs typeface="Arial" panose="020B0604020202020204" pitchFamily="34" charset="0"/>
            </a:rPr>
            <a:t>●Assist with testing issues as needed</a:t>
          </a:r>
        </a:p>
      </dgm:t>
    </dgm:pt>
    <dgm:pt modelId="{3A5C8151-2B99-4E10-A394-A653AE83C67F}" type="parTrans" cxnId="{20A90559-4EFE-44F8-8EAA-6FD21D40A248}">
      <dgm:prSet/>
      <dgm:spPr/>
      <dgm:t>
        <a:bodyPr/>
        <a:lstStyle/>
        <a:p>
          <a:endParaRPr lang="en-US"/>
        </a:p>
      </dgm:t>
    </dgm:pt>
    <dgm:pt modelId="{5A32C67C-5968-4419-9684-6EFBD72F38AA}" type="sibTrans" cxnId="{20A90559-4EFE-44F8-8EAA-6FD21D40A248}">
      <dgm:prSet/>
      <dgm:spPr/>
      <dgm:t>
        <a:bodyPr/>
        <a:lstStyle/>
        <a:p>
          <a:endParaRPr lang="en-US"/>
        </a:p>
      </dgm:t>
    </dgm:pt>
    <dgm:pt modelId="{C73FE255-4A66-43EE-80DE-8EDE54880EF8}" type="pres">
      <dgm:prSet presAssocID="{EBE35D9B-051D-4DD1-8ADE-107CFB18F803}" presName="theList" presStyleCnt="0">
        <dgm:presLayoutVars>
          <dgm:dir/>
          <dgm:animLvl val="lvl"/>
          <dgm:resizeHandles val="exact"/>
        </dgm:presLayoutVars>
      </dgm:prSet>
      <dgm:spPr/>
    </dgm:pt>
    <dgm:pt modelId="{929E412A-C2AC-416D-B529-B9BF0FDD272E}" type="pres">
      <dgm:prSet presAssocID="{C9D3C74F-6799-44EE-9F2D-6652B06CE892}" presName="compNode" presStyleCnt="0"/>
      <dgm:spPr/>
    </dgm:pt>
    <dgm:pt modelId="{9338C6C0-B28C-4308-8478-594D92C5D5CB}" type="pres">
      <dgm:prSet presAssocID="{C9D3C74F-6799-44EE-9F2D-6652B06CE892}" presName="aNode" presStyleLbl="bgShp" presStyleIdx="0" presStyleCnt="2"/>
      <dgm:spPr/>
    </dgm:pt>
    <dgm:pt modelId="{F19ACDAE-4442-4938-B4E1-1C4363CD9C08}" type="pres">
      <dgm:prSet presAssocID="{C9D3C74F-6799-44EE-9F2D-6652B06CE892}" presName="textNode" presStyleLbl="bgShp" presStyleIdx="0" presStyleCnt="2"/>
      <dgm:spPr/>
    </dgm:pt>
    <dgm:pt modelId="{84C15C61-36FE-45A8-9C72-6A2155C5BC13}" type="pres">
      <dgm:prSet presAssocID="{C9D3C74F-6799-44EE-9F2D-6652B06CE892}" presName="compChildNode" presStyleCnt="0"/>
      <dgm:spPr/>
    </dgm:pt>
    <dgm:pt modelId="{57344207-3CFB-49ED-B901-7A9A1FEA17B8}" type="pres">
      <dgm:prSet presAssocID="{C9D3C74F-6799-44EE-9F2D-6652B06CE892}" presName="theInnerList" presStyleCnt="0"/>
      <dgm:spPr/>
    </dgm:pt>
    <dgm:pt modelId="{D320A643-3A9C-40E6-8C95-D5B771205F5A}" type="pres">
      <dgm:prSet presAssocID="{9C2DFADA-7957-4FDA-AD8E-A90B080C8152}" presName="childNode" presStyleLbl="node1" presStyleIdx="0" presStyleCnt="2" custScaleY="158730">
        <dgm:presLayoutVars>
          <dgm:bulletEnabled val="1"/>
        </dgm:presLayoutVars>
      </dgm:prSet>
      <dgm:spPr/>
    </dgm:pt>
    <dgm:pt modelId="{93F5F1C7-6A4B-4C7F-A7D0-CDD7754818A4}" type="pres">
      <dgm:prSet presAssocID="{C9D3C74F-6799-44EE-9F2D-6652B06CE892}" presName="aSpace" presStyleCnt="0"/>
      <dgm:spPr/>
    </dgm:pt>
    <dgm:pt modelId="{89ABB06F-89DC-451B-B77D-EB5DAF691EAB}" type="pres">
      <dgm:prSet presAssocID="{1A723B7C-74B7-47E1-8128-B2C6E082BA53}" presName="compNode" presStyleCnt="0"/>
      <dgm:spPr/>
    </dgm:pt>
    <dgm:pt modelId="{FED935C3-B61F-4F37-A61E-FC12A96BB539}" type="pres">
      <dgm:prSet presAssocID="{1A723B7C-74B7-47E1-8128-B2C6E082BA53}" presName="aNode" presStyleLbl="bgShp" presStyleIdx="1" presStyleCnt="2" custLinFactNeighborX="38" custLinFactNeighborY="-1906"/>
      <dgm:spPr/>
    </dgm:pt>
    <dgm:pt modelId="{06736ED1-6867-457A-ADD4-E5232A93ED82}" type="pres">
      <dgm:prSet presAssocID="{1A723B7C-74B7-47E1-8128-B2C6E082BA53}" presName="textNode" presStyleLbl="bgShp" presStyleIdx="1" presStyleCnt="2"/>
      <dgm:spPr/>
    </dgm:pt>
    <dgm:pt modelId="{D885D4BB-7294-4003-B586-58F1E722FAB8}" type="pres">
      <dgm:prSet presAssocID="{1A723B7C-74B7-47E1-8128-B2C6E082BA53}" presName="compChildNode" presStyleCnt="0"/>
      <dgm:spPr/>
    </dgm:pt>
    <dgm:pt modelId="{766979A6-07D4-43D6-977C-B2EC184290FD}" type="pres">
      <dgm:prSet presAssocID="{1A723B7C-74B7-47E1-8128-B2C6E082BA53}" presName="theInnerList" presStyleCnt="0"/>
      <dgm:spPr/>
    </dgm:pt>
    <dgm:pt modelId="{DA40E540-4944-42F8-8D3B-5AB6029BBBEC}" type="pres">
      <dgm:prSet presAssocID="{30168D2F-E7FD-4DC1-AB13-D9287234C27B}" presName="childNode" presStyleLbl="node1" presStyleIdx="1" presStyleCnt="2" custScaleX="111487" custScaleY="110546" custLinFactNeighborX="565" custLinFactNeighborY="-7726">
        <dgm:presLayoutVars>
          <dgm:bulletEnabled val="1"/>
        </dgm:presLayoutVars>
      </dgm:prSet>
      <dgm:spPr/>
    </dgm:pt>
  </dgm:ptLst>
  <dgm:cxnLst>
    <dgm:cxn modelId="{C96DF40C-F708-4884-850C-413CA1CA0000}" type="presOf" srcId="{EBE35D9B-051D-4DD1-8ADE-107CFB18F803}" destId="{C73FE255-4A66-43EE-80DE-8EDE54880EF8}" srcOrd="0" destOrd="0" presId="urn:microsoft.com/office/officeart/2005/8/layout/lProcess2"/>
    <dgm:cxn modelId="{2B8E3429-5ACF-43E1-B547-1C0591335E2A}" type="presOf" srcId="{30168D2F-E7FD-4DC1-AB13-D9287234C27B}" destId="{DA40E540-4944-42F8-8D3B-5AB6029BBBEC}" srcOrd="0" destOrd="0" presId="urn:microsoft.com/office/officeart/2005/8/layout/lProcess2"/>
    <dgm:cxn modelId="{99218968-30C0-46C6-A6E4-4A7159FE7F14}" type="presOf" srcId="{9C2DFADA-7957-4FDA-AD8E-A90B080C8152}" destId="{D320A643-3A9C-40E6-8C95-D5B771205F5A}" srcOrd="0" destOrd="0" presId="urn:microsoft.com/office/officeart/2005/8/layout/lProcess2"/>
    <dgm:cxn modelId="{7F6F9E6D-23F7-4225-847A-09E532040784}" type="presOf" srcId="{1A723B7C-74B7-47E1-8128-B2C6E082BA53}" destId="{FED935C3-B61F-4F37-A61E-FC12A96BB539}" srcOrd="0" destOrd="0" presId="urn:microsoft.com/office/officeart/2005/8/layout/lProcess2"/>
    <dgm:cxn modelId="{20A90559-4EFE-44F8-8EAA-6FD21D40A248}" srcId="{1A723B7C-74B7-47E1-8128-B2C6E082BA53}" destId="{30168D2F-E7FD-4DC1-AB13-D9287234C27B}" srcOrd="0" destOrd="0" parTransId="{3A5C8151-2B99-4E10-A394-A653AE83C67F}" sibTransId="{5A32C67C-5968-4419-9684-6EFBD72F38AA}"/>
    <dgm:cxn modelId="{D82E5099-BC09-49F0-8E4A-A42F1497F17B}" srcId="{EBE35D9B-051D-4DD1-8ADE-107CFB18F803}" destId="{1A723B7C-74B7-47E1-8128-B2C6E082BA53}" srcOrd="1" destOrd="0" parTransId="{29D65279-5FCE-4607-ADE3-D3FA2A4D9608}" sibTransId="{C71C78B3-348D-47C7-A632-35F7133BB93B}"/>
    <dgm:cxn modelId="{C42B3FC7-C25E-4A89-BA7A-7F0D59194913}" type="presOf" srcId="{C9D3C74F-6799-44EE-9F2D-6652B06CE892}" destId="{F19ACDAE-4442-4938-B4E1-1C4363CD9C08}" srcOrd="1" destOrd="0" presId="urn:microsoft.com/office/officeart/2005/8/layout/lProcess2"/>
    <dgm:cxn modelId="{169554D0-50C4-4AAA-98DE-23179635A533}" srcId="{C9D3C74F-6799-44EE-9F2D-6652B06CE892}" destId="{9C2DFADA-7957-4FDA-AD8E-A90B080C8152}" srcOrd="0" destOrd="0" parTransId="{650876B8-C7E5-4699-BB2F-1AC11B37C16C}" sibTransId="{A41607D6-C665-4E8D-BCA8-9DA948D7CFF8}"/>
    <dgm:cxn modelId="{D95C8BD5-3453-4095-8F30-D0C44BDC61BF}" type="presOf" srcId="{C9D3C74F-6799-44EE-9F2D-6652B06CE892}" destId="{9338C6C0-B28C-4308-8478-594D92C5D5CB}" srcOrd="0" destOrd="0" presId="urn:microsoft.com/office/officeart/2005/8/layout/lProcess2"/>
    <dgm:cxn modelId="{C60C09E7-691F-433B-91B3-7A404FC6F16D}" srcId="{EBE35D9B-051D-4DD1-8ADE-107CFB18F803}" destId="{C9D3C74F-6799-44EE-9F2D-6652B06CE892}" srcOrd="0" destOrd="0" parTransId="{992C9E23-76FF-4BD7-86B1-74E05B950819}" sibTransId="{A04A7728-9575-474D-A643-D9DDCFD9FA53}"/>
    <dgm:cxn modelId="{9C8CFFFE-0CDE-4BD9-A5DB-7304CA5D8F17}" type="presOf" srcId="{1A723B7C-74B7-47E1-8128-B2C6E082BA53}" destId="{06736ED1-6867-457A-ADD4-E5232A93ED82}" srcOrd="1" destOrd="0" presId="urn:microsoft.com/office/officeart/2005/8/layout/lProcess2"/>
    <dgm:cxn modelId="{9BC1372E-104F-444C-8130-AB0A58A61A01}" type="presParOf" srcId="{C73FE255-4A66-43EE-80DE-8EDE54880EF8}" destId="{929E412A-C2AC-416D-B529-B9BF0FDD272E}" srcOrd="0" destOrd="0" presId="urn:microsoft.com/office/officeart/2005/8/layout/lProcess2"/>
    <dgm:cxn modelId="{9EF43924-021B-4A3B-9447-17CBD65E1A94}" type="presParOf" srcId="{929E412A-C2AC-416D-B529-B9BF0FDD272E}" destId="{9338C6C0-B28C-4308-8478-594D92C5D5CB}" srcOrd="0" destOrd="0" presId="urn:microsoft.com/office/officeart/2005/8/layout/lProcess2"/>
    <dgm:cxn modelId="{7657F260-1838-4101-BAF1-ED80500CA61C}" type="presParOf" srcId="{929E412A-C2AC-416D-B529-B9BF0FDD272E}" destId="{F19ACDAE-4442-4938-B4E1-1C4363CD9C08}" srcOrd="1" destOrd="0" presId="urn:microsoft.com/office/officeart/2005/8/layout/lProcess2"/>
    <dgm:cxn modelId="{80EEE73A-463A-4E73-BB4F-7571890CEB00}" type="presParOf" srcId="{929E412A-C2AC-416D-B529-B9BF0FDD272E}" destId="{84C15C61-36FE-45A8-9C72-6A2155C5BC13}" srcOrd="2" destOrd="0" presId="urn:microsoft.com/office/officeart/2005/8/layout/lProcess2"/>
    <dgm:cxn modelId="{FA97D076-D7C0-44B2-8206-D1C2FAED46B9}" type="presParOf" srcId="{84C15C61-36FE-45A8-9C72-6A2155C5BC13}" destId="{57344207-3CFB-49ED-B901-7A9A1FEA17B8}" srcOrd="0" destOrd="0" presId="urn:microsoft.com/office/officeart/2005/8/layout/lProcess2"/>
    <dgm:cxn modelId="{E923E9F0-A6C3-414E-825A-1F0617FEBD0D}" type="presParOf" srcId="{57344207-3CFB-49ED-B901-7A9A1FEA17B8}" destId="{D320A643-3A9C-40E6-8C95-D5B771205F5A}" srcOrd="0" destOrd="0" presId="urn:microsoft.com/office/officeart/2005/8/layout/lProcess2"/>
    <dgm:cxn modelId="{C4711F3D-6B63-4163-A7F8-ADC58734C58A}" type="presParOf" srcId="{C73FE255-4A66-43EE-80DE-8EDE54880EF8}" destId="{93F5F1C7-6A4B-4C7F-A7D0-CDD7754818A4}" srcOrd="1" destOrd="0" presId="urn:microsoft.com/office/officeart/2005/8/layout/lProcess2"/>
    <dgm:cxn modelId="{136362F0-EE73-471C-AFA9-1CE8DDB1A525}" type="presParOf" srcId="{C73FE255-4A66-43EE-80DE-8EDE54880EF8}" destId="{89ABB06F-89DC-451B-B77D-EB5DAF691EAB}" srcOrd="2" destOrd="0" presId="urn:microsoft.com/office/officeart/2005/8/layout/lProcess2"/>
    <dgm:cxn modelId="{62030D0C-4F56-4967-AE67-13F576B40E66}" type="presParOf" srcId="{89ABB06F-89DC-451B-B77D-EB5DAF691EAB}" destId="{FED935C3-B61F-4F37-A61E-FC12A96BB539}" srcOrd="0" destOrd="0" presId="urn:microsoft.com/office/officeart/2005/8/layout/lProcess2"/>
    <dgm:cxn modelId="{F74289A3-27AF-48AD-B765-5F5403958A57}" type="presParOf" srcId="{89ABB06F-89DC-451B-B77D-EB5DAF691EAB}" destId="{06736ED1-6867-457A-ADD4-E5232A93ED82}" srcOrd="1" destOrd="0" presId="urn:microsoft.com/office/officeart/2005/8/layout/lProcess2"/>
    <dgm:cxn modelId="{01C04D63-72DD-4A51-9656-E82C781BA785}" type="presParOf" srcId="{89ABB06F-89DC-451B-B77D-EB5DAF691EAB}" destId="{D885D4BB-7294-4003-B586-58F1E722FAB8}" srcOrd="2" destOrd="0" presId="urn:microsoft.com/office/officeart/2005/8/layout/lProcess2"/>
    <dgm:cxn modelId="{78AB28D8-977A-47B0-BC7F-BC591A239EA8}" type="presParOf" srcId="{D885D4BB-7294-4003-B586-58F1E722FAB8}" destId="{766979A6-07D4-43D6-977C-B2EC184290FD}" srcOrd="0" destOrd="0" presId="urn:microsoft.com/office/officeart/2005/8/layout/lProcess2"/>
    <dgm:cxn modelId="{A6FCE48B-C91C-47F1-A40A-F772AA8C66A4}" type="presParOf" srcId="{766979A6-07D4-43D6-977C-B2EC184290FD}" destId="{DA40E540-4944-42F8-8D3B-5AB6029BBBE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E35D9B-051D-4DD1-8ADE-107CFB18F80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DCF5CC4-3C0F-424B-B522-A53633655257}">
      <dgm:prSet phldrT="[Text]"/>
      <dgm:spPr/>
      <dgm:t>
        <a:bodyPr/>
        <a:lstStyle/>
        <a:p>
          <a:r>
            <a:rPr lang="en-US" b="1">
              <a:latin typeface="Arial" panose="020B0604020202020204" pitchFamily="34" charset="0"/>
              <a:cs typeface="Arial" panose="020B0604020202020204" pitchFamily="34" charset="0"/>
            </a:rPr>
            <a:t>Winter 2025</a:t>
          </a:r>
        </a:p>
      </dgm:t>
    </dgm:pt>
    <dgm:pt modelId="{A7BA8A3E-21F8-49A8-B337-BF648BA5FC2C}" type="parTrans" cxnId="{184357C2-0B7B-4C72-851F-1B4F1F01B699}">
      <dgm:prSet/>
      <dgm:spPr/>
      <dgm:t>
        <a:bodyPr/>
        <a:lstStyle/>
        <a:p>
          <a:endParaRPr lang="en-US"/>
        </a:p>
      </dgm:t>
    </dgm:pt>
    <dgm:pt modelId="{EF22CF3C-A2C7-45B7-A169-C7F308FD73CA}" type="sibTrans" cxnId="{184357C2-0B7B-4C72-851F-1B4F1F01B699}">
      <dgm:prSet/>
      <dgm:spPr/>
      <dgm:t>
        <a:bodyPr/>
        <a:lstStyle/>
        <a:p>
          <a:endParaRPr lang="en-US"/>
        </a:p>
      </dgm:t>
    </dgm:pt>
    <dgm:pt modelId="{28F3BB83-37C9-43C9-998D-55C63EA5F675}">
      <dgm:prSet phldrT="[Text]" custT="1"/>
      <dgm:spPr/>
      <dgm:t>
        <a:bodyPr/>
        <a:lstStyle/>
        <a:p>
          <a:pPr>
            <a:buFont typeface="Arial" panose="020B0604020202020204" pitchFamily="34" charset="0"/>
            <a:buChar char="•"/>
          </a:pPr>
          <a:r>
            <a:rPr lang="en-US" sz="1800" b="1">
              <a:latin typeface="Arial" panose="020B0604020202020204" pitchFamily="34" charset="0"/>
              <a:cs typeface="Arial" panose="020B0604020202020204" pitchFamily="34" charset="0"/>
            </a:rPr>
            <a:t>●Review Appendix A of the PAM</a:t>
          </a:r>
        </a:p>
        <a:p>
          <a:pPr>
            <a:buFont typeface="Arial" panose="020B0604020202020204" pitchFamily="34" charset="0"/>
            <a:buChar char="•"/>
          </a:pPr>
          <a:r>
            <a:rPr lang="en-US" sz="1800" b="1">
              <a:latin typeface="Arial" panose="020B0604020202020204" pitchFamily="34" charset="0"/>
              <a:cs typeface="Arial" panose="020B0604020202020204" pitchFamily="34" charset="0"/>
            </a:rPr>
            <a:t>●Check the updated technology guidelines to verify that devices meet technology requirements</a:t>
          </a:r>
        </a:p>
        <a:p>
          <a:pPr>
            <a:buFont typeface="Arial" panose="020B0604020202020204" pitchFamily="34" charset="0"/>
            <a:buChar char="•"/>
          </a:pPr>
          <a:r>
            <a:rPr lang="en-US" sz="1800" b="1">
              <a:latin typeface="Arial" panose="020B0604020202020204" pitchFamily="34" charset="0"/>
              <a:cs typeface="Arial" panose="020B0604020202020204" pitchFamily="34" charset="0"/>
            </a:rPr>
            <a:t>●Install updated kiosks if needed</a:t>
          </a:r>
        </a:p>
        <a:p>
          <a:pPr>
            <a:buFont typeface="Arial" panose="020B0604020202020204" pitchFamily="34" charset="0"/>
            <a:buChar char="•"/>
          </a:pPr>
          <a:r>
            <a:rPr lang="en-US" sz="1800" b="1">
              <a:latin typeface="Arial" panose="020B0604020202020204" pitchFamily="34" charset="0"/>
              <a:cs typeface="Arial" panose="020B0604020202020204" pitchFamily="34" charset="0"/>
            </a:rPr>
            <a:t>●Verify access to MCAS Portal and MCAS Training Site</a:t>
          </a:r>
        </a:p>
      </dgm:t>
    </dgm:pt>
    <dgm:pt modelId="{EA61D2AA-EEF4-4F75-A5E3-D5F43D127C8C}" type="parTrans" cxnId="{6A999A4F-9038-422E-9B14-1BDA200417F8}">
      <dgm:prSet/>
      <dgm:spPr/>
      <dgm:t>
        <a:bodyPr/>
        <a:lstStyle/>
        <a:p>
          <a:endParaRPr lang="en-US"/>
        </a:p>
      </dgm:t>
    </dgm:pt>
    <dgm:pt modelId="{4BD8F71F-8816-4E74-9B43-75388AC8FB1F}" type="sibTrans" cxnId="{6A999A4F-9038-422E-9B14-1BDA200417F8}">
      <dgm:prSet/>
      <dgm:spPr/>
      <dgm:t>
        <a:bodyPr/>
        <a:lstStyle/>
        <a:p>
          <a:endParaRPr lang="en-US"/>
        </a:p>
      </dgm:t>
    </dgm:pt>
    <dgm:pt modelId="{C9D3C74F-6799-44EE-9F2D-6652B06CE892}">
      <dgm:prSet phldrT="[Text]"/>
      <dgm:spPr/>
      <dgm:t>
        <a:bodyPr/>
        <a:lstStyle/>
        <a:p>
          <a:r>
            <a:rPr lang="en-US" b="1">
              <a:latin typeface="Arial" panose="020B0604020202020204" pitchFamily="34" charset="0"/>
              <a:cs typeface="Arial" panose="020B0604020202020204" pitchFamily="34" charset="0"/>
            </a:rPr>
            <a:t>During Testing</a:t>
          </a:r>
        </a:p>
      </dgm:t>
    </dgm:pt>
    <dgm:pt modelId="{992C9E23-76FF-4BD7-86B1-74E05B950819}" type="parTrans" cxnId="{C60C09E7-691F-433B-91B3-7A404FC6F16D}">
      <dgm:prSet/>
      <dgm:spPr/>
      <dgm:t>
        <a:bodyPr/>
        <a:lstStyle/>
        <a:p>
          <a:endParaRPr lang="en-US"/>
        </a:p>
      </dgm:t>
    </dgm:pt>
    <dgm:pt modelId="{A04A7728-9575-474D-A643-D9DDCFD9FA53}" type="sibTrans" cxnId="{C60C09E7-691F-433B-91B3-7A404FC6F16D}">
      <dgm:prSet/>
      <dgm:spPr/>
      <dgm:t>
        <a:bodyPr/>
        <a:lstStyle/>
        <a:p>
          <a:endParaRPr lang="en-US"/>
        </a:p>
      </dgm:t>
    </dgm:pt>
    <dgm:pt modelId="{FB47BBAB-30C2-462D-A911-DF397D00FC97}">
      <dgm:prSet phldrT="[Text]" custT="1"/>
      <dgm:spPr/>
      <dgm:t>
        <a:bodyPr/>
        <a:lstStyle/>
        <a:p>
          <a:pPr algn="ctr"/>
          <a:r>
            <a:rPr lang="en-US" sz="2400" b="1">
              <a:latin typeface="Arial" panose="020B0604020202020204" pitchFamily="34" charset="0"/>
              <a:cs typeface="Arial" panose="020B0604020202020204" pitchFamily="34" charset="0"/>
            </a:rPr>
            <a:t>●Troubleshoot issues as they arise</a:t>
          </a:r>
        </a:p>
        <a:p>
          <a:pPr algn="ctr"/>
          <a:r>
            <a:rPr lang="en-US" sz="2400" b="1">
              <a:latin typeface="Arial" panose="020B0604020202020204" pitchFamily="34" charset="0"/>
              <a:cs typeface="Arial" panose="020B0604020202020204" pitchFamily="34" charset="0"/>
            </a:rPr>
            <a:t>●Contact the MCAS Service Center with technology questions</a:t>
          </a:r>
        </a:p>
      </dgm:t>
    </dgm:pt>
    <dgm:pt modelId="{80BE1259-3D70-4C7E-8C96-1CB87BE71C1F}" type="parTrans" cxnId="{A65DF0FE-07B7-4292-9917-CAAF37879143}">
      <dgm:prSet/>
      <dgm:spPr/>
      <dgm:t>
        <a:bodyPr/>
        <a:lstStyle/>
        <a:p>
          <a:endParaRPr lang="en-US"/>
        </a:p>
      </dgm:t>
    </dgm:pt>
    <dgm:pt modelId="{7FCB949B-C259-4EAE-AB9D-CF54A1965D61}" type="sibTrans" cxnId="{A65DF0FE-07B7-4292-9917-CAAF37879143}">
      <dgm:prSet/>
      <dgm:spPr/>
      <dgm:t>
        <a:bodyPr/>
        <a:lstStyle/>
        <a:p>
          <a:endParaRPr lang="en-US"/>
        </a:p>
      </dgm:t>
    </dgm:pt>
    <dgm:pt modelId="{D1B96660-9265-4D83-9DDD-32E0F9CE006E}">
      <dgm:prSet phldrT="[Text]"/>
      <dgm:spPr/>
      <dgm:t>
        <a:bodyPr/>
        <a:lstStyle/>
        <a:p>
          <a:pPr>
            <a:buFont typeface="Arial" panose="020B0604020202020204" pitchFamily="34" charset="0"/>
            <a:buChar char="•"/>
          </a:pPr>
          <a:r>
            <a:rPr lang="en-US" b="1">
              <a:latin typeface="Arial" panose="020B0604020202020204" pitchFamily="34" charset="0"/>
              <a:cs typeface="Arial" panose="020B0604020202020204" pitchFamily="34" charset="0"/>
            </a:rPr>
            <a:t>Fall 2024</a:t>
          </a:r>
        </a:p>
      </dgm:t>
    </dgm:pt>
    <dgm:pt modelId="{E35D59E4-FE76-4D58-AD4E-2B8C616B0C44}" type="parTrans" cxnId="{3EE1C822-CD9B-4303-A981-18EDF1FBEAB9}">
      <dgm:prSet/>
      <dgm:spPr/>
      <dgm:t>
        <a:bodyPr/>
        <a:lstStyle/>
        <a:p>
          <a:endParaRPr lang="en-US"/>
        </a:p>
      </dgm:t>
    </dgm:pt>
    <dgm:pt modelId="{BC99D777-B5B0-42D8-A6C3-A74338D44CC4}" type="sibTrans" cxnId="{3EE1C822-CD9B-4303-A981-18EDF1FBEAB9}">
      <dgm:prSet/>
      <dgm:spPr/>
      <dgm:t>
        <a:bodyPr/>
        <a:lstStyle/>
        <a:p>
          <a:endParaRPr lang="en-US"/>
        </a:p>
      </dgm:t>
    </dgm:pt>
    <dgm:pt modelId="{15FD8A64-93E8-4E4F-BEF6-8FD6EAB0493D}">
      <dgm:prSet phldrT="[Text]" custT="1"/>
      <dgm:spPr/>
      <dgm:t>
        <a:bodyPr/>
        <a:lstStyle/>
        <a:p>
          <a:pPr algn="ctr">
            <a:lnSpc>
              <a:spcPct val="90000"/>
            </a:lnSpc>
            <a:buFont typeface="Arial" panose="020B0604020202020204" pitchFamily="34" charset="0"/>
            <a:buChar char="•"/>
          </a:pPr>
          <a:r>
            <a:rPr lang="en-US" sz="2000" b="1">
              <a:latin typeface="Arial" panose="020B0604020202020204" pitchFamily="34" charset="0"/>
              <a:cs typeface="Arial" panose="020B0604020202020204" pitchFamily="34" charset="0"/>
            </a:rPr>
            <a:t>●Verify that devices meet the technology requirements</a:t>
          </a:r>
        </a:p>
        <a:p>
          <a:pPr algn="ctr">
            <a:lnSpc>
              <a:spcPct val="90000"/>
            </a:lnSpc>
            <a:buFont typeface="Arial" panose="020B0604020202020204" pitchFamily="34" charset="0"/>
            <a:buChar char="•"/>
          </a:pPr>
          <a:r>
            <a:rPr lang="en-US" sz="2000" b="1">
              <a:latin typeface="Arial" panose="020B0604020202020204" pitchFamily="34" charset="0"/>
              <a:cs typeface="Arial" panose="020B0604020202020204" pitchFamily="34" charset="0"/>
            </a:rPr>
            <a:t>●Add provided URLs to exempt lists</a:t>
          </a:r>
        </a:p>
        <a:p>
          <a:pPr algn="ctr">
            <a:lnSpc>
              <a:spcPct val="90000"/>
            </a:lnSpc>
            <a:buFont typeface="Arial" panose="020B0604020202020204" pitchFamily="34" charset="0"/>
            <a:buChar char="•"/>
          </a:pPr>
          <a:r>
            <a:rPr lang="en-US" sz="2000" b="1">
              <a:latin typeface="Arial" panose="020B0604020202020204" pitchFamily="34" charset="0"/>
              <a:cs typeface="Arial" panose="020B0604020202020204" pitchFamily="34" charset="0"/>
            </a:rPr>
            <a:t>●Download and install the MCAS Student Kiosk</a:t>
          </a:r>
        </a:p>
        <a:p>
          <a:pPr algn="ctr">
            <a:lnSpc>
              <a:spcPct val="90000"/>
            </a:lnSpc>
            <a:buFont typeface="Arial" panose="020B0604020202020204" pitchFamily="34" charset="0"/>
            <a:buChar char="•"/>
          </a:pPr>
          <a:r>
            <a:rPr lang="en-US" sz="2000" b="1">
              <a:latin typeface="Arial" panose="020B0604020202020204" pitchFamily="34" charset="0"/>
              <a:cs typeface="Arial" panose="020B0604020202020204" pitchFamily="34" charset="0"/>
            </a:rPr>
            <a:t>●Conduct Site Readiness</a:t>
          </a:r>
        </a:p>
      </dgm:t>
    </dgm:pt>
    <dgm:pt modelId="{E3EC2101-501B-4799-AB40-B3D4A37FFDE1}" type="parTrans" cxnId="{B6491CCD-0852-4869-9C3A-710A74E6AEA2}">
      <dgm:prSet/>
      <dgm:spPr/>
      <dgm:t>
        <a:bodyPr/>
        <a:lstStyle/>
        <a:p>
          <a:endParaRPr lang="en-US"/>
        </a:p>
      </dgm:t>
    </dgm:pt>
    <dgm:pt modelId="{29B46715-A480-4703-B879-E01DFE05E601}" type="sibTrans" cxnId="{B6491CCD-0852-4869-9C3A-710A74E6AEA2}">
      <dgm:prSet/>
      <dgm:spPr/>
      <dgm:t>
        <a:bodyPr/>
        <a:lstStyle/>
        <a:p>
          <a:endParaRPr lang="en-US"/>
        </a:p>
      </dgm:t>
    </dgm:pt>
    <dgm:pt modelId="{C73FE255-4A66-43EE-80DE-8EDE54880EF8}" type="pres">
      <dgm:prSet presAssocID="{EBE35D9B-051D-4DD1-8ADE-107CFB18F803}" presName="theList" presStyleCnt="0">
        <dgm:presLayoutVars>
          <dgm:dir/>
          <dgm:animLvl val="lvl"/>
          <dgm:resizeHandles val="exact"/>
        </dgm:presLayoutVars>
      </dgm:prSet>
      <dgm:spPr/>
    </dgm:pt>
    <dgm:pt modelId="{FC8E802B-1F40-4FC5-9217-2E628C0781D2}" type="pres">
      <dgm:prSet presAssocID="{D1B96660-9265-4D83-9DDD-32E0F9CE006E}" presName="compNode" presStyleCnt="0"/>
      <dgm:spPr/>
    </dgm:pt>
    <dgm:pt modelId="{BC33968B-E3BF-4A7A-A8CA-E0E07D5C7112}" type="pres">
      <dgm:prSet presAssocID="{D1B96660-9265-4D83-9DDD-32E0F9CE006E}" presName="aNode" presStyleLbl="bgShp" presStyleIdx="0" presStyleCnt="3" custLinFactNeighborX="965" custLinFactNeighborY="-179"/>
      <dgm:spPr/>
    </dgm:pt>
    <dgm:pt modelId="{D53A5849-2E24-4F60-AE44-C0E2CCFBF245}" type="pres">
      <dgm:prSet presAssocID="{D1B96660-9265-4D83-9DDD-32E0F9CE006E}" presName="textNode" presStyleLbl="bgShp" presStyleIdx="0" presStyleCnt="3"/>
      <dgm:spPr/>
    </dgm:pt>
    <dgm:pt modelId="{F25969B3-B6F5-4508-973F-8A7619210AE1}" type="pres">
      <dgm:prSet presAssocID="{D1B96660-9265-4D83-9DDD-32E0F9CE006E}" presName="compChildNode" presStyleCnt="0"/>
      <dgm:spPr/>
    </dgm:pt>
    <dgm:pt modelId="{CC7EF905-4F00-46D3-AD62-C2363F93730F}" type="pres">
      <dgm:prSet presAssocID="{D1B96660-9265-4D83-9DDD-32E0F9CE006E}" presName="theInnerList" presStyleCnt="0"/>
      <dgm:spPr/>
    </dgm:pt>
    <dgm:pt modelId="{B46ABF52-564A-4912-A352-C8D75C06C2B3}" type="pres">
      <dgm:prSet presAssocID="{15FD8A64-93E8-4E4F-BEF6-8FD6EAB0493D}" presName="childNode" presStyleLbl="node1" presStyleIdx="0" presStyleCnt="3" custScaleX="101303" custScaleY="2000000" custLinFactY="-96600" custLinFactNeighborX="1139" custLinFactNeighborY="-100000">
        <dgm:presLayoutVars>
          <dgm:bulletEnabled val="1"/>
        </dgm:presLayoutVars>
      </dgm:prSet>
      <dgm:spPr/>
    </dgm:pt>
    <dgm:pt modelId="{12386E13-78E7-4619-B3B2-E7B89D1AA60C}" type="pres">
      <dgm:prSet presAssocID="{D1B96660-9265-4D83-9DDD-32E0F9CE006E}" presName="aSpace" presStyleCnt="0"/>
      <dgm:spPr/>
    </dgm:pt>
    <dgm:pt modelId="{A1D65087-3937-4B34-B059-995279AFAF65}" type="pres">
      <dgm:prSet presAssocID="{3DCF5CC4-3C0F-424B-B522-A53633655257}" presName="compNode" presStyleCnt="0"/>
      <dgm:spPr/>
    </dgm:pt>
    <dgm:pt modelId="{43237A7C-F3A8-4024-8664-D74DA0D9FBD4}" type="pres">
      <dgm:prSet presAssocID="{3DCF5CC4-3C0F-424B-B522-A53633655257}" presName="aNode" presStyleLbl="bgShp" presStyleIdx="1" presStyleCnt="3"/>
      <dgm:spPr/>
    </dgm:pt>
    <dgm:pt modelId="{E5F58CCF-05A3-49C8-9750-E29EBADAECFB}" type="pres">
      <dgm:prSet presAssocID="{3DCF5CC4-3C0F-424B-B522-A53633655257}" presName="textNode" presStyleLbl="bgShp" presStyleIdx="1" presStyleCnt="3"/>
      <dgm:spPr/>
    </dgm:pt>
    <dgm:pt modelId="{6F9F20A5-E014-4CE6-BF34-4BAE78381ACF}" type="pres">
      <dgm:prSet presAssocID="{3DCF5CC4-3C0F-424B-B522-A53633655257}" presName="compChildNode" presStyleCnt="0"/>
      <dgm:spPr/>
    </dgm:pt>
    <dgm:pt modelId="{9AC32DD8-28A2-4BB2-A5A7-4DDAA4A231D1}" type="pres">
      <dgm:prSet presAssocID="{3DCF5CC4-3C0F-424B-B522-A53633655257}" presName="theInnerList" presStyleCnt="0"/>
      <dgm:spPr/>
    </dgm:pt>
    <dgm:pt modelId="{9E5E75BA-1DD5-418A-B210-EF2268262C28}" type="pres">
      <dgm:prSet presAssocID="{28F3BB83-37C9-43C9-998D-55C63EA5F675}" presName="childNode" presStyleLbl="node1" presStyleIdx="1" presStyleCnt="3" custScaleX="111437" custScaleY="114958" custLinFactNeighborX="0" custLinFactNeighborY="-13915">
        <dgm:presLayoutVars>
          <dgm:bulletEnabled val="1"/>
        </dgm:presLayoutVars>
      </dgm:prSet>
      <dgm:spPr/>
    </dgm:pt>
    <dgm:pt modelId="{9746FAAC-00DE-4F0F-90E7-F32ACDB68FF8}" type="pres">
      <dgm:prSet presAssocID="{3DCF5CC4-3C0F-424B-B522-A53633655257}" presName="aSpace" presStyleCnt="0"/>
      <dgm:spPr/>
    </dgm:pt>
    <dgm:pt modelId="{929E412A-C2AC-416D-B529-B9BF0FDD272E}" type="pres">
      <dgm:prSet presAssocID="{C9D3C74F-6799-44EE-9F2D-6652B06CE892}" presName="compNode" presStyleCnt="0"/>
      <dgm:spPr/>
    </dgm:pt>
    <dgm:pt modelId="{9338C6C0-B28C-4308-8478-594D92C5D5CB}" type="pres">
      <dgm:prSet presAssocID="{C9D3C74F-6799-44EE-9F2D-6652B06CE892}" presName="aNode" presStyleLbl="bgShp" presStyleIdx="2" presStyleCnt="3"/>
      <dgm:spPr/>
    </dgm:pt>
    <dgm:pt modelId="{F19ACDAE-4442-4938-B4E1-1C4363CD9C08}" type="pres">
      <dgm:prSet presAssocID="{C9D3C74F-6799-44EE-9F2D-6652B06CE892}" presName="textNode" presStyleLbl="bgShp" presStyleIdx="2" presStyleCnt="3"/>
      <dgm:spPr/>
    </dgm:pt>
    <dgm:pt modelId="{84C15C61-36FE-45A8-9C72-6A2155C5BC13}" type="pres">
      <dgm:prSet presAssocID="{C9D3C74F-6799-44EE-9F2D-6652B06CE892}" presName="compChildNode" presStyleCnt="0"/>
      <dgm:spPr/>
    </dgm:pt>
    <dgm:pt modelId="{57344207-3CFB-49ED-B901-7A9A1FEA17B8}" type="pres">
      <dgm:prSet presAssocID="{C9D3C74F-6799-44EE-9F2D-6652B06CE892}" presName="theInnerList" presStyleCnt="0"/>
      <dgm:spPr/>
    </dgm:pt>
    <dgm:pt modelId="{C7D57BC3-E152-405E-BF39-68B6C7A68D6C}" type="pres">
      <dgm:prSet presAssocID="{FB47BBAB-30C2-462D-A911-DF397D00FC97}" presName="childNode" presStyleLbl="node1" presStyleIdx="2" presStyleCnt="3">
        <dgm:presLayoutVars>
          <dgm:bulletEnabled val="1"/>
        </dgm:presLayoutVars>
      </dgm:prSet>
      <dgm:spPr/>
    </dgm:pt>
  </dgm:ptLst>
  <dgm:cxnLst>
    <dgm:cxn modelId="{C96DF40C-F708-4884-850C-413CA1CA0000}" type="presOf" srcId="{EBE35D9B-051D-4DD1-8ADE-107CFB18F803}" destId="{C73FE255-4A66-43EE-80DE-8EDE54880EF8}" srcOrd="0" destOrd="0" presId="urn:microsoft.com/office/officeart/2005/8/layout/lProcess2"/>
    <dgm:cxn modelId="{3EE1C822-CD9B-4303-A981-18EDF1FBEAB9}" srcId="{EBE35D9B-051D-4DD1-8ADE-107CFB18F803}" destId="{D1B96660-9265-4D83-9DDD-32E0F9CE006E}" srcOrd="0" destOrd="0" parTransId="{E35D59E4-FE76-4D58-AD4E-2B8C616B0C44}" sibTransId="{BC99D777-B5B0-42D8-A6C3-A74338D44CC4}"/>
    <dgm:cxn modelId="{1C037233-1D14-47CE-BF2A-BBDA47093FBB}" type="presOf" srcId="{28F3BB83-37C9-43C9-998D-55C63EA5F675}" destId="{9E5E75BA-1DD5-418A-B210-EF2268262C28}" srcOrd="0" destOrd="0" presId="urn:microsoft.com/office/officeart/2005/8/layout/lProcess2"/>
    <dgm:cxn modelId="{6A999A4F-9038-422E-9B14-1BDA200417F8}" srcId="{3DCF5CC4-3C0F-424B-B522-A53633655257}" destId="{28F3BB83-37C9-43C9-998D-55C63EA5F675}" srcOrd="0" destOrd="0" parTransId="{EA61D2AA-EEF4-4F75-A5E3-D5F43D127C8C}" sibTransId="{4BD8F71F-8816-4E74-9B43-75388AC8FB1F}"/>
    <dgm:cxn modelId="{04412084-29D5-4D99-B8A8-F995819AD2CE}" type="presOf" srcId="{D1B96660-9265-4D83-9DDD-32E0F9CE006E}" destId="{D53A5849-2E24-4F60-AE44-C0E2CCFBF245}" srcOrd="1" destOrd="0" presId="urn:microsoft.com/office/officeart/2005/8/layout/lProcess2"/>
    <dgm:cxn modelId="{26A33996-C488-49A7-9DD3-09172AEF423F}" type="presOf" srcId="{FB47BBAB-30C2-462D-A911-DF397D00FC97}" destId="{C7D57BC3-E152-405E-BF39-68B6C7A68D6C}" srcOrd="0" destOrd="0" presId="urn:microsoft.com/office/officeart/2005/8/layout/lProcess2"/>
    <dgm:cxn modelId="{6F33E1A7-FC25-429A-B4C7-3B66413F193A}" type="presOf" srcId="{3DCF5CC4-3C0F-424B-B522-A53633655257}" destId="{E5F58CCF-05A3-49C8-9750-E29EBADAECFB}" srcOrd="1" destOrd="0" presId="urn:microsoft.com/office/officeart/2005/8/layout/lProcess2"/>
    <dgm:cxn modelId="{42F1FCAD-2FF1-4018-B067-3BD60496FEA4}" type="presOf" srcId="{3DCF5CC4-3C0F-424B-B522-A53633655257}" destId="{43237A7C-F3A8-4024-8664-D74DA0D9FBD4}" srcOrd="0" destOrd="0" presId="urn:microsoft.com/office/officeart/2005/8/layout/lProcess2"/>
    <dgm:cxn modelId="{38A182B5-1248-4DF5-B2EB-4CE7591965E5}" type="presOf" srcId="{15FD8A64-93E8-4E4F-BEF6-8FD6EAB0493D}" destId="{B46ABF52-564A-4912-A352-C8D75C06C2B3}" srcOrd="0" destOrd="0" presId="urn:microsoft.com/office/officeart/2005/8/layout/lProcess2"/>
    <dgm:cxn modelId="{184357C2-0B7B-4C72-851F-1B4F1F01B699}" srcId="{EBE35D9B-051D-4DD1-8ADE-107CFB18F803}" destId="{3DCF5CC4-3C0F-424B-B522-A53633655257}" srcOrd="1" destOrd="0" parTransId="{A7BA8A3E-21F8-49A8-B337-BF648BA5FC2C}" sibTransId="{EF22CF3C-A2C7-45B7-A169-C7F308FD73CA}"/>
    <dgm:cxn modelId="{441B5CC3-0BD0-462F-9283-0ABE2A5FFEBA}" type="presOf" srcId="{D1B96660-9265-4D83-9DDD-32E0F9CE006E}" destId="{BC33968B-E3BF-4A7A-A8CA-E0E07D5C7112}" srcOrd="0" destOrd="0" presId="urn:microsoft.com/office/officeart/2005/8/layout/lProcess2"/>
    <dgm:cxn modelId="{C42B3FC7-C25E-4A89-BA7A-7F0D59194913}" type="presOf" srcId="{C9D3C74F-6799-44EE-9F2D-6652B06CE892}" destId="{F19ACDAE-4442-4938-B4E1-1C4363CD9C08}" srcOrd="1" destOrd="0" presId="urn:microsoft.com/office/officeart/2005/8/layout/lProcess2"/>
    <dgm:cxn modelId="{B6491CCD-0852-4869-9C3A-710A74E6AEA2}" srcId="{D1B96660-9265-4D83-9DDD-32E0F9CE006E}" destId="{15FD8A64-93E8-4E4F-BEF6-8FD6EAB0493D}" srcOrd="0" destOrd="0" parTransId="{E3EC2101-501B-4799-AB40-B3D4A37FFDE1}" sibTransId="{29B46715-A480-4703-B879-E01DFE05E601}"/>
    <dgm:cxn modelId="{D95C8BD5-3453-4095-8F30-D0C44BDC61BF}" type="presOf" srcId="{C9D3C74F-6799-44EE-9F2D-6652B06CE892}" destId="{9338C6C0-B28C-4308-8478-594D92C5D5CB}" srcOrd="0" destOrd="0" presId="urn:microsoft.com/office/officeart/2005/8/layout/lProcess2"/>
    <dgm:cxn modelId="{C60C09E7-691F-433B-91B3-7A404FC6F16D}" srcId="{EBE35D9B-051D-4DD1-8ADE-107CFB18F803}" destId="{C9D3C74F-6799-44EE-9F2D-6652B06CE892}" srcOrd="2" destOrd="0" parTransId="{992C9E23-76FF-4BD7-86B1-74E05B950819}" sibTransId="{A04A7728-9575-474D-A643-D9DDCFD9FA53}"/>
    <dgm:cxn modelId="{A65DF0FE-07B7-4292-9917-CAAF37879143}" srcId="{C9D3C74F-6799-44EE-9F2D-6652B06CE892}" destId="{FB47BBAB-30C2-462D-A911-DF397D00FC97}" srcOrd="0" destOrd="0" parTransId="{80BE1259-3D70-4C7E-8C96-1CB87BE71C1F}" sibTransId="{7FCB949B-C259-4EAE-AB9D-CF54A1965D61}"/>
    <dgm:cxn modelId="{2D5394CD-508B-4449-BF9E-825ADC2D884F}" type="presParOf" srcId="{C73FE255-4A66-43EE-80DE-8EDE54880EF8}" destId="{FC8E802B-1F40-4FC5-9217-2E628C0781D2}" srcOrd="0" destOrd="0" presId="urn:microsoft.com/office/officeart/2005/8/layout/lProcess2"/>
    <dgm:cxn modelId="{8D399B1D-EBEB-4BB0-A8A9-700E67A9E3ED}" type="presParOf" srcId="{FC8E802B-1F40-4FC5-9217-2E628C0781D2}" destId="{BC33968B-E3BF-4A7A-A8CA-E0E07D5C7112}" srcOrd="0" destOrd="0" presId="urn:microsoft.com/office/officeart/2005/8/layout/lProcess2"/>
    <dgm:cxn modelId="{5EB51834-5662-44CC-AB5E-84F7AD5B4266}" type="presParOf" srcId="{FC8E802B-1F40-4FC5-9217-2E628C0781D2}" destId="{D53A5849-2E24-4F60-AE44-C0E2CCFBF245}" srcOrd="1" destOrd="0" presId="urn:microsoft.com/office/officeart/2005/8/layout/lProcess2"/>
    <dgm:cxn modelId="{931C969F-8C6A-435D-B052-2348C9395093}" type="presParOf" srcId="{FC8E802B-1F40-4FC5-9217-2E628C0781D2}" destId="{F25969B3-B6F5-4508-973F-8A7619210AE1}" srcOrd="2" destOrd="0" presId="urn:microsoft.com/office/officeart/2005/8/layout/lProcess2"/>
    <dgm:cxn modelId="{A9FEE9B7-CE3D-42A7-9F4E-EB3533F7CFFB}" type="presParOf" srcId="{F25969B3-B6F5-4508-973F-8A7619210AE1}" destId="{CC7EF905-4F00-46D3-AD62-C2363F93730F}" srcOrd="0" destOrd="0" presId="urn:microsoft.com/office/officeart/2005/8/layout/lProcess2"/>
    <dgm:cxn modelId="{6702311B-AE87-4C1E-B56E-92697688629F}" type="presParOf" srcId="{CC7EF905-4F00-46D3-AD62-C2363F93730F}" destId="{B46ABF52-564A-4912-A352-C8D75C06C2B3}" srcOrd="0" destOrd="0" presId="urn:microsoft.com/office/officeart/2005/8/layout/lProcess2"/>
    <dgm:cxn modelId="{2D4F42C8-BFD6-4CC9-B864-3254F9BF6849}" type="presParOf" srcId="{C73FE255-4A66-43EE-80DE-8EDE54880EF8}" destId="{12386E13-78E7-4619-B3B2-E7B89D1AA60C}" srcOrd="1" destOrd="0" presId="urn:microsoft.com/office/officeart/2005/8/layout/lProcess2"/>
    <dgm:cxn modelId="{EEACB9E5-4C36-476A-A60C-E696886074F4}" type="presParOf" srcId="{C73FE255-4A66-43EE-80DE-8EDE54880EF8}" destId="{A1D65087-3937-4B34-B059-995279AFAF65}" srcOrd="2" destOrd="0" presId="urn:microsoft.com/office/officeart/2005/8/layout/lProcess2"/>
    <dgm:cxn modelId="{7FD769B2-8BC6-4193-83B8-EB885F4333D8}" type="presParOf" srcId="{A1D65087-3937-4B34-B059-995279AFAF65}" destId="{43237A7C-F3A8-4024-8664-D74DA0D9FBD4}" srcOrd="0" destOrd="0" presId="urn:microsoft.com/office/officeart/2005/8/layout/lProcess2"/>
    <dgm:cxn modelId="{E0D85587-1CF8-4F5F-A227-0A3DF0338C7F}" type="presParOf" srcId="{A1D65087-3937-4B34-B059-995279AFAF65}" destId="{E5F58CCF-05A3-49C8-9750-E29EBADAECFB}" srcOrd="1" destOrd="0" presId="urn:microsoft.com/office/officeart/2005/8/layout/lProcess2"/>
    <dgm:cxn modelId="{DF44B539-55E7-470A-AF93-0D87C4D6A4BE}" type="presParOf" srcId="{A1D65087-3937-4B34-B059-995279AFAF65}" destId="{6F9F20A5-E014-4CE6-BF34-4BAE78381ACF}" srcOrd="2" destOrd="0" presId="urn:microsoft.com/office/officeart/2005/8/layout/lProcess2"/>
    <dgm:cxn modelId="{9D26D5EE-A20A-4DA6-A821-00A50094266A}" type="presParOf" srcId="{6F9F20A5-E014-4CE6-BF34-4BAE78381ACF}" destId="{9AC32DD8-28A2-4BB2-A5A7-4DDAA4A231D1}" srcOrd="0" destOrd="0" presId="urn:microsoft.com/office/officeart/2005/8/layout/lProcess2"/>
    <dgm:cxn modelId="{9ED6DFE9-C0BE-4C62-A1C6-FB06726BC2C1}" type="presParOf" srcId="{9AC32DD8-28A2-4BB2-A5A7-4DDAA4A231D1}" destId="{9E5E75BA-1DD5-418A-B210-EF2268262C28}" srcOrd="0" destOrd="0" presId="urn:microsoft.com/office/officeart/2005/8/layout/lProcess2"/>
    <dgm:cxn modelId="{F73F3ABF-78F6-47C2-A9A3-1181942931EB}" type="presParOf" srcId="{C73FE255-4A66-43EE-80DE-8EDE54880EF8}" destId="{9746FAAC-00DE-4F0F-90E7-F32ACDB68FF8}" srcOrd="3" destOrd="0" presId="urn:microsoft.com/office/officeart/2005/8/layout/lProcess2"/>
    <dgm:cxn modelId="{9BC1372E-104F-444C-8130-AB0A58A61A01}" type="presParOf" srcId="{C73FE255-4A66-43EE-80DE-8EDE54880EF8}" destId="{929E412A-C2AC-416D-B529-B9BF0FDD272E}" srcOrd="4" destOrd="0" presId="urn:microsoft.com/office/officeart/2005/8/layout/lProcess2"/>
    <dgm:cxn modelId="{9EF43924-021B-4A3B-9447-17CBD65E1A94}" type="presParOf" srcId="{929E412A-C2AC-416D-B529-B9BF0FDD272E}" destId="{9338C6C0-B28C-4308-8478-594D92C5D5CB}" srcOrd="0" destOrd="0" presId="urn:microsoft.com/office/officeart/2005/8/layout/lProcess2"/>
    <dgm:cxn modelId="{7657F260-1838-4101-BAF1-ED80500CA61C}" type="presParOf" srcId="{929E412A-C2AC-416D-B529-B9BF0FDD272E}" destId="{F19ACDAE-4442-4938-B4E1-1C4363CD9C08}" srcOrd="1" destOrd="0" presId="urn:microsoft.com/office/officeart/2005/8/layout/lProcess2"/>
    <dgm:cxn modelId="{80EEE73A-463A-4E73-BB4F-7571890CEB00}" type="presParOf" srcId="{929E412A-C2AC-416D-B529-B9BF0FDD272E}" destId="{84C15C61-36FE-45A8-9C72-6A2155C5BC13}" srcOrd="2" destOrd="0" presId="urn:microsoft.com/office/officeart/2005/8/layout/lProcess2"/>
    <dgm:cxn modelId="{FA97D076-D7C0-44B2-8206-D1C2FAED46B9}" type="presParOf" srcId="{84C15C61-36FE-45A8-9C72-6A2155C5BC13}" destId="{57344207-3CFB-49ED-B901-7A9A1FEA17B8}" srcOrd="0" destOrd="0" presId="urn:microsoft.com/office/officeart/2005/8/layout/lProcess2"/>
    <dgm:cxn modelId="{79103846-88C6-424E-A5BA-F4A825B32B20}" type="presParOf" srcId="{57344207-3CFB-49ED-B901-7A9A1FEA17B8}" destId="{C7D57BC3-E152-405E-BF39-68B6C7A68D6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E35D9B-051D-4DD1-8ADE-107CFB18F80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C9D3C74F-6799-44EE-9F2D-6652B06CE892}">
      <dgm:prSet phldrT="[Text]"/>
      <dgm:spPr/>
      <dgm:t>
        <a:bodyPr/>
        <a:lstStyle/>
        <a:p>
          <a:r>
            <a:rPr lang="en-US" b="1">
              <a:latin typeface="Arial" panose="020B0604020202020204" pitchFamily="34" charset="0"/>
              <a:cs typeface="Arial" panose="020B0604020202020204" pitchFamily="34" charset="0"/>
            </a:rPr>
            <a:t>Up to 2 days before testing</a:t>
          </a:r>
        </a:p>
      </dgm:t>
    </dgm:pt>
    <dgm:pt modelId="{992C9E23-76FF-4BD7-86B1-74E05B950819}" type="parTrans" cxnId="{C60C09E7-691F-433B-91B3-7A404FC6F16D}">
      <dgm:prSet/>
      <dgm:spPr/>
      <dgm:t>
        <a:bodyPr/>
        <a:lstStyle/>
        <a:p>
          <a:endParaRPr lang="en-US"/>
        </a:p>
      </dgm:t>
    </dgm:pt>
    <dgm:pt modelId="{A04A7728-9575-474D-A643-D9DDCFD9FA53}" type="sibTrans" cxnId="{C60C09E7-691F-433B-91B3-7A404FC6F16D}">
      <dgm:prSet/>
      <dgm:spPr/>
      <dgm:t>
        <a:bodyPr/>
        <a:lstStyle/>
        <a:p>
          <a:endParaRPr lang="en-US"/>
        </a:p>
      </dgm:t>
    </dgm:pt>
    <dgm:pt modelId="{1A723B7C-74B7-47E1-8128-B2C6E082BA53}">
      <dgm:prSet/>
      <dgm:spPr/>
      <dgm:t>
        <a:bodyPr/>
        <a:lstStyle/>
        <a:p>
          <a:r>
            <a:rPr lang="en-US" b="1">
              <a:solidFill>
                <a:srgbClr val="FF0000"/>
              </a:solidFill>
              <a:latin typeface="Arial" panose="020B0604020202020204" pitchFamily="34" charset="0"/>
              <a:cs typeface="Arial" panose="020B0604020202020204" pitchFamily="34" charset="0"/>
            </a:rPr>
            <a:t>Test Day</a:t>
          </a:r>
        </a:p>
      </dgm:t>
    </dgm:pt>
    <dgm:pt modelId="{29D65279-5FCE-4607-ADE3-D3FA2A4D9608}" type="parTrans" cxnId="{D82E5099-BC09-49F0-8E4A-A42F1497F17B}">
      <dgm:prSet/>
      <dgm:spPr/>
      <dgm:t>
        <a:bodyPr/>
        <a:lstStyle/>
        <a:p>
          <a:endParaRPr lang="en-US"/>
        </a:p>
      </dgm:t>
    </dgm:pt>
    <dgm:pt modelId="{C71C78B3-348D-47C7-A632-35F7133BB93B}" type="sibTrans" cxnId="{D82E5099-BC09-49F0-8E4A-A42F1497F17B}">
      <dgm:prSet/>
      <dgm:spPr/>
      <dgm:t>
        <a:bodyPr/>
        <a:lstStyle/>
        <a:p>
          <a:endParaRPr lang="en-US"/>
        </a:p>
      </dgm:t>
    </dgm:pt>
    <dgm:pt modelId="{9C2DFADA-7957-4FDA-AD8E-A90B080C8152}">
      <dgm:prSet phldrT="[Text]" custT="1"/>
      <dgm:spPr/>
      <dgm:t>
        <a:bodyPr/>
        <a:lstStyle/>
        <a:p>
          <a:r>
            <a:rPr lang="en-US" sz="2000" b="1">
              <a:latin typeface="Arial" panose="020B0604020202020204" pitchFamily="34" charset="0"/>
              <a:cs typeface="Arial" panose="020B0604020202020204" pitchFamily="34" charset="0"/>
            </a:rPr>
            <a:t>● Verify accommodations</a:t>
          </a:r>
        </a:p>
      </dgm:t>
    </dgm:pt>
    <dgm:pt modelId="{650876B8-C7E5-4699-BB2F-1AC11B37C16C}" type="parTrans" cxnId="{169554D0-50C4-4AAA-98DE-23179635A533}">
      <dgm:prSet/>
      <dgm:spPr/>
      <dgm:t>
        <a:bodyPr/>
        <a:lstStyle/>
        <a:p>
          <a:endParaRPr lang="en-US"/>
        </a:p>
      </dgm:t>
    </dgm:pt>
    <dgm:pt modelId="{A41607D6-C665-4E8D-BCA8-9DA948D7CFF8}" type="sibTrans" cxnId="{169554D0-50C4-4AAA-98DE-23179635A533}">
      <dgm:prSet/>
      <dgm:spPr/>
      <dgm:t>
        <a:bodyPr/>
        <a:lstStyle/>
        <a:p>
          <a:endParaRPr lang="en-US"/>
        </a:p>
      </dgm:t>
    </dgm:pt>
    <dgm:pt modelId="{30168D2F-E7FD-4DC1-AB13-D9287234C27B}">
      <dgm:prSet custT="1"/>
      <dgm:spPr/>
      <dgm:t>
        <a:bodyPr/>
        <a:lstStyle/>
        <a:p>
          <a:r>
            <a:rPr lang="en-US" sz="2000" b="1">
              <a:latin typeface="Arial" panose="020B0604020202020204" pitchFamily="34" charset="0"/>
              <a:cs typeface="Arial" panose="020B0604020202020204" pitchFamily="34" charset="0"/>
            </a:rPr>
            <a:t>● Distribute student logins to students</a:t>
          </a:r>
        </a:p>
        <a:p>
          <a:r>
            <a:rPr lang="en-US" sz="2000" b="1">
              <a:latin typeface="Arial" panose="020B0604020202020204" pitchFamily="34" charset="0"/>
              <a:cs typeface="Arial" panose="020B0604020202020204" pitchFamily="34" charset="0"/>
            </a:rPr>
            <a:t>● Provide session access codes to students</a:t>
          </a:r>
        </a:p>
        <a:p>
          <a:r>
            <a:rPr lang="en-US" sz="2000" b="1">
              <a:latin typeface="Arial" panose="020B0604020202020204" pitchFamily="34" charset="0"/>
              <a:cs typeface="Arial" panose="020B0604020202020204" pitchFamily="34" charset="0"/>
            </a:rPr>
            <a:t>● Enter proctor password as needed</a:t>
          </a:r>
        </a:p>
        <a:p>
          <a:r>
            <a:rPr lang="en-US" sz="2000" b="1">
              <a:latin typeface="Arial" panose="020B0604020202020204" pitchFamily="34" charset="0"/>
              <a:cs typeface="Arial" panose="020B0604020202020204" pitchFamily="34" charset="0"/>
            </a:rPr>
            <a:t>● Monitor student testing status in the MCAS Portal</a:t>
          </a:r>
        </a:p>
        <a:p>
          <a:r>
            <a:rPr lang="en-US" sz="2000" b="1">
              <a:latin typeface="Arial" panose="020B0604020202020204" pitchFamily="34" charset="0"/>
              <a:cs typeface="Arial" panose="020B0604020202020204" pitchFamily="34" charset="0"/>
            </a:rPr>
            <a:t>● Assist with testing issues as needed</a:t>
          </a:r>
        </a:p>
      </dgm:t>
    </dgm:pt>
    <dgm:pt modelId="{3A5C8151-2B99-4E10-A394-A653AE83C67F}" type="parTrans" cxnId="{20A90559-4EFE-44F8-8EAA-6FD21D40A248}">
      <dgm:prSet/>
      <dgm:spPr/>
      <dgm:t>
        <a:bodyPr/>
        <a:lstStyle/>
        <a:p>
          <a:endParaRPr lang="en-US"/>
        </a:p>
      </dgm:t>
    </dgm:pt>
    <dgm:pt modelId="{5A32C67C-5968-4419-9684-6EFBD72F38AA}" type="sibTrans" cxnId="{20A90559-4EFE-44F8-8EAA-6FD21D40A248}">
      <dgm:prSet/>
      <dgm:spPr/>
      <dgm:t>
        <a:bodyPr/>
        <a:lstStyle/>
        <a:p>
          <a:endParaRPr lang="en-US"/>
        </a:p>
      </dgm:t>
    </dgm:pt>
    <dgm:pt modelId="{C73FE255-4A66-43EE-80DE-8EDE54880EF8}" type="pres">
      <dgm:prSet presAssocID="{EBE35D9B-051D-4DD1-8ADE-107CFB18F803}" presName="theList" presStyleCnt="0">
        <dgm:presLayoutVars>
          <dgm:dir/>
          <dgm:animLvl val="lvl"/>
          <dgm:resizeHandles val="exact"/>
        </dgm:presLayoutVars>
      </dgm:prSet>
      <dgm:spPr/>
    </dgm:pt>
    <dgm:pt modelId="{929E412A-C2AC-416D-B529-B9BF0FDD272E}" type="pres">
      <dgm:prSet presAssocID="{C9D3C74F-6799-44EE-9F2D-6652B06CE892}" presName="compNode" presStyleCnt="0"/>
      <dgm:spPr/>
    </dgm:pt>
    <dgm:pt modelId="{9338C6C0-B28C-4308-8478-594D92C5D5CB}" type="pres">
      <dgm:prSet presAssocID="{C9D3C74F-6799-44EE-9F2D-6652B06CE892}" presName="aNode" presStyleLbl="bgShp" presStyleIdx="0" presStyleCnt="2"/>
      <dgm:spPr/>
    </dgm:pt>
    <dgm:pt modelId="{F19ACDAE-4442-4938-B4E1-1C4363CD9C08}" type="pres">
      <dgm:prSet presAssocID="{C9D3C74F-6799-44EE-9F2D-6652B06CE892}" presName="textNode" presStyleLbl="bgShp" presStyleIdx="0" presStyleCnt="2"/>
      <dgm:spPr/>
    </dgm:pt>
    <dgm:pt modelId="{84C15C61-36FE-45A8-9C72-6A2155C5BC13}" type="pres">
      <dgm:prSet presAssocID="{C9D3C74F-6799-44EE-9F2D-6652B06CE892}" presName="compChildNode" presStyleCnt="0"/>
      <dgm:spPr/>
    </dgm:pt>
    <dgm:pt modelId="{57344207-3CFB-49ED-B901-7A9A1FEA17B8}" type="pres">
      <dgm:prSet presAssocID="{C9D3C74F-6799-44EE-9F2D-6652B06CE892}" presName="theInnerList" presStyleCnt="0"/>
      <dgm:spPr/>
    </dgm:pt>
    <dgm:pt modelId="{D320A643-3A9C-40E6-8C95-D5B771205F5A}" type="pres">
      <dgm:prSet presAssocID="{9C2DFADA-7957-4FDA-AD8E-A90B080C8152}" presName="childNode" presStyleLbl="node1" presStyleIdx="0" presStyleCnt="2" custScaleY="158730">
        <dgm:presLayoutVars>
          <dgm:bulletEnabled val="1"/>
        </dgm:presLayoutVars>
      </dgm:prSet>
      <dgm:spPr/>
    </dgm:pt>
    <dgm:pt modelId="{93F5F1C7-6A4B-4C7F-A7D0-CDD7754818A4}" type="pres">
      <dgm:prSet presAssocID="{C9D3C74F-6799-44EE-9F2D-6652B06CE892}" presName="aSpace" presStyleCnt="0"/>
      <dgm:spPr/>
    </dgm:pt>
    <dgm:pt modelId="{89ABB06F-89DC-451B-B77D-EB5DAF691EAB}" type="pres">
      <dgm:prSet presAssocID="{1A723B7C-74B7-47E1-8128-B2C6E082BA53}" presName="compNode" presStyleCnt="0"/>
      <dgm:spPr/>
    </dgm:pt>
    <dgm:pt modelId="{FED935C3-B61F-4F37-A61E-FC12A96BB539}" type="pres">
      <dgm:prSet presAssocID="{1A723B7C-74B7-47E1-8128-B2C6E082BA53}" presName="aNode" presStyleLbl="bgShp" presStyleIdx="1" presStyleCnt="2" custLinFactNeighborX="38" custLinFactNeighborY="-1906"/>
      <dgm:spPr/>
    </dgm:pt>
    <dgm:pt modelId="{06736ED1-6867-457A-ADD4-E5232A93ED82}" type="pres">
      <dgm:prSet presAssocID="{1A723B7C-74B7-47E1-8128-B2C6E082BA53}" presName="textNode" presStyleLbl="bgShp" presStyleIdx="1" presStyleCnt="2"/>
      <dgm:spPr/>
    </dgm:pt>
    <dgm:pt modelId="{D885D4BB-7294-4003-B586-58F1E722FAB8}" type="pres">
      <dgm:prSet presAssocID="{1A723B7C-74B7-47E1-8128-B2C6E082BA53}" presName="compChildNode" presStyleCnt="0"/>
      <dgm:spPr/>
    </dgm:pt>
    <dgm:pt modelId="{766979A6-07D4-43D6-977C-B2EC184290FD}" type="pres">
      <dgm:prSet presAssocID="{1A723B7C-74B7-47E1-8128-B2C6E082BA53}" presName="theInnerList" presStyleCnt="0"/>
      <dgm:spPr/>
    </dgm:pt>
    <dgm:pt modelId="{DA40E540-4944-42F8-8D3B-5AB6029BBBEC}" type="pres">
      <dgm:prSet presAssocID="{30168D2F-E7FD-4DC1-AB13-D9287234C27B}" presName="childNode" presStyleLbl="node1" presStyleIdx="1" presStyleCnt="2" custScaleX="115159" custScaleY="2000000" custLinFactNeighborX="1712" custLinFactNeighborY="-65544">
        <dgm:presLayoutVars>
          <dgm:bulletEnabled val="1"/>
        </dgm:presLayoutVars>
      </dgm:prSet>
      <dgm:spPr/>
    </dgm:pt>
  </dgm:ptLst>
  <dgm:cxnLst>
    <dgm:cxn modelId="{C96DF40C-F708-4884-850C-413CA1CA0000}" type="presOf" srcId="{EBE35D9B-051D-4DD1-8ADE-107CFB18F803}" destId="{C73FE255-4A66-43EE-80DE-8EDE54880EF8}" srcOrd="0" destOrd="0" presId="urn:microsoft.com/office/officeart/2005/8/layout/lProcess2"/>
    <dgm:cxn modelId="{2B8E3429-5ACF-43E1-B547-1C0591335E2A}" type="presOf" srcId="{30168D2F-E7FD-4DC1-AB13-D9287234C27B}" destId="{DA40E540-4944-42F8-8D3B-5AB6029BBBEC}" srcOrd="0" destOrd="0" presId="urn:microsoft.com/office/officeart/2005/8/layout/lProcess2"/>
    <dgm:cxn modelId="{99218968-30C0-46C6-A6E4-4A7159FE7F14}" type="presOf" srcId="{9C2DFADA-7957-4FDA-AD8E-A90B080C8152}" destId="{D320A643-3A9C-40E6-8C95-D5B771205F5A}" srcOrd="0" destOrd="0" presId="urn:microsoft.com/office/officeart/2005/8/layout/lProcess2"/>
    <dgm:cxn modelId="{7F6F9E6D-23F7-4225-847A-09E532040784}" type="presOf" srcId="{1A723B7C-74B7-47E1-8128-B2C6E082BA53}" destId="{FED935C3-B61F-4F37-A61E-FC12A96BB539}" srcOrd="0" destOrd="0" presId="urn:microsoft.com/office/officeart/2005/8/layout/lProcess2"/>
    <dgm:cxn modelId="{20A90559-4EFE-44F8-8EAA-6FD21D40A248}" srcId="{1A723B7C-74B7-47E1-8128-B2C6E082BA53}" destId="{30168D2F-E7FD-4DC1-AB13-D9287234C27B}" srcOrd="0" destOrd="0" parTransId="{3A5C8151-2B99-4E10-A394-A653AE83C67F}" sibTransId="{5A32C67C-5968-4419-9684-6EFBD72F38AA}"/>
    <dgm:cxn modelId="{D82E5099-BC09-49F0-8E4A-A42F1497F17B}" srcId="{EBE35D9B-051D-4DD1-8ADE-107CFB18F803}" destId="{1A723B7C-74B7-47E1-8128-B2C6E082BA53}" srcOrd="1" destOrd="0" parTransId="{29D65279-5FCE-4607-ADE3-D3FA2A4D9608}" sibTransId="{C71C78B3-348D-47C7-A632-35F7133BB93B}"/>
    <dgm:cxn modelId="{C42B3FC7-C25E-4A89-BA7A-7F0D59194913}" type="presOf" srcId="{C9D3C74F-6799-44EE-9F2D-6652B06CE892}" destId="{F19ACDAE-4442-4938-B4E1-1C4363CD9C08}" srcOrd="1" destOrd="0" presId="urn:microsoft.com/office/officeart/2005/8/layout/lProcess2"/>
    <dgm:cxn modelId="{169554D0-50C4-4AAA-98DE-23179635A533}" srcId="{C9D3C74F-6799-44EE-9F2D-6652B06CE892}" destId="{9C2DFADA-7957-4FDA-AD8E-A90B080C8152}" srcOrd="0" destOrd="0" parTransId="{650876B8-C7E5-4699-BB2F-1AC11B37C16C}" sibTransId="{A41607D6-C665-4E8D-BCA8-9DA948D7CFF8}"/>
    <dgm:cxn modelId="{D95C8BD5-3453-4095-8F30-D0C44BDC61BF}" type="presOf" srcId="{C9D3C74F-6799-44EE-9F2D-6652B06CE892}" destId="{9338C6C0-B28C-4308-8478-594D92C5D5CB}" srcOrd="0" destOrd="0" presId="urn:microsoft.com/office/officeart/2005/8/layout/lProcess2"/>
    <dgm:cxn modelId="{C60C09E7-691F-433B-91B3-7A404FC6F16D}" srcId="{EBE35D9B-051D-4DD1-8ADE-107CFB18F803}" destId="{C9D3C74F-6799-44EE-9F2D-6652B06CE892}" srcOrd="0" destOrd="0" parTransId="{992C9E23-76FF-4BD7-86B1-74E05B950819}" sibTransId="{A04A7728-9575-474D-A643-D9DDCFD9FA53}"/>
    <dgm:cxn modelId="{9C8CFFFE-0CDE-4BD9-A5DB-7304CA5D8F17}" type="presOf" srcId="{1A723B7C-74B7-47E1-8128-B2C6E082BA53}" destId="{06736ED1-6867-457A-ADD4-E5232A93ED82}" srcOrd="1" destOrd="0" presId="urn:microsoft.com/office/officeart/2005/8/layout/lProcess2"/>
    <dgm:cxn modelId="{9BC1372E-104F-444C-8130-AB0A58A61A01}" type="presParOf" srcId="{C73FE255-4A66-43EE-80DE-8EDE54880EF8}" destId="{929E412A-C2AC-416D-B529-B9BF0FDD272E}" srcOrd="0" destOrd="0" presId="urn:microsoft.com/office/officeart/2005/8/layout/lProcess2"/>
    <dgm:cxn modelId="{9EF43924-021B-4A3B-9447-17CBD65E1A94}" type="presParOf" srcId="{929E412A-C2AC-416D-B529-B9BF0FDD272E}" destId="{9338C6C0-B28C-4308-8478-594D92C5D5CB}" srcOrd="0" destOrd="0" presId="urn:microsoft.com/office/officeart/2005/8/layout/lProcess2"/>
    <dgm:cxn modelId="{7657F260-1838-4101-BAF1-ED80500CA61C}" type="presParOf" srcId="{929E412A-C2AC-416D-B529-B9BF0FDD272E}" destId="{F19ACDAE-4442-4938-B4E1-1C4363CD9C08}" srcOrd="1" destOrd="0" presId="urn:microsoft.com/office/officeart/2005/8/layout/lProcess2"/>
    <dgm:cxn modelId="{80EEE73A-463A-4E73-BB4F-7571890CEB00}" type="presParOf" srcId="{929E412A-C2AC-416D-B529-B9BF0FDD272E}" destId="{84C15C61-36FE-45A8-9C72-6A2155C5BC13}" srcOrd="2" destOrd="0" presId="urn:microsoft.com/office/officeart/2005/8/layout/lProcess2"/>
    <dgm:cxn modelId="{FA97D076-D7C0-44B2-8206-D1C2FAED46B9}" type="presParOf" srcId="{84C15C61-36FE-45A8-9C72-6A2155C5BC13}" destId="{57344207-3CFB-49ED-B901-7A9A1FEA17B8}" srcOrd="0" destOrd="0" presId="urn:microsoft.com/office/officeart/2005/8/layout/lProcess2"/>
    <dgm:cxn modelId="{E923E9F0-A6C3-414E-825A-1F0617FEBD0D}" type="presParOf" srcId="{57344207-3CFB-49ED-B901-7A9A1FEA17B8}" destId="{D320A643-3A9C-40E6-8C95-D5B771205F5A}" srcOrd="0" destOrd="0" presId="urn:microsoft.com/office/officeart/2005/8/layout/lProcess2"/>
    <dgm:cxn modelId="{C4711F3D-6B63-4163-A7F8-ADC58734C58A}" type="presParOf" srcId="{C73FE255-4A66-43EE-80DE-8EDE54880EF8}" destId="{93F5F1C7-6A4B-4C7F-A7D0-CDD7754818A4}" srcOrd="1" destOrd="0" presId="urn:microsoft.com/office/officeart/2005/8/layout/lProcess2"/>
    <dgm:cxn modelId="{136362F0-EE73-471C-AFA9-1CE8DDB1A525}" type="presParOf" srcId="{C73FE255-4A66-43EE-80DE-8EDE54880EF8}" destId="{89ABB06F-89DC-451B-B77D-EB5DAF691EAB}" srcOrd="2" destOrd="0" presId="urn:microsoft.com/office/officeart/2005/8/layout/lProcess2"/>
    <dgm:cxn modelId="{62030D0C-4F56-4967-AE67-13F576B40E66}" type="presParOf" srcId="{89ABB06F-89DC-451B-B77D-EB5DAF691EAB}" destId="{FED935C3-B61F-4F37-A61E-FC12A96BB539}" srcOrd="0" destOrd="0" presId="urn:microsoft.com/office/officeart/2005/8/layout/lProcess2"/>
    <dgm:cxn modelId="{F74289A3-27AF-48AD-B765-5F5403958A57}" type="presParOf" srcId="{89ABB06F-89DC-451B-B77D-EB5DAF691EAB}" destId="{06736ED1-6867-457A-ADD4-E5232A93ED82}" srcOrd="1" destOrd="0" presId="urn:microsoft.com/office/officeart/2005/8/layout/lProcess2"/>
    <dgm:cxn modelId="{01C04D63-72DD-4A51-9656-E82C781BA785}" type="presParOf" srcId="{89ABB06F-89DC-451B-B77D-EB5DAF691EAB}" destId="{D885D4BB-7294-4003-B586-58F1E722FAB8}" srcOrd="2" destOrd="0" presId="urn:microsoft.com/office/officeart/2005/8/layout/lProcess2"/>
    <dgm:cxn modelId="{78AB28D8-977A-47B0-BC7F-BC591A239EA8}" type="presParOf" srcId="{D885D4BB-7294-4003-B586-58F1E722FAB8}" destId="{766979A6-07D4-43D6-977C-B2EC184290FD}" srcOrd="0" destOrd="0" presId="urn:microsoft.com/office/officeart/2005/8/layout/lProcess2"/>
    <dgm:cxn modelId="{A6FCE48B-C91C-47F1-A40A-F772AA8C66A4}" type="presParOf" srcId="{766979A6-07D4-43D6-977C-B2EC184290FD}" destId="{DA40E540-4944-42F8-8D3B-5AB6029BBBE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3968B-E3BF-4A7A-A8CA-E0E07D5C7112}">
      <dsp:nvSpPr>
        <dsp:cNvPr id="0" name=""/>
        <dsp:cNvSpPr/>
      </dsp:nvSpPr>
      <dsp:spPr>
        <a:xfrm>
          <a:off x="0" y="0"/>
          <a:ext cx="3608539" cy="504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Font typeface="Arial" panose="020B0604020202020204" pitchFamily="34" charset="0"/>
            <a:buNone/>
          </a:pPr>
          <a:r>
            <a:rPr lang="en-US" sz="3500" b="1" kern="1200">
              <a:latin typeface="Arial" panose="020B0604020202020204" pitchFamily="34" charset="0"/>
              <a:cs typeface="Arial" panose="020B0604020202020204" pitchFamily="34" charset="0"/>
            </a:rPr>
            <a:t>Now</a:t>
          </a:r>
        </a:p>
      </dsp:txBody>
      <dsp:txXfrm>
        <a:off x="0" y="0"/>
        <a:ext cx="3608539" cy="1514951"/>
      </dsp:txXfrm>
    </dsp:sp>
    <dsp:sp modelId="{B46ABF52-564A-4912-A352-C8D75C06C2B3}">
      <dsp:nvSpPr>
        <dsp:cNvPr id="0" name=""/>
        <dsp:cNvSpPr/>
      </dsp:nvSpPr>
      <dsp:spPr>
        <a:xfrm>
          <a:off x="376315" y="1192771"/>
          <a:ext cx="2924446" cy="32815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FontTx/>
            <a:buNone/>
          </a:pPr>
          <a:r>
            <a:rPr lang="en-US" sz="2000" b="1" kern="1200">
              <a:latin typeface="Arial" panose="020B0604020202020204" pitchFamily="34" charset="0"/>
              <a:cs typeface="Arial" panose="020B0604020202020204" pitchFamily="34" charset="0"/>
            </a:rPr>
            <a:t>●Continue to update student registration information</a:t>
          </a:r>
        </a:p>
        <a:p>
          <a:pPr marL="0" lvl="0" indent="0" algn="ctr" defTabSz="889000">
            <a:lnSpc>
              <a:spcPct val="90000"/>
            </a:lnSpc>
            <a:spcBef>
              <a:spcPct val="0"/>
            </a:spcBef>
            <a:spcAft>
              <a:spcPct val="35000"/>
            </a:spcAft>
            <a:buFontTx/>
            <a:buNone/>
          </a:pPr>
          <a:r>
            <a:rPr lang="en-US" sz="2000" b="1" kern="1200">
              <a:latin typeface="Arial" panose="020B0604020202020204" pitchFamily="34" charset="0"/>
              <a:cs typeface="Arial" panose="020B0604020202020204" pitchFamily="34" charset="0"/>
            </a:rPr>
            <a:t>●Enrollment Transfer Requests (as needed)</a:t>
          </a:r>
        </a:p>
      </dsp:txBody>
      <dsp:txXfrm>
        <a:off x="461969" y="1278425"/>
        <a:ext cx="2753138" cy="3110284"/>
      </dsp:txXfrm>
    </dsp:sp>
    <dsp:sp modelId="{43237A7C-F3A8-4024-8664-D74DA0D9FBD4}">
      <dsp:nvSpPr>
        <dsp:cNvPr id="0" name=""/>
        <dsp:cNvSpPr/>
      </dsp:nvSpPr>
      <dsp:spPr>
        <a:xfrm>
          <a:off x="3880567" y="0"/>
          <a:ext cx="3608539" cy="504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a:latin typeface="Arial" panose="020B0604020202020204" pitchFamily="34" charset="0"/>
              <a:cs typeface="Arial" panose="020B0604020202020204" pitchFamily="34" charset="0"/>
            </a:rPr>
            <a:t>2 weeks before testing</a:t>
          </a:r>
        </a:p>
      </dsp:txBody>
      <dsp:txXfrm>
        <a:off x="3880567" y="0"/>
        <a:ext cx="3608539" cy="1514951"/>
      </dsp:txXfrm>
    </dsp:sp>
    <dsp:sp modelId="{9E5E75BA-1DD5-418A-B210-EF2268262C28}">
      <dsp:nvSpPr>
        <dsp:cNvPr id="0" name=""/>
        <dsp:cNvSpPr/>
      </dsp:nvSpPr>
      <dsp:spPr>
        <a:xfrm>
          <a:off x="3943125" y="1461039"/>
          <a:ext cx="3483424" cy="3280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1" kern="1200">
              <a:latin typeface="Arial" panose="020B0604020202020204" pitchFamily="34" charset="0"/>
              <a:cs typeface="Arial" panose="020B0604020202020204" pitchFamily="34" charset="0"/>
            </a:rPr>
            <a:t>●Create and assign students to classes</a:t>
          </a:r>
        </a:p>
        <a:p>
          <a:pPr marL="0" lvl="0" indent="0" algn="ctr" defTabSz="889000">
            <a:lnSpc>
              <a:spcPct val="90000"/>
            </a:lnSpc>
            <a:spcBef>
              <a:spcPct val="0"/>
            </a:spcBef>
            <a:spcAft>
              <a:spcPct val="35000"/>
            </a:spcAft>
            <a:buFont typeface="Arial" panose="020B0604020202020204" pitchFamily="34" charset="0"/>
            <a:buNone/>
          </a:pPr>
          <a:r>
            <a:rPr lang="en-US" sz="2000" b="1" kern="1200">
              <a:latin typeface="Arial" panose="020B0604020202020204" pitchFamily="34" charset="0"/>
              <a:cs typeface="Arial" panose="020B0604020202020204" pitchFamily="34" charset="0"/>
            </a:rPr>
            <a:t>●Verify accommodations in the MCAS Portal</a:t>
          </a:r>
        </a:p>
        <a:p>
          <a:pPr marL="0" lvl="0" indent="0" algn="ctr" defTabSz="889000">
            <a:lnSpc>
              <a:spcPct val="90000"/>
            </a:lnSpc>
            <a:spcBef>
              <a:spcPct val="0"/>
            </a:spcBef>
            <a:spcAft>
              <a:spcPct val="35000"/>
            </a:spcAft>
            <a:buFont typeface="Arial" panose="020B0604020202020204" pitchFamily="34" charset="0"/>
            <a:buNone/>
          </a:pPr>
          <a:r>
            <a:rPr lang="en-US" sz="2000" b="1" kern="1200">
              <a:latin typeface="Arial" panose="020B0604020202020204" pitchFamily="34" charset="0"/>
              <a:cs typeface="Arial" panose="020B0604020202020204" pitchFamily="34" charset="0"/>
            </a:rPr>
            <a:t>●Create test administrator logins if necessary (for certain accom.)</a:t>
          </a:r>
        </a:p>
        <a:p>
          <a:pPr marL="0" lvl="0" indent="0" algn="ctr" defTabSz="889000">
            <a:lnSpc>
              <a:spcPct val="90000"/>
            </a:lnSpc>
            <a:spcBef>
              <a:spcPct val="0"/>
            </a:spcBef>
            <a:spcAft>
              <a:spcPct val="35000"/>
            </a:spcAft>
            <a:buFont typeface="Arial" panose="020B0604020202020204" pitchFamily="34" charset="0"/>
            <a:buNone/>
          </a:pPr>
          <a:r>
            <a:rPr lang="en-US" sz="2000" b="1" kern="1200">
              <a:latin typeface="Arial" panose="020B0604020202020204" pitchFamily="34" charset="0"/>
              <a:cs typeface="Arial" panose="020B0604020202020204" pitchFamily="34" charset="0"/>
            </a:rPr>
            <a:t>●Track delivery of materials through Materials Management</a:t>
          </a:r>
        </a:p>
      </dsp:txBody>
      <dsp:txXfrm>
        <a:off x="4039194" y="1557108"/>
        <a:ext cx="3291286" cy="3087907"/>
      </dsp:txXfrm>
    </dsp:sp>
    <dsp:sp modelId="{9338C6C0-B28C-4308-8478-594D92C5D5CB}">
      <dsp:nvSpPr>
        <dsp:cNvPr id="0" name=""/>
        <dsp:cNvSpPr/>
      </dsp:nvSpPr>
      <dsp:spPr>
        <a:xfrm>
          <a:off x="7759747" y="0"/>
          <a:ext cx="3608539" cy="504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a:latin typeface="Arial" panose="020B0604020202020204" pitchFamily="34" charset="0"/>
              <a:cs typeface="Arial" panose="020B0604020202020204" pitchFamily="34" charset="0"/>
            </a:rPr>
            <a:t>Up to one week before testing</a:t>
          </a:r>
        </a:p>
      </dsp:txBody>
      <dsp:txXfrm>
        <a:off x="7759747" y="0"/>
        <a:ext cx="3608539" cy="1514951"/>
      </dsp:txXfrm>
    </dsp:sp>
    <dsp:sp modelId="{C7D57BC3-E152-405E-BF39-68B6C7A68D6C}">
      <dsp:nvSpPr>
        <dsp:cNvPr id="0" name=""/>
        <dsp:cNvSpPr/>
      </dsp:nvSpPr>
      <dsp:spPr>
        <a:xfrm>
          <a:off x="8120601" y="1514951"/>
          <a:ext cx="2886831" cy="32823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●Schedule classes to tests</a:t>
          </a:r>
        </a:p>
        <a:p>
          <a:pPr marL="0" lvl="0" indent="0" algn="ctr"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●Print student logins and summary sheets</a:t>
          </a:r>
        </a:p>
      </dsp:txBody>
      <dsp:txXfrm>
        <a:off x="8205153" y="1599503"/>
        <a:ext cx="2717727" cy="3113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3968B-E3BF-4A7A-A8CA-E0E07D5C7112}">
      <dsp:nvSpPr>
        <dsp:cNvPr id="0" name=""/>
        <dsp:cNvSpPr/>
      </dsp:nvSpPr>
      <dsp:spPr>
        <a:xfrm>
          <a:off x="0" y="0"/>
          <a:ext cx="3730837" cy="52925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Font typeface="Arial" panose="020B0604020202020204" pitchFamily="34" charset="0"/>
            <a:buNone/>
          </a:pPr>
          <a:r>
            <a:rPr lang="en-US" sz="4600" b="1" kern="1200">
              <a:solidFill>
                <a:srgbClr val="FF0000"/>
              </a:solidFill>
              <a:latin typeface="Arial" panose="020B0604020202020204" pitchFamily="34" charset="0"/>
              <a:cs typeface="Arial" panose="020B0604020202020204" pitchFamily="34" charset="0"/>
            </a:rPr>
            <a:t>Test Day</a:t>
          </a:r>
          <a:endParaRPr lang="en-US" sz="4600" b="1" kern="1200">
            <a:latin typeface="Arial" panose="020B0604020202020204" pitchFamily="34" charset="0"/>
            <a:cs typeface="Arial" panose="020B0604020202020204" pitchFamily="34" charset="0"/>
          </a:endParaRPr>
        </a:p>
      </dsp:txBody>
      <dsp:txXfrm>
        <a:off x="0" y="0"/>
        <a:ext cx="3730837" cy="1587765"/>
      </dsp:txXfrm>
    </dsp:sp>
    <dsp:sp modelId="{B46ABF52-564A-4912-A352-C8D75C06C2B3}">
      <dsp:nvSpPr>
        <dsp:cNvPr id="0" name=""/>
        <dsp:cNvSpPr/>
      </dsp:nvSpPr>
      <dsp:spPr>
        <a:xfrm>
          <a:off x="248998" y="1563245"/>
          <a:ext cx="3123904" cy="34384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1" kern="1200">
              <a:latin typeface="Arial" panose="020B0604020202020204" pitchFamily="34" charset="0"/>
              <a:cs typeface="Arial" panose="020B0604020202020204" pitchFamily="34" charset="0"/>
            </a:rPr>
            <a:t>●</a:t>
          </a:r>
          <a:r>
            <a:rPr lang="en-US" sz="2000" b="1" i="0" kern="1200">
              <a:latin typeface="Arial" panose="020B0604020202020204" pitchFamily="34" charset="0"/>
              <a:cs typeface="Arial" panose="020B0604020202020204" pitchFamily="34" charset="0"/>
            </a:rPr>
            <a:t>Distribute student logins and summary sheets to test administrators</a:t>
          </a:r>
        </a:p>
        <a:p>
          <a:pPr marL="0" lvl="0" indent="0" algn="ctr" defTabSz="889000">
            <a:lnSpc>
              <a:spcPct val="90000"/>
            </a:lnSpc>
            <a:spcBef>
              <a:spcPct val="0"/>
            </a:spcBef>
            <a:spcAft>
              <a:spcPct val="35000"/>
            </a:spcAft>
            <a:buFont typeface="Arial" panose="020B0604020202020204" pitchFamily="34" charset="0"/>
            <a:buNone/>
          </a:pPr>
          <a:r>
            <a:rPr lang="en-US" sz="2000" b="1" kern="1200">
              <a:latin typeface="Arial" panose="020B0604020202020204" pitchFamily="34" charset="0"/>
              <a:cs typeface="Arial" panose="020B0604020202020204" pitchFamily="34" charset="0"/>
            </a:rPr>
            <a:t>●</a:t>
          </a:r>
          <a:r>
            <a:rPr lang="en-US" sz="2000" b="1" i="0" kern="1200">
              <a:latin typeface="Arial" panose="020B0604020202020204" pitchFamily="34" charset="0"/>
              <a:cs typeface="Arial" panose="020B0604020202020204" pitchFamily="34" charset="0"/>
            </a:rPr>
            <a:t>Monitor student testing status in the MCAS Portal</a:t>
          </a:r>
          <a:endParaRPr lang="en-US" sz="2000" b="1" kern="1200">
            <a:latin typeface="Arial" panose="020B0604020202020204" pitchFamily="34" charset="0"/>
            <a:cs typeface="Arial" panose="020B0604020202020204" pitchFamily="34" charset="0"/>
          </a:endParaRPr>
        </a:p>
      </dsp:txBody>
      <dsp:txXfrm>
        <a:off x="340494" y="1654741"/>
        <a:ext cx="2940912" cy="3255474"/>
      </dsp:txXfrm>
    </dsp:sp>
    <dsp:sp modelId="{43237A7C-F3A8-4024-8664-D74DA0D9FBD4}">
      <dsp:nvSpPr>
        <dsp:cNvPr id="0" name=""/>
        <dsp:cNvSpPr/>
      </dsp:nvSpPr>
      <dsp:spPr>
        <a:xfrm>
          <a:off x="4012085" y="0"/>
          <a:ext cx="3730837" cy="52925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b="1" kern="1200">
              <a:latin typeface="Arial" panose="020B0604020202020204" pitchFamily="34" charset="0"/>
              <a:cs typeface="Arial" panose="020B0604020202020204" pitchFamily="34" charset="0"/>
            </a:rPr>
            <a:t>During Testing</a:t>
          </a:r>
          <a:endParaRPr lang="en-US" sz="4600" b="1" kern="1200">
            <a:solidFill>
              <a:srgbClr val="FF0000"/>
            </a:solidFill>
            <a:latin typeface="Arial" panose="020B0604020202020204" pitchFamily="34" charset="0"/>
            <a:cs typeface="Arial" panose="020B0604020202020204" pitchFamily="34" charset="0"/>
          </a:endParaRPr>
        </a:p>
      </dsp:txBody>
      <dsp:txXfrm>
        <a:off x="4012085" y="0"/>
        <a:ext cx="3730837" cy="1587765"/>
      </dsp:txXfrm>
    </dsp:sp>
    <dsp:sp modelId="{9E5E75BA-1DD5-418A-B210-EF2268262C28}">
      <dsp:nvSpPr>
        <dsp:cNvPr id="0" name=""/>
        <dsp:cNvSpPr/>
      </dsp:nvSpPr>
      <dsp:spPr>
        <a:xfrm>
          <a:off x="4236338" y="1561128"/>
          <a:ext cx="3282331" cy="34376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1" kern="1200">
              <a:latin typeface="Arial" panose="020B0604020202020204" pitchFamily="34" charset="0"/>
              <a:cs typeface="Arial" panose="020B0604020202020204" pitchFamily="34" charset="0"/>
            </a:rPr>
            <a:t>●Resolve incorrect accommodations</a:t>
          </a:r>
        </a:p>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●Manage make-up testing</a:t>
          </a:r>
        </a:p>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●Void tests as needed</a:t>
          </a:r>
        </a:p>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●Unlock locked test questions (in certain circumstances)</a:t>
          </a:r>
        </a:p>
      </dsp:txBody>
      <dsp:txXfrm>
        <a:off x="4332474" y="1657264"/>
        <a:ext cx="3090059" cy="3245424"/>
      </dsp:txXfrm>
    </dsp:sp>
    <dsp:sp modelId="{9338C6C0-B28C-4308-8478-594D92C5D5CB}">
      <dsp:nvSpPr>
        <dsp:cNvPr id="0" name=""/>
        <dsp:cNvSpPr/>
      </dsp:nvSpPr>
      <dsp:spPr>
        <a:xfrm>
          <a:off x="8022735" y="0"/>
          <a:ext cx="3730837" cy="52925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b="1" kern="1200">
              <a:latin typeface="Arial" panose="020B0604020202020204" pitchFamily="34" charset="0"/>
              <a:cs typeface="Arial" panose="020B0604020202020204" pitchFamily="34" charset="0"/>
            </a:rPr>
            <a:t>After Testing</a:t>
          </a:r>
        </a:p>
      </dsp:txBody>
      <dsp:txXfrm>
        <a:off x="8022735" y="0"/>
        <a:ext cx="3730837" cy="1587765"/>
      </dsp:txXfrm>
    </dsp:sp>
    <dsp:sp modelId="{C7D57BC3-E152-405E-BF39-68B6C7A68D6C}">
      <dsp:nvSpPr>
        <dsp:cNvPr id="0" name=""/>
        <dsp:cNvSpPr/>
      </dsp:nvSpPr>
      <dsp:spPr>
        <a:xfrm>
          <a:off x="8414533" y="1720727"/>
          <a:ext cx="2984670" cy="34401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●Fill in Report codes as needed</a:t>
          </a:r>
        </a:p>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●Void tests as needed</a:t>
          </a:r>
        </a:p>
      </dsp:txBody>
      <dsp:txXfrm>
        <a:off x="8501951" y="1808145"/>
        <a:ext cx="2809834" cy="32653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8C6C0-B28C-4308-8478-594D92C5D5CB}">
      <dsp:nvSpPr>
        <dsp:cNvPr id="0" name=""/>
        <dsp:cNvSpPr/>
      </dsp:nvSpPr>
      <dsp:spPr>
        <a:xfrm>
          <a:off x="5690" y="0"/>
          <a:ext cx="5473876" cy="504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a:latin typeface="Arial" panose="020B0604020202020204" pitchFamily="34" charset="0"/>
              <a:cs typeface="Arial" panose="020B0604020202020204" pitchFamily="34" charset="0"/>
            </a:rPr>
            <a:t>Up to 2 days before testing</a:t>
          </a:r>
        </a:p>
      </dsp:txBody>
      <dsp:txXfrm>
        <a:off x="5690" y="0"/>
        <a:ext cx="5473876" cy="1514951"/>
      </dsp:txXfrm>
    </dsp:sp>
    <dsp:sp modelId="{D320A643-3A9C-40E6-8C95-D5B771205F5A}">
      <dsp:nvSpPr>
        <dsp:cNvPr id="0" name=""/>
        <dsp:cNvSpPr/>
      </dsp:nvSpPr>
      <dsp:spPr>
        <a:xfrm>
          <a:off x="553078" y="1515258"/>
          <a:ext cx="4379101" cy="32817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●Verify accommodations</a:t>
          </a:r>
        </a:p>
      </dsp:txBody>
      <dsp:txXfrm>
        <a:off x="649198" y="1611378"/>
        <a:ext cx="4186861" cy="3089540"/>
      </dsp:txXfrm>
    </dsp:sp>
    <dsp:sp modelId="{FED935C3-B61F-4F37-A61E-FC12A96BB539}">
      <dsp:nvSpPr>
        <dsp:cNvPr id="0" name=""/>
        <dsp:cNvSpPr/>
      </dsp:nvSpPr>
      <dsp:spPr>
        <a:xfrm>
          <a:off x="5892187" y="0"/>
          <a:ext cx="5473876" cy="504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a:solidFill>
                <a:srgbClr val="FF0000"/>
              </a:solidFill>
              <a:latin typeface="Arial" panose="020B0604020202020204" pitchFamily="34" charset="0"/>
              <a:cs typeface="Arial" panose="020B0604020202020204" pitchFamily="34" charset="0"/>
            </a:rPr>
            <a:t>Test Day</a:t>
          </a:r>
        </a:p>
      </dsp:txBody>
      <dsp:txXfrm>
        <a:off x="5892187" y="0"/>
        <a:ext cx="5473876" cy="1514951"/>
      </dsp:txXfrm>
    </dsp:sp>
    <dsp:sp modelId="{DA40E540-4944-42F8-8D3B-5AB6029BBBEC}">
      <dsp:nvSpPr>
        <dsp:cNvPr id="0" name=""/>
        <dsp:cNvSpPr/>
      </dsp:nvSpPr>
      <dsp:spPr>
        <a:xfrm>
          <a:off x="6210723" y="1286174"/>
          <a:ext cx="4882128" cy="32812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●Distribute student logins to students</a:t>
          </a:r>
        </a:p>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●Provide session access codes to students</a:t>
          </a:r>
        </a:p>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●Enter proctor password as needed</a:t>
          </a:r>
        </a:p>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●Monitor student testing status in the MCAS Portal</a:t>
          </a:r>
        </a:p>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●Assist with testing issues as needed</a:t>
          </a:r>
        </a:p>
      </dsp:txBody>
      <dsp:txXfrm>
        <a:off x="6306829" y="1382280"/>
        <a:ext cx="4689916" cy="30890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3968B-E3BF-4A7A-A8CA-E0E07D5C7112}">
      <dsp:nvSpPr>
        <dsp:cNvPr id="0" name=""/>
        <dsp:cNvSpPr/>
      </dsp:nvSpPr>
      <dsp:spPr>
        <a:xfrm>
          <a:off x="36210" y="0"/>
          <a:ext cx="3608539" cy="504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Font typeface="Arial" panose="020B0604020202020204" pitchFamily="34" charset="0"/>
            <a:buNone/>
          </a:pPr>
          <a:r>
            <a:rPr lang="en-US" sz="4400" b="1" kern="1200">
              <a:latin typeface="Arial" panose="020B0604020202020204" pitchFamily="34" charset="0"/>
              <a:cs typeface="Arial" panose="020B0604020202020204" pitchFamily="34" charset="0"/>
            </a:rPr>
            <a:t>Fall 2024</a:t>
          </a:r>
        </a:p>
      </dsp:txBody>
      <dsp:txXfrm>
        <a:off x="36210" y="0"/>
        <a:ext cx="3608539" cy="1514951"/>
      </dsp:txXfrm>
    </dsp:sp>
    <dsp:sp modelId="{B46ABF52-564A-4912-A352-C8D75C06C2B3}">
      <dsp:nvSpPr>
        <dsp:cNvPr id="0" name=""/>
        <dsp:cNvSpPr/>
      </dsp:nvSpPr>
      <dsp:spPr>
        <a:xfrm>
          <a:off x="376315" y="1192771"/>
          <a:ext cx="2924446" cy="32815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1" kern="1200">
              <a:latin typeface="Arial" panose="020B0604020202020204" pitchFamily="34" charset="0"/>
              <a:cs typeface="Arial" panose="020B0604020202020204" pitchFamily="34" charset="0"/>
            </a:rPr>
            <a:t>●Verify that devices meet the technology requirements</a:t>
          </a:r>
        </a:p>
        <a:p>
          <a:pPr marL="0" lvl="0" indent="0" algn="ctr" defTabSz="889000">
            <a:lnSpc>
              <a:spcPct val="90000"/>
            </a:lnSpc>
            <a:spcBef>
              <a:spcPct val="0"/>
            </a:spcBef>
            <a:spcAft>
              <a:spcPct val="35000"/>
            </a:spcAft>
            <a:buFont typeface="Arial" panose="020B0604020202020204" pitchFamily="34" charset="0"/>
            <a:buNone/>
          </a:pPr>
          <a:r>
            <a:rPr lang="en-US" sz="2000" b="1" kern="1200">
              <a:latin typeface="Arial" panose="020B0604020202020204" pitchFamily="34" charset="0"/>
              <a:cs typeface="Arial" panose="020B0604020202020204" pitchFamily="34" charset="0"/>
            </a:rPr>
            <a:t>●Add provided URLs to exempt lists</a:t>
          </a:r>
        </a:p>
        <a:p>
          <a:pPr marL="0" lvl="0" indent="0" algn="ctr" defTabSz="889000">
            <a:lnSpc>
              <a:spcPct val="90000"/>
            </a:lnSpc>
            <a:spcBef>
              <a:spcPct val="0"/>
            </a:spcBef>
            <a:spcAft>
              <a:spcPct val="35000"/>
            </a:spcAft>
            <a:buFont typeface="Arial" panose="020B0604020202020204" pitchFamily="34" charset="0"/>
            <a:buNone/>
          </a:pPr>
          <a:r>
            <a:rPr lang="en-US" sz="2000" b="1" kern="1200">
              <a:latin typeface="Arial" panose="020B0604020202020204" pitchFamily="34" charset="0"/>
              <a:cs typeface="Arial" panose="020B0604020202020204" pitchFamily="34" charset="0"/>
            </a:rPr>
            <a:t>●Download and install the MCAS Student Kiosk</a:t>
          </a:r>
        </a:p>
        <a:p>
          <a:pPr marL="0" lvl="0" indent="0" algn="ctr" defTabSz="889000">
            <a:lnSpc>
              <a:spcPct val="90000"/>
            </a:lnSpc>
            <a:spcBef>
              <a:spcPct val="0"/>
            </a:spcBef>
            <a:spcAft>
              <a:spcPct val="35000"/>
            </a:spcAft>
            <a:buFont typeface="Arial" panose="020B0604020202020204" pitchFamily="34" charset="0"/>
            <a:buNone/>
          </a:pPr>
          <a:r>
            <a:rPr lang="en-US" sz="2000" b="1" kern="1200">
              <a:latin typeface="Arial" panose="020B0604020202020204" pitchFamily="34" charset="0"/>
              <a:cs typeface="Arial" panose="020B0604020202020204" pitchFamily="34" charset="0"/>
            </a:rPr>
            <a:t>●Conduct Site Readiness</a:t>
          </a:r>
        </a:p>
      </dsp:txBody>
      <dsp:txXfrm>
        <a:off x="461969" y="1278425"/>
        <a:ext cx="2753138" cy="3110284"/>
      </dsp:txXfrm>
    </dsp:sp>
    <dsp:sp modelId="{43237A7C-F3A8-4024-8664-D74DA0D9FBD4}">
      <dsp:nvSpPr>
        <dsp:cNvPr id="0" name=""/>
        <dsp:cNvSpPr/>
      </dsp:nvSpPr>
      <dsp:spPr>
        <a:xfrm>
          <a:off x="3880567" y="0"/>
          <a:ext cx="3608539" cy="504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a:latin typeface="Arial" panose="020B0604020202020204" pitchFamily="34" charset="0"/>
              <a:cs typeface="Arial" panose="020B0604020202020204" pitchFamily="34" charset="0"/>
            </a:rPr>
            <a:t>Winter 2025</a:t>
          </a:r>
        </a:p>
      </dsp:txBody>
      <dsp:txXfrm>
        <a:off x="3880567" y="0"/>
        <a:ext cx="3608539" cy="1514951"/>
      </dsp:txXfrm>
    </dsp:sp>
    <dsp:sp modelId="{9E5E75BA-1DD5-418A-B210-EF2268262C28}">
      <dsp:nvSpPr>
        <dsp:cNvPr id="0" name=""/>
        <dsp:cNvSpPr/>
      </dsp:nvSpPr>
      <dsp:spPr>
        <a:xfrm>
          <a:off x="4076338" y="1119375"/>
          <a:ext cx="3216998" cy="32795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a:latin typeface="Arial" panose="020B0604020202020204" pitchFamily="34" charset="0"/>
              <a:cs typeface="Arial" panose="020B0604020202020204" pitchFamily="34" charset="0"/>
            </a:rPr>
            <a:t>●Review Appendix A of the PAM</a:t>
          </a:r>
        </a:p>
        <a:p>
          <a:pPr marL="0" lvl="0" indent="0" algn="ctr" defTabSz="800100">
            <a:lnSpc>
              <a:spcPct val="90000"/>
            </a:lnSpc>
            <a:spcBef>
              <a:spcPct val="0"/>
            </a:spcBef>
            <a:spcAft>
              <a:spcPct val="35000"/>
            </a:spcAft>
            <a:buFont typeface="Arial" panose="020B0604020202020204" pitchFamily="34" charset="0"/>
            <a:buNone/>
          </a:pPr>
          <a:r>
            <a:rPr lang="en-US" sz="1800" b="1" kern="1200">
              <a:latin typeface="Arial" panose="020B0604020202020204" pitchFamily="34" charset="0"/>
              <a:cs typeface="Arial" panose="020B0604020202020204" pitchFamily="34" charset="0"/>
            </a:rPr>
            <a:t>●Check the updated technology guidelines to verify that devices meet technology requirements</a:t>
          </a:r>
        </a:p>
        <a:p>
          <a:pPr marL="0" lvl="0" indent="0" algn="ctr" defTabSz="800100">
            <a:lnSpc>
              <a:spcPct val="90000"/>
            </a:lnSpc>
            <a:spcBef>
              <a:spcPct val="0"/>
            </a:spcBef>
            <a:spcAft>
              <a:spcPct val="35000"/>
            </a:spcAft>
            <a:buFont typeface="Arial" panose="020B0604020202020204" pitchFamily="34" charset="0"/>
            <a:buNone/>
          </a:pPr>
          <a:r>
            <a:rPr lang="en-US" sz="1800" b="1" kern="1200">
              <a:latin typeface="Arial" panose="020B0604020202020204" pitchFamily="34" charset="0"/>
              <a:cs typeface="Arial" panose="020B0604020202020204" pitchFamily="34" charset="0"/>
            </a:rPr>
            <a:t>●Install updated kiosks if needed</a:t>
          </a:r>
        </a:p>
        <a:p>
          <a:pPr marL="0" lvl="0" indent="0" algn="ctr" defTabSz="800100">
            <a:lnSpc>
              <a:spcPct val="90000"/>
            </a:lnSpc>
            <a:spcBef>
              <a:spcPct val="0"/>
            </a:spcBef>
            <a:spcAft>
              <a:spcPct val="35000"/>
            </a:spcAft>
            <a:buFont typeface="Arial" panose="020B0604020202020204" pitchFamily="34" charset="0"/>
            <a:buNone/>
          </a:pPr>
          <a:r>
            <a:rPr lang="en-US" sz="1800" b="1" kern="1200">
              <a:latin typeface="Arial" panose="020B0604020202020204" pitchFamily="34" charset="0"/>
              <a:cs typeface="Arial" panose="020B0604020202020204" pitchFamily="34" charset="0"/>
            </a:rPr>
            <a:t>●Verify access to MCAS Portal and MCAS Training Site</a:t>
          </a:r>
        </a:p>
      </dsp:txBody>
      <dsp:txXfrm>
        <a:off x="4170561" y="1213598"/>
        <a:ext cx="3028552" cy="3091147"/>
      </dsp:txXfrm>
    </dsp:sp>
    <dsp:sp modelId="{9338C6C0-B28C-4308-8478-594D92C5D5CB}">
      <dsp:nvSpPr>
        <dsp:cNvPr id="0" name=""/>
        <dsp:cNvSpPr/>
      </dsp:nvSpPr>
      <dsp:spPr>
        <a:xfrm>
          <a:off x="7759747" y="0"/>
          <a:ext cx="3608539" cy="504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a:latin typeface="Arial" panose="020B0604020202020204" pitchFamily="34" charset="0"/>
              <a:cs typeface="Arial" panose="020B0604020202020204" pitchFamily="34" charset="0"/>
            </a:rPr>
            <a:t>During Testing</a:t>
          </a:r>
        </a:p>
      </dsp:txBody>
      <dsp:txXfrm>
        <a:off x="7759747" y="0"/>
        <a:ext cx="3608539" cy="1514951"/>
      </dsp:txXfrm>
    </dsp:sp>
    <dsp:sp modelId="{C7D57BC3-E152-405E-BF39-68B6C7A68D6C}">
      <dsp:nvSpPr>
        <dsp:cNvPr id="0" name=""/>
        <dsp:cNvSpPr/>
      </dsp:nvSpPr>
      <dsp:spPr>
        <a:xfrm>
          <a:off x="8120601" y="1514951"/>
          <a:ext cx="2886831" cy="32823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●Troubleshoot issues as they arise</a:t>
          </a:r>
        </a:p>
        <a:p>
          <a:pPr marL="0" lvl="0" indent="0" algn="ctr"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●Contact the MCAS Service Center with technology questions</a:t>
          </a:r>
        </a:p>
      </dsp:txBody>
      <dsp:txXfrm>
        <a:off x="8205153" y="1599503"/>
        <a:ext cx="2717727" cy="31132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8C6C0-B28C-4308-8478-594D92C5D5CB}">
      <dsp:nvSpPr>
        <dsp:cNvPr id="0" name=""/>
        <dsp:cNvSpPr/>
      </dsp:nvSpPr>
      <dsp:spPr>
        <a:xfrm>
          <a:off x="5690" y="0"/>
          <a:ext cx="5473876" cy="504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a:latin typeface="Arial" panose="020B0604020202020204" pitchFamily="34" charset="0"/>
              <a:cs typeface="Arial" panose="020B0604020202020204" pitchFamily="34" charset="0"/>
            </a:rPr>
            <a:t>Up to 2 days before testing</a:t>
          </a:r>
        </a:p>
      </dsp:txBody>
      <dsp:txXfrm>
        <a:off x="5690" y="0"/>
        <a:ext cx="5473876" cy="1514951"/>
      </dsp:txXfrm>
    </dsp:sp>
    <dsp:sp modelId="{D320A643-3A9C-40E6-8C95-D5B771205F5A}">
      <dsp:nvSpPr>
        <dsp:cNvPr id="0" name=""/>
        <dsp:cNvSpPr/>
      </dsp:nvSpPr>
      <dsp:spPr>
        <a:xfrm>
          <a:off x="553078" y="1515258"/>
          <a:ext cx="4379101" cy="32817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 Verify accommodations</a:t>
          </a:r>
        </a:p>
      </dsp:txBody>
      <dsp:txXfrm>
        <a:off x="649198" y="1611378"/>
        <a:ext cx="4186861" cy="3089540"/>
      </dsp:txXfrm>
    </dsp:sp>
    <dsp:sp modelId="{FED935C3-B61F-4F37-A61E-FC12A96BB539}">
      <dsp:nvSpPr>
        <dsp:cNvPr id="0" name=""/>
        <dsp:cNvSpPr/>
      </dsp:nvSpPr>
      <dsp:spPr>
        <a:xfrm>
          <a:off x="5892187" y="0"/>
          <a:ext cx="5473876" cy="504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a:solidFill>
                <a:srgbClr val="FF0000"/>
              </a:solidFill>
              <a:latin typeface="Arial" panose="020B0604020202020204" pitchFamily="34" charset="0"/>
              <a:cs typeface="Arial" panose="020B0604020202020204" pitchFamily="34" charset="0"/>
            </a:rPr>
            <a:t>Test Day</a:t>
          </a:r>
        </a:p>
      </dsp:txBody>
      <dsp:txXfrm>
        <a:off x="5892187" y="0"/>
        <a:ext cx="5473876" cy="1514951"/>
      </dsp:txXfrm>
    </dsp:sp>
    <dsp:sp modelId="{DA40E540-4944-42F8-8D3B-5AB6029BBBEC}">
      <dsp:nvSpPr>
        <dsp:cNvPr id="0" name=""/>
        <dsp:cNvSpPr/>
      </dsp:nvSpPr>
      <dsp:spPr>
        <a:xfrm>
          <a:off x="6180551" y="1407807"/>
          <a:ext cx="5042929" cy="32815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 Distribute student logins to students</a:t>
          </a:r>
        </a:p>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 Provide session access codes to students</a:t>
          </a:r>
        </a:p>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 Enter proctor password as needed</a:t>
          </a:r>
        </a:p>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 Monitor student testing status in the MCAS Portal</a:t>
          </a:r>
        </a:p>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 Assist with testing issues as needed</a:t>
          </a:r>
        </a:p>
      </dsp:txBody>
      <dsp:txXfrm>
        <a:off x="6276666" y="1503922"/>
        <a:ext cx="4850699" cy="308936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2025/3/3</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2025/3/3</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Massachusetts Department of Elementary and Secondary Education</a:t>
            </a:r>
          </a:p>
        </p:txBody>
      </p:sp>
      <p:sp>
        <p:nvSpPr>
          <p:cNvPr id="5" name="Slide Number Placeholder 4"/>
          <p:cNvSpPr>
            <a:spLocks noGrp="1"/>
          </p:cNvSpPr>
          <p:nvPr>
            <p:ph type="sldNum" sz="quarter" idx="5"/>
          </p:nvPr>
        </p:nvSpPr>
        <p:spPr/>
        <p:txBody>
          <a:bodyPr/>
          <a:lstStyle/>
          <a:p>
            <a:fld id="{145724FF-A098-4B60-9000-6891DF0985A5}" type="slidenum">
              <a:rPr lang="en-US" smtClean="0"/>
              <a:pPr/>
              <a:t>1</a:t>
            </a:fld>
            <a:endParaRPr lang="en-US"/>
          </a:p>
        </p:txBody>
      </p:sp>
    </p:spTree>
    <p:extLst>
      <p:ext uri="{BB962C8B-B14F-4D97-AF65-F5344CB8AC3E}">
        <p14:creationId xmlns:p14="http://schemas.microsoft.com/office/powerpoint/2010/main" val="291203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2368440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3637394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1326228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FEC14-3C15-89AD-C3F0-820F1DD443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A5645-B350-5681-AD6C-3EC2B7AA8A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FA7A6B-7494-8009-5358-7995134470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45D719-96C9-CF99-753C-8D3605D47021}"/>
              </a:ext>
            </a:extLst>
          </p:cNvPr>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3851368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5D9DC-496B-0F35-BEB9-815AD6CFB9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16FD6E-19A7-9D49-6D77-B5E65F36BC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462F66-4E9B-436D-5257-8493C02718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10748C-DCF9-606F-B25D-50982F521E3F}"/>
              </a:ext>
            </a:extLst>
          </p:cNvPr>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2946180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3DAB9-23CF-5A8D-78D1-8669DC713B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98BFA8-B02F-AE4A-593D-88B3E84E8C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23ECFA-CACC-BE42-6C37-3397EB29C9C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D6AD66-936E-7113-81F1-352EBAE7ACDF}"/>
              </a:ext>
            </a:extLst>
          </p:cNvPr>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264367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8B7EC-3187-F6B5-4912-9D470C568B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F3B0B9-F3C3-9445-1D35-7B797F5D69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8081EC-00C4-AD43-8BD8-5B4D6188EC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5C58FF-88FD-03AF-F4BE-9E9FAE83F39F}"/>
              </a:ext>
            </a:extLst>
          </p:cNvPr>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3960450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24945-7185-594D-C7D1-243BD49C5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05C92-3DEE-58DA-57CB-B7B8355EF4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4F0BC2-76A1-7866-D35A-5D0680E3E3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E752D5-C853-F033-4A66-8BB5F9236358}"/>
              </a:ext>
            </a:extLst>
          </p:cNvPr>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1380920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B9B83-1E9A-8699-8FFE-373C8F3EA7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8CFE2-A572-5B0E-E75F-CF22A037E8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6669B7-BDFF-5F66-E9A9-545EAC36BD3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5BFA84-A9C6-5D3C-B3F5-E2DF759F7068}"/>
              </a:ext>
            </a:extLst>
          </p:cNvPr>
          <p:cNvSpPr>
            <a:spLocks noGrp="1"/>
          </p:cNvSpPr>
          <p:nvPr>
            <p:ph type="sldNum" sz="quarter" idx="5"/>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4293105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B38E6-6392-31C9-101E-354993F2BE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9EB71-DF1E-0FAC-05A8-2134AB7733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850646-3BC2-1842-5BB7-24D3DD35F1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A9E746-1DAA-5671-ADE1-AF18A2CB9061}"/>
              </a:ext>
            </a:extLst>
          </p:cNvPr>
          <p:cNvSpPr>
            <a:spLocks noGrp="1"/>
          </p:cNvSpPr>
          <p:nvPr>
            <p:ph type="sldNum" sz="quarter" idx="5"/>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893072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406DF-9B43-44E9-B3C7-398A43171C4A}" type="slidenum">
              <a:rPr lang="en-US"/>
              <a:pPr fontAlgn="base">
                <a:spcBef>
                  <a:spcPct val="0"/>
                </a:spcBef>
                <a:spcAft>
                  <a:spcPct val="0"/>
                </a:spcAft>
              </a:pPr>
              <a:t>2</a:t>
            </a:fld>
            <a:endParaRPr lang="en-US"/>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Massachusetts Department of Elementary and Secondary Education</a:t>
            </a:r>
          </a:p>
        </p:txBody>
      </p:sp>
    </p:spTree>
    <p:extLst>
      <p:ext uri="{BB962C8B-B14F-4D97-AF65-F5344CB8AC3E}">
        <p14:creationId xmlns:p14="http://schemas.microsoft.com/office/powerpoint/2010/main" val="1414611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A6DBD-BD34-827C-3FCC-466A03B55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963EA-6C78-2873-3E74-387E61804B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17A21-5510-3865-F84E-30E079581C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9078CA-8928-4540-A3D1-116F6CC99332}"/>
              </a:ext>
            </a:extLst>
          </p:cNvPr>
          <p:cNvSpPr>
            <a:spLocks noGrp="1"/>
          </p:cNvSpPr>
          <p:nvPr>
            <p:ph type="sldNum" sz="quarter" idx="5"/>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1530350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899A9-8827-9E68-400C-BE8FC0D988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3A6006-860B-3CA5-462C-BF9B3031CE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6DBF7-EC90-4FB5-74EE-BAABA0F047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9B3A7A-6A62-4BA2-2C72-21EFE4EA56D4}"/>
              </a:ext>
            </a:extLst>
          </p:cNvPr>
          <p:cNvSpPr>
            <a:spLocks noGrp="1"/>
          </p:cNvSpPr>
          <p:nvPr>
            <p:ph type="sldNum" sz="quarter" idx="5"/>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931674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76A53-1A37-D39A-ACC4-7CDD6EEA0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D23E85-A6CA-A622-7816-282D20F98B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B3059A-6EED-AC1B-CC70-DF991DA651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07F48A-1FB0-334A-871A-B1E5C266DD9B}"/>
              </a:ext>
            </a:extLst>
          </p:cNvPr>
          <p:cNvSpPr>
            <a:spLocks noGrp="1"/>
          </p:cNvSpPr>
          <p:nvPr>
            <p:ph type="sldNum" sz="quarter" idx="5"/>
          </p:nvPr>
        </p:nvSpPr>
        <p:spPr/>
        <p:txBody>
          <a:bodyPr/>
          <a:lstStyle/>
          <a:p>
            <a:fld id="{ADCCD5AF-71CD-4C88-AC55-E7BE057B2D3C}" type="slidenum">
              <a:rPr lang="zh-CN" altLang="en-US" smtClean="0"/>
              <a:pPr/>
              <a:t>30</a:t>
            </a:fld>
            <a:endParaRPr lang="zh-CN" altLang="en-US"/>
          </a:p>
        </p:txBody>
      </p:sp>
    </p:spTree>
    <p:extLst>
      <p:ext uri="{BB962C8B-B14F-4D97-AF65-F5344CB8AC3E}">
        <p14:creationId xmlns:p14="http://schemas.microsoft.com/office/powerpoint/2010/main" val="143022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B41E3-4BCC-195E-FD0A-0FAB17769A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2E1F0C-CD9E-3C4D-2F91-57B570E1D3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6A95BB-870E-F0F5-82D6-8622496A2DE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A0BCC7-E6E8-7F63-0F51-AC7B46A9B304}"/>
              </a:ext>
            </a:extLst>
          </p:cNvPr>
          <p:cNvSpPr>
            <a:spLocks noGrp="1"/>
          </p:cNvSpPr>
          <p:nvPr>
            <p:ph type="sldNum" sz="quarter" idx="5"/>
          </p:nvPr>
        </p:nvSpPr>
        <p:spPr/>
        <p:txBody>
          <a:bodyPr/>
          <a:lstStyle/>
          <a:p>
            <a:fld id="{ADCCD5AF-71CD-4C88-AC55-E7BE057B2D3C}" type="slidenum">
              <a:rPr lang="zh-CN" altLang="en-US" smtClean="0"/>
              <a:pPr/>
              <a:t>32</a:t>
            </a:fld>
            <a:endParaRPr lang="zh-CN" altLang="en-US"/>
          </a:p>
        </p:txBody>
      </p:sp>
    </p:spTree>
    <p:extLst>
      <p:ext uri="{BB962C8B-B14F-4D97-AF65-F5344CB8AC3E}">
        <p14:creationId xmlns:p14="http://schemas.microsoft.com/office/powerpoint/2010/main" val="2728311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46F67-141D-A903-05BD-69EB4E365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FFAC5-AC14-58C0-41FF-53E3B1BF94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54E6D9-FE81-9019-8CB2-9A0D3EF3F9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92A320-40FC-8AA2-07F2-E17F4B9D71CB}"/>
              </a:ext>
            </a:extLst>
          </p:cNvPr>
          <p:cNvSpPr>
            <a:spLocks noGrp="1"/>
          </p:cNvSpPr>
          <p:nvPr>
            <p:ph type="sldNum" sz="quarter" idx="5"/>
          </p:nvPr>
        </p:nvSpPr>
        <p:spPr/>
        <p:txBody>
          <a:bodyPr/>
          <a:lstStyle/>
          <a:p>
            <a:fld id="{ADCCD5AF-71CD-4C88-AC55-E7BE057B2D3C}" type="slidenum">
              <a:rPr lang="zh-CN" altLang="en-US" smtClean="0"/>
              <a:pPr/>
              <a:t>33</a:t>
            </a:fld>
            <a:endParaRPr lang="zh-CN" altLang="en-US"/>
          </a:p>
        </p:txBody>
      </p:sp>
    </p:spTree>
    <p:extLst>
      <p:ext uri="{BB962C8B-B14F-4D97-AF65-F5344CB8AC3E}">
        <p14:creationId xmlns:p14="http://schemas.microsoft.com/office/powerpoint/2010/main" val="1111926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25DBB-C5A6-E7CC-FB05-4CD42DE1BB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041A7E-2EC1-414F-34ED-9FE726BCB7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7BF256-5D7C-9670-7444-781EB3A5F3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20E6B8-EC17-D1F0-EEAD-6F727EC540A4}"/>
              </a:ext>
            </a:extLst>
          </p:cNvPr>
          <p:cNvSpPr>
            <a:spLocks noGrp="1"/>
          </p:cNvSpPr>
          <p:nvPr>
            <p:ph type="sldNum" sz="quarter" idx="5"/>
          </p:nvPr>
        </p:nvSpPr>
        <p:spPr/>
        <p:txBody>
          <a:bodyPr/>
          <a:lstStyle/>
          <a:p>
            <a:fld id="{ADCCD5AF-71CD-4C88-AC55-E7BE057B2D3C}" type="slidenum">
              <a:rPr lang="zh-CN" altLang="en-US" smtClean="0"/>
              <a:pPr/>
              <a:t>34</a:t>
            </a:fld>
            <a:endParaRPr lang="zh-CN" altLang="en-US"/>
          </a:p>
        </p:txBody>
      </p:sp>
    </p:spTree>
    <p:extLst>
      <p:ext uri="{BB962C8B-B14F-4D97-AF65-F5344CB8AC3E}">
        <p14:creationId xmlns:p14="http://schemas.microsoft.com/office/powerpoint/2010/main" val="1330110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ED470-CA69-696E-DBE4-2830613DA6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3CE61-AE73-C668-E9C3-31DC2D6055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D026B3-6C9D-FB90-D2FB-B66647BB4A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3A6E78-F4DB-8077-4E7F-1D241F4A9C08}"/>
              </a:ext>
            </a:extLst>
          </p:cNvPr>
          <p:cNvSpPr>
            <a:spLocks noGrp="1"/>
          </p:cNvSpPr>
          <p:nvPr>
            <p:ph type="sldNum" sz="quarter" idx="5"/>
          </p:nvPr>
        </p:nvSpPr>
        <p:spPr/>
        <p:txBody>
          <a:bodyPr/>
          <a:lstStyle/>
          <a:p>
            <a:fld id="{ADCCD5AF-71CD-4C88-AC55-E7BE057B2D3C}" type="slidenum">
              <a:rPr lang="zh-CN" altLang="en-US" smtClean="0"/>
              <a:pPr/>
              <a:t>35</a:t>
            </a:fld>
            <a:endParaRPr lang="zh-CN" altLang="en-US"/>
          </a:p>
        </p:txBody>
      </p:sp>
    </p:spTree>
    <p:extLst>
      <p:ext uri="{BB962C8B-B14F-4D97-AF65-F5344CB8AC3E}">
        <p14:creationId xmlns:p14="http://schemas.microsoft.com/office/powerpoint/2010/main" val="3180034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0020-56F4-0A25-D7DB-15DDF14EA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A5C04-50AB-1EED-774D-12BEBA65F7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BCC52-93AA-E0B7-A951-21F4FDEE9D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02DBA7-0D1F-A67B-DE68-5F7841A82F68}"/>
              </a:ext>
            </a:extLst>
          </p:cNvPr>
          <p:cNvSpPr>
            <a:spLocks noGrp="1"/>
          </p:cNvSpPr>
          <p:nvPr>
            <p:ph type="sldNum" sz="quarter" idx="5"/>
          </p:nvPr>
        </p:nvSpPr>
        <p:spPr/>
        <p:txBody>
          <a:bodyPr/>
          <a:lstStyle/>
          <a:p>
            <a:fld id="{ADCCD5AF-71CD-4C88-AC55-E7BE057B2D3C}" type="slidenum">
              <a:rPr lang="zh-CN" altLang="en-US" smtClean="0"/>
              <a:pPr/>
              <a:t>40</a:t>
            </a:fld>
            <a:endParaRPr lang="zh-CN" altLang="en-US"/>
          </a:p>
        </p:txBody>
      </p:sp>
    </p:spTree>
    <p:extLst>
      <p:ext uri="{BB962C8B-B14F-4D97-AF65-F5344CB8AC3E}">
        <p14:creationId xmlns:p14="http://schemas.microsoft.com/office/powerpoint/2010/main" val="108772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11273-34FC-B767-3791-9B0FE966F8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615CA-B778-6C49-FE73-B9E60BD25C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D8A6F3-B311-C58E-52AE-E7D838D2AE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C835C1-FB6B-60B7-4305-E90554BC0320}"/>
              </a:ext>
            </a:extLst>
          </p:cNvPr>
          <p:cNvSpPr>
            <a:spLocks noGrp="1"/>
          </p:cNvSpPr>
          <p:nvPr>
            <p:ph type="sldNum" sz="quarter" idx="5"/>
          </p:nvPr>
        </p:nvSpPr>
        <p:spPr/>
        <p:txBody>
          <a:bodyPr/>
          <a:lstStyle/>
          <a:p>
            <a:fld id="{ADCCD5AF-71CD-4C88-AC55-E7BE057B2D3C}" type="slidenum">
              <a:rPr lang="zh-CN" altLang="en-US" smtClean="0"/>
              <a:pPr/>
              <a:t>41</a:t>
            </a:fld>
            <a:endParaRPr lang="zh-CN" altLang="en-US"/>
          </a:p>
        </p:txBody>
      </p:sp>
    </p:spTree>
    <p:extLst>
      <p:ext uri="{BB962C8B-B14F-4D97-AF65-F5344CB8AC3E}">
        <p14:creationId xmlns:p14="http://schemas.microsoft.com/office/powerpoint/2010/main" val="3374423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59A77-81B0-9B51-1912-5A3F49DC6A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FCF769-70BC-DBD5-B598-6C126C0653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CBB910-E594-5C77-4AB1-034DC5DE65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211641-64C9-2381-413A-9FF50A1947EB}"/>
              </a:ext>
            </a:extLst>
          </p:cNvPr>
          <p:cNvSpPr>
            <a:spLocks noGrp="1"/>
          </p:cNvSpPr>
          <p:nvPr>
            <p:ph type="sldNum" sz="quarter" idx="5"/>
          </p:nvPr>
        </p:nvSpPr>
        <p:spPr/>
        <p:txBody>
          <a:bodyPr/>
          <a:lstStyle/>
          <a:p>
            <a:fld id="{ADCCD5AF-71CD-4C88-AC55-E7BE057B2D3C}" type="slidenum">
              <a:rPr lang="zh-CN" altLang="en-US" smtClean="0"/>
              <a:pPr/>
              <a:t>42</a:t>
            </a:fld>
            <a:endParaRPr lang="zh-CN" altLang="en-US"/>
          </a:p>
        </p:txBody>
      </p:sp>
    </p:spTree>
    <p:extLst>
      <p:ext uri="{BB962C8B-B14F-4D97-AF65-F5344CB8AC3E}">
        <p14:creationId xmlns:p14="http://schemas.microsoft.com/office/powerpoint/2010/main" val="877164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192785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0B1A-5A44-E31B-DBF6-C655BAA309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766473-E035-418F-E109-81AEEF0367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5AFB86-5F1E-C8F7-BD17-95398E1855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5FDD68-3921-CD5B-84DE-270872040499}"/>
              </a:ext>
            </a:extLst>
          </p:cNvPr>
          <p:cNvSpPr>
            <a:spLocks noGrp="1"/>
          </p:cNvSpPr>
          <p:nvPr>
            <p:ph type="sldNum" sz="quarter" idx="5"/>
          </p:nvPr>
        </p:nvSpPr>
        <p:spPr/>
        <p:txBody>
          <a:bodyPr/>
          <a:lstStyle/>
          <a:p>
            <a:fld id="{ADCCD5AF-71CD-4C88-AC55-E7BE057B2D3C}" type="slidenum">
              <a:rPr lang="zh-CN" altLang="en-US" smtClean="0"/>
              <a:pPr/>
              <a:t>43</a:t>
            </a:fld>
            <a:endParaRPr lang="zh-CN" altLang="en-US"/>
          </a:p>
        </p:txBody>
      </p:sp>
    </p:spTree>
    <p:extLst>
      <p:ext uri="{BB962C8B-B14F-4D97-AF65-F5344CB8AC3E}">
        <p14:creationId xmlns:p14="http://schemas.microsoft.com/office/powerpoint/2010/main" val="1193265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75153-C519-050F-65CB-DC72070FEE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3AFA45-4874-A0D8-D3F7-20D969653D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EF3035-DEC8-CFF2-4A20-0C64470DB2F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4B2C31-D03E-2C31-EFD9-B3AE0BAB7327}"/>
              </a:ext>
            </a:extLst>
          </p:cNvPr>
          <p:cNvSpPr>
            <a:spLocks noGrp="1"/>
          </p:cNvSpPr>
          <p:nvPr>
            <p:ph type="sldNum" sz="quarter" idx="5"/>
          </p:nvPr>
        </p:nvSpPr>
        <p:spPr/>
        <p:txBody>
          <a:bodyPr/>
          <a:lstStyle/>
          <a:p>
            <a:fld id="{ADCCD5AF-71CD-4C88-AC55-E7BE057B2D3C}" type="slidenum">
              <a:rPr lang="zh-CN" altLang="en-US" smtClean="0"/>
              <a:pPr/>
              <a:t>44</a:t>
            </a:fld>
            <a:endParaRPr lang="zh-CN" altLang="en-US"/>
          </a:p>
        </p:txBody>
      </p:sp>
    </p:spTree>
    <p:extLst>
      <p:ext uri="{BB962C8B-B14F-4D97-AF65-F5344CB8AC3E}">
        <p14:creationId xmlns:p14="http://schemas.microsoft.com/office/powerpoint/2010/main" val="25604657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45</a:t>
            </a:fld>
            <a:endParaRPr lang="zh-CN" altLang="en-US"/>
          </a:p>
        </p:txBody>
      </p:sp>
    </p:spTree>
    <p:extLst>
      <p:ext uri="{BB962C8B-B14F-4D97-AF65-F5344CB8AC3E}">
        <p14:creationId xmlns:p14="http://schemas.microsoft.com/office/powerpoint/2010/main" val="1802991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C2D6E-756E-19C1-861D-EE9FDF269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27445E-5D5B-E155-13CA-1A709B987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D6F382-8F91-2236-3E0E-DC6BF2200E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8FB49B-8DC0-261E-7311-C3ED94EAC4F5}"/>
              </a:ext>
            </a:extLst>
          </p:cNvPr>
          <p:cNvSpPr>
            <a:spLocks noGrp="1"/>
          </p:cNvSpPr>
          <p:nvPr>
            <p:ph type="sldNum" sz="quarter" idx="5"/>
          </p:nvPr>
        </p:nvSpPr>
        <p:spPr/>
        <p:txBody>
          <a:bodyPr/>
          <a:lstStyle/>
          <a:p>
            <a:fld id="{ADCCD5AF-71CD-4C88-AC55-E7BE057B2D3C}" type="slidenum">
              <a:rPr lang="zh-CN" altLang="en-US" smtClean="0"/>
              <a:pPr/>
              <a:t>47</a:t>
            </a:fld>
            <a:endParaRPr lang="zh-CN" altLang="en-US"/>
          </a:p>
        </p:txBody>
      </p:sp>
    </p:spTree>
    <p:extLst>
      <p:ext uri="{BB962C8B-B14F-4D97-AF65-F5344CB8AC3E}">
        <p14:creationId xmlns:p14="http://schemas.microsoft.com/office/powerpoint/2010/main" val="552438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8B348-C218-0830-DD9C-F43457763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0FD190-7456-40EB-F868-F3DCB352D3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C9E67A-6792-98CD-53B6-F0FF5EECD34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5FE1E3-9B00-7A18-AB15-EF656D6653A0}"/>
              </a:ext>
            </a:extLst>
          </p:cNvPr>
          <p:cNvSpPr>
            <a:spLocks noGrp="1"/>
          </p:cNvSpPr>
          <p:nvPr>
            <p:ph type="sldNum" sz="quarter" idx="5"/>
          </p:nvPr>
        </p:nvSpPr>
        <p:spPr/>
        <p:txBody>
          <a:bodyPr/>
          <a:lstStyle/>
          <a:p>
            <a:fld id="{ADCCD5AF-71CD-4C88-AC55-E7BE057B2D3C}" type="slidenum">
              <a:rPr lang="zh-CN" altLang="en-US" smtClean="0"/>
              <a:pPr/>
              <a:t>48</a:t>
            </a:fld>
            <a:endParaRPr lang="zh-CN" altLang="en-US"/>
          </a:p>
        </p:txBody>
      </p:sp>
    </p:spTree>
    <p:extLst>
      <p:ext uri="{BB962C8B-B14F-4D97-AF65-F5344CB8AC3E}">
        <p14:creationId xmlns:p14="http://schemas.microsoft.com/office/powerpoint/2010/main" val="824887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C01E5-B865-8183-A702-93F22D6AAC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1D42A-C9E3-A681-8405-11578164DD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BA5495-7F2A-57D5-940C-ED73720038D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28D0E8-2EF5-09B7-72AC-8DF5DB0CD506}"/>
              </a:ext>
            </a:extLst>
          </p:cNvPr>
          <p:cNvSpPr>
            <a:spLocks noGrp="1"/>
          </p:cNvSpPr>
          <p:nvPr>
            <p:ph type="sldNum" sz="quarter" idx="5"/>
          </p:nvPr>
        </p:nvSpPr>
        <p:spPr/>
        <p:txBody>
          <a:bodyPr/>
          <a:lstStyle/>
          <a:p>
            <a:fld id="{ADCCD5AF-71CD-4C88-AC55-E7BE057B2D3C}" type="slidenum">
              <a:rPr lang="zh-CN" altLang="en-US" smtClean="0"/>
              <a:pPr/>
              <a:t>67</a:t>
            </a:fld>
            <a:endParaRPr lang="zh-CN" altLang="en-US"/>
          </a:p>
        </p:txBody>
      </p:sp>
    </p:spTree>
    <p:extLst>
      <p:ext uri="{BB962C8B-B14F-4D97-AF65-F5344CB8AC3E}">
        <p14:creationId xmlns:p14="http://schemas.microsoft.com/office/powerpoint/2010/main" val="11580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28323-72AC-9DEE-B95A-103B865679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982C3B-14B9-4356-7F3B-6279D45E2B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4676A8-CE50-EF00-9AB3-6387A51740A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844887-CFC4-4AD5-1CF1-55A8692451C0}"/>
              </a:ext>
            </a:extLst>
          </p:cNvPr>
          <p:cNvSpPr>
            <a:spLocks noGrp="1"/>
          </p:cNvSpPr>
          <p:nvPr>
            <p:ph type="sldNum" sz="quarter" idx="5"/>
          </p:nvPr>
        </p:nvSpPr>
        <p:spPr/>
        <p:txBody>
          <a:bodyPr/>
          <a:lstStyle/>
          <a:p>
            <a:fld id="{ADCCD5AF-71CD-4C88-AC55-E7BE057B2D3C}" type="slidenum">
              <a:rPr lang="zh-CN" altLang="en-US" smtClean="0"/>
              <a:pPr/>
              <a:t>70</a:t>
            </a:fld>
            <a:endParaRPr lang="zh-CN" altLang="en-US"/>
          </a:p>
        </p:txBody>
      </p:sp>
    </p:spTree>
    <p:extLst>
      <p:ext uri="{BB962C8B-B14F-4D97-AF65-F5344CB8AC3E}">
        <p14:creationId xmlns:p14="http://schemas.microsoft.com/office/powerpoint/2010/main" val="3970139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71</a:t>
            </a:fld>
            <a:endParaRPr lang="zh-CN" altLang="en-US"/>
          </a:p>
        </p:txBody>
      </p:sp>
    </p:spTree>
    <p:extLst>
      <p:ext uri="{BB962C8B-B14F-4D97-AF65-F5344CB8AC3E}">
        <p14:creationId xmlns:p14="http://schemas.microsoft.com/office/powerpoint/2010/main" val="30882648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72</a:t>
            </a:fld>
            <a:endParaRPr lang="zh-CN" altLang="en-US"/>
          </a:p>
        </p:txBody>
      </p:sp>
    </p:spTree>
    <p:extLst>
      <p:ext uri="{BB962C8B-B14F-4D97-AF65-F5344CB8AC3E}">
        <p14:creationId xmlns:p14="http://schemas.microsoft.com/office/powerpoint/2010/main" val="27509755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73</a:t>
            </a:fld>
            <a:endParaRPr lang="zh-CN" altLang="en-US"/>
          </a:p>
        </p:txBody>
      </p:sp>
    </p:spTree>
    <p:extLst>
      <p:ext uri="{BB962C8B-B14F-4D97-AF65-F5344CB8AC3E}">
        <p14:creationId xmlns:p14="http://schemas.microsoft.com/office/powerpoint/2010/main" val="1949974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0062466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74</a:t>
            </a:fld>
            <a:endParaRPr lang="zh-CN" altLang="en-US"/>
          </a:p>
        </p:txBody>
      </p:sp>
    </p:spTree>
    <p:extLst>
      <p:ext uri="{BB962C8B-B14F-4D97-AF65-F5344CB8AC3E}">
        <p14:creationId xmlns:p14="http://schemas.microsoft.com/office/powerpoint/2010/main" val="6856811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45C8B-8A6B-5911-5988-ED9663BC28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235F7-672E-4176-037F-C9ADC4A65A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01D3F2-E52D-5122-DA4F-E362947EBB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51852D-061E-1704-1BB9-564231202266}"/>
              </a:ext>
            </a:extLst>
          </p:cNvPr>
          <p:cNvSpPr>
            <a:spLocks noGrp="1"/>
          </p:cNvSpPr>
          <p:nvPr>
            <p:ph type="sldNum" sz="quarter" idx="5"/>
          </p:nvPr>
        </p:nvSpPr>
        <p:spPr/>
        <p:txBody>
          <a:bodyPr/>
          <a:lstStyle/>
          <a:p>
            <a:fld id="{ADCCD5AF-71CD-4C88-AC55-E7BE057B2D3C}" type="slidenum">
              <a:rPr lang="zh-CN" altLang="en-US" smtClean="0"/>
              <a:pPr/>
              <a:t>75</a:t>
            </a:fld>
            <a:endParaRPr lang="zh-CN" altLang="en-US"/>
          </a:p>
        </p:txBody>
      </p:sp>
    </p:spTree>
    <p:extLst>
      <p:ext uri="{BB962C8B-B14F-4D97-AF65-F5344CB8AC3E}">
        <p14:creationId xmlns:p14="http://schemas.microsoft.com/office/powerpoint/2010/main" val="4896770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76</a:t>
            </a:fld>
            <a:endParaRPr lang="zh-CN" altLang="en-US"/>
          </a:p>
        </p:txBody>
      </p:sp>
    </p:spTree>
    <p:extLst>
      <p:ext uri="{BB962C8B-B14F-4D97-AF65-F5344CB8AC3E}">
        <p14:creationId xmlns:p14="http://schemas.microsoft.com/office/powerpoint/2010/main" val="4443058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77</a:t>
            </a:fld>
            <a:endParaRPr lang="en-US"/>
          </a:p>
        </p:txBody>
      </p:sp>
    </p:spTree>
    <p:extLst>
      <p:ext uri="{BB962C8B-B14F-4D97-AF65-F5344CB8AC3E}">
        <p14:creationId xmlns:p14="http://schemas.microsoft.com/office/powerpoint/2010/main" val="2482723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317947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4186840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1657527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2067206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C60F2-1B5F-B88F-7690-5424F36310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9252A4-4725-D9AB-65BC-9B438C4D3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26F692-B645-069C-5AB2-B6975AC01E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4F8316-BCB0-BE17-164F-9979FFC16E43}"/>
              </a:ext>
            </a:extLst>
          </p:cNvPr>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1989918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3994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82370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9075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5071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0546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031861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01087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17145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955289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14200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29344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917612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611794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62134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07623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52495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10296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3/3/2025</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
        <p:nvSpPr>
          <p:cNvPr id="8" name="TextBox 7">
            <a:extLst>
              <a:ext uri="{FF2B5EF4-FFF2-40B4-BE49-F238E27FC236}">
                <a16:creationId xmlns:a16="http://schemas.microsoft.com/office/drawing/2014/main" id="{90448173-5068-4CE5-6E33-B3D8C7BF56FB}"/>
              </a:ext>
            </a:extLst>
          </p:cNvPr>
          <p:cNvSpPr txBox="1"/>
          <p:nvPr userDrawn="1">
            <p:extLst>
              <p:ext uri="{1162E1C5-73C7-4A58-AE30-91384D911F3F}">
                <p184:classification xmlns:p184="http://schemas.microsoft.com/office/powerpoint/2018/4/main" val="ftr"/>
              </p:ext>
            </p:extLst>
          </p:nvPr>
        </p:nvSpPr>
        <p:spPr>
          <a:xfrm>
            <a:off x="63500" y="66421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49" r:id="rId5"/>
    <p:sldLayoutId id="2147483665" r:id="rId6"/>
    <p:sldLayoutId id="2147483655" r:id="rId7"/>
    <p:sldLayoutId id="2147483661" r:id="rId8"/>
    <p:sldLayoutId id="2147483660" r:id="rId9"/>
    <p:sldLayoutId id="2147483664" r:id="rId10"/>
    <p:sldLayoutId id="2147483652" r:id="rId11"/>
    <p:sldLayoutId id="2147483657" r:id="rId12"/>
    <p:sldLayoutId id="2147483654" r:id="rId13"/>
    <p:sldLayoutId id="2147483663" r:id="rId14"/>
    <p:sldLayoutId id="2147483662" r:id="rId15"/>
    <p:sldLayoutId id="2147483682" r:id="rId16"/>
    <p:sldLayoutId id="2147483683" r:id="rId17"/>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9036926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s://mcas.onlinehelp.cognia.org/training-webinars/" TargetMode="Externa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mcas.cognia.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cas.cognia.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mcas.onlinehelp.cognia.org/wp-content/uploads/sites/30/2024/12/MCAS-Student-Registration-Data-Definitions-12.3.24.xlsx" TargetMode="External"/><Relationship Id="rId2" Type="http://schemas.openxmlformats.org/officeDocument/2006/relationships/hyperlink" Target="https://mcas.onlinehelp.cognia.org/wp-content/uploads/sites/30/2025/01/MCAS-Student-Registration-Guide_Final_Updated-1-21.pdf" TargetMode="External"/><Relationship Id="rId1" Type="http://schemas.openxmlformats.org/officeDocument/2006/relationships/slideLayout" Target="../slideLayouts/slideLayout2.xml"/><Relationship Id="rId6" Type="http://schemas.openxmlformats.org/officeDocument/2006/relationships/hyperlink" Target="https://mcas.onlinehelp.cognia.org/training-webinars/" TargetMode="External"/><Relationship Id="rId5" Type="http://schemas.openxmlformats.org/officeDocument/2006/relationships/hyperlink" Target="https://mcas.onlinehelp.cognia.org/wp-content/uploads/sites/30/2025/01/Guide-to-Enrollment-Transfers-in-the-MCAS-Portal-FINAL.pdf" TargetMode="External"/><Relationship Id="rId4" Type="http://schemas.openxmlformats.org/officeDocument/2006/relationships/hyperlink" Target="https://mcas.onlinehelp.cognia.org/wp-content/uploads/sites/30/2024/12/MCAS_Student_Registration_Template.csv"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mcas.onlinehelp.cognia.org/wp-content/uploads/sites/30/2025/01/Guide-to-Creating-and-Managing-Classes-in-the-MCAS-Portal-FINAL.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mcas.onlinehelp.cognia.org/porta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profiles.doe.mass.edu/"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hyperlink" Target="https://mcas.onlinehelp.cognia.org/portal/"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cas.onlinehelp.cognia.org/training-webinar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cas.onlinehelp.cognia.org/wp-content/uploads/sites/30/2025/01/MCAS-Student-Registration-Guide_Final_Updated-1-21.pdf"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mcas.onlinehelp.cognia.org/wp-content/uploads/sites/30/2025/01/Guide-to-Creating-and-Managing-Classes-in-the-MCAS-Portal-FINAL.pdf"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mcas.onlinehelp.cognia.org/training-module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s://www.doe.mass.edu/mcas/cal.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doe.mass.edu/mcas/testadmin/manua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MCASEvents@cogni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mcas.onlinehelp.cognia.org/training-modules/" TargetMode="External"/><Relationship Id="rId2" Type="http://schemas.openxmlformats.org/officeDocument/2006/relationships/hyperlink" Target="https://mcas.onlinehelp.cognia.org/wp-content/uploads/sites/30/2025/01/Guide-to-Scheduling-Tests-and-Printing-Student-Logins-in-the-MCAS-Portal.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mcas.onlinehelp.cognia.org/wp-content/uploads/sites/30/2025/01/Instructions-for-Using-Materials-Management-in-the-MCAS-Portal-FINAL.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mcas.onlinehelp.cognia.org/wp-content/uploads/sites/30/2025/02/Additional-Tasks-on-the-Test-Scheduling-Page-of-the-MCAS-Portal-Adding-Report-Codes-Reactivating-Tests-and-Exports.pdf"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www.doe.mass.edu/mcas/testadmin/manual/PAM.pdf"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7" Type="http://schemas.openxmlformats.org/officeDocument/2006/relationships/hyperlink" Target="http://eepurl.com/ghSOhH" TargetMode="External"/><Relationship Id="rId2" Type="http://schemas.openxmlformats.org/officeDocument/2006/relationships/notesSlide" Target="../notesSlides/notesSlide38.xml"/><Relationship Id="rId1" Type="http://schemas.openxmlformats.org/officeDocument/2006/relationships/slideLayout" Target="../slideLayouts/slideLayout26.xml"/><Relationship Id="rId6" Type="http://schemas.openxmlformats.org/officeDocument/2006/relationships/hyperlink" Target="http://www.doe.mass.edu/mcas/updates.html" TargetMode="External"/><Relationship Id="rId5" Type="http://schemas.openxmlformats.org/officeDocument/2006/relationships/hyperlink" Target="https://mcas.onlinehelp.cognia.org/technology-setup/" TargetMode="External"/><Relationship Id="rId4" Type="http://schemas.openxmlformats.org/officeDocument/2006/relationships/hyperlink" Target="https://mcas.onlinehelp.cognia.org/portal/"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40.xml"/><Relationship Id="rId1" Type="http://schemas.openxmlformats.org/officeDocument/2006/relationships/slideLayout" Target="../slideLayouts/slideLayout26.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mailto:mcas@cognia.org"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hyperlink" Target="mailto:mcas@mass.gov" TargetMode="External"/><Relationship Id="rId12" Type="http://schemas.openxmlformats.org/officeDocument/2006/relationships/image" Target="../media/image48.svg"/><Relationship Id="rId2" Type="http://schemas.openxmlformats.org/officeDocument/2006/relationships/notesSlide" Target="../notesSlides/notesSlide43.xml"/><Relationship Id="rId1" Type="http://schemas.openxmlformats.org/officeDocument/2006/relationships/slideLayout" Target="../slideLayouts/slideLayout25.xml"/><Relationship Id="rId6" Type="http://schemas.openxmlformats.org/officeDocument/2006/relationships/image" Target="../media/image44.svg"/><Relationship Id="rId11" Type="http://schemas.openxmlformats.org/officeDocument/2006/relationships/image" Target="../media/image47.png"/><Relationship Id="rId5" Type="http://schemas.openxmlformats.org/officeDocument/2006/relationships/image" Target="../media/image43.png"/><Relationship Id="rId10" Type="http://schemas.openxmlformats.org/officeDocument/2006/relationships/hyperlink" Target="http://www.doe.mass.edu/mcas" TargetMode="External"/><Relationship Id="rId4" Type="http://schemas.openxmlformats.org/officeDocument/2006/relationships/image" Target="../media/image42.svg"/><Relationship Id="rId9" Type="http://schemas.openxmlformats.org/officeDocument/2006/relationships/image" Target="../media/image4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838" y="2462792"/>
            <a:ext cx="8631677" cy="1928238"/>
          </a:xfrm>
        </p:spPr>
        <p:txBody>
          <a:bodyPr>
            <a:noAutofit/>
          </a:bodyPr>
          <a:lstStyle/>
          <a:p>
            <a:r>
              <a:rPr lang="en-US" sz="5900">
                <a:latin typeface="Arial"/>
                <a:cs typeface="Arial"/>
              </a:rPr>
              <a:t>Tasks in the MCAS Portal Before Testing</a:t>
            </a:r>
            <a:endParaRPr lang="en-US" altLang="en-US" sz="5900">
              <a:latin typeface="Arial"/>
              <a:cs typeface="Arial"/>
            </a:endParaRPr>
          </a:p>
        </p:txBody>
      </p:sp>
      <p:sp>
        <p:nvSpPr>
          <p:cNvPr id="3" name="Subtitle 2"/>
          <p:cNvSpPr>
            <a:spLocks noGrp="1"/>
          </p:cNvSpPr>
          <p:nvPr>
            <p:ph type="subTitle" idx="1"/>
          </p:nvPr>
        </p:nvSpPr>
        <p:spPr>
          <a:xfrm>
            <a:off x="505838" y="5466944"/>
            <a:ext cx="7538936" cy="1391055"/>
          </a:xfrm>
        </p:spPr>
        <p:txBody>
          <a:bodyPr/>
          <a:lstStyle/>
          <a:p>
            <a:pPr defTabSz="914126"/>
            <a:r>
              <a:rPr lang="en-US" altLang="zh-CN" sz="2799">
                <a:solidFill>
                  <a:srgbClr val="000000"/>
                </a:solidFill>
                <a:latin typeface="Arial" panose="020B0604020202020204" pitchFamily="34" charset="0"/>
                <a:cs typeface="Arial" panose="020B0604020202020204" pitchFamily="34" charset="0"/>
              </a:rPr>
              <a:t>The Office of Student Assessment Services </a:t>
            </a:r>
          </a:p>
          <a:p>
            <a:pPr defTabSz="914126"/>
            <a:r>
              <a:rPr lang="en-US" altLang="zh-CN" sz="2799">
                <a:solidFill>
                  <a:srgbClr val="000000"/>
                </a:solidFill>
                <a:latin typeface="Arial" panose="020B0604020202020204" pitchFamily="34" charset="0"/>
                <a:cs typeface="Arial" panose="020B0604020202020204" pitchFamily="34" charset="0"/>
              </a:rPr>
              <a:t>March 4, 2025</a:t>
            </a:r>
            <a:endParaRPr lang="zh-CN" altLang="en-US" sz="2799">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272CC-5AAC-413F-B3F8-3C00CE59107D}"/>
              </a:ext>
            </a:extLst>
          </p:cNvPr>
          <p:cNvSpPr>
            <a:spLocks noGrp="1"/>
          </p:cNvSpPr>
          <p:nvPr>
            <p:ph type="title" idx="4294967295"/>
          </p:nvPr>
        </p:nvSpPr>
        <p:spPr>
          <a:xfrm>
            <a:off x="822325" y="398463"/>
            <a:ext cx="11369675" cy="679450"/>
          </a:xfrm>
        </p:spPr>
        <p:txBody>
          <a:bodyPr>
            <a:normAutofit fontScale="90000"/>
          </a:bodyPr>
          <a:lstStyle/>
          <a:p>
            <a:r>
              <a:rPr lang="en-US" sz="3600">
                <a:solidFill>
                  <a:srgbClr val="3647B6"/>
                </a:solidFill>
                <a:latin typeface="Arial" panose="020B0604020202020204" pitchFamily="34" charset="0"/>
                <a:cs typeface="Arial" panose="020B0604020202020204" pitchFamily="34" charset="0"/>
              </a:rPr>
              <a:t>Timeline of Tasks in the MCAS Portal to Complete </a:t>
            </a:r>
            <a:r>
              <a:rPr lang="en-US" sz="3600" b="1">
                <a:solidFill>
                  <a:srgbClr val="3647B6"/>
                </a:solidFill>
                <a:latin typeface="Arial" panose="020B0604020202020204" pitchFamily="34" charset="0"/>
                <a:cs typeface="Arial" panose="020B0604020202020204" pitchFamily="34" charset="0"/>
              </a:rPr>
              <a:t>During and After</a:t>
            </a:r>
            <a:r>
              <a:rPr lang="en-US" sz="3600">
                <a:solidFill>
                  <a:srgbClr val="3647B6"/>
                </a:solidFill>
                <a:latin typeface="Arial" panose="020B0604020202020204" pitchFamily="34" charset="0"/>
                <a:cs typeface="Arial" panose="020B0604020202020204" pitchFamily="34" charset="0"/>
              </a:rPr>
              <a:t> Testing for </a:t>
            </a:r>
            <a:r>
              <a:rPr lang="en-US" sz="3600" u="sng">
                <a:solidFill>
                  <a:srgbClr val="3647B6"/>
                </a:solidFill>
                <a:latin typeface="Arial" panose="020B0604020202020204" pitchFamily="34" charset="0"/>
                <a:cs typeface="Arial" panose="020B0604020202020204" pitchFamily="34" charset="0"/>
              </a:rPr>
              <a:t>Principals/Test Coordinators</a:t>
            </a:r>
          </a:p>
        </p:txBody>
      </p:sp>
      <p:graphicFrame>
        <p:nvGraphicFramePr>
          <p:cNvPr id="5" name="Content Placeholder 4" descr="Timeline of Tasks in PAN to Complete Before and During Testing for Principals/Test Coordinators">
            <a:extLst>
              <a:ext uri="{FF2B5EF4-FFF2-40B4-BE49-F238E27FC236}">
                <a16:creationId xmlns:a16="http://schemas.microsoft.com/office/drawing/2014/main" id="{7F1E5243-8823-4C5D-9AA0-9BC871A40476}"/>
              </a:ext>
            </a:extLst>
          </p:cNvPr>
          <p:cNvGraphicFramePr>
            <a:graphicFrameLocks noGrp="1"/>
          </p:cNvGraphicFramePr>
          <p:nvPr>
            <p:ph idx="4294967295"/>
            <p:extLst>
              <p:ext uri="{D42A27DB-BD31-4B8C-83A1-F6EECF244321}">
                <p14:modId xmlns:p14="http://schemas.microsoft.com/office/powerpoint/2010/main" val="2476723085"/>
              </p:ext>
            </p:extLst>
          </p:nvPr>
        </p:nvGraphicFramePr>
        <p:xfrm>
          <a:off x="211016" y="1409699"/>
          <a:ext cx="11755008" cy="5292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4292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272CC-5AAC-413F-B3F8-3C00CE59107D}"/>
              </a:ext>
            </a:extLst>
          </p:cNvPr>
          <p:cNvSpPr>
            <a:spLocks noGrp="1"/>
          </p:cNvSpPr>
          <p:nvPr>
            <p:ph type="title" idx="4294967295"/>
          </p:nvPr>
        </p:nvSpPr>
        <p:spPr>
          <a:xfrm>
            <a:off x="822325" y="288925"/>
            <a:ext cx="11369675" cy="679450"/>
          </a:xfrm>
        </p:spPr>
        <p:txBody>
          <a:bodyPr/>
          <a:lstStyle/>
          <a:p>
            <a:r>
              <a:rPr lang="en-US" sz="3600">
                <a:solidFill>
                  <a:srgbClr val="3647B6"/>
                </a:solidFill>
                <a:latin typeface="Arial" panose="020B0604020202020204" pitchFamily="34" charset="0"/>
                <a:cs typeface="Arial" panose="020B0604020202020204" pitchFamily="34" charset="0"/>
              </a:rPr>
              <a:t>Timeline of Tasks in the MCAS Portal to Complete Before and During Testing for </a:t>
            </a:r>
            <a:r>
              <a:rPr lang="en-US" sz="3600" u="sng">
                <a:solidFill>
                  <a:srgbClr val="3647B6"/>
                </a:solidFill>
                <a:latin typeface="Arial" panose="020B0604020202020204" pitchFamily="34" charset="0"/>
                <a:cs typeface="Arial" panose="020B0604020202020204" pitchFamily="34" charset="0"/>
              </a:rPr>
              <a:t>Test Administrators</a:t>
            </a:r>
          </a:p>
        </p:txBody>
      </p:sp>
      <p:graphicFrame>
        <p:nvGraphicFramePr>
          <p:cNvPr id="5" name="Content Placeholder 4" descr="Up to 2 days before testing&#10;1 day before testing&#10;Test Day">
            <a:extLst>
              <a:ext uri="{FF2B5EF4-FFF2-40B4-BE49-F238E27FC236}">
                <a16:creationId xmlns:a16="http://schemas.microsoft.com/office/drawing/2014/main" id="{7F1E5243-8823-4C5D-9AA0-9BC871A40476}"/>
              </a:ext>
            </a:extLst>
          </p:cNvPr>
          <p:cNvGraphicFramePr>
            <a:graphicFrameLocks noGrp="1"/>
          </p:cNvGraphicFramePr>
          <p:nvPr>
            <p:ph idx="4294967295"/>
            <p:extLst>
              <p:ext uri="{D42A27DB-BD31-4B8C-83A1-F6EECF244321}">
                <p14:modId xmlns:p14="http://schemas.microsoft.com/office/powerpoint/2010/main" val="1988736838"/>
              </p:ext>
            </p:extLst>
          </p:nvPr>
        </p:nvGraphicFramePr>
        <p:xfrm>
          <a:off x="411162" y="1278440"/>
          <a:ext cx="11369675" cy="504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7283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CE07A-5275-0D22-7AAB-901F2A0E92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3F3257-1AFC-37E6-1A2A-7B09AB818302}"/>
              </a:ext>
            </a:extLst>
          </p:cNvPr>
          <p:cNvSpPr>
            <a:spLocks noGrp="1"/>
          </p:cNvSpPr>
          <p:nvPr>
            <p:ph type="title" idx="4294967295"/>
          </p:nvPr>
        </p:nvSpPr>
        <p:spPr>
          <a:xfrm>
            <a:off x="822325" y="288925"/>
            <a:ext cx="11369675" cy="679450"/>
          </a:xfrm>
        </p:spPr>
        <p:txBody>
          <a:bodyPr/>
          <a:lstStyle/>
          <a:p>
            <a:r>
              <a:rPr lang="en-US" sz="3600">
                <a:solidFill>
                  <a:srgbClr val="3647B6"/>
                </a:solidFill>
                <a:latin typeface="Arial" panose="020B0604020202020204" pitchFamily="34" charset="0"/>
                <a:cs typeface="Arial" panose="020B0604020202020204" pitchFamily="34" charset="0"/>
              </a:rPr>
              <a:t>Timeline of Tasks to Complete for </a:t>
            </a:r>
            <a:r>
              <a:rPr lang="en-US" sz="3600" u="sng">
                <a:solidFill>
                  <a:srgbClr val="3647B6"/>
                </a:solidFill>
                <a:latin typeface="Arial" panose="020B0604020202020204" pitchFamily="34" charset="0"/>
                <a:cs typeface="Arial" panose="020B0604020202020204" pitchFamily="34" charset="0"/>
              </a:rPr>
              <a:t>Technology Coordinators</a:t>
            </a:r>
          </a:p>
        </p:txBody>
      </p:sp>
      <p:graphicFrame>
        <p:nvGraphicFramePr>
          <p:cNvPr id="5" name="Content Placeholder 4" descr="Timeline of Tasks in PAN to Complete Before and During Testing for Principals/Test Coordinators">
            <a:extLst>
              <a:ext uri="{FF2B5EF4-FFF2-40B4-BE49-F238E27FC236}">
                <a16:creationId xmlns:a16="http://schemas.microsoft.com/office/drawing/2014/main" id="{DF4D5A51-21A9-24AB-F78C-B5B3E10A9BD8}"/>
              </a:ext>
            </a:extLst>
          </p:cNvPr>
          <p:cNvGraphicFramePr>
            <a:graphicFrameLocks noGrp="1"/>
          </p:cNvGraphicFramePr>
          <p:nvPr>
            <p:ph idx="4294967295"/>
            <p:extLst>
              <p:ext uri="{D42A27DB-BD31-4B8C-83A1-F6EECF244321}">
                <p14:modId xmlns:p14="http://schemas.microsoft.com/office/powerpoint/2010/main" val="870939896"/>
              </p:ext>
            </p:extLst>
          </p:nvPr>
        </p:nvGraphicFramePr>
        <p:xfrm>
          <a:off x="411162" y="1219162"/>
          <a:ext cx="11369675" cy="504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4136D0A-F380-2231-C951-AC43B3637533}"/>
              </a:ext>
            </a:extLst>
          </p:cNvPr>
          <p:cNvSpPr txBox="1"/>
          <p:nvPr/>
        </p:nvSpPr>
        <p:spPr>
          <a:xfrm>
            <a:off x="2872409" y="6268998"/>
            <a:ext cx="8378687" cy="584775"/>
          </a:xfrm>
          <a:prstGeom prst="rect">
            <a:avLst/>
          </a:prstGeom>
          <a:noFill/>
        </p:spPr>
        <p:txBody>
          <a:bodyPr wrap="square" rtlCol="0">
            <a:spAutoFit/>
          </a:bodyPr>
          <a:lstStyle/>
          <a:p>
            <a:r>
              <a:rPr lang="en-US" sz="1600">
                <a:solidFill>
                  <a:srgbClr val="000000"/>
                </a:solidFill>
                <a:latin typeface="Arial" panose="020B0604020202020204" pitchFamily="34" charset="0"/>
                <a:cs typeface="Arial" panose="020B0604020202020204" pitchFamily="34" charset="0"/>
              </a:rPr>
              <a:t>Additional information was shared in the MCAS Tasks for Technology Coordinators training on February 28 – to be posted to the </a:t>
            </a:r>
            <a:r>
              <a:rPr lang="en-US" sz="1600">
                <a:solidFill>
                  <a:srgbClr val="000000"/>
                </a:solidFill>
                <a:latin typeface="Arial" panose="020B0604020202020204" pitchFamily="34" charset="0"/>
                <a:cs typeface="Arial" panose="020B0604020202020204" pitchFamily="34" charset="0"/>
                <a:hlinkClick r:id="rId7"/>
              </a:rPr>
              <a:t>MCAS Resource Center</a:t>
            </a:r>
            <a:r>
              <a:rPr lang="en-US" sz="1600">
                <a:solidFill>
                  <a:srgbClr val="000000"/>
                </a:solidFill>
                <a:latin typeface="Arial" panose="020B0604020202020204" pitchFamily="34" charset="0"/>
                <a:cs typeface="Arial" panose="020B0604020202020204" pitchFamily="34" charset="0"/>
              </a:rPr>
              <a:t> soon. </a:t>
            </a:r>
          </a:p>
        </p:txBody>
      </p:sp>
    </p:spTree>
    <p:extLst>
      <p:ext uri="{BB962C8B-B14F-4D97-AF65-F5344CB8AC3E}">
        <p14:creationId xmlns:p14="http://schemas.microsoft.com/office/powerpoint/2010/main" val="3555859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DA50F-46A2-8C28-62D4-6C6EEB43BC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6AACA5-5BDC-4E42-C732-C8D62BCBBD50}"/>
              </a:ext>
            </a:extLst>
          </p:cNvPr>
          <p:cNvSpPr>
            <a:spLocks noGrp="1"/>
          </p:cNvSpPr>
          <p:nvPr>
            <p:ph type="title"/>
          </p:nvPr>
        </p:nvSpPr>
        <p:spPr>
          <a:xfrm>
            <a:off x="839570" y="2882157"/>
            <a:ext cx="10872573" cy="1093686"/>
          </a:xfrm>
        </p:spPr>
        <p:txBody>
          <a:bodyPr>
            <a:normAutofit fontScale="90000"/>
          </a:bodyPr>
          <a:lstStyle/>
          <a:p>
            <a:r>
              <a:rPr lang="en-US">
                <a:latin typeface="Arial" panose="020B0604020202020204" pitchFamily="34" charset="0"/>
                <a:cs typeface="Arial" panose="020B0604020202020204" pitchFamily="34" charset="0"/>
              </a:rPr>
              <a:t>2. Updates to Student Registration</a:t>
            </a:r>
          </a:p>
        </p:txBody>
      </p:sp>
    </p:spTree>
    <p:extLst>
      <p:ext uri="{BB962C8B-B14F-4D97-AF65-F5344CB8AC3E}">
        <p14:creationId xmlns:p14="http://schemas.microsoft.com/office/powerpoint/2010/main" val="3326158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70961"/>
            <a:ext cx="10990385" cy="800851"/>
          </a:xfrm>
        </p:spPr>
        <p:txBody>
          <a:bodyPr>
            <a:normAutofit/>
          </a:bodyPr>
          <a:lstStyle/>
          <a:p>
            <a:r>
              <a:rPr lang="en-US" sz="4000">
                <a:latin typeface="Arial" panose="020B0604020202020204" pitchFamily="34" charset="0"/>
                <a:cs typeface="Arial" panose="020B0604020202020204" pitchFamily="34" charset="0"/>
              </a:rPr>
              <a:t>Manually Updating Student Information</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019908"/>
            <a:ext cx="11192609" cy="5366705"/>
          </a:xfrm>
        </p:spPr>
        <p:txBody>
          <a:bodyPr vert="horz" lIns="91440" tIns="45720" rIns="91440" bIns="45720" rtlCol="0" anchor="t">
            <a:normAutofit fontScale="70000" lnSpcReduction="20000"/>
          </a:bodyPr>
          <a:lstStyle/>
          <a:p>
            <a:pPr>
              <a:buClrTx/>
            </a:pPr>
            <a:r>
              <a:rPr lang="en-US" sz="3100" i="1">
                <a:solidFill>
                  <a:srgbClr val="000000"/>
                </a:solidFill>
                <a:latin typeface="Arial"/>
                <a:cs typeface="Arial"/>
              </a:rPr>
              <a:t>Recommended when adding or updating fewer than 10 student records</a:t>
            </a:r>
          </a:p>
          <a:p>
            <a:pPr marL="342900" indent="-342900">
              <a:buClr>
                <a:srgbClr val="000000"/>
              </a:buClr>
              <a:buAutoNum type="arabicPeriod"/>
            </a:pPr>
            <a:r>
              <a:rPr lang="en-US" sz="3100">
                <a:solidFill>
                  <a:srgbClr val="000000"/>
                </a:solidFill>
                <a:effectLst/>
                <a:latin typeface="Arial" panose="020B0604020202020204" pitchFamily="34" charset="0"/>
                <a:ea typeface="Aptos" panose="020B0004020202020204" pitchFamily="34" charset="0"/>
                <a:cs typeface="Arial" panose="020B0604020202020204" pitchFamily="34" charset="0"/>
              </a:rPr>
              <a:t>Log in to the </a:t>
            </a:r>
            <a:r>
              <a:rPr lang="en-US" sz="3100" u="sng">
                <a:solidFill>
                  <a:srgbClr val="215E99"/>
                </a:solidFill>
                <a:effectLst/>
                <a:latin typeface="Arial" panose="020B0604020202020204" pitchFamily="34" charset="0"/>
                <a:ea typeface="Aptos" panose="020B0004020202020204" pitchFamily="34" charset="0"/>
                <a:cs typeface="Arial" panose="020B0604020202020204" pitchFamily="34" charset="0"/>
                <a:hlinkClick r:id="rId3"/>
              </a:rPr>
              <a:t>MCAS Portal</a:t>
            </a:r>
            <a:r>
              <a:rPr lang="en-US" sz="3100">
                <a:solidFill>
                  <a:srgbClr val="215E99"/>
                </a:solidFill>
                <a:effectLst/>
                <a:latin typeface="Arial" panose="020B0604020202020204" pitchFamily="34" charset="0"/>
                <a:ea typeface="Aptos" panose="020B0004020202020204" pitchFamily="34" charset="0"/>
                <a:cs typeface="Arial" panose="020B0604020202020204" pitchFamily="34" charset="0"/>
              </a:rPr>
              <a:t> </a:t>
            </a:r>
            <a:r>
              <a:rPr lang="en-US" sz="3100">
                <a:solidFill>
                  <a:srgbClr val="000000"/>
                </a:solidFill>
                <a:effectLst/>
                <a:latin typeface="Arial" panose="020B0604020202020204" pitchFamily="34" charset="0"/>
                <a:ea typeface="Aptos" panose="020B0004020202020204" pitchFamily="34" charset="0"/>
                <a:cs typeface="Arial" panose="020B0604020202020204" pitchFamily="34" charset="0"/>
              </a:rPr>
              <a:t>with your username and password.</a:t>
            </a:r>
          </a:p>
          <a:p>
            <a:pPr marL="342900" indent="-342900">
              <a:buClr>
                <a:srgbClr val="000000"/>
              </a:buClr>
              <a:buAutoNum type="arabicPeriod"/>
            </a:pPr>
            <a:r>
              <a:rPr lang="en-US" sz="3100">
                <a:solidFill>
                  <a:srgbClr val="000000"/>
                </a:solidFill>
                <a:latin typeface="Arial"/>
                <a:cs typeface="Arial"/>
              </a:rPr>
              <a:t>Select </a:t>
            </a:r>
            <a:r>
              <a:rPr lang="en-US" sz="3100" b="1">
                <a:solidFill>
                  <a:srgbClr val="000000"/>
                </a:solidFill>
                <a:latin typeface="Arial"/>
                <a:cs typeface="Arial"/>
              </a:rPr>
              <a:t>Administration</a:t>
            </a:r>
            <a:r>
              <a:rPr lang="en-US" sz="3100">
                <a:solidFill>
                  <a:srgbClr val="000000"/>
                </a:solidFill>
                <a:latin typeface="Arial"/>
                <a:cs typeface="Arial"/>
              </a:rPr>
              <a:t>.​</a:t>
            </a:r>
          </a:p>
          <a:p>
            <a:pPr marL="342900" indent="-342900">
              <a:buClr>
                <a:srgbClr val="000000"/>
              </a:buClr>
              <a:buAutoNum type="arabicPeriod"/>
            </a:pPr>
            <a:r>
              <a:rPr lang="en-US" sz="3100">
                <a:solidFill>
                  <a:srgbClr val="000000"/>
                </a:solidFill>
                <a:latin typeface="Arial"/>
                <a:cs typeface="Arial"/>
              </a:rPr>
              <a:t>Select </a:t>
            </a:r>
            <a:r>
              <a:rPr lang="en-US" sz="3100" b="1">
                <a:solidFill>
                  <a:srgbClr val="000000"/>
                </a:solidFill>
                <a:latin typeface="Arial"/>
                <a:cs typeface="Arial"/>
              </a:rPr>
              <a:t>Students.</a:t>
            </a:r>
          </a:p>
          <a:p>
            <a:pPr marL="342900" indent="-342900">
              <a:buClr>
                <a:srgbClr val="000000"/>
              </a:buClr>
              <a:buAutoNum type="arabicPeriod"/>
            </a:pPr>
            <a:r>
              <a:rPr lang="en-US" sz="3100">
                <a:solidFill>
                  <a:srgbClr val="000000"/>
                </a:solidFill>
                <a:latin typeface="Arial"/>
                <a:cs typeface="Arial"/>
              </a:rPr>
              <a:t>Select the </a:t>
            </a:r>
            <a:r>
              <a:rPr lang="en-US" sz="3100" b="1">
                <a:solidFill>
                  <a:srgbClr val="000000"/>
                </a:solidFill>
                <a:latin typeface="Arial"/>
                <a:cs typeface="Arial"/>
              </a:rPr>
              <a:t>Add Student </a:t>
            </a:r>
            <a:r>
              <a:rPr lang="en-US" sz="3100">
                <a:solidFill>
                  <a:srgbClr val="000000"/>
                </a:solidFill>
                <a:latin typeface="Arial"/>
                <a:cs typeface="Arial"/>
              </a:rPr>
              <a:t>button or locate the student to be edited and select </a:t>
            </a:r>
            <a:r>
              <a:rPr lang="en-US" sz="3100" b="1">
                <a:solidFill>
                  <a:srgbClr val="000000"/>
                </a:solidFill>
                <a:latin typeface="Arial"/>
                <a:cs typeface="Arial"/>
              </a:rPr>
              <a:t>Edit</a:t>
            </a:r>
            <a:r>
              <a:rPr lang="en-US" sz="3100">
                <a:solidFill>
                  <a:srgbClr val="000000"/>
                </a:solidFill>
                <a:latin typeface="Arial"/>
                <a:cs typeface="Arial"/>
              </a:rPr>
              <a:t>.</a:t>
            </a:r>
          </a:p>
          <a:p>
            <a:pPr marL="342900" indent="-342900">
              <a:buClr>
                <a:srgbClr val="000000"/>
              </a:buClr>
              <a:buAutoNum type="arabicPeriod"/>
            </a:pPr>
            <a:r>
              <a:rPr lang="en-US" sz="3100">
                <a:solidFill>
                  <a:srgbClr val="000000"/>
                </a:solidFill>
                <a:latin typeface="Arial"/>
                <a:cs typeface="Arial"/>
              </a:rPr>
              <a:t>Add/edit student information as needed. </a:t>
            </a:r>
          </a:p>
          <a:p>
            <a:pPr marL="342900" indent="-342900">
              <a:buClr>
                <a:srgbClr val="000000"/>
              </a:buClr>
              <a:buAutoNum type="arabicPeriod"/>
            </a:pPr>
            <a:r>
              <a:rPr lang="en-US" sz="3100">
                <a:solidFill>
                  <a:srgbClr val="000000"/>
                </a:solidFill>
                <a:latin typeface="Arial"/>
                <a:cs typeface="Arial"/>
              </a:rPr>
              <a:t>If the student has accommodations, select the </a:t>
            </a:r>
            <a:r>
              <a:rPr lang="en-US" sz="3100" b="1">
                <a:solidFill>
                  <a:srgbClr val="000000"/>
                </a:solidFill>
                <a:latin typeface="Arial"/>
                <a:cs typeface="Arial"/>
              </a:rPr>
              <a:t>Accommodations</a:t>
            </a:r>
            <a:r>
              <a:rPr lang="en-US" sz="3100">
                <a:solidFill>
                  <a:srgbClr val="000000"/>
                </a:solidFill>
                <a:latin typeface="Arial"/>
                <a:cs typeface="Arial"/>
              </a:rPr>
              <a:t> tab to enter the accommodations by test code. ​Note that students with accommodations for multiple tests will need the accommodations entered for multiple test codes. </a:t>
            </a:r>
            <a:endParaRPr lang="en-US" sz="3100" b="1">
              <a:solidFill>
                <a:srgbClr val="000000"/>
              </a:solidFill>
              <a:latin typeface="Arial"/>
              <a:cs typeface="Arial"/>
            </a:endParaRPr>
          </a:p>
          <a:p>
            <a:pPr marL="342900" indent="-342900">
              <a:buClr>
                <a:srgbClr val="000000"/>
              </a:buClr>
              <a:buAutoNum type="arabicPeriod"/>
            </a:pPr>
            <a:r>
              <a:rPr lang="en-US" sz="3100">
                <a:solidFill>
                  <a:srgbClr val="000000"/>
                </a:solidFill>
                <a:latin typeface="Arial"/>
                <a:cs typeface="Arial"/>
              </a:rPr>
              <a:t>Select </a:t>
            </a:r>
            <a:r>
              <a:rPr lang="en-US" sz="3100" b="1">
                <a:solidFill>
                  <a:srgbClr val="000000"/>
                </a:solidFill>
                <a:latin typeface="Arial"/>
                <a:cs typeface="Arial"/>
              </a:rPr>
              <a:t>Save.</a:t>
            </a:r>
          </a:p>
          <a:p>
            <a:pPr>
              <a:buClrTx/>
            </a:pPr>
            <a:endParaRPr lang="en-US" sz="3100" b="1">
              <a:solidFill>
                <a:srgbClr val="000000"/>
              </a:solidFill>
              <a:latin typeface="Arial"/>
              <a:cs typeface="Arial"/>
            </a:endParaRPr>
          </a:p>
          <a:p>
            <a:pPr>
              <a:buClrTx/>
            </a:pPr>
            <a:r>
              <a:rPr lang="en-US" sz="3100" b="1">
                <a:solidFill>
                  <a:srgbClr val="000000"/>
                </a:solidFill>
                <a:latin typeface="Arial"/>
                <a:cs typeface="Arial"/>
              </a:rPr>
              <a:t>Note: </a:t>
            </a:r>
          </a:p>
          <a:p>
            <a:pPr marL="457200" indent="-457200">
              <a:buClrTx/>
              <a:buFont typeface="Arial" panose="020B0604020202020204" pitchFamily="34" charset="0"/>
              <a:buChar char="•"/>
            </a:pPr>
            <a:r>
              <a:rPr lang="en-US" sz="3000">
                <a:solidFill>
                  <a:srgbClr val="000000"/>
                </a:solidFill>
                <a:latin typeface="Arial"/>
                <a:cs typeface="Arial"/>
              </a:rPr>
              <a:t>The same fields provided through the student registration file may be entered manually. </a:t>
            </a:r>
          </a:p>
          <a:p>
            <a:pPr marL="457200" indent="-457200">
              <a:buClrTx/>
              <a:buFont typeface="Arial" panose="020B0604020202020204" pitchFamily="34" charset="0"/>
              <a:buChar char="•"/>
            </a:pPr>
            <a:r>
              <a:rPr lang="en-US" sz="3000">
                <a:solidFill>
                  <a:srgbClr val="000000"/>
                </a:solidFill>
                <a:latin typeface="Arial"/>
                <a:cs typeface="Arial"/>
              </a:rPr>
              <a:t>If schools add or update a student taking PBT after the Student Registration deadline, they may need to place an additional materials order. See Appendix B of the PAM: Procedures for Paper-Based Testing for information.</a:t>
            </a:r>
          </a:p>
        </p:txBody>
      </p:sp>
    </p:spTree>
    <p:extLst>
      <p:ext uri="{BB962C8B-B14F-4D97-AF65-F5344CB8AC3E}">
        <p14:creationId xmlns:p14="http://schemas.microsoft.com/office/powerpoint/2010/main" val="652968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6639D-0674-6CA2-773A-9BB5C389A5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E7FDB0-11FA-EC85-6C5B-CF433E93DA87}"/>
              </a:ext>
            </a:extLst>
          </p:cNvPr>
          <p:cNvSpPr>
            <a:spLocks noGrp="1"/>
          </p:cNvSpPr>
          <p:nvPr>
            <p:ph type="title"/>
          </p:nvPr>
        </p:nvSpPr>
        <p:spPr>
          <a:xfrm>
            <a:off x="465991" y="219057"/>
            <a:ext cx="10990385" cy="800851"/>
          </a:xfrm>
        </p:spPr>
        <p:txBody>
          <a:bodyPr>
            <a:normAutofit fontScale="90000"/>
          </a:bodyPr>
          <a:lstStyle/>
          <a:p>
            <a:r>
              <a:rPr lang="en-US" sz="4000">
                <a:latin typeface="Arial" panose="020B0604020202020204" pitchFamily="34" charset="0"/>
                <a:cs typeface="Arial" panose="020B0604020202020204" pitchFamily="34" charset="0"/>
              </a:rPr>
              <a:t>Exporting and Reimporting Student Registration Files</a:t>
            </a:r>
          </a:p>
        </p:txBody>
      </p:sp>
      <p:sp>
        <p:nvSpPr>
          <p:cNvPr id="3" name="Text Placeholder 2">
            <a:extLst>
              <a:ext uri="{FF2B5EF4-FFF2-40B4-BE49-F238E27FC236}">
                <a16:creationId xmlns:a16="http://schemas.microsoft.com/office/drawing/2014/main" id="{C3019847-6FBC-A284-5C9D-3723BBB9F5FA}"/>
              </a:ext>
            </a:extLst>
          </p:cNvPr>
          <p:cNvSpPr>
            <a:spLocks noGrp="1"/>
          </p:cNvSpPr>
          <p:nvPr>
            <p:ph type="body" idx="1"/>
          </p:nvPr>
        </p:nvSpPr>
        <p:spPr>
          <a:xfrm>
            <a:off x="465991" y="1310054"/>
            <a:ext cx="10990385" cy="4747845"/>
          </a:xfrm>
        </p:spPr>
        <p:txBody>
          <a:bodyPr>
            <a:normAutofit fontScale="92500"/>
          </a:bodyPr>
          <a:lstStyle/>
          <a:p>
            <a:pPr>
              <a:buClr>
                <a:srgbClr val="000000"/>
              </a:buClr>
            </a:pPr>
            <a:r>
              <a:rPr lang="en-US" i="1">
                <a:solidFill>
                  <a:srgbClr val="000000"/>
                </a:solidFill>
                <a:effectLst/>
                <a:latin typeface="Arial" panose="020B0604020202020204" pitchFamily="34" charset="0"/>
                <a:ea typeface="Aptos" panose="020B0004020202020204" pitchFamily="34" charset="0"/>
                <a:cs typeface="Arial" panose="020B0604020202020204" pitchFamily="34" charset="0"/>
              </a:rPr>
              <a:t>Recommended when updating more than 10 student records</a:t>
            </a:r>
          </a:p>
          <a:p>
            <a:pPr marL="342900" indent="-342900">
              <a:buClr>
                <a:srgbClr val="000000"/>
              </a:buClr>
              <a:buAutoNum type="arabicPeriod"/>
            </a:pPr>
            <a:r>
              <a:rPr lang="en-US">
                <a:solidFill>
                  <a:srgbClr val="000000"/>
                </a:solidFill>
                <a:effectLst/>
                <a:latin typeface="Arial" panose="020B0604020202020204" pitchFamily="34" charset="0"/>
                <a:ea typeface="Aptos" panose="020B0004020202020204" pitchFamily="34" charset="0"/>
                <a:cs typeface="Arial" panose="020B0604020202020204" pitchFamily="34" charset="0"/>
              </a:rPr>
              <a:t>Log in to the </a:t>
            </a:r>
            <a:r>
              <a:rPr lang="en-US" u="sng">
                <a:solidFill>
                  <a:srgbClr val="215E99"/>
                </a:solidFill>
                <a:effectLst/>
                <a:latin typeface="Arial" panose="020B0604020202020204" pitchFamily="34" charset="0"/>
                <a:ea typeface="Aptos" panose="020B0004020202020204" pitchFamily="34" charset="0"/>
                <a:cs typeface="Arial" panose="020B0604020202020204" pitchFamily="34" charset="0"/>
                <a:hlinkClick r:id="rId3"/>
              </a:rPr>
              <a:t>MCAS Portal</a:t>
            </a:r>
            <a:r>
              <a:rPr lang="en-US">
                <a:solidFill>
                  <a:srgbClr val="215E99"/>
                </a:solidFill>
                <a:effectLst/>
                <a:latin typeface="Arial" panose="020B0604020202020204" pitchFamily="34" charset="0"/>
                <a:ea typeface="Aptos" panose="020B0004020202020204" pitchFamily="34" charset="0"/>
                <a:cs typeface="Arial" panose="020B0604020202020204" pitchFamily="34" charset="0"/>
              </a:rPr>
              <a:t> </a:t>
            </a:r>
            <a:r>
              <a:rPr lang="en-US">
                <a:solidFill>
                  <a:srgbClr val="000000"/>
                </a:solidFill>
                <a:effectLst/>
                <a:latin typeface="Arial" panose="020B0604020202020204" pitchFamily="34" charset="0"/>
                <a:ea typeface="Aptos" panose="020B0004020202020204" pitchFamily="34" charset="0"/>
                <a:cs typeface="Arial" panose="020B0604020202020204" pitchFamily="34" charset="0"/>
              </a:rPr>
              <a:t>with your username and password.</a:t>
            </a:r>
          </a:p>
          <a:p>
            <a:pPr marL="342900" marR="0" lvl="0" indent="-342900">
              <a:spcBef>
                <a:spcPts val="600"/>
              </a:spcBef>
              <a:buClr>
                <a:srgbClr val="000000"/>
              </a:buClr>
              <a:buSzPct val="100000"/>
              <a:buFont typeface="Times New Roman" panose="02020603050405020304" pitchFamily="18" charset="0"/>
              <a:buAutoNum type="arabicPeriod"/>
            </a:pPr>
            <a:r>
              <a:rPr lang="en-US">
                <a:solidFill>
                  <a:srgbClr val="000000"/>
                </a:solidFill>
                <a:effectLst/>
                <a:latin typeface="Arial" panose="020B0604020202020204" pitchFamily="34" charset="0"/>
                <a:ea typeface="Aptos" panose="020B0004020202020204" pitchFamily="34" charset="0"/>
                <a:cs typeface="Arial" panose="020B0604020202020204" pitchFamily="34" charset="0"/>
              </a:rPr>
              <a:t>On the MCAS Portal homepage, select </a:t>
            </a:r>
            <a:r>
              <a:rPr lang="en-US" b="1">
                <a:solidFill>
                  <a:srgbClr val="000000"/>
                </a:solidFill>
                <a:effectLst/>
                <a:latin typeface="Arial" panose="020B0604020202020204" pitchFamily="34" charset="0"/>
                <a:ea typeface="Aptos" panose="020B0004020202020204" pitchFamily="34" charset="0"/>
                <a:cs typeface="Arial" panose="020B0604020202020204" pitchFamily="34" charset="0"/>
              </a:rPr>
              <a:t>Administration</a:t>
            </a:r>
            <a:r>
              <a:rPr lang="en-US">
                <a:solidFill>
                  <a:srgbClr val="000000"/>
                </a:solidFill>
                <a:effectLst/>
                <a:latin typeface="Arial" panose="020B0604020202020204" pitchFamily="34" charset="0"/>
                <a:ea typeface="Aptos" panose="020B0004020202020204" pitchFamily="34" charset="0"/>
                <a:cs typeface="Arial" panose="020B0604020202020204" pitchFamily="34" charset="0"/>
              </a:rPr>
              <a:t>. </a:t>
            </a:r>
          </a:p>
          <a:p>
            <a:pPr marL="342900" marR="0" lvl="0" indent="-342900">
              <a:spcBef>
                <a:spcPts val="600"/>
              </a:spcBef>
              <a:buClr>
                <a:srgbClr val="000000"/>
              </a:buClr>
              <a:buSzPct val="100000"/>
              <a:buFont typeface="Times New Roman" panose="02020603050405020304" pitchFamily="18" charset="0"/>
              <a:buAutoNum type="arabicPeriod"/>
            </a:pPr>
            <a:r>
              <a:rPr lang="en-US">
                <a:solidFill>
                  <a:srgbClr val="000000"/>
                </a:solidFill>
                <a:effectLst/>
                <a:latin typeface="Arial" panose="020B0604020202020204" pitchFamily="34" charset="0"/>
                <a:ea typeface="Aptos" panose="020B0004020202020204" pitchFamily="34" charset="0"/>
                <a:cs typeface="Arial" panose="020B0604020202020204" pitchFamily="34" charset="0"/>
              </a:rPr>
              <a:t>Select </a:t>
            </a:r>
            <a:r>
              <a:rPr lang="en-US" b="1">
                <a:solidFill>
                  <a:srgbClr val="000000"/>
                </a:solidFill>
                <a:effectLst/>
                <a:latin typeface="Arial" panose="020B0604020202020204" pitchFamily="34" charset="0"/>
                <a:ea typeface="Aptos" panose="020B0004020202020204" pitchFamily="34" charset="0"/>
                <a:cs typeface="Arial" panose="020B0604020202020204" pitchFamily="34" charset="0"/>
              </a:rPr>
              <a:t>Student Registration</a:t>
            </a:r>
            <a:r>
              <a:rPr lang="en-US">
                <a:solidFill>
                  <a:srgbClr val="000000"/>
                </a:solidFill>
                <a:effectLst/>
                <a:latin typeface="Arial" panose="020B0604020202020204" pitchFamily="34" charset="0"/>
                <a:ea typeface="Aptos" panose="020B0004020202020204" pitchFamily="34" charset="0"/>
                <a:cs typeface="Arial" panose="020B0604020202020204" pitchFamily="34" charset="0"/>
              </a:rPr>
              <a:t> from the top menu bar.</a:t>
            </a:r>
          </a:p>
          <a:p>
            <a:pPr marL="342900" marR="0" lvl="0" indent="-342900">
              <a:spcBef>
                <a:spcPts val="600"/>
              </a:spcBef>
              <a:buClr>
                <a:srgbClr val="000000"/>
              </a:buClr>
              <a:buSzPct val="100000"/>
              <a:buFont typeface="Times New Roman" panose="02020603050405020304" pitchFamily="18" charset="0"/>
              <a:buAutoNum type="arabicPeriod"/>
            </a:pPr>
            <a:r>
              <a:rPr lang="en-US">
                <a:solidFill>
                  <a:srgbClr val="000000"/>
                </a:solidFill>
                <a:effectLst/>
                <a:latin typeface="Arial" panose="020B0604020202020204" pitchFamily="34" charset="0"/>
                <a:ea typeface="Aptos" panose="020B0004020202020204" pitchFamily="34" charset="0"/>
                <a:cs typeface="Arial" panose="020B0604020202020204" pitchFamily="34" charset="0"/>
              </a:rPr>
              <a:t>Select the </a:t>
            </a:r>
            <a:r>
              <a:rPr lang="en-US" b="1">
                <a:solidFill>
                  <a:srgbClr val="000000"/>
                </a:solidFill>
                <a:effectLst/>
                <a:latin typeface="Arial" panose="020B0604020202020204" pitchFamily="34" charset="0"/>
                <a:ea typeface="Aptos" panose="020B0004020202020204" pitchFamily="34" charset="0"/>
                <a:cs typeface="Arial" panose="020B0604020202020204" pitchFamily="34" charset="0"/>
              </a:rPr>
              <a:t>organization</a:t>
            </a:r>
            <a:r>
              <a:rPr lang="en-US">
                <a:solidFill>
                  <a:srgbClr val="000000"/>
                </a:solidFill>
                <a:effectLst/>
                <a:latin typeface="Arial" panose="020B0604020202020204" pitchFamily="34" charset="0"/>
                <a:ea typeface="Aptos" panose="020B0004020202020204" pitchFamily="34" charset="0"/>
                <a:cs typeface="Arial" panose="020B0604020202020204" pitchFamily="34" charset="0"/>
              </a:rPr>
              <a:t> from the organization drop-down. </a:t>
            </a:r>
          </a:p>
          <a:p>
            <a:pPr marL="342900" marR="0" lvl="0" indent="-342900">
              <a:spcBef>
                <a:spcPts val="600"/>
              </a:spcBef>
              <a:buClr>
                <a:srgbClr val="000000"/>
              </a:buClr>
              <a:buSzPct val="100000"/>
              <a:buFont typeface="Times New Roman" panose="02020603050405020304" pitchFamily="18" charset="0"/>
              <a:buAutoNum type="arabicPeriod"/>
            </a:pPr>
            <a:r>
              <a:rPr lang="en-US">
                <a:solidFill>
                  <a:srgbClr val="000000"/>
                </a:solidFill>
                <a:effectLst/>
                <a:latin typeface="Arial" panose="020B0604020202020204" pitchFamily="34" charset="0"/>
                <a:ea typeface="Aptos" panose="020B0004020202020204" pitchFamily="34" charset="0"/>
                <a:cs typeface="Arial" panose="020B0604020202020204" pitchFamily="34" charset="0"/>
              </a:rPr>
              <a:t>Select </a:t>
            </a:r>
            <a:r>
              <a:rPr lang="en-US" b="1">
                <a:solidFill>
                  <a:srgbClr val="000000"/>
                </a:solidFill>
                <a:effectLst/>
                <a:latin typeface="Arial" panose="020B0604020202020204" pitchFamily="34" charset="0"/>
                <a:ea typeface="Aptos" panose="020B0004020202020204" pitchFamily="34" charset="0"/>
                <a:cs typeface="Arial" panose="020B0604020202020204" pitchFamily="34" charset="0"/>
              </a:rPr>
              <a:t>Export Students</a:t>
            </a:r>
            <a:r>
              <a:rPr lang="en-US">
                <a:solidFill>
                  <a:srgbClr val="000000"/>
                </a:solidFill>
                <a:effectLst/>
                <a:latin typeface="Arial" panose="020B0604020202020204" pitchFamily="34" charset="0"/>
                <a:ea typeface="Aptos" panose="020B0004020202020204" pitchFamily="34" charset="0"/>
                <a:cs typeface="Arial" panose="020B0604020202020204" pitchFamily="34" charset="0"/>
              </a:rPr>
              <a:t>. The exported file will be downloaded locally. </a:t>
            </a:r>
          </a:p>
          <a:p>
            <a:pPr marL="342900" marR="0" lvl="0" indent="-342900">
              <a:spcBef>
                <a:spcPts val="600"/>
              </a:spcBef>
              <a:buClr>
                <a:srgbClr val="000000"/>
              </a:buClr>
              <a:buSzPct val="100000"/>
              <a:buFont typeface="Times New Roman" panose="02020603050405020304" pitchFamily="18" charset="0"/>
              <a:buAutoNum type="arabicPeriod"/>
            </a:pPr>
            <a:r>
              <a:rPr lang="en-US">
                <a:solidFill>
                  <a:srgbClr val="000000"/>
                </a:solidFill>
                <a:effectLst/>
                <a:latin typeface="Arial" panose="020B0604020202020204" pitchFamily="34" charset="0"/>
                <a:ea typeface="Aptos" panose="020B0004020202020204" pitchFamily="34" charset="0"/>
                <a:cs typeface="Arial" panose="020B0604020202020204" pitchFamily="34" charset="0"/>
              </a:rPr>
              <a:t>Use the Student Registration Data Definitions File to assist in updating the exported Student Registration file. </a:t>
            </a:r>
          </a:p>
          <a:p>
            <a:pPr marL="342900" marR="0" lvl="0" indent="-342900">
              <a:spcBef>
                <a:spcPts val="600"/>
              </a:spcBef>
              <a:buClr>
                <a:srgbClr val="000000"/>
              </a:buClr>
              <a:buSzPct val="100000"/>
              <a:buFont typeface="Times New Roman" panose="02020603050405020304" pitchFamily="18" charset="0"/>
              <a:buAutoNum type="arabicPeriod"/>
            </a:pPr>
            <a:r>
              <a:rPr lang="en-US">
                <a:solidFill>
                  <a:srgbClr val="000000"/>
                </a:solidFill>
                <a:effectLst/>
                <a:latin typeface="Arial" panose="020B0604020202020204" pitchFamily="34" charset="0"/>
                <a:ea typeface="Aptos" panose="020B0004020202020204" pitchFamily="34" charset="0"/>
                <a:cs typeface="Arial" panose="020B0604020202020204" pitchFamily="34" charset="0"/>
              </a:rPr>
              <a:t>Update the fields in the Student Registration export file that need updating. </a:t>
            </a:r>
          </a:p>
          <a:p>
            <a:pPr marL="342900" indent="-342900">
              <a:buClr>
                <a:srgbClr val="000000"/>
              </a:buClr>
              <a:buAutoNum type="arabicPeriod"/>
            </a:pPr>
            <a:r>
              <a:rPr lang="en-US">
                <a:solidFill>
                  <a:srgbClr val="000000"/>
                </a:solidFill>
                <a:effectLst/>
                <a:latin typeface="Arial" panose="020B0604020202020204" pitchFamily="34" charset="0"/>
                <a:ea typeface="Aptos" panose="020B0004020202020204" pitchFamily="34" charset="0"/>
                <a:cs typeface="Arial" panose="020B0604020202020204" pitchFamily="34" charset="0"/>
              </a:rPr>
              <a:t>Save the file as a .CSV. The file is now ready for import. </a:t>
            </a:r>
          </a:p>
          <a:p>
            <a:endParaRPr lang="en-US"/>
          </a:p>
        </p:txBody>
      </p:sp>
    </p:spTree>
    <p:extLst>
      <p:ext uri="{BB962C8B-B14F-4D97-AF65-F5344CB8AC3E}">
        <p14:creationId xmlns:p14="http://schemas.microsoft.com/office/powerpoint/2010/main" val="2868019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2670-607F-47C8-8FC5-46A68E4B4773}"/>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Overview of Enrollment Transfers</a:t>
            </a:r>
          </a:p>
        </p:txBody>
      </p:sp>
      <p:sp>
        <p:nvSpPr>
          <p:cNvPr id="4" name="Content Placeholder 2">
            <a:extLst>
              <a:ext uri="{FF2B5EF4-FFF2-40B4-BE49-F238E27FC236}">
                <a16:creationId xmlns:a16="http://schemas.microsoft.com/office/drawing/2014/main" id="{6D76F83F-BA4E-02C8-FC22-06EE15E8ADB8}"/>
              </a:ext>
            </a:extLst>
          </p:cNvPr>
          <p:cNvSpPr txBox="1">
            <a:spLocks/>
          </p:cNvSpPr>
          <p:nvPr/>
        </p:nvSpPr>
        <p:spPr>
          <a:xfrm>
            <a:off x="604610" y="947814"/>
            <a:ext cx="10880656" cy="528216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Clr>
                <a:srgbClr val="000000"/>
              </a:buClr>
            </a:pPr>
            <a:r>
              <a:rPr lang="en-US" sz="2800">
                <a:solidFill>
                  <a:srgbClr val="000000"/>
                </a:solidFill>
                <a:latin typeface="Arial" panose="020B0604020202020204" pitchFamily="34" charset="0"/>
                <a:cs typeface="Arial" panose="020B0604020202020204" pitchFamily="34" charset="0"/>
              </a:rPr>
              <a:t>Students are loaded to the MCAS Portal </a:t>
            </a:r>
            <a:r>
              <a:rPr lang="en-US" sz="2800" b="1">
                <a:solidFill>
                  <a:srgbClr val="000000"/>
                </a:solidFill>
                <a:latin typeface="Arial" panose="020B0604020202020204" pitchFamily="34" charset="0"/>
                <a:cs typeface="Arial" panose="020B0604020202020204" pitchFamily="34" charset="0"/>
              </a:rPr>
              <a:t>once per school year, </a:t>
            </a:r>
            <a:r>
              <a:rPr lang="en-US" sz="2800">
                <a:solidFill>
                  <a:srgbClr val="000000"/>
                </a:solidFill>
                <a:latin typeface="Arial" panose="020B0604020202020204" pitchFamily="34" charset="0"/>
                <a:cs typeface="Arial" panose="020B0604020202020204" pitchFamily="34" charset="0"/>
              </a:rPr>
              <a:t>regardless of which administration(s) they are taking. </a:t>
            </a:r>
          </a:p>
          <a:p>
            <a:pPr fontAlgn="base">
              <a:buClr>
                <a:srgbClr val="000000"/>
              </a:buClr>
            </a:pPr>
            <a:r>
              <a:rPr lang="en-US" sz="2800">
                <a:solidFill>
                  <a:srgbClr val="000000"/>
                </a:solidFill>
                <a:latin typeface="Arial" panose="020B0604020202020204" pitchFamily="34" charset="0"/>
                <a:cs typeface="Arial" panose="020B0604020202020204" pitchFamily="34" charset="0"/>
              </a:rPr>
              <a:t>Schools will use the Enrollment Transfer feature in the MCAS Portal for transfer students who need to be registered for testing at their new school, who already exist in the MCAS Portal. </a:t>
            </a:r>
          </a:p>
          <a:p>
            <a:pPr fontAlgn="base">
              <a:buClr>
                <a:srgbClr val="000000"/>
              </a:buClr>
            </a:pPr>
            <a:r>
              <a:rPr lang="en-US" sz="2800">
                <a:solidFill>
                  <a:srgbClr val="000000"/>
                </a:solidFill>
                <a:latin typeface="Arial" panose="020B0604020202020204" pitchFamily="34" charset="0"/>
                <a:cs typeface="Arial" panose="020B0604020202020204" pitchFamily="34" charset="0"/>
              </a:rPr>
              <a:t>When a school receives a transfer student who needs to be registered for testing, the first step should be to search for the student using the Enrollment Transfer page in the MCAS Portal. </a:t>
            </a:r>
          </a:p>
          <a:p>
            <a:pPr lvl="1" fontAlgn="base">
              <a:buClr>
                <a:srgbClr val="000000"/>
              </a:buClr>
            </a:pPr>
            <a:r>
              <a:rPr lang="en-US" sz="2400">
                <a:solidFill>
                  <a:srgbClr val="000000"/>
                </a:solidFill>
                <a:latin typeface="Arial" panose="020B0604020202020204" pitchFamily="34" charset="0"/>
                <a:cs typeface="Arial" panose="020B0604020202020204" pitchFamily="34" charset="0"/>
              </a:rPr>
              <a:t>Note: This is different from the previous test administration management system, PearsonAccess Next (PAN). </a:t>
            </a:r>
          </a:p>
          <a:p>
            <a:pPr lvl="1" fontAlgn="base">
              <a:buClr>
                <a:srgbClr val="000000"/>
              </a:buClr>
              <a:buFont typeface="Arial" panose="020B0604020202020204" pitchFamily="34" charset="0"/>
              <a:buChar char="•"/>
            </a:pPr>
            <a:endParaRPr lang="en-US">
              <a:solidFill>
                <a:srgbClr val="000000"/>
              </a:solidFill>
              <a:latin typeface="Arial" panose="020B0604020202020204" pitchFamily="34" charset="0"/>
              <a:cs typeface="Arial" panose="020B0604020202020204" pitchFamily="34" charset="0"/>
            </a:endParaRPr>
          </a:p>
          <a:p>
            <a:pPr>
              <a:buClr>
                <a:srgbClr val="101D35"/>
              </a:buClr>
            </a:pPr>
            <a:endParaRPr lang="en-US" sz="2800">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2059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F9E19-9A62-C1BD-2F05-DE2DC9C4B9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C419ED-69AB-F4D6-7A2C-49F402296AD5}"/>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Resources</a:t>
            </a:r>
          </a:p>
        </p:txBody>
      </p:sp>
      <p:sp>
        <p:nvSpPr>
          <p:cNvPr id="3" name="Text Placeholder 2">
            <a:extLst>
              <a:ext uri="{FF2B5EF4-FFF2-40B4-BE49-F238E27FC236}">
                <a16:creationId xmlns:a16="http://schemas.microsoft.com/office/drawing/2014/main" id="{25BFAE1D-CDB0-1AB1-A508-D3CC9BC58D37}"/>
              </a:ext>
            </a:extLst>
          </p:cNvPr>
          <p:cNvSpPr>
            <a:spLocks noGrp="1"/>
          </p:cNvSpPr>
          <p:nvPr>
            <p:ph type="body" idx="1"/>
          </p:nvPr>
        </p:nvSpPr>
        <p:spPr>
          <a:xfrm>
            <a:off x="465991" y="1310054"/>
            <a:ext cx="10990385" cy="4747845"/>
          </a:xfrm>
        </p:spPr>
        <p:txBody>
          <a:bodyPr>
            <a:normAutofit fontScale="92500" lnSpcReduction="10000"/>
          </a:bodyPr>
          <a:lstStyle/>
          <a:p>
            <a:pPr lvl="0">
              <a:buClr>
                <a:srgbClr val="000000"/>
              </a:buClr>
            </a:pPr>
            <a:r>
              <a:rPr lang="en-US" sz="3200">
                <a:solidFill>
                  <a:srgbClr val="000000"/>
                </a:solidFill>
                <a:latin typeface="Arial" panose="020B0604020202020204" pitchFamily="34" charset="0"/>
                <a:cs typeface="Arial" panose="020B0604020202020204" pitchFamily="34" charset="0"/>
              </a:rPr>
              <a:t>Student Registration Resources</a:t>
            </a:r>
          </a:p>
          <a:p>
            <a:pPr marL="914400" lvl="1" indent="-457200">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hlinkClick r:id="rId2"/>
              </a:rPr>
              <a:t>Student Registration Guide</a:t>
            </a:r>
            <a:endParaRPr lang="en-US" sz="2400">
              <a:solidFill>
                <a:srgbClr val="000000"/>
              </a:solidFill>
              <a:latin typeface="Arial" panose="020B0604020202020204" pitchFamily="34" charset="0"/>
              <a:cs typeface="Arial" panose="020B0604020202020204" pitchFamily="34" charset="0"/>
            </a:endParaRPr>
          </a:p>
          <a:p>
            <a:pPr marL="914400" lvl="1" indent="-457200">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hlinkClick r:id="rId3"/>
              </a:rPr>
              <a:t>Student Registration Data Definitions</a:t>
            </a:r>
            <a:endParaRPr lang="en-US" sz="2400">
              <a:solidFill>
                <a:srgbClr val="000000"/>
              </a:solidFill>
              <a:latin typeface="Arial" panose="020B0604020202020204" pitchFamily="34" charset="0"/>
              <a:cs typeface="Arial" panose="020B0604020202020204" pitchFamily="34" charset="0"/>
            </a:endParaRPr>
          </a:p>
          <a:p>
            <a:pPr marL="914400" lvl="1" indent="-457200">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hlinkClick r:id="rId4"/>
              </a:rPr>
              <a:t>Student Registration Template</a:t>
            </a:r>
            <a:endParaRPr lang="en-US" sz="2400">
              <a:solidFill>
                <a:srgbClr val="000000"/>
              </a:solidFill>
              <a:latin typeface="Arial" panose="020B0604020202020204" pitchFamily="34" charset="0"/>
              <a:cs typeface="Arial" panose="020B0604020202020204" pitchFamily="34" charset="0"/>
            </a:endParaRPr>
          </a:p>
          <a:p>
            <a:pPr lvl="0">
              <a:buClr>
                <a:srgbClr val="000000"/>
              </a:buClr>
            </a:pPr>
            <a:endParaRPr lang="en-US" sz="2200">
              <a:solidFill>
                <a:srgbClr val="000000"/>
              </a:solidFill>
              <a:latin typeface="Arial" panose="020B0604020202020204" pitchFamily="34" charset="0"/>
              <a:cs typeface="Arial" panose="020B0604020202020204" pitchFamily="34" charset="0"/>
            </a:endParaRPr>
          </a:p>
          <a:p>
            <a:pPr lvl="0">
              <a:buClr>
                <a:srgbClr val="000000"/>
              </a:buClr>
            </a:pPr>
            <a:r>
              <a:rPr lang="en-US" sz="3200">
                <a:solidFill>
                  <a:srgbClr val="000000"/>
                </a:solidFill>
                <a:latin typeface="Arial" panose="020B0604020202020204" pitchFamily="34" charset="0"/>
                <a:cs typeface="Arial" panose="020B0604020202020204" pitchFamily="34" charset="0"/>
              </a:rPr>
              <a:t>Enrollment Transfer Resources</a:t>
            </a:r>
          </a:p>
          <a:p>
            <a:pPr marL="914400" lvl="1" indent="-457200">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hlinkClick r:id="rId5"/>
              </a:rPr>
              <a:t>Guide to Enrollment Transfers in the MCAS Portal</a:t>
            </a:r>
            <a:endParaRPr lang="en-US" sz="2400">
              <a:solidFill>
                <a:srgbClr val="000000"/>
              </a:solidFill>
              <a:latin typeface="Arial" panose="020B0604020202020204" pitchFamily="34" charset="0"/>
              <a:cs typeface="Arial" panose="020B0604020202020204" pitchFamily="34" charset="0"/>
            </a:endParaRPr>
          </a:p>
          <a:p>
            <a:pPr lvl="0">
              <a:buClr>
                <a:srgbClr val="000000"/>
              </a:buClr>
            </a:pPr>
            <a:endParaRPr lang="en-US" sz="2200">
              <a:solidFill>
                <a:srgbClr val="1A4785"/>
              </a:solidFill>
              <a:latin typeface="Arial" panose="020B0604020202020204" pitchFamily="34" charset="0"/>
              <a:cs typeface="Arial" panose="020B0604020202020204" pitchFamily="34" charset="0"/>
            </a:endParaRPr>
          </a:p>
          <a:p>
            <a:pPr lvl="0">
              <a:buClr>
                <a:srgbClr val="000000"/>
              </a:buClr>
            </a:pPr>
            <a:r>
              <a:rPr lang="en-US" sz="3100">
                <a:solidFill>
                  <a:srgbClr val="1A4785"/>
                </a:solidFill>
                <a:latin typeface="Arial" panose="020B0604020202020204" pitchFamily="34" charset="0"/>
                <a:cs typeface="Arial" panose="020B0604020202020204" pitchFamily="34" charset="0"/>
                <a:hlinkClick r:id="rId6"/>
              </a:rPr>
              <a:t>Recordings of previous training sessions</a:t>
            </a:r>
            <a:r>
              <a:rPr lang="en-US" sz="2000">
                <a:solidFill>
                  <a:srgbClr val="1A4785"/>
                </a:solidFill>
                <a:latin typeface="Arial" panose="020B0604020202020204" pitchFamily="34" charset="0"/>
                <a:cs typeface="Arial" panose="020B0604020202020204" pitchFamily="34" charset="0"/>
              </a:rPr>
              <a:t>:</a:t>
            </a:r>
          </a:p>
          <a:p>
            <a:pPr marL="914400" lvl="1" indent="-457200">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Overview of Student Registration Tasks in the Portal: Spring 2025</a:t>
            </a:r>
          </a:p>
          <a:p>
            <a:pPr marL="914400" lvl="1" indent="-457200">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Student Registration for Grades 3–8 Office Hours</a:t>
            </a:r>
          </a:p>
          <a:p>
            <a:pPr marL="914400" lvl="1" indent="-457200">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Student Registration for High School Office Hours</a:t>
            </a:r>
          </a:p>
          <a:p>
            <a:pPr lvl="0">
              <a:buClr>
                <a:srgbClr val="000000"/>
              </a:buClr>
            </a:pPr>
            <a:endParaRPr lang="en-US" sz="32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411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313DA-0B9F-C615-16DD-2BBBEBB971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77097-B6AE-F521-F193-2E1A058A7B2E}"/>
              </a:ext>
            </a:extLst>
          </p:cNvPr>
          <p:cNvSpPr>
            <a:spLocks noGrp="1"/>
          </p:cNvSpPr>
          <p:nvPr>
            <p:ph type="title"/>
          </p:nvPr>
        </p:nvSpPr>
        <p:spPr>
          <a:xfrm>
            <a:off x="839570" y="2882157"/>
            <a:ext cx="10872573" cy="1093686"/>
          </a:xfrm>
        </p:spPr>
        <p:txBody>
          <a:bodyPr>
            <a:normAutofit fontScale="90000"/>
          </a:bodyPr>
          <a:lstStyle/>
          <a:p>
            <a:r>
              <a:rPr lang="en-US">
                <a:latin typeface="Arial" panose="020B0604020202020204" pitchFamily="34" charset="0"/>
                <a:cs typeface="Arial" panose="020B0604020202020204" pitchFamily="34" charset="0"/>
              </a:rPr>
              <a:t>3. Creating and Managing Classes </a:t>
            </a:r>
          </a:p>
        </p:txBody>
      </p:sp>
    </p:spTree>
    <p:extLst>
      <p:ext uri="{BB962C8B-B14F-4D97-AF65-F5344CB8AC3E}">
        <p14:creationId xmlns:p14="http://schemas.microsoft.com/office/powerpoint/2010/main" val="461005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8788A-9C01-C4F8-5762-C6D998C3C0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6F632B-AE43-93F7-D57E-F9E3D98C9AFD}"/>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What are classes in the MCAS Portal?</a:t>
            </a:r>
          </a:p>
        </p:txBody>
      </p:sp>
      <p:sp>
        <p:nvSpPr>
          <p:cNvPr id="3" name="Text Placeholder 2">
            <a:extLst>
              <a:ext uri="{FF2B5EF4-FFF2-40B4-BE49-F238E27FC236}">
                <a16:creationId xmlns:a16="http://schemas.microsoft.com/office/drawing/2014/main" id="{7F05B1D4-2DDA-80BA-4FB4-E12C38027BA3}"/>
              </a:ext>
            </a:extLst>
          </p:cNvPr>
          <p:cNvSpPr>
            <a:spLocks noGrp="1"/>
          </p:cNvSpPr>
          <p:nvPr>
            <p:ph type="body" idx="1"/>
          </p:nvPr>
        </p:nvSpPr>
        <p:spPr>
          <a:xfrm>
            <a:off x="465991" y="1310054"/>
            <a:ext cx="10990385" cy="4747845"/>
          </a:xfrm>
        </p:spPr>
        <p:txBody>
          <a:bodyPr>
            <a:normAutofit fontScale="92500" lnSpcReduction="10000"/>
          </a:bodyPr>
          <a:lstStyle/>
          <a:p>
            <a:pPr marL="457200" lvl="0"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A class is a group of students in the MCAS Portal who will take the same test together. </a:t>
            </a:r>
          </a:p>
          <a:p>
            <a:pPr marL="914400" lvl="1"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Up to 250 students allowed in a class in the MCAS Portal. </a:t>
            </a:r>
          </a:p>
          <a:p>
            <a:pPr marL="457200" lvl="0"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Each class is grade and subject specific. </a:t>
            </a:r>
          </a:p>
          <a:p>
            <a:pPr marL="457200" lvl="0"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For the following accommodations, students are required to be assigned to a separate class specifically designated for that accommodation:</a:t>
            </a:r>
          </a:p>
          <a:p>
            <a:pPr marL="914400" lvl="1"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Human Read Aloud</a:t>
            </a:r>
          </a:p>
          <a:p>
            <a:pPr marL="914400" lvl="1"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Human Signer</a:t>
            </a:r>
          </a:p>
          <a:p>
            <a:pPr marL="914400" lvl="1"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Spanish/English</a:t>
            </a:r>
          </a:p>
          <a:p>
            <a:pPr marL="457200" lvl="0"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Classes can be created during or anytime after student registration. DESE recommends creating classes approximately two weeks before testing to minimize changes needed. </a:t>
            </a:r>
          </a:p>
        </p:txBody>
      </p:sp>
    </p:spTree>
    <p:extLst>
      <p:ext uri="{BB962C8B-B14F-4D97-AF65-F5344CB8AC3E}">
        <p14:creationId xmlns:p14="http://schemas.microsoft.com/office/powerpoint/2010/main" val="2117414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822325" y="288925"/>
            <a:ext cx="11369675" cy="679450"/>
          </a:xfrm>
        </p:spPr>
        <p:txBody>
          <a:bodyPr/>
          <a:lstStyle/>
          <a:p>
            <a:r>
              <a:rPr lang="en-US" sz="4000">
                <a:solidFill>
                  <a:srgbClr val="0563C1"/>
                </a:solidFill>
                <a:latin typeface="Arial" panose="020B0604020202020204" pitchFamily="34" charset="0"/>
                <a:cs typeface="Arial" panose="020B0604020202020204" pitchFamily="34" charset="0"/>
              </a:rPr>
              <a:t>Presenters</a:t>
            </a:r>
          </a:p>
        </p:txBody>
      </p:sp>
      <p:sp>
        <p:nvSpPr>
          <p:cNvPr id="7173" name="Content Placeholder 6"/>
          <p:cNvSpPr>
            <a:spLocks noGrp="1"/>
          </p:cNvSpPr>
          <p:nvPr>
            <p:ph idx="4294967295"/>
          </p:nvPr>
        </p:nvSpPr>
        <p:spPr>
          <a:xfrm>
            <a:off x="822325" y="1201130"/>
            <a:ext cx="10160203" cy="5049837"/>
          </a:xfrm>
        </p:spPr>
        <p:txBody>
          <a:bodyPr vert="horz" lIns="91440" tIns="45720" rIns="91440" bIns="45720" rtlCol="0" anchor="t">
            <a:noAutofit/>
          </a:bodyPr>
          <a:lstStyle/>
          <a:p>
            <a:pPr marL="0" indent="0">
              <a:buClrTx/>
              <a:buNone/>
            </a:pPr>
            <a:r>
              <a:rPr lang="en-US" sz="2800">
                <a:solidFill>
                  <a:srgbClr val="101D35"/>
                </a:solidFill>
                <a:latin typeface="Arial" panose="020B0604020202020204" pitchFamily="34" charset="0"/>
                <a:cs typeface="Arial" panose="020B0604020202020204" pitchFamily="34" charset="0"/>
              </a:rPr>
              <a:t>Jodie Zalk, Manager of Test Administration and Publications</a:t>
            </a:r>
          </a:p>
          <a:p>
            <a:pPr marL="0" indent="0">
              <a:buClrTx/>
              <a:buNone/>
            </a:pPr>
            <a:r>
              <a:rPr lang="en-US" sz="2800">
                <a:solidFill>
                  <a:srgbClr val="101D35"/>
                </a:solidFill>
                <a:latin typeface="Arial" panose="020B0604020202020204" pitchFamily="34" charset="0"/>
                <a:cs typeface="Arial" panose="020B0604020202020204" pitchFamily="34" charset="0"/>
              </a:rPr>
              <a:t>Shannon Cullen, MCAS Test Administration Coordinator</a:t>
            </a:r>
          </a:p>
          <a:p>
            <a:pPr marL="0" indent="0">
              <a:buClrTx/>
              <a:buNone/>
            </a:pPr>
            <a:r>
              <a:rPr lang="en-US" sz="2800">
                <a:solidFill>
                  <a:srgbClr val="101D35"/>
                </a:solidFill>
                <a:latin typeface="Arial"/>
                <a:cs typeface="Arial"/>
              </a:rPr>
              <a:t>Abbie Currier, eMetric Sr. Project Manager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6493E-4100-40C1-1A7A-CA4D50799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098A82-7133-02C1-42D8-B89448F0698D}"/>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Creating Classes</a:t>
            </a:r>
          </a:p>
        </p:txBody>
      </p:sp>
      <p:sp>
        <p:nvSpPr>
          <p:cNvPr id="3" name="Text Placeholder 2">
            <a:extLst>
              <a:ext uri="{FF2B5EF4-FFF2-40B4-BE49-F238E27FC236}">
                <a16:creationId xmlns:a16="http://schemas.microsoft.com/office/drawing/2014/main" id="{2D985337-CF26-9A78-50F8-1C895964980B}"/>
              </a:ext>
            </a:extLst>
          </p:cNvPr>
          <p:cNvSpPr>
            <a:spLocks noGrp="1"/>
          </p:cNvSpPr>
          <p:nvPr>
            <p:ph type="body" idx="1"/>
          </p:nvPr>
        </p:nvSpPr>
        <p:spPr>
          <a:xfrm>
            <a:off x="465991" y="1310054"/>
            <a:ext cx="10990385" cy="4747845"/>
          </a:xfrm>
        </p:spPr>
        <p:txBody>
          <a:bodyPr>
            <a:normAutofit fontScale="85000" lnSpcReduction="20000"/>
          </a:bodyPr>
          <a:lstStyle/>
          <a:p>
            <a:pPr lvl="0">
              <a:buClr>
                <a:srgbClr val="000000"/>
              </a:buClr>
            </a:pPr>
            <a:r>
              <a:rPr lang="en-US" sz="3200">
                <a:solidFill>
                  <a:srgbClr val="000000"/>
                </a:solidFill>
                <a:latin typeface="Arial" panose="020B0604020202020204" pitchFamily="34" charset="0"/>
                <a:cs typeface="Arial" panose="020B0604020202020204" pitchFamily="34" charset="0"/>
              </a:rPr>
              <a:t>There are three ways to create classes in the MCAS Portal:</a:t>
            </a:r>
          </a:p>
          <a:p>
            <a:pPr lvl="0">
              <a:buClr>
                <a:srgbClr val="000000"/>
              </a:buClr>
            </a:pPr>
            <a:endParaRPr lang="en-US" sz="3200">
              <a:solidFill>
                <a:srgbClr val="000000"/>
              </a:solidFill>
              <a:latin typeface="Arial" panose="020B0604020202020204" pitchFamily="34" charset="0"/>
              <a:cs typeface="Arial" panose="020B0604020202020204" pitchFamily="34" charset="0"/>
            </a:endParaRPr>
          </a:p>
          <a:p>
            <a:pPr lvl="0">
              <a:buClr>
                <a:srgbClr val="000000"/>
              </a:buClr>
            </a:pPr>
            <a:endParaRPr lang="en-US" sz="3200">
              <a:solidFill>
                <a:srgbClr val="000000"/>
              </a:solidFill>
              <a:latin typeface="Arial" panose="020B0604020202020204" pitchFamily="34" charset="0"/>
              <a:cs typeface="Arial" panose="020B0604020202020204" pitchFamily="34" charset="0"/>
            </a:endParaRPr>
          </a:p>
          <a:p>
            <a:pPr lvl="0">
              <a:buClr>
                <a:srgbClr val="000000"/>
              </a:buClr>
            </a:pPr>
            <a:endParaRPr lang="en-US" sz="3200">
              <a:solidFill>
                <a:srgbClr val="000000"/>
              </a:solidFill>
              <a:latin typeface="Arial" panose="020B0604020202020204" pitchFamily="34" charset="0"/>
              <a:cs typeface="Arial" panose="020B0604020202020204" pitchFamily="34" charset="0"/>
            </a:endParaRPr>
          </a:p>
          <a:p>
            <a:pPr lvl="0">
              <a:buClr>
                <a:srgbClr val="000000"/>
              </a:buClr>
            </a:pPr>
            <a:endParaRPr lang="en-US" sz="3200">
              <a:solidFill>
                <a:srgbClr val="000000"/>
              </a:solidFill>
              <a:latin typeface="Arial" panose="020B0604020202020204" pitchFamily="34" charset="0"/>
              <a:cs typeface="Arial" panose="020B0604020202020204" pitchFamily="34" charset="0"/>
            </a:endParaRPr>
          </a:p>
          <a:p>
            <a:pPr lvl="0">
              <a:buClr>
                <a:srgbClr val="000000"/>
              </a:buClr>
            </a:pPr>
            <a:endParaRPr lang="en-US" sz="3200">
              <a:solidFill>
                <a:srgbClr val="000000"/>
              </a:solidFill>
              <a:latin typeface="Arial" panose="020B0604020202020204" pitchFamily="34" charset="0"/>
              <a:cs typeface="Arial" panose="020B0604020202020204" pitchFamily="34" charset="0"/>
            </a:endParaRPr>
          </a:p>
          <a:p>
            <a:pPr lvl="0">
              <a:buClr>
                <a:srgbClr val="000000"/>
              </a:buClr>
            </a:pPr>
            <a:endParaRPr lang="en-US" sz="3200">
              <a:solidFill>
                <a:srgbClr val="000000"/>
              </a:solidFill>
              <a:latin typeface="Arial" panose="020B0604020202020204" pitchFamily="34" charset="0"/>
              <a:cs typeface="Arial" panose="020B0604020202020204" pitchFamily="34" charset="0"/>
            </a:endParaRPr>
          </a:p>
          <a:p>
            <a:pPr lvl="0">
              <a:buClr>
                <a:srgbClr val="000000"/>
              </a:buClr>
            </a:pPr>
            <a:endParaRPr lang="en-US" sz="3200">
              <a:solidFill>
                <a:srgbClr val="000000"/>
              </a:solidFill>
              <a:latin typeface="Arial" panose="020B0604020202020204" pitchFamily="34" charset="0"/>
              <a:cs typeface="Arial" panose="020B0604020202020204" pitchFamily="34" charset="0"/>
            </a:endParaRPr>
          </a:p>
          <a:p>
            <a:pPr lvl="0">
              <a:buClr>
                <a:srgbClr val="000000"/>
              </a:buClr>
            </a:pPr>
            <a:endParaRPr lang="en-US" sz="3200">
              <a:solidFill>
                <a:srgbClr val="000000"/>
              </a:solidFill>
              <a:latin typeface="Arial" panose="020B0604020202020204" pitchFamily="34" charset="0"/>
              <a:cs typeface="Arial" panose="020B0604020202020204" pitchFamily="34" charset="0"/>
            </a:endParaRPr>
          </a:p>
          <a:p>
            <a:pPr lvl="0">
              <a:buClr>
                <a:srgbClr val="000000"/>
              </a:buClr>
            </a:pPr>
            <a:r>
              <a:rPr lang="en-US" sz="3200">
                <a:solidFill>
                  <a:srgbClr val="000000"/>
                </a:solidFill>
                <a:latin typeface="Arial" panose="020B0604020202020204" pitchFamily="34" charset="0"/>
                <a:cs typeface="Arial" panose="020B0604020202020204" pitchFamily="34" charset="0"/>
              </a:rPr>
              <a:t>For additional information on creating, editing, and deleting classes, see the </a:t>
            </a:r>
            <a:r>
              <a:rPr lang="en-US" sz="3200">
                <a:solidFill>
                  <a:srgbClr val="000000"/>
                </a:solidFill>
                <a:latin typeface="Arial" panose="020B0604020202020204" pitchFamily="34" charset="0"/>
                <a:cs typeface="Arial" panose="020B0604020202020204" pitchFamily="34" charset="0"/>
                <a:hlinkClick r:id="rId2"/>
              </a:rPr>
              <a:t>Guide to Creating and Managing Classes in the MCAS Portal.</a:t>
            </a:r>
            <a:endParaRPr lang="en-US"/>
          </a:p>
        </p:txBody>
      </p:sp>
      <p:pic>
        <p:nvPicPr>
          <p:cNvPr id="5" name="Picture 4">
            <a:extLst>
              <a:ext uri="{FF2B5EF4-FFF2-40B4-BE49-F238E27FC236}">
                <a16:creationId xmlns:a16="http://schemas.microsoft.com/office/drawing/2014/main" id="{CA104FE8-ED64-EDA8-BD13-B26D5893A50E}"/>
              </a:ext>
            </a:extLst>
          </p:cNvPr>
          <p:cNvPicPr>
            <a:picLocks noChangeAspect="1"/>
          </p:cNvPicPr>
          <p:nvPr/>
        </p:nvPicPr>
        <p:blipFill>
          <a:blip r:embed="rId3"/>
          <a:stretch>
            <a:fillRect/>
          </a:stretch>
        </p:blipFill>
        <p:spPr>
          <a:xfrm>
            <a:off x="1042063" y="1637232"/>
            <a:ext cx="8643990" cy="3099359"/>
          </a:xfrm>
          <a:prstGeom prst="rect">
            <a:avLst/>
          </a:prstGeom>
        </p:spPr>
      </p:pic>
    </p:spTree>
    <p:extLst>
      <p:ext uri="{BB962C8B-B14F-4D97-AF65-F5344CB8AC3E}">
        <p14:creationId xmlns:p14="http://schemas.microsoft.com/office/powerpoint/2010/main" val="3044680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BF20-3087-5F37-3F31-8A614786E1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473546-4B53-9D3E-97EB-4F36074D512A}"/>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Class Naming Conventions</a:t>
            </a:r>
          </a:p>
        </p:txBody>
      </p:sp>
      <p:sp>
        <p:nvSpPr>
          <p:cNvPr id="3" name="Text Placeholder 2">
            <a:extLst>
              <a:ext uri="{FF2B5EF4-FFF2-40B4-BE49-F238E27FC236}">
                <a16:creationId xmlns:a16="http://schemas.microsoft.com/office/drawing/2014/main" id="{AE093108-0B31-47AA-68B2-F66F9F0E7841}"/>
              </a:ext>
            </a:extLst>
          </p:cNvPr>
          <p:cNvSpPr>
            <a:spLocks noGrp="1"/>
          </p:cNvSpPr>
          <p:nvPr>
            <p:ph type="body" idx="1"/>
          </p:nvPr>
        </p:nvSpPr>
        <p:spPr>
          <a:xfrm>
            <a:off x="465991" y="1310053"/>
            <a:ext cx="11089613" cy="5181181"/>
          </a:xfrm>
        </p:spPr>
        <p:txBody>
          <a:bodyPr>
            <a:normAutofit fontScale="70000" lnSpcReduction="20000"/>
          </a:bodyPr>
          <a:lstStyle/>
          <a:p>
            <a:pPr lvl="0">
              <a:buClr>
                <a:srgbClr val="000000"/>
              </a:buClr>
            </a:pPr>
            <a:r>
              <a:rPr lang="en-US" sz="3200">
                <a:solidFill>
                  <a:srgbClr val="000000"/>
                </a:solidFill>
                <a:latin typeface="Arial" panose="020B0604020202020204" pitchFamily="34" charset="0"/>
                <a:cs typeface="Arial" panose="020B0604020202020204" pitchFamily="34" charset="0"/>
              </a:rPr>
              <a:t>When creating classes, DESE recommends that schools use a naming convention that will help test administrators quickly and easily find the test they are administering. </a:t>
            </a:r>
          </a:p>
          <a:p>
            <a:pPr lvl="0">
              <a:buClr>
                <a:srgbClr val="000000"/>
              </a:buClr>
            </a:pPr>
            <a:endParaRPr lang="en-US" sz="1700">
              <a:solidFill>
                <a:srgbClr val="000000"/>
              </a:solidFill>
              <a:latin typeface="Arial" panose="020B0604020202020204" pitchFamily="34" charset="0"/>
              <a:cs typeface="Arial" panose="020B0604020202020204" pitchFamily="34" charset="0"/>
            </a:endParaRPr>
          </a:p>
          <a:p>
            <a:pPr lvl="0">
              <a:buClr>
                <a:srgbClr val="000000"/>
              </a:buClr>
            </a:pPr>
            <a:r>
              <a:rPr lang="en-US" sz="3200">
                <a:solidFill>
                  <a:srgbClr val="000000"/>
                </a:solidFill>
                <a:latin typeface="Arial" panose="020B0604020202020204" pitchFamily="34" charset="0"/>
                <a:cs typeface="Arial" panose="020B0604020202020204" pitchFamily="34" charset="0"/>
              </a:rPr>
              <a:t>It is suggested that class names include the following information: </a:t>
            </a:r>
          </a:p>
          <a:p>
            <a:pPr marL="914400" lvl="1" indent="-457200">
              <a:buClr>
                <a:srgbClr val="000000"/>
              </a:buClr>
              <a:buFont typeface="Arial" panose="020B0604020202020204" pitchFamily="34" charset="0"/>
              <a:buChar char="•"/>
            </a:pPr>
            <a:r>
              <a:rPr lang="en-US" sz="2900">
                <a:solidFill>
                  <a:srgbClr val="000000"/>
                </a:solidFill>
                <a:latin typeface="Arial" panose="020B0604020202020204" pitchFamily="34" charset="0"/>
                <a:cs typeface="Arial" panose="020B0604020202020204" pitchFamily="34" charset="0"/>
              </a:rPr>
              <a:t>test code (see information on test codes on pages 15–16 of the </a:t>
            </a:r>
            <a:r>
              <a:rPr lang="en-US" sz="2900">
                <a:solidFill>
                  <a:srgbClr val="000000"/>
                </a:solidFill>
                <a:latin typeface="Arial" panose="020B0604020202020204" pitchFamily="34" charset="0"/>
                <a:cs typeface="Arial" panose="020B0604020202020204" pitchFamily="34" charset="0"/>
                <a:hlinkClick r:id="rId2"/>
              </a:rPr>
              <a:t>MCAS Student Registration Guide</a:t>
            </a:r>
            <a:r>
              <a:rPr lang="en-US" sz="2900">
                <a:solidFill>
                  <a:srgbClr val="000000"/>
                </a:solidFill>
                <a:latin typeface="Arial" panose="020B0604020202020204" pitchFamily="34" charset="0"/>
                <a:cs typeface="Arial" panose="020B0604020202020204" pitchFamily="34" charset="0"/>
              </a:rPr>
              <a:t>) </a:t>
            </a:r>
          </a:p>
          <a:p>
            <a:pPr marL="914400" lvl="1" indent="-457200">
              <a:buClr>
                <a:srgbClr val="000000"/>
              </a:buClr>
              <a:buFont typeface="Arial" panose="020B0604020202020204" pitchFamily="34" charset="0"/>
              <a:buChar char="•"/>
            </a:pPr>
            <a:r>
              <a:rPr lang="en-US" sz="2900">
                <a:solidFill>
                  <a:srgbClr val="000000"/>
                </a:solidFill>
                <a:latin typeface="Arial" panose="020B0604020202020204" pitchFamily="34" charset="0"/>
                <a:cs typeface="Arial" panose="020B0604020202020204" pitchFamily="34" charset="0"/>
              </a:rPr>
              <a:t>test administrator name </a:t>
            </a:r>
          </a:p>
          <a:p>
            <a:pPr marL="914400" lvl="1" indent="-457200">
              <a:buClr>
                <a:srgbClr val="000000"/>
              </a:buClr>
              <a:buFont typeface="Arial" panose="020B0604020202020204" pitchFamily="34" charset="0"/>
              <a:buChar char="•"/>
            </a:pPr>
            <a:r>
              <a:rPr lang="en-US" sz="2900">
                <a:solidFill>
                  <a:srgbClr val="000000"/>
                </a:solidFill>
                <a:latin typeface="Arial" panose="020B0604020202020204" pitchFamily="34" charset="0"/>
                <a:cs typeface="Arial" panose="020B0604020202020204" pitchFamily="34" charset="0"/>
              </a:rPr>
              <a:t>testing location  </a:t>
            </a:r>
          </a:p>
          <a:p>
            <a:pPr marL="914400" lvl="1" indent="-457200">
              <a:buClr>
                <a:srgbClr val="000000"/>
              </a:buClr>
              <a:buFont typeface="Arial" panose="020B0604020202020204" pitchFamily="34" charset="0"/>
              <a:buChar char="•"/>
            </a:pPr>
            <a:r>
              <a:rPr lang="en-US" sz="2900">
                <a:solidFill>
                  <a:srgbClr val="000000"/>
                </a:solidFill>
                <a:latin typeface="Arial" panose="020B0604020202020204" pitchFamily="34" charset="0"/>
                <a:cs typeface="Arial" panose="020B0604020202020204" pitchFamily="34" charset="0"/>
              </a:rPr>
              <a:t>school code  </a:t>
            </a:r>
          </a:p>
          <a:p>
            <a:pPr lvl="0">
              <a:buClr>
                <a:srgbClr val="000000"/>
              </a:buClr>
            </a:pPr>
            <a:endParaRPr lang="en-US" sz="1700">
              <a:solidFill>
                <a:srgbClr val="000000"/>
              </a:solidFill>
              <a:latin typeface="Arial" panose="020B0604020202020204" pitchFamily="34" charset="0"/>
              <a:cs typeface="Arial" panose="020B0604020202020204" pitchFamily="34" charset="0"/>
            </a:endParaRPr>
          </a:p>
          <a:p>
            <a:pPr lvl="0">
              <a:buClr>
                <a:srgbClr val="000000"/>
              </a:buClr>
            </a:pPr>
            <a:r>
              <a:rPr lang="en-US" sz="3200">
                <a:solidFill>
                  <a:srgbClr val="000000"/>
                </a:solidFill>
                <a:latin typeface="Arial" panose="020B0604020202020204" pitchFamily="34" charset="0"/>
                <a:cs typeface="Arial" panose="020B0604020202020204" pitchFamily="34" charset="0"/>
              </a:rPr>
              <a:t>Note that class names in the MCAS Portal must be unique across the state. DESE recommends including the school code in the class name in order to meet this requirement.</a:t>
            </a:r>
          </a:p>
          <a:p>
            <a:pPr lvl="0">
              <a:buClr>
                <a:srgbClr val="000000"/>
              </a:buClr>
            </a:pPr>
            <a:r>
              <a:rPr lang="en-US" sz="3200" b="1">
                <a:solidFill>
                  <a:srgbClr val="000000"/>
                </a:solidFill>
                <a:latin typeface="Arial" panose="020B0604020202020204" pitchFamily="34" charset="0"/>
                <a:cs typeface="Arial" panose="020B0604020202020204" pitchFamily="34" charset="0"/>
              </a:rPr>
              <a:t>Note</a:t>
            </a:r>
            <a:r>
              <a:rPr lang="en-US" sz="3200">
                <a:solidFill>
                  <a:srgbClr val="000000"/>
                </a:solidFill>
                <a:latin typeface="Arial" panose="020B0604020202020204" pitchFamily="34" charset="0"/>
                <a:cs typeface="Arial" panose="020B0604020202020204" pitchFamily="34" charset="0"/>
              </a:rPr>
              <a:t>: When creating classes through the Student Registration file import, schools are recommended to include only the test administrator name and testing location in the class name field; the MCAS Portal will automatically add the test code and school code to the class name.</a:t>
            </a:r>
            <a:endParaRPr lang="en-US"/>
          </a:p>
        </p:txBody>
      </p:sp>
    </p:spTree>
    <p:extLst>
      <p:ext uri="{BB962C8B-B14F-4D97-AF65-F5344CB8AC3E}">
        <p14:creationId xmlns:p14="http://schemas.microsoft.com/office/powerpoint/2010/main" val="3832625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B397E-5CC5-68C5-3E03-60971E46BA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90F990-996C-C00E-FF9D-A49F512EF6F5}"/>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Demonstration</a:t>
            </a:r>
          </a:p>
        </p:txBody>
      </p:sp>
      <p:sp>
        <p:nvSpPr>
          <p:cNvPr id="3" name="Content Placeholder 2">
            <a:extLst>
              <a:ext uri="{FF2B5EF4-FFF2-40B4-BE49-F238E27FC236}">
                <a16:creationId xmlns:a16="http://schemas.microsoft.com/office/drawing/2014/main" id="{AD9704BE-A813-0CAA-3698-4C6EA89C390D}"/>
              </a:ext>
            </a:extLst>
          </p:cNvPr>
          <p:cNvSpPr>
            <a:spLocks noGrp="1"/>
          </p:cNvSpPr>
          <p:nvPr>
            <p:ph idx="4294967295"/>
          </p:nvPr>
        </p:nvSpPr>
        <p:spPr>
          <a:xfrm>
            <a:off x="798952" y="968375"/>
            <a:ext cx="10594095" cy="5049837"/>
          </a:xfrm>
        </p:spPr>
        <p:txBody>
          <a:bodyPr/>
          <a:lstStyle/>
          <a:p>
            <a:pPr algn="l" rtl="0" fontAlgn="base">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Manually creating a class</a:t>
            </a:r>
          </a:p>
          <a:p>
            <a:pPr algn="l" rtl="0" fontAlgn="base">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Uploading multiple classes via Class Upload file</a:t>
            </a:r>
          </a:p>
          <a:p>
            <a:pPr algn="l" rtl="0" fontAlgn="base">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Uploading multiple classes via Student Registration file</a:t>
            </a:r>
          </a:p>
          <a:p>
            <a:pPr marL="0" indent="0" algn="l" rtl="0" fontAlgn="base">
              <a:buClr>
                <a:srgbClr val="000000"/>
              </a:buClr>
              <a:buNone/>
            </a:pPr>
            <a:endParaRPr lang="en-US" sz="28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3763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A0DE3-9119-5FA2-4E21-6771BB41F3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E4013A-0733-2EE2-97A0-5AF9E26E2C1A}"/>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a:cs typeface="Arial"/>
              </a:rPr>
              <a:t>Manually Create a Class in the MCAS Portal</a:t>
            </a:r>
            <a:endParaRPr lang="en-US" sz="4000">
              <a:solidFill>
                <a:srgbClr val="3647B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729CEF6-F4DE-6246-F9F4-9B50342052B8}"/>
              </a:ext>
            </a:extLst>
          </p:cNvPr>
          <p:cNvSpPr>
            <a:spLocks noGrp="1"/>
          </p:cNvSpPr>
          <p:nvPr>
            <p:ph idx="4294967295"/>
          </p:nvPr>
        </p:nvSpPr>
        <p:spPr>
          <a:xfrm>
            <a:off x="155643" y="968375"/>
            <a:ext cx="5937524" cy="5049837"/>
          </a:xfrm>
        </p:spPr>
        <p:txBody>
          <a:bodyPr vert="horz" lIns="91440" tIns="45720" rIns="91440" bIns="45720" rtlCol="0" anchor="t">
            <a:noAutofit/>
          </a:bodyPr>
          <a:lstStyle/>
          <a:p>
            <a:pPr marL="457200" indent="-457200" fontAlgn="base">
              <a:buClr>
                <a:srgbClr val="000000"/>
              </a:buClr>
              <a:buFont typeface="+mj-lt"/>
              <a:buAutoNum type="arabicPeriod"/>
            </a:pPr>
            <a:r>
              <a:rPr lang="en-US" sz="2300">
                <a:solidFill>
                  <a:srgbClr val="000000"/>
                </a:solidFill>
                <a:latin typeface="Arial"/>
                <a:cs typeface="Segoe UI"/>
              </a:rPr>
              <a:t>Log in to the MCAS Portal.</a:t>
            </a:r>
          </a:p>
          <a:p>
            <a:pPr marL="457200" indent="-457200" fontAlgn="base">
              <a:buClr>
                <a:srgbClr val="000000"/>
              </a:buClr>
              <a:buFont typeface="+mj-lt"/>
              <a:buAutoNum type="arabicPeriod"/>
            </a:pPr>
            <a:r>
              <a:rPr lang="en-US" sz="2300">
                <a:solidFill>
                  <a:srgbClr val="000000"/>
                </a:solidFill>
                <a:latin typeface="Arial"/>
                <a:cs typeface="Segoe UI"/>
              </a:rPr>
              <a:t>Select </a:t>
            </a:r>
            <a:r>
              <a:rPr lang="en-US" sz="2300" b="1">
                <a:solidFill>
                  <a:srgbClr val="000000"/>
                </a:solidFill>
                <a:latin typeface="Arial"/>
                <a:cs typeface="Segoe UI"/>
              </a:rPr>
              <a:t>Administration</a:t>
            </a:r>
            <a:r>
              <a:rPr lang="en-US" sz="2300">
                <a:solidFill>
                  <a:srgbClr val="000000"/>
                </a:solidFill>
                <a:latin typeface="Arial"/>
                <a:cs typeface="Segoe UI"/>
              </a:rPr>
              <a:t>. </a:t>
            </a:r>
          </a:p>
          <a:p>
            <a:pPr marL="457200" indent="-457200" fontAlgn="base">
              <a:buClr>
                <a:srgbClr val="000000"/>
              </a:buClr>
              <a:buFont typeface="+mj-lt"/>
              <a:buAutoNum type="arabicPeriod"/>
            </a:pPr>
            <a:r>
              <a:rPr lang="en-US" sz="2300">
                <a:solidFill>
                  <a:srgbClr val="000000"/>
                </a:solidFill>
                <a:latin typeface="Arial"/>
                <a:cs typeface="Segoe UI"/>
              </a:rPr>
              <a:t>Select </a:t>
            </a:r>
            <a:r>
              <a:rPr lang="en-US" sz="2300" b="1">
                <a:solidFill>
                  <a:srgbClr val="000000"/>
                </a:solidFill>
                <a:latin typeface="Arial"/>
                <a:cs typeface="Segoe UI"/>
              </a:rPr>
              <a:t>Classes</a:t>
            </a:r>
            <a:r>
              <a:rPr lang="en-US" sz="2300">
                <a:solidFill>
                  <a:srgbClr val="000000"/>
                </a:solidFill>
                <a:latin typeface="Arial"/>
                <a:cs typeface="Segoe UI"/>
              </a:rPr>
              <a:t> from the top menu bar. </a:t>
            </a:r>
          </a:p>
          <a:p>
            <a:pPr marL="457200" indent="-457200" fontAlgn="base">
              <a:buClr>
                <a:srgbClr val="000000"/>
              </a:buClr>
              <a:buFont typeface="+mj-lt"/>
              <a:buAutoNum type="arabicPeriod"/>
            </a:pPr>
            <a:r>
              <a:rPr lang="en-US" sz="2300">
                <a:solidFill>
                  <a:srgbClr val="000000"/>
                </a:solidFill>
                <a:latin typeface="Arial"/>
                <a:cs typeface="Segoe UI"/>
              </a:rPr>
              <a:t>Select an </a:t>
            </a:r>
            <a:r>
              <a:rPr lang="en-US" sz="2300" b="1">
                <a:solidFill>
                  <a:srgbClr val="000000"/>
                </a:solidFill>
                <a:latin typeface="Arial"/>
                <a:cs typeface="Segoe UI"/>
              </a:rPr>
              <a:t>organization</a:t>
            </a:r>
            <a:r>
              <a:rPr lang="en-US" sz="2300">
                <a:solidFill>
                  <a:srgbClr val="000000"/>
                </a:solidFill>
                <a:latin typeface="Arial"/>
                <a:cs typeface="Segoe UI"/>
              </a:rPr>
              <a:t> from the organization drop-down list, and then select a </a:t>
            </a:r>
            <a:r>
              <a:rPr lang="en-US" sz="2300" b="1">
                <a:solidFill>
                  <a:srgbClr val="000000"/>
                </a:solidFill>
                <a:latin typeface="Arial"/>
                <a:cs typeface="Segoe UI"/>
              </a:rPr>
              <a:t>subject</a:t>
            </a:r>
            <a:r>
              <a:rPr lang="en-US" sz="2300">
                <a:solidFill>
                  <a:srgbClr val="000000"/>
                </a:solidFill>
                <a:latin typeface="Arial"/>
                <a:cs typeface="Segoe UI"/>
              </a:rPr>
              <a:t> from the subject drop-down list. </a:t>
            </a:r>
          </a:p>
          <a:p>
            <a:pPr marL="457200" indent="-457200">
              <a:buClr>
                <a:srgbClr val="000000"/>
              </a:buClr>
              <a:buFont typeface="+mj-lt"/>
              <a:buAutoNum type="arabicPeriod"/>
            </a:pPr>
            <a:r>
              <a:rPr lang="en-US" sz="2300">
                <a:solidFill>
                  <a:srgbClr val="000000"/>
                </a:solidFill>
                <a:latin typeface="Arial"/>
                <a:cs typeface="Segoe UI"/>
              </a:rPr>
              <a:t>Select </a:t>
            </a:r>
            <a:r>
              <a:rPr lang="en-US" sz="2300" b="1">
                <a:solidFill>
                  <a:srgbClr val="000000"/>
                </a:solidFill>
                <a:latin typeface="Arial"/>
                <a:cs typeface="Segoe UI"/>
              </a:rPr>
              <a:t>Create Grade Level Class</a:t>
            </a:r>
            <a:r>
              <a:rPr lang="en-US" sz="2300">
                <a:solidFill>
                  <a:srgbClr val="000000"/>
                </a:solidFill>
                <a:latin typeface="Arial"/>
                <a:cs typeface="Segoe UI"/>
              </a:rPr>
              <a:t>. </a:t>
            </a:r>
          </a:p>
          <a:p>
            <a:pPr marL="457200" indent="-457200">
              <a:buClr>
                <a:srgbClr val="000000"/>
              </a:buClr>
              <a:buFont typeface="+mj-lt"/>
              <a:buAutoNum type="arabicPeriod"/>
            </a:pPr>
            <a:r>
              <a:rPr lang="en-US" sz="2300">
                <a:solidFill>
                  <a:srgbClr val="000000"/>
                </a:solidFill>
                <a:latin typeface="Arial"/>
                <a:cs typeface="Segoe UI"/>
              </a:rPr>
              <a:t>Type the name of the class in the Class Name field. </a:t>
            </a:r>
          </a:p>
          <a:p>
            <a:pPr marL="457200" indent="-457200">
              <a:buClr>
                <a:srgbClr val="000000"/>
              </a:buClr>
              <a:buFont typeface="+mj-lt"/>
              <a:buAutoNum type="arabicPeriod"/>
            </a:pPr>
            <a:r>
              <a:rPr lang="en-US" sz="2300">
                <a:solidFill>
                  <a:srgbClr val="000000"/>
                </a:solidFill>
                <a:latin typeface="Arial"/>
                <a:cs typeface="Segoe UI"/>
              </a:rPr>
              <a:t>Select a grade from the Choose a Grade drop-down list. Note that all grades and subjects, including those in high school, will need to select a grade.</a:t>
            </a:r>
          </a:p>
          <a:p>
            <a:pPr>
              <a:buClr>
                <a:srgbClr val="000000"/>
              </a:buClr>
            </a:pPr>
            <a:endParaRPr lang="en-US" sz="2800">
              <a:solidFill>
                <a:srgbClr val="000000"/>
              </a:solidFill>
              <a:latin typeface="Arial"/>
              <a:cs typeface="Segoe UI"/>
            </a:endParaRPr>
          </a:p>
        </p:txBody>
      </p:sp>
      <p:pic>
        <p:nvPicPr>
          <p:cNvPr id="4" name="Picture 3">
            <a:extLst>
              <a:ext uri="{FF2B5EF4-FFF2-40B4-BE49-F238E27FC236}">
                <a16:creationId xmlns:a16="http://schemas.microsoft.com/office/drawing/2014/main" id="{494EFDAE-041B-C52C-9EC7-331A9A3C6490}"/>
              </a:ext>
            </a:extLst>
          </p:cNvPr>
          <p:cNvPicPr>
            <a:picLocks noChangeAspect="1"/>
          </p:cNvPicPr>
          <p:nvPr/>
        </p:nvPicPr>
        <p:blipFill>
          <a:blip r:embed="rId3"/>
          <a:stretch>
            <a:fillRect/>
          </a:stretch>
        </p:blipFill>
        <p:spPr>
          <a:xfrm>
            <a:off x="6103746" y="975316"/>
            <a:ext cx="5773430" cy="1211097"/>
          </a:xfrm>
          <a:prstGeom prst="rect">
            <a:avLst/>
          </a:prstGeom>
        </p:spPr>
      </p:pic>
      <p:pic>
        <p:nvPicPr>
          <p:cNvPr id="5" name="Picture 4">
            <a:extLst>
              <a:ext uri="{FF2B5EF4-FFF2-40B4-BE49-F238E27FC236}">
                <a16:creationId xmlns:a16="http://schemas.microsoft.com/office/drawing/2014/main" id="{FD5D6D58-62BA-92AC-BC1A-FD73A46F77F4}"/>
              </a:ext>
            </a:extLst>
          </p:cNvPr>
          <p:cNvPicPr>
            <a:picLocks noChangeAspect="1"/>
          </p:cNvPicPr>
          <p:nvPr/>
        </p:nvPicPr>
        <p:blipFill>
          <a:blip r:embed="rId4"/>
          <a:stretch>
            <a:fillRect/>
          </a:stretch>
        </p:blipFill>
        <p:spPr>
          <a:xfrm>
            <a:off x="7721363" y="2520653"/>
            <a:ext cx="2524125" cy="609600"/>
          </a:xfrm>
          <a:prstGeom prst="rect">
            <a:avLst/>
          </a:prstGeom>
        </p:spPr>
      </p:pic>
      <p:pic>
        <p:nvPicPr>
          <p:cNvPr id="6" name="Picture 5">
            <a:extLst>
              <a:ext uri="{FF2B5EF4-FFF2-40B4-BE49-F238E27FC236}">
                <a16:creationId xmlns:a16="http://schemas.microsoft.com/office/drawing/2014/main" id="{8182F509-6597-DC0E-F66E-20EF2195EF7C}"/>
              </a:ext>
            </a:extLst>
          </p:cNvPr>
          <p:cNvPicPr>
            <a:picLocks noChangeAspect="1"/>
          </p:cNvPicPr>
          <p:nvPr/>
        </p:nvPicPr>
        <p:blipFill>
          <a:blip r:embed="rId5"/>
          <a:stretch>
            <a:fillRect/>
          </a:stretch>
        </p:blipFill>
        <p:spPr>
          <a:xfrm>
            <a:off x="6302209" y="3553678"/>
            <a:ext cx="5114925" cy="2457450"/>
          </a:xfrm>
          <a:prstGeom prst="rect">
            <a:avLst/>
          </a:prstGeom>
        </p:spPr>
      </p:pic>
      <p:sp>
        <p:nvSpPr>
          <p:cNvPr id="7" name="Rectangle 6">
            <a:extLst>
              <a:ext uri="{FF2B5EF4-FFF2-40B4-BE49-F238E27FC236}">
                <a16:creationId xmlns:a16="http://schemas.microsoft.com/office/drawing/2014/main" id="{B7566411-A0D3-5944-AEDE-A70AD2D386AE}"/>
              </a:ext>
            </a:extLst>
          </p:cNvPr>
          <p:cNvSpPr/>
          <p:nvPr/>
        </p:nvSpPr>
        <p:spPr>
          <a:xfrm>
            <a:off x="6196519" y="1517515"/>
            <a:ext cx="5680657" cy="44747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DDD63CA-0A04-9EF8-E53B-35CA25197583}"/>
              </a:ext>
            </a:extLst>
          </p:cNvPr>
          <p:cNvSpPr/>
          <p:nvPr/>
        </p:nvSpPr>
        <p:spPr>
          <a:xfrm>
            <a:off x="7721363" y="2425011"/>
            <a:ext cx="2524125" cy="70524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018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033C4-903C-566E-25EE-82277DFD7E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E2A77D-2590-F94D-E722-0889CE5D57DB}"/>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a:cs typeface="Arial"/>
              </a:rPr>
              <a:t>Manually Create a Class in the MCAS Portal</a:t>
            </a:r>
            <a:endParaRPr lang="en-US" sz="4000">
              <a:solidFill>
                <a:srgbClr val="3647B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02CA23D-C8B8-B688-DF23-2D80488161A1}"/>
              </a:ext>
            </a:extLst>
          </p:cNvPr>
          <p:cNvSpPr>
            <a:spLocks noGrp="1"/>
          </p:cNvSpPr>
          <p:nvPr>
            <p:ph idx="4294967295"/>
          </p:nvPr>
        </p:nvSpPr>
        <p:spPr>
          <a:xfrm>
            <a:off x="628355" y="1342917"/>
            <a:ext cx="5282842" cy="5049837"/>
          </a:xfrm>
        </p:spPr>
        <p:txBody>
          <a:bodyPr vert="horz" lIns="91440" tIns="45720" rIns="91440" bIns="45720" rtlCol="0" anchor="t">
            <a:noAutofit/>
          </a:bodyPr>
          <a:lstStyle/>
          <a:p>
            <a:pPr>
              <a:buClr>
                <a:srgbClr val="000000"/>
              </a:buClr>
            </a:pPr>
            <a:r>
              <a:rPr lang="en-US" sz="2300">
                <a:solidFill>
                  <a:srgbClr val="000000"/>
                </a:solidFill>
                <a:latin typeface="Arial"/>
                <a:cs typeface="Segoe UI"/>
              </a:rPr>
              <a:t>By default, the </a:t>
            </a:r>
            <a:r>
              <a:rPr lang="en-US" sz="2300" b="1">
                <a:solidFill>
                  <a:srgbClr val="000000"/>
                </a:solidFill>
                <a:latin typeface="Arial"/>
                <a:cs typeface="Segoe UI"/>
              </a:rPr>
              <a:t>Show only students that are not assigned to a class checkbox</a:t>
            </a:r>
            <a:r>
              <a:rPr lang="en-US" sz="2300">
                <a:solidFill>
                  <a:srgbClr val="000000"/>
                </a:solidFill>
                <a:latin typeface="Arial"/>
                <a:cs typeface="Segoe UI"/>
              </a:rPr>
              <a:t> is checked. Schools should keep this checkbox checked when assigning students to classes so that students are not mistakenly assigned to multiple classes for the same subject.</a:t>
            </a:r>
            <a:endParaRPr lang="en-US">
              <a:latin typeface="Arial"/>
            </a:endParaRPr>
          </a:p>
          <a:p>
            <a:pPr>
              <a:buClr>
                <a:srgbClr val="000000"/>
              </a:buClr>
            </a:pPr>
            <a:r>
              <a:rPr lang="en-US" sz="2300" b="1">
                <a:solidFill>
                  <a:srgbClr val="000000"/>
                </a:solidFill>
                <a:latin typeface="Arial"/>
                <a:cs typeface="Segoe UI"/>
              </a:rPr>
              <a:t>Note</a:t>
            </a:r>
            <a:r>
              <a:rPr lang="en-US" sz="2300">
                <a:solidFill>
                  <a:srgbClr val="000000"/>
                </a:solidFill>
                <a:latin typeface="Arial"/>
                <a:cs typeface="Segoe UI"/>
              </a:rPr>
              <a:t>: Students can be added to multiple classes per subject in the Portal. Schools should be sure to only assign each student to one class per subject area.</a:t>
            </a:r>
            <a:r>
              <a:rPr lang="en-US" sz="2400">
                <a:solidFill>
                  <a:srgbClr val="000000"/>
                </a:solidFill>
                <a:latin typeface="Arial"/>
                <a:cs typeface="Segoe UI"/>
              </a:rPr>
              <a:t> </a:t>
            </a:r>
          </a:p>
        </p:txBody>
      </p:sp>
      <p:pic>
        <p:nvPicPr>
          <p:cNvPr id="7" name="Picture 6">
            <a:extLst>
              <a:ext uri="{FF2B5EF4-FFF2-40B4-BE49-F238E27FC236}">
                <a16:creationId xmlns:a16="http://schemas.microsoft.com/office/drawing/2014/main" id="{4A0AF750-E9DA-0B04-4F8B-5B7A85B7B31B}"/>
              </a:ext>
            </a:extLst>
          </p:cNvPr>
          <p:cNvPicPr>
            <a:picLocks noChangeAspect="1"/>
          </p:cNvPicPr>
          <p:nvPr/>
        </p:nvPicPr>
        <p:blipFill>
          <a:blip r:embed="rId3"/>
          <a:stretch>
            <a:fillRect/>
          </a:stretch>
        </p:blipFill>
        <p:spPr>
          <a:xfrm>
            <a:off x="6091097" y="1342670"/>
            <a:ext cx="5901092" cy="3990691"/>
          </a:xfrm>
          <a:prstGeom prst="rect">
            <a:avLst/>
          </a:prstGeom>
        </p:spPr>
      </p:pic>
      <p:sp>
        <p:nvSpPr>
          <p:cNvPr id="8" name="Rectangle 7">
            <a:extLst>
              <a:ext uri="{FF2B5EF4-FFF2-40B4-BE49-F238E27FC236}">
                <a16:creationId xmlns:a16="http://schemas.microsoft.com/office/drawing/2014/main" id="{B39F1C64-C461-8B22-1889-5F79006587AA}"/>
              </a:ext>
            </a:extLst>
          </p:cNvPr>
          <p:cNvSpPr/>
          <p:nvPr/>
        </p:nvSpPr>
        <p:spPr>
          <a:xfrm flipV="1">
            <a:off x="6507804" y="2062263"/>
            <a:ext cx="4124528" cy="41829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2636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E0478-D9FE-0826-2D33-2A5669BBF5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9F1CB7-FB48-99FB-58B1-C6494D3614BE}"/>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a:cs typeface="Arial"/>
              </a:rPr>
              <a:t>Uploading Multiple Classes via Class Upload file</a:t>
            </a:r>
            <a:endParaRPr lang="en-US"/>
          </a:p>
        </p:txBody>
      </p:sp>
      <p:sp>
        <p:nvSpPr>
          <p:cNvPr id="3" name="Content Placeholder 2">
            <a:extLst>
              <a:ext uri="{FF2B5EF4-FFF2-40B4-BE49-F238E27FC236}">
                <a16:creationId xmlns:a16="http://schemas.microsoft.com/office/drawing/2014/main" id="{394A5DC5-8B83-7003-B8EF-065A5AC76EBA}"/>
              </a:ext>
            </a:extLst>
          </p:cNvPr>
          <p:cNvSpPr>
            <a:spLocks noGrp="1"/>
          </p:cNvSpPr>
          <p:nvPr>
            <p:ph idx="4294967295"/>
          </p:nvPr>
        </p:nvSpPr>
        <p:spPr>
          <a:xfrm>
            <a:off x="408796" y="1317087"/>
            <a:ext cx="4340029" cy="5049837"/>
          </a:xfrm>
        </p:spPr>
        <p:txBody>
          <a:bodyPr vert="horz" lIns="91440" tIns="45720" rIns="91440" bIns="45720" rtlCol="0" anchor="t">
            <a:noAutofit/>
          </a:bodyPr>
          <a:lstStyle/>
          <a:p>
            <a:pPr marL="457200" indent="-457200">
              <a:buClr>
                <a:srgbClr val="000000"/>
              </a:buClr>
              <a:buFont typeface="+mj-lt"/>
              <a:buAutoNum type="arabicPeriod"/>
            </a:pPr>
            <a:r>
              <a:rPr lang="en-US" sz="2300">
                <a:solidFill>
                  <a:srgbClr val="000000"/>
                </a:solidFill>
                <a:latin typeface="Arial"/>
                <a:cs typeface="Segoe UI"/>
              </a:rPr>
              <a:t>Log in to the MCAS Portal. </a:t>
            </a:r>
          </a:p>
          <a:p>
            <a:pPr marL="457200" indent="-457200">
              <a:buClr>
                <a:srgbClr val="000000"/>
              </a:buClr>
              <a:buFont typeface="+mj-lt"/>
              <a:buAutoNum type="arabicPeriod"/>
            </a:pPr>
            <a:r>
              <a:rPr lang="en-US" sz="2300">
                <a:solidFill>
                  <a:srgbClr val="000000"/>
                </a:solidFill>
                <a:latin typeface="Arial"/>
                <a:cs typeface="Segoe UI"/>
              </a:rPr>
              <a:t>Select </a:t>
            </a:r>
            <a:r>
              <a:rPr lang="en-US" sz="2300" b="1">
                <a:solidFill>
                  <a:srgbClr val="000000"/>
                </a:solidFill>
                <a:latin typeface="Arial"/>
                <a:cs typeface="Segoe UI"/>
              </a:rPr>
              <a:t>Administration</a:t>
            </a:r>
            <a:r>
              <a:rPr lang="en-US" sz="2300">
                <a:solidFill>
                  <a:srgbClr val="000000"/>
                </a:solidFill>
                <a:latin typeface="Arial"/>
                <a:cs typeface="Segoe UI"/>
              </a:rPr>
              <a:t>.</a:t>
            </a:r>
          </a:p>
          <a:p>
            <a:pPr marL="457200" indent="-457200">
              <a:buClr>
                <a:srgbClr val="000000"/>
              </a:buClr>
              <a:buFont typeface="+mj-lt"/>
              <a:buAutoNum type="arabicPeriod"/>
            </a:pPr>
            <a:r>
              <a:rPr lang="en-US" sz="2300">
                <a:solidFill>
                  <a:srgbClr val="000000"/>
                </a:solidFill>
                <a:latin typeface="Arial"/>
                <a:cs typeface="Segoe UI"/>
              </a:rPr>
              <a:t>Select </a:t>
            </a:r>
            <a:r>
              <a:rPr lang="en-US" sz="2300" b="1">
                <a:solidFill>
                  <a:srgbClr val="000000"/>
                </a:solidFill>
                <a:latin typeface="Arial"/>
                <a:cs typeface="Segoe UI"/>
              </a:rPr>
              <a:t>Classes</a:t>
            </a:r>
            <a:r>
              <a:rPr lang="en-US" sz="2300">
                <a:solidFill>
                  <a:srgbClr val="000000"/>
                </a:solidFill>
                <a:latin typeface="Arial"/>
                <a:cs typeface="Segoe UI"/>
              </a:rPr>
              <a:t>. </a:t>
            </a:r>
          </a:p>
          <a:p>
            <a:pPr marL="457200" indent="-457200">
              <a:buClr>
                <a:srgbClr val="000000"/>
              </a:buClr>
              <a:buFont typeface="+mj-lt"/>
              <a:buAutoNum type="arabicPeriod"/>
            </a:pPr>
            <a:r>
              <a:rPr lang="en-US" sz="2300">
                <a:solidFill>
                  <a:srgbClr val="000000"/>
                </a:solidFill>
                <a:latin typeface="Arial"/>
                <a:cs typeface="Segoe UI"/>
              </a:rPr>
              <a:t>Select a school or district from the organization drop-down menu. If a district is selected, select </a:t>
            </a:r>
            <a:r>
              <a:rPr lang="en-US" sz="2300" b="1">
                <a:solidFill>
                  <a:srgbClr val="000000"/>
                </a:solidFill>
                <a:latin typeface="Arial"/>
                <a:cs typeface="Segoe UI"/>
              </a:rPr>
              <a:t>Upload Classes for District </a:t>
            </a:r>
            <a:r>
              <a:rPr lang="en-US" sz="2300">
                <a:solidFill>
                  <a:srgbClr val="000000"/>
                </a:solidFill>
                <a:latin typeface="Arial"/>
                <a:cs typeface="Segoe UI"/>
              </a:rPr>
              <a:t>for a district-level class upload.</a:t>
            </a:r>
            <a:endParaRPr lang="en-US" sz="2300">
              <a:latin typeface="Arial"/>
              <a:cs typeface="Segoe UI"/>
            </a:endParaRPr>
          </a:p>
        </p:txBody>
      </p:sp>
      <p:pic>
        <p:nvPicPr>
          <p:cNvPr id="4" name="Picture 3">
            <a:extLst>
              <a:ext uri="{FF2B5EF4-FFF2-40B4-BE49-F238E27FC236}">
                <a16:creationId xmlns:a16="http://schemas.microsoft.com/office/drawing/2014/main" id="{09981EAE-A509-7F1A-FFCA-B2AEE3691F93}"/>
              </a:ext>
            </a:extLst>
          </p:cNvPr>
          <p:cNvPicPr>
            <a:picLocks noChangeAspect="1"/>
          </p:cNvPicPr>
          <p:nvPr/>
        </p:nvPicPr>
        <p:blipFill>
          <a:blip r:embed="rId3"/>
          <a:stretch>
            <a:fillRect/>
          </a:stretch>
        </p:blipFill>
        <p:spPr>
          <a:xfrm>
            <a:off x="4747843" y="2237175"/>
            <a:ext cx="7021540" cy="2383188"/>
          </a:xfrm>
          <a:prstGeom prst="rect">
            <a:avLst/>
          </a:prstGeom>
        </p:spPr>
      </p:pic>
    </p:spTree>
    <p:extLst>
      <p:ext uri="{BB962C8B-B14F-4D97-AF65-F5344CB8AC3E}">
        <p14:creationId xmlns:p14="http://schemas.microsoft.com/office/powerpoint/2010/main" val="3295625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6E500-588C-FF89-197B-89B3D9DE2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826C57-9FBF-8DE5-CBBF-A25788D4AA3D}"/>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a:cs typeface="Arial"/>
              </a:rPr>
              <a:t>Uploading Multiple Classes via Class Upload file</a:t>
            </a:r>
            <a:endParaRPr lang="en-US"/>
          </a:p>
        </p:txBody>
      </p:sp>
      <p:sp>
        <p:nvSpPr>
          <p:cNvPr id="3" name="Content Placeholder 2">
            <a:extLst>
              <a:ext uri="{FF2B5EF4-FFF2-40B4-BE49-F238E27FC236}">
                <a16:creationId xmlns:a16="http://schemas.microsoft.com/office/drawing/2014/main" id="{77A0A7DE-0EED-2BE4-5483-BDE567F795A8}"/>
              </a:ext>
            </a:extLst>
          </p:cNvPr>
          <p:cNvSpPr>
            <a:spLocks noGrp="1"/>
          </p:cNvSpPr>
          <p:nvPr>
            <p:ph idx="4294967295"/>
          </p:nvPr>
        </p:nvSpPr>
        <p:spPr>
          <a:xfrm>
            <a:off x="126749" y="1317087"/>
            <a:ext cx="5658415" cy="5049837"/>
          </a:xfrm>
        </p:spPr>
        <p:txBody>
          <a:bodyPr vert="horz" lIns="91440" tIns="45720" rIns="91440" bIns="45720" rtlCol="0" anchor="t">
            <a:noAutofit/>
          </a:bodyPr>
          <a:lstStyle/>
          <a:p>
            <a:pPr marL="457200" indent="-457200">
              <a:buClr>
                <a:srgbClr val="000000"/>
              </a:buClr>
              <a:buFont typeface="+mj-lt"/>
              <a:buAutoNum type="arabicPeriod" startAt="5"/>
            </a:pPr>
            <a:r>
              <a:rPr lang="en-US" sz="2300">
                <a:solidFill>
                  <a:srgbClr val="000000"/>
                </a:solidFill>
                <a:latin typeface="Arial"/>
                <a:cs typeface="Arial"/>
              </a:rPr>
              <a:t>On the Upload Classes page, select</a:t>
            </a:r>
            <a:r>
              <a:rPr lang="en-US" sz="2300" b="1">
                <a:solidFill>
                  <a:srgbClr val="000000"/>
                </a:solidFill>
                <a:latin typeface="Arial"/>
                <a:cs typeface="Arial"/>
              </a:rPr>
              <a:t> Download Template</a:t>
            </a:r>
            <a:r>
              <a:rPr lang="en-US" sz="2300">
                <a:solidFill>
                  <a:srgbClr val="000000"/>
                </a:solidFill>
                <a:latin typeface="Arial"/>
                <a:cs typeface="Arial"/>
              </a:rPr>
              <a:t>. Note that there are two separate templates: one for schools and one for districts.</a:t>
            </a:r>
          </a:p>
          <a:p>
            <a:pPr marL="457200" indent="-457200">
              <a:buClr>
                <a:srgbClr val="000000"/>
              </a:buClr>
              <a:buFont typeface="+mj-lt"/>
              <a:buAutoNum type="arabicPeriod" startAt="5"/>
            </a:pPr>
            <a:r>
              <a:rPr lang="en-US" sz="2300">
                <a:solidFill>
                  <a:srgbClr val="000000"/>
                </a:solidFill>
                <a:latin typeface="Arial"/>
                <a:cs typeface="Segoe UI"/>
              </a:rPr>
              <a:t>Populate the fields in the template using the permitted values as outlined in the Class Data Definitions Info.</a:t>
            </a:r>
          </a:p>
          <a:p>
            <a:pPr lvl="1">
              <a:buClr>
                <a:srgbClr val="000000"/>
              </a:buClr>
              <a:buFont typeface="Arial" panose="020B0604020202020204" pitchFamily="34" charset="0"/>
              <a:buChar char="•"/>
            </a:pPr>
            <a:r>
              <a:rPr lang="en-US" sz="1800">
                <a:solidFill>
                  <a:srgbClr val="000000"/>
                </a:solidFill>
                <a:latin typeface="Arial"/>
                <a:cs typeface="Segoe UI"/>
              </a:rPr>
              <a:t>On the Upload Classes page, select </a:t>
            </a:r>
            <a:r>
              <a:rPr lang="en-US" sz="1800" b="1">
                <a:solidFill>
                  <a:srgbClr val="000000"/>
                </a:solidFill>
                <a:latin typeface="Arial"/>
                <a:cs typeface="Segoe UI"/>
              </a:rPr>
              <a:t>View Class Data Definitions Info </a:t>
            </a:r>
            <a:r>
              <a:rPr lang="en-US" sz="1800">
                <a:solidFill>
                  <a:srgbClr val="000000"/>
                </a:solidFill>
                <a:latin typeface="Arial"/>
                <a:cs typeface="Segoe UI"/>
              </a:rPr>
              <a:t>to view the headers and permitted values for each column in your Class Upload file.</a:t>
            </a:r>
            <a:endParaRPr lang="en-US" sz="1800"/>
          </a:p>
          <a:p>
            <a:pPr lvl="1">
              <a:buClr>
                <a:srgbClr val="000000"/>
              </a:buClr>
              <a:buFont typeface="Arial" panose="020B0604020202020204" pitchFamily="34" charset="0"/>
              <a:buChar char="•"/>
            </a:pPr>
            <a:r>
              <a:rPr lang="en-US" sz="1800">
                <a:solidFill>
                  <a:srgbClr val="000000"/>
                </a:solidFill>
                <a:latin typeface="Arial"/>
                <a:cs typeface="Segoe UI"/>
              </a:rPr>
              <a:t>The district template includes an additional column for the school code. The school code can be found on the </a:t>
            </a:r>
            <a:r>
              <a:rPr lang="en-US" sz="1800">
                <a:solidFill>
                  <a:srgbClr val="000000"/>
                </a:solidFill>
                <a:latin typeface="Arial"/>
                <a:cs typeface="Segoe UI"/>
                <a:hlinkClick r:id="rId3"/>
              </a:rPr>
              <a:t>School and District Profiles website</a:t>
            </a:r>
            <a:r>
              <a:rPr lang="en-US" sz="1800">
                <a:solidFill>
                  <a:srgbClr val="000000"/>
                </a:solidFill>
                <a:latin typeface="Arial"/>
                <a:cs typeface="Segoe UI"/>
              </a:rPr>
              <a:t> if needed.  </a:t>
            </a:r>
            <a:endParaRPr lang="en-US" sz="2300">
              <a:solidFill>
                <a:srgbClr val="000000"/>
              </a:solidFill>
              <a:latin typeface="Arial"/>
              <a:cs typeface="Segoe UI"/>
            </a:endParaRPr>
          </a:p>
          <a:p>
            <a:pPr marL="457200" indent="-457200">
              <a:buClr>
                <a:srgbClr val="000000"/>
              </a:buClr>
              <a:buFont typeface="+mj-lt"/>
              <a:buAutoNum type="arabicPeriod" startAt="5"/>
            </a:pPr>
            <a:r>
              <a:rPr lang="en-US" sz="2300">
                <a:solidFill>
                  <a:srgbClr val="000000"/>
                </a:solidFill>
                <a:latin typeface="Arial"/>
                <a:cs typeface="Segoe UI"/>
              </a:rPr>
              <a:t>Save the file in CSV format.</a:t>
            </a:r>
            <a:endParaRPr lang="en-US" sz="1900">
              <a:solidFill>
                <a:srgbClr val="000000"/>
              </a:solidFill>
              <a:latin typeface="Arial"/>
              <a:cs typeface="Segoe UI"/>
            </a:endParaRPr>
          </a:p>
          <a:p>
            <a:pPr marL="457200" indent="-457200">
              <a:buClr>
                <a:srgbClr val="000000"/>
              </a:buClr>
              <a:buFont typeface="+mj-lt"/>
              <a:buAutoNum type="arabicPeriod" startAt="5"/>
            </a:pPr>
            <a:endParaRPr lang="en-US" sz="2300">
              <a:solidFill>
                <a:srgbClr val="000000"/>
              </a:solidFill>
              <a:latin typeface="Arial"/>
              <a:cs typeface="Segoe UI"/>
            </a:endParaRPr>
          </a:p>
        </p:txBody>
      </p:sp>
      <p:pic>
        <p:nvPicPr>
          <p:cNvPr id="5" name="Picture 4">
            <a:extLst>
              <a:ext uri="{FF2B5EF4-FFF2-40B4-BE49-F238E27FC236}">
                <a16:creationId xmlns:a16="http://schemas.microsoft.com/office/drawing/2014/main" id="{4C8145B4-A82F-B5DF-D70C-F61D57306C2A}"/>
              </a:ext>
            </a:extLst>
          </p:cNvPr>
          <p:cNvPicPr>
            <a:picLocks noChangeAspect="1"/>
          </p:cNvPicPr>
          <p:nvPr/>
        </p:nvPicPr>
        <p:blipFill>
          <a:blip r:embed="rId4"/>
          <a:stretch>
            <a:fillRect/>
          </a:stretch>
        </p:blipFill>
        <p:spPr>
          <a:xfrm>
            <a:off x="5958489" y="2064190"/>
            <a:ext cx="5943079" cy="2974374"/>
          </a:xfrm>
          <a:prstGeom prst="rect">
            <a:avLst/>
          </a:prstGeom>
        </p:spPr>
      </p:pic>
      <p:sp>
        <p:nvSpPr>
          <p:cNvPr id="6" name="Rectangle 5">
            <a:extLst>
              <a:ext uri="{FF2B5EF4-FFF2-40B4-BE49-F238E27FC236}">
                <a16:creationId xmlns:a16="http://schemas.microsoft.com/office/drawing/2014/main" id="{271E4662-D4B2-055C-3599-86E2C8679700}"/>
              </a:ext>
            </a:extLst>
          </p:cNvPr>
          <p:cNvSpPr/>
          <p:nvPr/>
        </p:nvSpPr>
        <p:spPr>
          <a:xfrm>
            <a:off x="7930836" y="3521798"/>
            <a:ext cx="2299580" cy="42551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E3978B6-183E-CBBF-BB27-7FB42C0064EF}"/>
              </a:ext>
            </a:extLst>
          </p:cNvPr>
          <p:cNvSpPr txBox="1"/>
          <p:nvPr/>
        </p:nvSpPr>
        <p:spPr>
          <a:xfrm>
            <a:off x="5876747" y="5606855"/>
            <a:ext cx="6106562" cy="646331"/>
          </a:xfrm>
          <a:prstGeom prst="rect">
            <a:avLst/>
          </a:prstGeom>
          <a:noFill/>
        </p:spPr>
        <p:txBody>
          <a:bodyPr wrap="square">
            <a:spAutoFit/>
          </a:bodyPr>
          <a:lstStyle/>
          <a:p>
            <a:r>
              <a:rPr lang="en-US" sz="1800" b="1">
                <a:solidFill>
                  <a:srgbClr val="000000"/>
                </a:solidFill>
                <a:latin typeface="Arial"/>
                <a:cs typeface="Segoe UI"/>
              </a:rPr>
              <a:t>Note:</a:t>
            </a:r>
            <a:r>
              <a:rPr lang="en-US" sz="1800">
                <a:solidFill>
                  <a:srgbClr val="000000"/>
                </a:solidFill>
                <a:latin typeface="Arial"/>
                <a:cs typeface="Segoe UI"/>
              </a:rPr>
              <a:t> there is a limit of 10,000 records for each upload file. </a:t>
            </a:r>
            <a:r>
              <a:rPr lang="en-US" sz="1800">
                <a:solidFill>
                  <a:srgbClr val="000000"/>
                </a:solidFill>
                <a:latin typeface="Segoe UI"/>
                <a:cs typeface="Segoe UI"/>
              </a:rPr>
              <a:t> </a:t>
            </a:r>
            <a:endParaRPr lang="en-US"/>
          </a:p>
        </p:txBody>
      </p:sp>
    </p:spTree>
    <p:extLst>
      <p:ext uri="{BB962C8B-B14F-4D97-AF65-F5344CB8AC3E}">
        <p14:creationId xmlns:p14="http://schemas.microsoft.com/office/powerpoint/2010/main" val="2330347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876D4-C302-1861-1D5D-CD732D43B2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CCD7CF-1E76-CE9A-7456-6F0689BA5B42}"/>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a:cs typeface="Arial"/>
              </a:rPr>
              <a:t>Class Data Definitions Information</a:t>
            </a:r>
            <a:endParaRPr lang="en-US"/>
          </a:p>
        </p:txBody>
      </p:sp>
      <p:sp>
        <p:nvSpPr>
          <p:cNvPr id="3" name="Content Placeholder 2">
            <a:extLst>
              <a:ext uri="{FF2B5EF4-FFF2-40B4-BE49-F238E27FC236}">
                <a16:creationId xmlns:a16="http://schemas.microsoft.com/office/drawing/2014/main" id="{4D33076F-92D0-930B-6BFD-1E39E903FA8E}"/>
              </a:ext>
            </a:extLst>
          </p:cNvPr>
          <p:cNvSpPr>
            <a:spLocks noGrp="1"/>
          </p:cNvSpPr>
          <p:nvPr>
            <p:ph idx="4294967295"/>
          </p:nvPr>
        </p:nvSpPr>
        <p:spPr>
          <a:xfrm>
            <a:off x="533901" y="975894"/>
            <a:ext cx="11129789" cy="5129449"/>
          </a:xfrm>
        </p:spPr>
        <p:txBody>
          <a:bodyPr vert="horz" lIns="91440" tIns="45720" rIns="91440" bIns="45720" rtlCol="0" anchor="t">
            <a:noAutofit/>
          </a:bodyPr>
          <a:lstStyle/>
          <a:p>
            <a:pPr>
              <a:buClr>
                <a:srgbClr val="000000"/>
              </a:buClr>
            </a:pPr>
            <a:r>
              <a:rPr lang="en-US" sz="2300" b="1">
                <a:solidFill>
                  <a:srgbClr val="000000"/>
                </a:solidFill>
                <a:latin typeface="Arial"/>
                <a:cs typeface="Segoe UI"/>
              </a:rPr>
              <a:t>ClassName: </a:t>
            </a:r>
            <a:r>
              <a:rPr lang="en-US" sz="2300">
                <a:solidFill>
                  <a:srgbClr val="000000"/>
                </a:solidFill>
                <a:latin typeface="Arial"/>
                <a:cs typeface="Segoe UI"/>
              </a:rPr>
              <a:t>Enter a class name. See the Class Naming Conventions in section I of the </a:t>
            </a:r>
            <a:r>
              <a:rPr lang="en-US" sz="2300">
                <a:solidFill>
                  <a:srgbClr val="000000"/>
                </a:solidFill>
                <a:latin typeface="Arial"/>
                <a:cs typeface="Segoe UI"/>
                <a:hlinkClick r:id="rId3"/>
              </a:rPr>
              <a:t>Guide to Creating and Managing Classes</a:t>
            </a:r>
            <a:r>
              <a:rPr lang="en-US" sz="2300">
                <a:solidFill>
                  <a:srgbClr val="000000"/>
                </a:solidFill>
                <a:latin typeface="Arial"/>
                <a:cs typeface="Segoe UI"/>
              </a:rPr>
              <a:t> on the MCAS Resource Center for additional information. </a:t>
            </a:r>
            <a:endParaRPr lang="en-US">
              <a:solidFill>
                <a:srgbClr val="101D35"/>
              </a:solidFill>
              <a:latin typeface="Arial"/>
            </a:endParaRPr>
          </a:p>
          <a:p>
            <a:pPr>
              <a:buClr>
                <a:srgbClr val="000000"/>
              </a:buClr>
            </a:pPr>
            <a:r>
              <a:rPr lang="en-US" sz="2300" b="1">
                <a:solidFill>
                  <a:srgbClr val="000000"/>
                </a:solidFill>
                <a:latin typeface="Arial"/>
                <a:cs typeface="Segoe UI"/>
              </a:rPr>
              <a:t>ContentArea:</a:t>
            </a:r>
            <a:r>
              <a:rPr lang="en-US" sz="2300">
                <a:solidFill>
                  <a:srgbClr val="000000"/>
                </a:solidFill>
                <a:latin typeface="Arial"/>
                <a:cs typeface="Segoe UI"/>
              </a:rPr>
              <a:t> Enter the content area for the class: Mathematics, ELA, Science, or Civics.  </a:t>
            </a:r>
            <a:endParaRPr lang="en-US">
              <a:solidFill>
                <a:srgbClr val="101D35"/>
              </a:solidFill>
              <a:latin typeface="Arial"/>
            </a:endParaRPr>
          </a:p>
          <a:p>
            <a:pPr>
              <a:buClr>
                <a:srgbClr val="000000"/>
              </a:buClr>
            </a:pPr>
            <a:r>
              <a:rPr lang="en-US" sz="2300" b="1">
                <a:solidFill>
                  <a:srgbClr val="000000"/>
                </a:solidFill>
                <a:latin typeface="Arial"/>
                <a:cs typeface="Segoe UI"/>
              </a:rPr>
              <a:t>ClassType:</a:t>
            </a:r>
            <a:r>
              <a:rPr lang="en-US" sz="2300">
                <a:solidFill>
                  <a:srgbClr val="000000"/>
                </a:solidFill>
                <a:latin typeface="Arial"/>
                <a:cs typeface="Segoe UI"/>
              </a:rPr>
              <a:t> Enter “grade” for class type.</a:t>
            </a:r>
            <a:endParaRPr lang="en-US">
              <a:solidFill>
                <a:srgbClr val="101D35"/>
              </a:solidFill>
              <a:latin typeface="Arial"/>
            </a:endParaRPr>
          </a:p>
          <a:p>
            <a:pPr>
              <a:buClr>
                <a:srgbClr val="000000"/>
              </a:buClr>
            </a:pPr>
            <a:r>
              <a:rPr lang="en-US" sz="2300" b="1">
                <a:solidFill>
                  <a:srgbClr val="000000"/>
                </a:solidFill>
                <a:latin typeface="Arial"/>
                <a:cs typeface="Segoe UI"/>
              </a:rPr>
              <a:t>Grade:</a:t>
            </a:r>
            <a:r>
              <a:rPr lang="en-US" sz="2300">
                <a:solidFill>
                  <a:srgbClr val="000000"/>
                </a:solidFill>
                <a:latin typeface="Arial"/>
                <a:cs typeface="Segoe UI"/>
              </a:rPr>
              <a:t> Enter the grade. Leading zeros will be required for grades 3 through 9.</a:t>
            </a:r>
            <a:endParaRPr lang="en-US">
              <a:solidFill>
                <a:srgbClr val="101D35"/>
              </a:solidFill>
              <a:latin typeface="Arial"/>
            </a:endParaRPr>
          </a:p>
          <a:p>
            <a:pPr>
              <a:buClr>
                <a:srgbClr val="000000"/>
              </a:buClr>
            </a:pPr>
            <a:r>
              <a:rPr lang="en-US" sz="2300" b="1">
                <a:solidFill>
                  <a:srgbClr val="000000"/>
                </a:solidFill>
                <a:latin typeface="Arial"/>
                <a:cs typeface="Segoe UI"/>
              </a:rPr>
              <a:t>SchoolCode: </a:t>
            </a:r>
            <a:r>
              <a:rPr lang="en-US" sz="2300">
                <a:solidFill>
                  <a:srgbClr val="000000"/>
                </a:solidFill>
                <a:latin typeface="Arial"/>
                <a:cs typeface="Segoe UI"/>
              </a:rPr>
              <a:t>Only applicable to district-level class uploads. The School Code column will require the format of “district code-school code”. For example, if the district code is 00990000 and the school code is 00999987, the School Code column should be entered as 00990000-00999987. </a:t>
            </a:r>
            <a:endParaRPr lang="en-US">
              <a:solidFill>
                <a:srgbClr val="101D35"/>
              </a:solidFill>
              <a:latin typeface="Arial"/>
            </a:endParaRPr>
          </a:p>
          <a:p>
            <a:pPr>
              <a:buClr>
                <a:srgbClr val="000000"/>
              </a:buClr>
            </a:pPr>
            <a:r>
              <a:rPr lang="en-US" sz="2300" b="1">
                <a:solidFill>
                  <a:srgbClr val="000000"/>
                </a:solidFill>
                <a:latin typeface="Arial"/>
                <a:cs typeface="Segoe UI"/>
              </a:rPr>
              <a:t>State Student ID:</a:t>
            </a:r>
            <a:r>
              <a:rPr lang="en-US" sz="2300">
                <a:solidFill>
                  <a:srgbClr val="000000"/>
                </a:solidFill>
                <a:latin typeface="Arial"/>
                <a:cs typeface="Segoe UI"/>
              </a:rPr>
              <a:t> Enter the students’ SASID.</a:t>
            </a:r>
            <a:endParaRPr lang="en-US">
              <a:latin typeface="Arial"/>
            </a:endParaRPr>
          </a:p>
        </p:txBody>
      </p:sp>
    </p:spTree>
    <p:extLst>
      <p:ext uri="{BB962C8B-B14F-4D97-AF65-F5344CB8AC3E}">
        <p14:creationId xmlns:p14="http://schemas.microsoft.com/office/powerpoint/2010/main" val="2950652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75B55-39F6-67EA-9132-0B0CA41C7E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D01AF1-6373-D584-5573-E80906B396F1}"/>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a:cs typeface="Arial"/>
              </a:rPr>
              <a:t>Uploading Multiple Classes via Class Upload File</a:t>
            </a:r>
            <a:endParaRPr lang="en-US"/>
          </a:p>
        </p:txBody>
      </p:sp>
      <p:sp>
        <p:nvSpPr>
          <p:cNvPr id="3" name="Content Placeholder 2">
            <a:extLst>
              <a:ext uri="{FF2B5EF4-FFF2-40B4-BE49-F238E27FC236}">
                <a16:creationId xmlns:a16="http://schemas.microsoft.com/office/drawing/2014/main" id="{46D4F02B-A34A-60FD-34B6-8E3CE1CF39BE}"/>
              </a:ext>
            </a:extLst>
          </p:cNvPr>
          <p:cNvSpPr>
            <a:spLocks noGrp="1"/>
          </p:cNvSpPr>
          <p:nvPr>
            <p:ph idx="4294967295"/>
          </p:nvPr>
        </p:nvSpPr>
        <p:spPr>
          <a:xfrm>
            <a:off x="6217299" y="1248332"/>
            <a:ext cx="5974701" cy="1501420"/>
          </a:xfrm>
        </p:spPr>
        <p:txBody>
          <a:bodyPr vert="horz" lIns="91440" tIns="45720" rIns="91440" bIns="45720" rtlCol="0" anchor="t">
            <a:noAutofit/>
          </a:bodyPr>
          <a:lstStyle/>
          <a:p>
            <a:pPr marL="0" indent="0">
              <a:buNone/>
            </a:pPr>
            <a:r>
              <a:rPr lang="en-US" sz="2000" b="1">
                <a:solidFill>
                  <a:srgbClr val="000000"/>
                </a:solidFill>
                <a:latin typeface="Arial"/>
                <a:cs typeface="Segoe UI"/>
              </a:rPr>
              <a:t>Class Data Definitions Information for Districts: </a:t>
            </a:r>
          </a:p>
        </p:txBody>
      </p:sp>
      <p:pic>
        <p:nvPicPr>
          <p:cNvPr id="5" name="Picture 4">
            <a:extLst>
              <a:ext uri="{FF2B5EF4-FFF2-40B4-BE49-F238E27FC236}">
                <a16:creationId xmlns:a16="http://schemas.microsoft.com/office/drawing/2014/main" id="{FBCB6E48-CFD6-FB15-4E24-27BB87377F56}"/>
              </a:ext>
            </a:extLst>
          </p:cNvPr>
          <p:cNvPicPr>
            <a:picLocks noChangeAspect="1"/>
          </p:cNvPicPr>
          <p:nvPr/>
        </p:nvPicPr>
        <p:blipFill>
          <a:blip r:embed="rId3"/>
          <a:stretch>
            <a:fillRect/>
          </a:stretch>
        </p:blipFill>
        <p:spPr>
          <a:xfrm>
            <a:off x="6289360" y="2123318"/>
            <a:ext cx="5541983" cy="3730461"/>
          </a:xfrm>
          <a:prstGeom prst="rect">
            <a:avLst/>
          </a:prstGeom>
        </p:spPr>
      </p:pic>
      <p:pic>
        <p:nvPicPr>
          <p:cNvPr id="4" name="Picture 3">
            <a:extLst>
              <a:ext uri="{FF2B5EF4-FFF2-40B4-BE49-F238E27FC236}">
                <a16:creationId xmlns:a16="http://schemas.microsoft.com/office/drawing/2014/main" id="{3D68750D-E3B0-959A-B79C-1ED667EE2C2A}"/>
              </a:ext>
            </a:extLst>
          </p:cNvPr>
          <p:cNvPicPr>
            <a:picLocks noChangeAspect="1"/>
          </p:cNvPicPr>
          <p:nvPr/>
        </p:nvPicPr>
        <p:blipFill>
          <a:blip r:embed="rId4"/>
          <a:stretch>
            <a:fillRect/>
          </a:stretch>
        </p:blipFill>
        <p:spPr>
          <a:xfrm>
            <a:off x="216537" y="2236206"/>
            <a:ext cx="5686104" cy="3314232"/>
          </a:xfrm>
          <a:prstGeom prst="rect">
            <a:avLst/>
          </a:prstGeom>
        </p:spPr>
      </p:pic>
      <p:sp>
        <p:nvSpPr>
          <p:cNvPr id="7" name="TextBox 6">
            <a:extLst>
              <a:ext uri="{FF2B5EF4-FFF2-40B4-BE49-F238E27FC236}">
                <a16:creationId xmlns:a16="http://schemas.microsoft.com/office/drawing/2014/main" id="{AC040CEA-C68D-040B-218A-3A52BA8A4716}"/>
              </a:ext>
            </a:extLst>
          </p:cNvPr>
          <p:cNvSpPr txBox="1"/>
          <p:nvPr/>
        </p:nvSpPr>
        <p:spPr>
          <a:xfrm>
            <a:off x="110737" y="1248332"/>
            <a:ext cx="6106562" cy="400110"/>
          </a:xfrm>
          <a:prstGeom prst="rect">
            <a:avLst/>
          </a:prstGeom>
          <a:noFill/>
        </p:spPr>
        <p:txBody>
          <a:bodyPr wrap="square">
            <a:spAutoFit/>
          </a:bodyPr>
          <a:lstStyle/>
          <a:p>
            <a:r>
              <a:rPr lang="en-US" sz="2000" b="1">
                <a:solidFill>
                  <a:srgbClr val="000000"/>
                </a:solidFill>
                <a:latin typeface="Arial"/>
                <a:cs typeface="Segoe UI"/>
              </a:rPr>
              <a:t>Class Data Definitions Information for Schools:</a:t>
            </a:r>
            <a:r>
              <a:rPr lang="en-US" sz="2000">
                <a:solidFill>
                  <a:srgbClr val="000000"/>
                </a:solidFill>
                <a:latin typeface="Arial"/>
                <a:cs typeface="Segoe UI"/>
              </a:rPr>
              <a:t> </a:t>
            </a:r>
          </a:p>
        </p:txBody>
      </p:sp>
    </p:spTree>
    <p:extLst>
      <p:ext uri="{BB962C8B-B14F-4D97-AF65-F5344CB8AC3E}">
        <p14:creationId xmlns:p14="http://schemas.microsoft.com/office/powerpoint/2010/main" val="1138702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FAB99-2ECE-24D7-18EE-175A58B9B8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CB275F-7F02-7E55-8A94-564246FA7F6F}"/>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a:cs typeface="Arial"/>
              </a:rPr>
              <a:t>Uploading Multiple Classes via Class Upload File (cont’d)</a:t>
            </a:r>
            <a:endParaRPr lang="en-US"/>
          </a:p>
        </p:txBody>
      </p:sp>
      <p:sp>
        <p:nvSpPr>
          <p:cNvPr id="3" name="Content Placeholder 2">
            <a:extLst>
              <a:ext uri="{FF2B5EF4-FFF2-40B4-BE49-F238E27FC236}">
                <a16:creationId xmlns:a16="http://schemas.microsoft.com/office/drawing/2014/main" id="{0DDB6077-7BB6-4DE7-7783-7C7576599C13}"/>
              </a:ext>
            </a:extLst>
          </p:cNvPr>
          <p:cNvSpPr>
            <a:spLocks noGrp="1"/>
          </p:cNvSpPr>
          <p:nvPr>
            <p:ph idx="4294967295"/>
          </p:nvPr>
        </p:nvSpPr>
        <p:spPr>
          <a:xfrm>
            <a:off x="300038" y="1524001"/>
            <a:ext cx="5063477" cy="3164210"/>
          </a:xfrm>
        </p:spPr>
        <p:txBody>
          <a:bodyPr vert="horz" lIns="91440" tIns="45720" rIns="91440" bIns="45720" rtlCol="0" anchor="t">
            <a:noAutofit/>
          </a:bodyPr>
          <a:lstStyle/>
          <a:p>
            <a:pPr marL="457200" indent="-457200">
              <a:buClr>
                <a:srgbClr val="000000"/>
              </a:buClr>
              <a:buFont typeface="+mj-lt"/>
              <a:buAutoNum type="arabicPeriod" startAt="8"/>
            </a:pPr>
            <a:r>
              <a:rPr lang="en-US" sz="2300">
                <a:solidFill>
                  <a:srgbClr val="000000"/>
                </a:solidFill>
                <a:latin typeface="Arial"/>
                <a:cs typeface="Segoe UI"/>
              </a:rPr>
              <a:t>On the Upload Classes page in the MCAS Portal, click </a:t>
            </a:r>
            <a:r>
              <a:rPr lang="en-US" sz="2300" b="1">
                <a:solidFill>
                  <a:srgbClr val="000000"/>
                </a:solidFill>
                <a:latin typeface="Arial"/>
                <a:cs typeface="Segoe UI"/>
              </a:rPr>
              <a:t>Choose File, </a:t>
            </a:r>
            <a:r>
              <a:rPr lang="en-US" sz="2300">
                <a:solidFill>
                  <a:srgbClr val="000000"/>
                </a:solidFill>
                <a:latin typeface="Arial"/>
                <a:cs typeface="Segoe UI"/>
              </a:rPr>
              <a:t>select the .CSV file you saved locally, and then click </a:t>
            </a:r>
            <a:r>
              <a:rPr lang="en-US" sz="2300" b="1">
                <a:solidFill>
                  <a:srgbClr val="000000"/>
                </a:solidFill>
                <a:latin typeface="Arial"/>
                <a:cs typeface="Segoe UI"/>
              </a:rPr>
              <a:t>Upload</a:t>
            </a:r>
            <a:r>
              <a:rPr lang="en-US" sz="2300">
                <a:solidFill>
                  <a:srgbClr val="000000"/>
                </a:solidFill>
                <a:latin typeface="Arial"/>
                <a:cs typeface="Segoe UI"/>
              </a:rPr>
              <a:t>.  </a:t>
            </a:r>
            <a:endParaRPr lang="en-US"/>
          </a:p>
          <a:p>
            <a:endParaRPr lang="en-US" sz="2300">
              <a:solidFill>
                <a:srgbClr val="000000"/>
              </a:solidFill>
              <a:latin typeface="Arial"/>
            </a:endParaRPr>
          </a:p>
        </p:txBody>
      </p:sp>
      <p:pic>
        <p:nvPicPr>
          <p:cNvPr id="5" name="Picture 4">
            <a:extLst>
              <a:ext uri="{FF2B5EF4-FFF2-40B4-BE49-F238E27FC236}">
                <a16:creationId xmlns:a16="http://schemas.microsoft.com/office/drawing/2014/main" id="{E1A66DE7-140B-9CB0-E47B-05FF5F6225E8}"/>
              </a:ext>
            </a:extLst>
          </p:cNvPr>
          <p:cNvPicPr>
            <a:picLocks noChangeAspect="1"/>
          </p:cNvPicPr>
          <p:nvPr/>
        </p:nvPicPr>
        <p:blipFill>
          <a:blip r:embed="rId3"/>
          <a:stretch>
            <a:fillRect/>
          </a:stretch>
        </p:blipFill>
        <p:spPr>
          <a:xfrm>
            <a:off x="4872037" y="3031396"/>
            <a:ext cx="7019925" cy="3019425"/>
          </a:xfrm>
          <a:prstGeom prst="rect">
            <a:avLst/>
          </a:prstGeom>
        </p:spPr>
      </p:pic>
      <p:sp>
        <p:nvSpPr>
          <p:cNvPr id="6" name="Rectangle 5">
            <a:extLst>
              <a:ext uri="{FF2B5EF4-FFF2-40B4-BE49-F238E27FC236}">
                <a16:creationId xmlns:a16="http://schemas.microsoft.com/office/drawing/2014/main" id="{D25BF427-86D5-4BEF-5841-779D91E4D409}"/>
              </a:ext>
            </a:extLst>
          </p:cNvPr>
          <p:cNvSpPr/>
          <p:nvPr/>
        </p:nvSpPr>
        <p:spPr>
          <a:xfrm>
            <a:off x="4870622" y="5684107"/>
            <a:ext cx="834081" cy="37070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F8F30DF-A4F3-DC49-F15F-9E48A898DF33}"/>
              </a:ext>
            </a:extLst>
          </p:cNvPr>
          <p:cNvSpPr/>
          <p:nvPr/>
        </p:nvSpPr>
        <p:spPr>
          <a:xfrm>
            <a:off x="5117757" y="4860324"/>
            <a:ext cx="2769972" cy="47367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059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fontScale="92500" lnSpcReduction="10000"/>
          </a:bodyPr>
          <a:lstStyle/>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Type your questions anytime, but we may not answer them in real time as some questions may be covered during the presentation. </a:t>
            </a:r>
          </a:p>
          <a:p>
            <a:pPr marL="800100" lvl="1" indent="-3429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Email student-specific questions to </a:t>
            </a:r>
            <a:r>
              <a:rPr lang="en-US">
                <a:latin typeface="Arial" panose="020B0604020202020204" pitchFamily="34" charset="0"/>
                <a:cs typeface="Arial" panose="020B0604020202020204" pitchFamily="34" charset="0"/>
                <a:hlinkClick r:id="rId3"/>
              </a:rPr>
              <a:t>mcas@mass.gov</a:t>
            </a:r>
            <a:r>
              <a:rPr lang="en-US">
                <a:latin typeface="Arial" panose="020B0604020202020204" pitchFamily="34" charset="0"/>
                <a:cs typeface="Arial" panose="020B0604020202020204" pitchFamily="34" charset="0"/>
              </a:rPr>
              <a:t> </a:t>
            </a:r>
            <a:r>
              <a:rPr lang="en-US">
                <a:solidFill>
                  <a:srgbClr val="101D35"/>
                </a:solidFill>
                <a:latin typeface="Arial" panose="020B0604020202020204" pitchFamily="34" charset="0"/>
                <a:cs typeface="Arial" panose="020B0604020202020204" pitchFamily="34" charset="0"/>
              </a:rPr>
              <a:t>instead of asking here. </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This session is being recorded and will be available in about a week in the </a:t>
            </a:r>
            <a:r>
              <a:rPr lang="en-US">
                <a:latin typeface="Arial" panose="020B0604020202020204" pitchFamily="34" charset="0"/>
                <a:cs typeface="Arial" panose="020B0604020202020204" pitchFamily="34" charset="0"/>
                <a:hlinkClick r:id="rId4"/>
              </a:rPr>
              <a:t>MCAS Resource Center</a:t>
            </a:r>
            <a:r>
              <a:rPr lang="en-US">
                <a:solidFill>
                  <a:srgbClr val="101D35"/>
                </a:solidFill>
                <a:latin typeface="Arial" panose="020B0604020202020204" pitchFamily="34" charset="0"/>
                <a:cs typeface="Arial" panose="020B0604020202020204" pitchFamily="34" charset="0"/>
              </a:rPr>
              <a:t>, along with the slides.</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Closed captioning has been enabled for participants who need it. </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Please be advised that DESE does not authorize attendees to record or to use AI transcription tools during the meeting and DESE does not endorse any unauthorized transcripts created by third parties of its meetings. </a:t>
            </a:r>
          </a:p>
        </p:txBody>
      </p:sp>
    </p:spTree>
    <p:extLst>
      <p:ext uri="{BB962C8B-B14F-4D97-AF65-F5344CB8AC3E}">
        <p14:creationId xmlns:p14="http://schemas.microsoft.com/office/powerpoint/2010/main" val="3273459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5640B-6163-0013-41F3-BD15C903F9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BC87DA-F9D8-FEF7-3940-8B6DF18F14F5}"/>
              </a:ext>
            </a:extLst>
          </p:cNvPr>
          <p:cNvSpPr>
            <a:spLocks noGrp="1"/>
          </p:cNvSpPr>
          <p:nvPr>
            <p:ph type="title" idx="4294967295"/>
          </p:nvPr>
        </p:nvSpPr>
        <p:spPr>
          <a:xfrm>
            <a:off x="130629" y="288925"/>
            <a:ext cx="12061371" cy="679450"/>
          </a:xfrm>
        </p:spPr>
        <p:txBody>
          <a:bodyPr/>
          <a:lstStyle/>
          <a:p>
            <a:r>
              <a:rPr lang="en-US" sz="3600">
                <a:solidFill>
                  <a:srgbClr val="3647B6"/>
                </a:solidFill>
                <a:latin typeface="Arial"/>
                <a:cs typeface="Arial"/>
              </a:rPr>
              <a:t>Uploading Multiple Classes via Class Upload File (cont’d)</a:t>
            </a:r>
            <a:endParaRPr lang="en-US" sz="2800"/>
          </a:p>
        </p:txBody>
      </p:sp>
      <p:pic>
        <p:nvPicPr>
          <p:cNvPr id="5" name="Picture 4">
            <a:extLst>
              <a:ext uri="{FF2B5EF4-FFF2-40B4-BE49-F238E27FC236}">
                <a16:creationId xmlns:a16="http://schemas.microsoft.com/office/drawing/2014/main" id="{C37A8DFB-22B4-16DB-09B9-9A444F72103D}"/>
              </a:ext>
            </a:extLst>
          </p:cNvPr>
          <p:cNvPicPr>
            <a:picLocks noChangeAspect="1"/>
          </p:cNvPicPr>
          <p:nvPr/>
        </p:nvPicPr>
        <p:blipFill>
          <a:blip r:embed="rId3"/>
          <a:stretch>
            <a:fillRect/>
          </a:stretch>
        </p:blipFill>
        <p:spPr>
          <a:xfrm>
            <a:off x="6510479" y="970625"/>
            <a:ext cx="5221548" cy="5007733"/>
          </a:xfrm>
          <a:prstGeom prst="rect">
            <a:avLst/>
          </a:prstGeom>
        </p:spPr>
      </p:pic>
      <p:sp>
        <p:nvSpPr>
          <p:cNvPr id="8" name="Content Placeholder 2">
            <a:extLst>
              <a:ext uri="{FF2B5EF4-FFF2-40B4-BE49-F238E27FC236}">
                <a16:creationId xmlns:a16="http://schemas.microsoft.com/office/drawing/2014/main" id="{FEB7AF15-2563-7803-25AE-B2D76EDCAE9B}"/>
              </a:ext>
            </a:extLst>
          </p:cNvPr>
          <p:cNvSpPr txBox="1">
            <a:spLocks/>
          </p:cNvSpPr>
          <p:nvPr/>
        </p:nvSpPr>
        <p:spPr>
          <a:xfrm>
            <a:off x="349809" y="1105817"/>
            <a:ext cx="5996845" cy="48759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300">
                <a:solidFill>
                  <a:srgbClr val="000000"/>
                </a:solidFill>
                <a:latin typeface="Arial"/>
                <a:cs typeface="Segoe UI"/>
              </a:rPr>
              <a:t>After the upload has been processed, you will see the following information on the screen:  </a:t>
            </a:r>
            <a:endParaRPr lang="en-US">
              <a:solidFill>
                <a:srgbClr val="101D35"/>
              </a:solidFill>
              <a:latin typeface="Arial"/>
            </a:endParaRPr>
          </a:p>
          <a:p>
            <a:pPr>
              <a:buClr>
                <a:srgbClr val="000000"/>
              </a:buClr>
            </a:pPr>
            <a:r>
              <a:rPr lang="en-US" sz="2300">
                <a:solidFill>
                  <a:srgbClr val="000000"/>
                </a:solidFill>
                <a:latin typeface="Arial"/>
                <a:cs typeface="Segoe UI"/>
              </a:rPr>
              <a:t>A green success message at the top of the page letting you know that your file has been uploaded and processed. </a:t>
            </a:r>
            <a:endParaRPr lang="en-US">
              <a:solidFill>
                <a:srgbClr val="101D35"/>
              </a:solidFill>
              <a:latin typeface="Arial"/>
            </a:endParaRPr>
          </a:p>
          <a:p>
            <a:pPr>
              <a:buClr>
                <a:srgbClr val="000000"/>
              </a:buClr>
            </a:pPr>
            <a:r>
              <a:rPr lang="en-US" sz="2300">
                <a:solidFill>
                  <a:srgbClr val="000000"/>
                </a:solidFill>
                <a:latin typeface="Arial"/>
                <a:cs typeface="Segoe UI"/>
              </a:rPr>
              <a:t>Number of students processed successfully </a:t>
            </a:r>
            <a:endParaRPr lang="en-US">
              <a:solidFill>
                <a:srgbClr val="101D35"/>
              </a:solidFill>
              <a:latin typeface="Arial"/>
            </a:endParaRPr>
          </a:p>
          <a:p>
            <a:pPr>
              <a:buClr>
                <a:srgbClr val="000000"/>
              </a:buClr>
            </a:pPr>
            <a:r>
              <a:rPr lang="en-US" sz="2300">
                <a:solidFill>
                  <a:srgbClr val="000000"/>
                </a:solidFill>
                <a:latin typeface="Arial"/>
                <a:cs typeface="Segoe UI"/>
              </a:rPr>
              <a:t>Number of duplicate records present in the file </a:t>
            </a:r>
            <a:endParaRPr lang="en-US">
              <a:solidFill>
                <a:srgbClr val="101D35"/>
              </a:solidFill>
              <a:latin typeface="Arial"/>
            </a:endParaRPr>
          </a:p>
          <a:p>
            <a:pPr>
              <a:buClr>
                <a:srgbClr val="000000"/>
              </a:buClr>
            </a:pPr>
            <a:r>
              <a:rPr lang="en-US" sz="2300">
                <a:solidFill>
                  <a:srgbClr val="000000"/>
                </a:solidFill>
                <a:latin typeface="Arial"/>
                <a:cs typeface="Segoe UI"/>
              </a:rPr>
              <a:t>Number of error records present in the file </a:t>
            </a:r>
          </a:p>
          <a:p>
            <a:pPr>
              <a:buClr>
                <a:srgbClr val="000000"/>
              </a:buClr>
            </a:pPr>
            <a:r>
              <a:rPr lang="en-US" sz="2300">
                <a:solidFill>
                  <a:srgbClr val="000000"/>
                </a:solidFill>
                <a:latin typeface="Arial"/>
                <a:cs typeface="Segoe UI"/>
              </a:rPr>
              <a:t>A table showing the records in the file. </a:t>
            </a:r>
          </a:p>
          <a:p>
            <a:pPr lvl="1">
              <a:buClr>
                <a:srgbClr val="000000"/>
              </a:buClr>
            </a:pPr>
            <a:r>
              <a:rPr lang="en-US" sz="1900">
                <a:solidFill>
                  <a:srgbClr val="000000"/>
                </a:solidFill>
                <a:latin typeface="Arial"/>
                <a:cs typeface="Segoe UI"/>
              </a:rPr>
              <a:t>Click </a:t>
            </a:r>
            <a:r>
              <a:rPr lang="en-US" sz="1900" b="1">
                <a:solidFill>
                  <a:srgbClr val="000000"/>
                </a:solidFill>
                <a:latin typeface="Arial"/>
                <a:cs typeface="Segoe UI"/>
              </a:rPr>
              <a:t>Download records with errors </a:t>
            </a:r>
            <a:r>
              <a:rPr lang="en-US" sz="1900">
                <a:solidFill>
                  <a:srgbClr val="000000"/>
                </a:solidFill>
                <a:latin typeface="Arial"/>
                <a:cs typeface="Segoe UI"/>
              </a:rPr>
              <a:t>to download a file of the errors found. </a:t>
            </a:r>
          </a:p>
          <a:p>
            <a:pPr>
              <a:buClr>
                <a:srgbClr val="000000"/>
              </a:buClr>
            </a:pPr>
            <a:endParaRPr lang="en-US">
              <a:latin typeface="Arial"/>
            </a:endParaRPr>
          </a:p>
        </p:txBody>
      </p:sp>
      <p:sp>
        <p:nvSpPr>
          <p:cNvPr id="7" name="Rectangle 6">
            <a:extLst>
              <a:ext uri="{FF2B5EF4-FFF2-40B4-BE49-F238E27FC236}">
                <a16:creationId xmlns:a16="http://schemas.microsoft.com/office/drawing/2014/main" id="{E30AF6D5-E10F-92E3-2B25-DBF158AD599F}"/>
              </a:ext>
            </a:extLst>
          </p:cNvPr>
          <p:cNvSpPr/>
          <p:nvPr/>
        </p:nvSpPr>
        <p:spPr>
          <a:xfrm>
            <a:off x="8555525" y="1105817"/>
            <a:ext cx="2951429" cy="71393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DA21B0-1106-14C9-B1CE-4555A1C2D6B3}"/>
              </a:ext>
            </a:extLst>
          </p:cNvPr>
          <p:cNvSpPr/>
          <p:nvPr/>
        </p:nvSpPr>
        <p:spPr>
          <a:xfrm>
            <a:off x="6806697" y="3261322"/>
            <a:ext cx="2951429" cy="47775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8AEBE4-AA1D-AB0E-24FE-0A20A6FE9341}"/>
              </a:ext>
            </a:extLst>
          </p:cNvPr>
          <p:cNvSpPr/>
          <p:nvPr/>
        </p:nvSpPr>
        <p:spPr>
          <a:xfrm>
            <a:off x="6615065" y="4380960"/>
            <a:ext cx="5045798" cy="71393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1815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2D1D7-9D28-055E-5AB0-5913D35721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951A9-B4D5-8E52-A088-8B096A050DCC}"/>
              </a:ext>
            </a:extLst>
          </p:cNvPr>
          <p:cNvSpPr>
            <a:spLocks noGrp="1"/>
          </p:cNvSpPr>
          <p:nvPr>
            <p:ph type="title"/>
          </p:nvPr>
        </p:nvSpPr>
        <p:spPr>
          <a:xfrm>
            <a:off x="465991" y="65852"/>
            <a:ext cx="10990385" cy="800851"/>
          </a:xfrm>
        </p:spPr>
        <p:txBody>
          <a:bodyPr>
            <a:normAutofit/>
          </a:bodyPr>
          <a:lstStyle/>
          <a:p>
            <a:r>
              <a:rPr lang="en-US" sz="4000">
                <a:latin typeface="Arial"/>
                <a:cs typeface="Arial"/>
              </a:rPr>
              <a:t>Class File Upload: Error Messages</a:t>
            </a:r>
            <a:endParaRPr lang="en-US" sz="400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DCEA22D-D93B-D62D-4255-CEA92B881F07}"/>
              </a:ext>
            </a:extLst>
          </p:cNvPr>
          <p:cNvSpPr>
            <a:spLocks noGrp="1"/>
          </p:cNvSpPr>
          <p:nvPr>
            <p:ph type="body" idx="1"/>
          </p:nvPr>
        </p:nvSpPr>
        <p:spPr>
          <a:xfrm>
            <a:off x="465991" y="1310054"/>
            <a:ext cx="10990385" cy="4747845"/>
          </a:xfrm>
        </p:spPr>
        <p:txBody>
          <a:bodyPr vert="horz" lIns="91440" tIns="45720" rIns="91440" bIns="45720" rtlCol="0" anchor="t">
            <a:normAutofit/>
          </a:bodyPr>
          <a:lstStyle/>
          <a:p>
            <a:endParaRPr lang="en-US" sz="3200">
              <a:solidFill>
                <a:srgbClr val="000000"/>
              </a:solidFill>
              <a:latin typeface="Arial"/>
              <a:cs typeface="Arial"/>
            </a:endParaRPr>
          </a:p>
          <a:p>
            <a:pPr lvl="0">
              <a:buClr>
                <a:srgbClr val="000000"/>
              </a:buClr>
            </a:pPr>
            <a:endParaRPr lang="en-US" sz="3200">
              <a:solidFill>
                <a:srgbClr val="000000"/>
              </a:solidFill>
              <a:latin typeface="Arial" panose="020B0604020202020204" pitchFamily="34" charset="0"/>
              <a:cs typeface="Arial" panose="020B0604020202020204" pitchFamily="34" charset="0"/>
            </a:endParaRPr>
          </a:p>
          <a:p>
            <a:pPr lvl="0">
              <a:buClr>
                <a:srgbClr val="000000"/>
              </a:buClr>
            </a:pPr>
            <a:endParaRPr lang="en-US" sz="3200">
              <a:solidFill>
                <a:srgbClr val="000000"/>
              </a:solidFill>
              <a:latin typeface="Arial" panose="020B0604020202020204" pitchFamily="34" charset="0"/>
              <a:cs typeface="Arial" panose="020B0604020202020204" pitchFamily="34" charset="0"/>
            </a:endParaRPr>
          </a:p>
          <a:p>
            <a:pPr lvl="0">
              <a:buClr>
                <a:srgbClr val="000000"/>
              </a:buClr>
            </a:pPr>
            <a:endParaRPr lang="en-US" sz="3200">
              <a:solidFill>
                <a:srgbClr val="000000"/>
              </a:solidFill>
              <a:latin typeface="Arial" panose="020B0604020202020204" pitchFamily="34" charset="0"/>
              <a:cs typeface="Arial" panose="020B0604020202020204" pitchFamily="34" charset="0"/>
            </a:endParaRPr>
          </a:p>
          <a:p>
            <a:pPr lvl="0">
              <a:buClr>
                <a:srgbClr val="000000"/>
              </a:buClr>
            </a:pPr>
            <a:endParaRPr lang="en-US" sz="3200">
              <a:solidFill>
                <a:srgbClr val="000000"/>
              </a:solidFill>
              <a:latin typeface="Arial" panose="020B0604020202020204" pitchFamily="34" charset="0"/>
              <a:cs typeface="Arial" panose="020B0604020202020204" pitchFamily="34" charset="0"/>
            </a:endParaRPr>
          </a:p>
          <a:p>
            <a:pPr lvl="0">
              <a:buClr>
                <a:srgbClr val="000000"/>
              </a:buClr>
            </a:pPr>
            <a:endParaRPr lang="en-US" sz="3200">
              <a:solidFill>
                <a:srgbClr val="000000"/>
              </a:solidFill>
              <a:latin typeface="Arial" panose="020B0604020202020204" pitchFamily="34" charset="0"/>
              <a:cs typeface="Arial" panose="020B0604020202020204" pitchFamily="34" charset="0"/>
            </a:endParaRPr>
          </a:p>
          <a:p>
            <a:pPr lvl="0">
              <a:buClr>
                <a:srgbClr val="000000"/>
              </a:buClr>
            </a:pPr>
            <a:endParaRPr lang="en-US" sz="3200">
              <a:solidFill>
                <a:srgbClr val="000000"/>
              </a:solidFill>
              <a:latin typeface="Arial" panose="020B0604020202020204" pitchFamily="34" charset="0"/>
              <a:cs typeface="Arial" panose="020B0604020202020204" pitchFamily="34" charset="0"/>
            </a:endParaRPr>
          </a:p>
          <a:p>
            <a:pPr lvl="0">
              <a:buClr>
                <a:srgbClr val="000000"/>
              </a:buClr>
            </a:pPr>
            <a:endParaRPr lang="en-US" sz="3200">
              <a:solidFill>
                <a:srgbClr val="000000"/>
              </a:solidFill>
              <a:latin typeface="Arial" panose="020B0604020202020204" pitchFamily="34" charset="0"/>
              <a:cs typeface="Arial" panose="020B0604020202020204" pitchFamily="34" charset="0"/>
            </a:endParaRPr>
          </a:p>
          <a:p>
            <a:pPr lvl="0">
              <a:buClr>
                <a:srgbClr val="000000"/>
              </a:buClr>
            </a:pPr>
            <a:endParaRPr lang="en-US"/>
          </a:p>
        </p:txBody>
      </p:sp>
      <p:graphicFrame>
        <p:nvGraphicFramePr>
          <p:cNvPr id="4" name="Table 3">
            <a:extLst>
              <a:ext uri="{FF2B5EF4-FFF2-40B4-BE49-F238E27FC236}">
                <a16:creationId xmlns:a16="http://schemas.microsoft.com/office/drawing/2014/main" id="{EF142655-A7CC-291B-E624-E748B9AF6432}"/>
              </a:ext>
            </a:extLst>
          </p:cNvPr>
          <p:cNvGraphicFramePr>
            <a:graphicFrameLocks noGrp="1"/>
          </p:cNvGraphicFramePr>
          <p:nvPr>
            <p:extLst>
              <p:ext uri="{D42A27DB-BD31-4B8C-83A1-F6EECF244321}">
                <p14:modId xmlns:p14="http://schemas.microsoft.com/office/powerpoint/2010/main" val="3702012905"/>
              </p:ext>
            </p:extLst>
          </p:nvPr>
        </p:nvGraphicFramePr>
        <p:xfrm>
          <a:off x="231112" y="866703"/>
          <a:ext cx="11605846" cy="5805399"/>
        </p:xfrm>
        <a:graphic>
          <a:graphicData uri="http://schemas.openxmlformats.org/drawingml/2006/table">
            <a:tbl>
              <a:tblPr firstRow="1" bandRow="1">
                <a:tableStyleId>{5C22544A-7EE6-4342-B048-85BDC9FD1C3A}</a:tableStyleId>
              </a:tblPr>
              <a:tblGrid>
                <a:gridCol w="5663257">
                  <a:extLst>
                    <a:ext uri="{9D8B030D-6E8A-4147-A177-3AD203B41FA5}">
                      <a16:colId xmlns:a16="http://schemas.microsoft.com/office/drawing/2014/main" val="2343696785"/>
                    </a:ext>
                  </a:extLst>
                </a:gridCol>
                <a:gridCol w="5942589">
                  <a:extLst>
                    <a:ext uri="{9D8B030D-6E8A-4147-A177-3AD203B41FA5}">
                      <a16:colId xmlns:a16="http://schemas.microsoft.com/office/drawing/2014/main" val="1320644751"/>
                    </a:ext>
                  </a:extLst>
                </a:gridCol>
              </a:tblGrid>
              <a:tr h="432255">
                <a:tc>
                  <a:txBody>
                    <a:bodyPr/>
                    <a:lstStyle/>
                    <a:p>
                      <a:pPr lvl="0">
                        <a:buNone/>
                      </a:pPr>
                      <a:r>
                        <a:rPr lang="en-US" sz="1800" b="0" i="0" u="none" strike="noStrike" noProof="0">
                          <a:latin typeface="Arial"/>
                          <a:cs typeface="Arial"/>
                        </a:rPr>
                        <a:t>Error</a:t>
                      </a:r>
                      <a:endParaRPr lang="en-US" sz="1800">
                        <a:latin typeface="Arial"/>
                        <a:cs typeface="Arial"/>
                      </a:endParaRPr>
                    </a:p>
                  </a:txBody>
                  <a:tcPr/>
                </a:tc>
                <a:tc>
                  <a:txBody>
                    <a:bodyPr/>
                    <a:lstStyle/>
                    <a:p>
                      <a:pPr lvl="0">
                        <a:buNone/>
                      </a:pPr>
                      <a:r>
                        <a:rPr lang="en-US" sz="1800" b="0" i="0" u="none" strike="noStrike" noProof="0">
                          <a:latin typeface="Arial"/>
                          <a:cs typeface="Arial"/>
                        </a:rPr>
                        <a:t>How to Resolve the Error</a:t>
                      </a:r>
                      <a:endParaRPr lang="en-US" sz="1800">
                        <a:latin typeface="Arial"/>
                        <a:cs typeface="Arial"/>
                      </a:endParaRPr>
                    </a:p>
                  </a:txBody>
                  <a:tcPr/>
                </a:tc>
                <a:extLst>
                  <a:ext uri="{0D108BD9-81ED-4DB2-BD59-A6C34878D82A}">
                    <a16:rowId xmlns:a16="http://schemas.microsoft.com/office/drawing/2014/main" val="1677304959"/>
                  </a:ext>
                </a:extLst>
              </a:tr>
              <a:tr h="958980">
                <a:tc>
                  <a:txBody>
                    <a:bodyPr/>
                    <a:lstStyle/>
                    <a:p>
                      <a:pPr lvl="0">
                        <a:buNone/>
                      </a:pPr>
                      <a:r>
                        <a:rPr lang="en-US" sz="1800" b="0" i="0" u="none" strike="noStrike" noProof="0">
                          <a:solidFill>
                            <a:srgbClr val="000000"/>
                          </a:solidFill>
                          <a:latin typeface="Arial"/>
                          <a:cs typeface="Arial"/>
                        </a:rPr>
                        <a:t>The uploaded file is not in the expected format. Please download and use the template provided via the Download Template link.</a:t>
                      </a:r>
                      <a:endParaRPr lang="en-US" sz="1800">
                        <a:solidFill>
                          <a:srgbClr val="000000"/>
                        </a:solidFill>
                        <a:latin typeface="Arial"/>
                        <a:cs typeface="Arial"/>
                      </a:endParaRPr>
                    </a:p>
                  </a:txBody>
                  <a:tcPr/>
                </a:tc>
                <a:tc>
                  <a:txBody>
                    <a:bodyPr/>
                    <a:lstStyle/>
                    <a:p>
                      <a:pPr lvl="0">
                        <a:buNone/>
                      </a:pPr>
                      <a:r>
                        <a:rPr lang="en-US" sz="1800" b="0" i="0" u="none" strike="noStrike" noProof="0">
                          <a:solidFill>
                            <a:srgbClr val="000000"/>
                          </a:solidFill>
                          <a:latin typeface="Arial"/>
                          <a:cs typeface="Arial"/>
                        </a:rPr>
                        <a:t>Verify that the file is in .CSV format, and make sure the headers in the file match the template.</a:t>
                      </a:r>
                      <a:endParaRPr lang="en-US" sz="1800">
                        <a:solidFill>
                          <a:srgbClr val="000000"/>
                        </a:solidFill>
                        <a:latin typeface="Arial"/>
                        <a:cs typeface="Arial"/>
                      </a:endParaRPr>
                    </a:p>
                  </a:txBody>
                  <a:tcPr/>
                </a:tc>
                <a:extLst>
                  <a:ext uri="{0D108BD9-81ED-4DB2-BD59-A6C34878D82A}">
                    <a16:rowId xmlns:a16="http://schemas.microsoft.com/office/drawing/2014/main" val="2671648283"/>
                  </a:ext>
                </a:extLst>
              </a:tr>
              <a:tr h="432255">
                <a:tc>
                  <a:txBody>
                    <a:bodyPr/>
                    <a:lstStyle/>
                    <a:p>
                      <a:r>
                        <a:rPr lang="en-US" sz="1800">
                          <a:solidFill>
                            <a:srgbClr val="000000"/>
                          </a:solidFill>
                          <a:latin typeface="Arial"/>
                          <a:cs typeface="Arial"/>
                        </a:rPr>
                        <a:t>Could</a:t>
                      </a:r>
                      <a:r>
                        <a:rPr lang="en-US" sz="1800" b="0" i="0" u="none" strike="noStrike" noProof="0">
                          <a:solidFill>
                            <a:srgbClr val="000000"/>
                          </a:solidFill>
                          <a:latin typeface="Arial"/>
                          <a:cs typeface="Arial"/>
                        </a:rPr>
                        <a:t> not find SASID in the given organization</a:t>
                      </a:r>
                      <a:endParaRPr lang="en-US" sz="1800">
                        <a:solidFill>
                          <a:srgbClr val="000000"/>
                        </a:solidFill>
                        <a:latin typeface="Arial"/>
                        <a:cs typeface="Arial"/>
                      </a:endParaRPr>
                    </a:p>
                  </a:txBody>
                  <a:tcPr/>
                </a:tc>
                <a:tc>
                  <a:txBody>
                    <a:bodyPr/>
                    <a:lstStyle/>
                    <a:p>
                      <a:r>
                        <a:rPr lang="en-US" sz="1800">
                          <a:solidFill>
                            <a:srgbClr val="000000"/>
                          </a:solidFill>
                          <a:latin typeface="Arial"/>
                          <a:cs typeface="Arial"/>
                        </a:rPr>
                        <a:t>Correct</a:t>
                      </a:r>
                      <a:r>
                        <a:rPr lang="en-US" sz="1800" b="0" i="0" u="none" strike="noStrike" noProof="0">
                          <a:solidFill>
                            <a:srgbClr val="000000"/>
                          </a:solidFill>
                          <a:latin typeface="Arial"/>
                          <a:cs typeface="Arial"/>
                        </a:rPr>
                        <a:t> the student’s SASID in the .CSV file.</a:t>
                      </a:r>
                      <a:endParaRPr lang="en-US" sz="1800">
                        <a:solidFill>
                          <a:srgbClr val="000000"/>
                        </a:solidFill>
                        <a:latin typeface="Arial"/>
                        <a:cs typeface="Arial"/>
                      </a:endParaRPr>
                    </a:p>
                  </a:txBody>
                  <a:tcPr/>
                </a:tc>
                <a:extLst>
                  <a:ext uri="{0D108BD9-81ED-4DB2-BD59-A6C34878D82A}">
                    <a16:rowId xmlns:a16="http://schemas.microsoft.com/office/drawing/2014/main" val="1048846541"/>
                  </a:ext>
                </a:extLst>
              </a:tr>
              <a:tr h="671286">
                <a:tc>
                  <a:txBody>
                    <a:bodyPr/>
                    <a:lstStyle/>
                    <a:p>
                      <a:r>
                        <a:rPr lang="en-US" sz="1800">
                          <a:solidFill>
                            <a:srgbClr val="000000"/>
                          </a:solidFill>
                          <a:latin typeface="Arial"/>
                          <a:cs typeface="Arial"/>
                        </a:rPr>
                        <a:t>Length</a:t>
                      </a:r>
                      <a:r>
                        <a:rPr lang="en-US" sz="1800" b="0" i="0" u="none" strike="noStrike" noProof="0">
                          <a:solidFill>
                            <a:srgbClr val="000000"/>
                          </a:solidFill>
                          <a:latin typeface="Arial"/>
                          <a:cs typeface="Arial"/>
                        </a:rPr>
                        <a:t> of class name cannot exceed 50 characters </a:t>
                      </a:r>
                      <a:endParaRPr lang="en-US" sz="1800">
                        <a:solidFill>
                          <a:srgbClr val="000000"/>
                        </a:solidFill>
                        <a:latin typeface="Arial"/>
                        <a:cs typeface="Arial"/>
                      </a:endParaRPr>
                    </a:p>
                  </a:txBody>
                  <a:tcPr/>
                </a:tc>
                <a:tc>
                  <a:txBody>
                    <a:bodyPr/>
                    <a:lstStyle/>
                    <a:p>
                      <a:pPr lvl="0">
                        <a:buNone/>
                      </a:pPr>
                      <a:r>
                        <a:rPr lang="en-US" sz="1800" b="0" i="0" u="none" strike="noStrike" noProof="0">
                          <a:solidFill>
                            <a:srgbClr val="000000"/>
                          </a:solidFill>
                          <a:latin typeface="Arial"/>
                          <a:cs typeface="Arial"/>
                        </a:rPr>
                        <a:t>Update the Class name(s) in the .CSV file to a name with 50 characters or less.</a:t>
                      </a:r>
                      <a:endParaRPr lang="en-US" sz="1800">
                        <a:solidFill>
                          <a:srgbClr val="000000"/>
                        </a:solidFill>
                        <a:latin typeface="Arial"/>
                        <a:cs typeface="Arial"/>
                      </a:endParaRPr>
                    </a:p>
                  </a:txBody>
                  <a:tcPr/>
                </a:tc>
                <a:extLst>
                  <a:ext uri="{0D108BD9-81ED-4DB2-BD59-A6C34878D82A}">
                    <a16:rowId xmlns:a16="http://schemas.microsoft.com/office/drawing/2014/main" val="910930465"/>
                  </a:ext>
                </a:extLst>
              </a:tr>
              <a:tr h="432255">
                <a:tc>
                  <a:txBody>
                    <a:bodyPr/>
                    <a:lstStyle/>
                    <a:p>
                      <a:pPr lvl="0">
                        <a:buNone/>
                      </a:pPr>
                      <a:r>
                        <a:rPr lang="en-US" sz="1800" b="0" i="0" u="none" strike="noStrike" noProof="0">
                          <a:solidFill>
                            <a:srgbClr val="000000"/>
                          </a:solidFill>
                          <a:latin typeface="Arial"/>
                          <a:cs typeface="Arial"/>
                        </a:rPr>
                        <a:t>Class name is missing</a:t>
                      </a:r>
                      <a:endParaRPr lang="en-US" sz="1800">
                        <a:solidFill>
                          <a:srgbClr val="000000"/>
                        </a:solidFill>
                        <a:latin typeface="Arial"/>
                        <a:cs typeface="Arial"/>
                      </a:endParaRPr>
                    </a:p>
                  </a:txBody>
                  <a:tcPr/>
                </a:tc>
                <a:tc>
                  <a:txBody>
                    <a:bodyPr/>
                    <a:lstStyle/>
                    <a:p>
                      <a:pPr lvl="0">
                        <a:buNone/>
                      </a:pPr>
                      <a:r>
                        <a:rPr lang="en-US" sz="1800" b="0" i="0" u="none" strike="noStrike" noProof="0">
                          <a:solidFill>
                            <a:srgbClr val="000000"/>
                          </a:solidFill>
                          <a:latin typeface="Arial"/>
                          <a:cs typeface="Arial"/>
                        </a:rPr>
                        <a:t>Add the Class name(s) to the .CSV file.</a:t>
                      </a:r>
                      <a:endParaRPr lang="en-US" sz="1800">
                        <a:solidFill>
                          <a:srgbClr val="000000"/>
                        </a:solidFill>
                        <a:latin typeface="Arial"/>
                        <a:cs typeface="Arial"/>
                      </a:endParaRPr>
                    </a:p>
                  </a:txBody>
                  <a:tcPr/>
                </a:tc>
                <a:extLst>
                  <a:ext uri="{0D108BD9-81ED-4DB2-BD59-A6C34878D82A}">
                    <a16:rowId xmlns:a16="http://schemas.microsoft.com/office/drawing/2014/main" val="2175781244"/>
                  </a:ext>
                </a:extLst>
              </a:tr>
              <a:tr h="671286">
                <a:tc>
                  <a:txBody>
                    <a:bodyPr/>
                    <a:lstStyle/>
                    <a:p>
                      <a:pPr lvl="0">
                        <a:buNone/>
                      </a:pPr>
                      <a:r>
                        <a:rPr lang="en-US" sz="1800" b="0" i="0" u="none" strike="noStrike" noProof="0">
                          <a:solidFill>
                            <a:srgbClr val="000000"/>
                          </a:solidFill>
                          <a:latin typeface="Arial"/>
                          <a:cs typeface="Arial"/>
                        </a:rPr>
                        <a:t>Grade does not exist </a:t>
                      </a:r>
                      <a:r>
                        <a:rPr lang="en-US" sz="1800" b="1" i="0" u="none" strike="noStrike" noProof="0">
                          <a:solidFill>
                            <a:srgbClr val="000000"/>
                          </a:solidFill>
                          <a:latin typeface="Arial"/>
                          <a:cs typeface="Arial"/>
                        </a:rPr>
                        <a:t>or </a:t>
                      </a:r>
                      <a:r>
                        <a:rPr lang="en-US" sz="1800" b="0" i="0" u="none" strike="noStrike" noProof="0">
                          <a:solidFill>
                            <a:srgbClr val="000000"/>
                          </a:solidFill>
                          <a:latin typeface="Arial"/>
                          <a:cs typeface="Arial"/>
                        </a:rPr>
                        <a:t>Invalid Grade</a:t>
                      </a:r>
                      <a:endParaRPr lang="en-US" sz="1800">
                        <a:solidFill>
                          <a:srgbClr val="000000"/>
                        </a:solidFill>
                        <a:latin typeface="Arial"/>
                        <a:cs typeface="Arial"/>
                      </a:endParaRPr>
                    </a:p>
                  </a:txBody>
                  <a:tcPr/>
                </a:tc>
                <a:tc>
                  <a:txBody>
                    <a:bodyPr/>
                    <a:lstStyle/>
                    <a:p>
                      <a:pPr lvl="0">
                        <a:buNone/>
                      </a:pPr>
                      <a:r>
                        <a:rPr lang="en-US" sz="1800" b="0" i="0" u="none" strike="noStrike" noProof="0">
                          <a:solidFill>
                            <a:srgbClr val="000000"/>
                          </a:solidFill>
                          <a:latin typeface="Arial"/>
                          <a:cs typeface="Arial"/>
                        </a:rPr>
                        <a:t>Correct the Grade to a permitted grade number. (03, 04, 05, 06, 07, 08, 09, 10, 11, 12, SP)</a:t>
                      </a:r>
                      <a:endParaRPr lang="en-US" sz="1800">
                        <a:solidFill>
                          <a:srgbClr val="000000"/>
                        </a:solidFill>
                        <a:latin typeface="Arial"/>
                        <a:cs typeface="Arial"/>
                      </a:endParaRPr>
                    </a:p>
                  </a:txBody>
                  <a:tcPr/>
                </a:tc>
                <a:extLst>
                  <a:ext uri="{0D108BD9-81ED-4DB2-BD59-A6C34878D82A}">
                    <a16:rowId xmlns:a16="http://schemas.microsoft.com/office/drawing/2014/main" val="315667021"/>
                  </a:ext>
                </a:extLst>
              </a:tr>
              <a:tr h="432255">
                <a:tc>
                  <a:txBody>
                    <a:bodyPr/>
                    <a:lstStyle/>
                    <a:p>
                      <a:pPr lvl="0">
                        <a:buNone/>
                      </a:pPr>
                      <a:r>
                        <a:rPr lang="en-US" sz="1800" b="0" i="0" u="none" strike="noStrike" noProof="0">
                          <a:solidFill>
                            <a:srgbClr val="000000"/>
                          </a:solidFill>
                          <a:latin typeface="Arial"/>
                          <a:cs typeface="Arial"/>
                        </a:rPr>
                        <a:t>Grade is missing</a:t>
                      </a:r>
                      <a:endParaRPr lang="en-US" sz="1800">
                        <a:solidFill>
                          <a:srgbClr val="000000"/>
                        </a:solidFill>
                        <a:latin typeface="Arial"/>
                        <a:cs typeface="Arial"/>
                      </a:endParaRPr>
                    </a:p>
                  </a:txBody>
                  <a:tcPr/>
                </a:tc>
                <a:tc>
                  <a:txBody>
                    <a:bodyPr/>
                    <a:lstStyle/>
                    <a:p>
                      <a:pPr lvl="0">
                        <a:buNone/>
                      </a:pPr>
                      <a:r>
                        <a:rPr lang="en-US" sz="1800" b="0" i="0" u="none" strike="noStrike" noProof="0">
                          <a:solidFill>
                            <a:srgbClr val="000000"/>
                          </a:solidFill>
                          <a:latin typeface="Arial"/>
                          <a:cs typeface="Arial"/>
                        </a:rPr>
                        <a:t>Add a valid Grade.</a:t>
                      </a:r>
                      <a:endParaRPr lang="en-US" sz="1800">
                        <a:solidFill>
                          <a:srgbClr val="000000"/>
                        </a:solidFill>
                        <a:latin typeface="Arial"/>
                        <a:cs typeface="Arial"/>
                      </a:endParaRPr>
                    </a:p>
                  </a:txBody>
                  <a:tcPr/>
                </a:tc>
                <a:extLst>
                  <a:ext uri="{0D108BD9-81ED-4DB2-BD59-A6C34878D82A}">
                    <a16:rowId xmlns:a16="http://schemas.microsoft.com/office/drawing/2014/main" val="1908788053"/>
                  </a:ext>
                </a:extLst>
              </a:tr>
              <a:tr h="432255">
                <a:tc>
                  <a:txBody>
                    <a:bodyPr/>
                    <a:lstStyle/>
                    <a:p>
                      <a:pPr lvl="0">
                        <a:buNone/>
                      </a:pPr>
                      <a:r>
                        <a:rPr lang="en-US" sz="1800" b="0" i="0" u="none" strike="noStrike" noProof="0">
                          <a:solidFill>
                            <a:srgbClr val="000000"/>
                          </a:solidFill>
                          <a:latin typeface="Arial"/>
                          <a:cs typeface="Arial"/>
                        </a:rPr>
                        <a:t>Invalid ClassType</a:t>
                      </a:r>
                      <a:endParaRPr lang="en-US" sz="1800">
                        <a:solidFill>
                          <a:srgbClr val="000000"/>
                        </a:solidFill>
                        <a:latin typeface="Arial"/>
                        <a:cs typeface="Arial"/>
                      </a:endParaRPr>
                    </a:p>
                  </a:txBody>
                  <a:tcPr/>
                </a:tc>
                <a:tc>
                  <a:txBody>
                    <a:bodyPr/>
                    <a:lstStyle/>
                    <a:p>
                      <a:pPr lvl="0">
                        <a:buNone/>
                      </a:pPr>
                      <a:r>
                        <a:rPr lang="en-US" sz="1800" b="0" i="0" u="none" strike="noStrike" noProof="0">
                          <a:solidFill>
                            <a:srgbClr val="000000"/>
                          </a:solidFill>
                          <a:latin typeface="Arial"/>
                          <a:cs typeface="Arial"/>
                        </a:rPr>
                        <a:t>Correct the ClassType to grade.</a:t>
                      </a:r>
                      <a:endParaRPr lang="en-US" sz="1800">
                        <a:solidFill>
                          <a:srgbClr val="000000"/>
                        </a:solidFill>
                        <a:latin typeface="Arial"/>
                        <a:cs typeface="Arial"/>
                      </a:endParaRPr>
                    </a:p>
                  </a:txBody>
                  <a:tcPr/>
                </a:tc>
                <a:extLst>
                  <a:ext uri="{0D108BD9-81ED-4DB2-BD59-A6C34878D82A}">
                    <a16:rowId xmlns:a16="http://schemas.microsoft.com/office/drawing/2014/main" val="708454462"/>
                  </a:ext>
                </a:extLst>
              </a:tr>
              <a:tr h="671286">
                <a:tc>
                  <a:txBody>
                    <a:bodyPr/>
                    <a:lstStyle/>
                    <a:p>
                      <a:pPr lvl="0">
                        <a:buNone/>
                      </a:pPr>
                      <a:r>
                        <a:rPr lang="en-US" sz="1800" b="0" i="0" u="none" strike="noStrike" noProof="0">
                          <a:solidFill>
                            <a:srgbClr val="000000"/>
                          </a:solidFill>
                          <a:latin typeface="Arial"/>
                          <a:cs typeface="Arial"/>
                        </a:rPr>
                        <a:t>Invalid ContentArea</a:t>
                      </a:r>
                      <a:endParaRPr lang="en-US" sz="1800">
                        <a:solidFill>
                          <a:srgbClr val="000000"/>
                        </a:solidFill>
                        <a:latin typeface="Arial"/>
                        <a:cs typeface="Arial"/>
                      </a:endParaRPr>
                    </a:p>
                  </a:txBody>
                  <a:tcPr/>
                </a:tc>
                <a:tc>
                  <a:txBody>
                    <a:bodyPr/>
                    <a:lstStyle/>
                    <a:p>
                      <a:pPr lvl="0">
                        <a:buNone/>
                      </a:pPr>
                      <a:r>
                        <a:rPr lang="en-US" sz="1800">
                          <a:solidFill>
                            <a:srgbClr val="000000"/>
                          </a:solidFill>
                          <a:latin typeface="Arial"/>
                          <a:cs typeface="Arial"/>
                        </a:rPr>
                        <a:t>C</a:t>
                      </a:r>
                      <a:r>
                        <a:rPr lang="en-US" sz="1800" b="0" i="0" u="none" strike="noStrike" noProof="0">
                          <a:solidFill>
                            <a:srgbClr val="000000"/>
                          </a:solidFill>
                          <a:latin typeface="Arial"/>
                          <a:cs typeface="Arial"/>
                        </a:rPr>
                        <a:t>orrect the ContentArea to a permitted value. Content areas must match the Class Data Definitions exactly.</a:t>
                      </a:r>
                      <a:endParaRPr lang="en-US" sz="180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57162372"/>
                  </a:ext>
                </a:extLst>
              </a:tr>
              <a:tr h="671286">
                <a:tc>
                  <a:txBody>
                    <a:bodyPr/>
                    <a:lstStyle/>
                    <a:p>
                      <a:pPr lvl="0">
                        <a:buNone/>
                      </a:pPr>
                      <a:r>
                        <a:rPr lang="en-US" sz="1800" b="0" i="0" u="none" strike="noStrike" noProof="0">
                          <a:solidFill>
                            <a:srgbClr val="000000"/>
                          </a:solidFill>
                          <a:latin typeface="Arial"/>
                          <a:cs typeface="Arial"/>
                        </a:rPr>
                        <a:t>Student grade does not match with class grade</a:t>
                      </a:r>
                      <a:endParaRPr lang="en-US" sz="1800">
                        <a:solidFill>
                          <a:srgbClr val="000000"/>
                        </a:solidFill>
                        <a:latin typeface="Arial"/>
                        <a:cs typeface="Arial"/>
                      </a:endParaRPr>
                    </a:p>
                  </a:txBody>
                  <a:tcPr/>
                </a:tc>
                <a:tc>
                  <a:txBody>
                    <a:bodyPr/>
                    <a:lstStyle/>
                    <a:p>
                      <a:pPr lvl="0">
                        <a:buNone/>
                      </a:pPr>
                      <a:r>
                        <a:rPr lang="en-US" sz="1800" b="0" i="0" u="none" strike="noStrike" noProof="0">
                          <a:solidFill>
                            <a:srgbClr val="000000"/>
                          </a:solidFill>
                          <a:latin typeface="Arial"/>
                          <a:cs typeface="Arial"/>
                        </a:rPr>
                        <a:t>Verify that the student’s grade matches the grade of the class being created. </a:t>
                      </a:r>
                      <a:endParaRPr lang="en-US" sz="1800">
                        <a:solidFill>
                          <a:srgbClr val="000000"/>
                        </a:solidFill>
                        <a:latin typeface="Arial"/>
                        <a:cs typeface="Arial"/>
                      </a:endParaRPr>
                    </a:p>
                  </a:txBody>
                  <a:tcPr/>
                </a:tc>
                <a:extLst>
                  <a:ext uri="{0D108BD9-81ED-4DB2-BD59-A6C34878D82A}">
                    <a16:rowId xmlns:a16="http://schemas.microsoft.com/office/drawing/2014/main" val="3212233707"/>
                  </a:ext>
                </a:extLst>
              </a:tr>
            </a:tbl>
          </a:graphicData>
        </a:graphic>
      </p:graphicFrame>
    </p:spTree>
    <p:extLst>
      <p:ext uri="{BB962C8B-B14F-4D97-AF65-F5344CB8AC3E}">
        <p14:creationId xmlns:p14="http://schemas.microsoft.com/office/powerpoint/2010/main" val="3447956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36393-9C47-BD62-EED9-20B33EEB0F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CA3596-6481-A80C-4692-083816256F09}"/>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a:cs typeface="Arial"/>
              </a:rPr>
              <a:t>Uploading Classes via Student Registration Export/Import</a:t>
            </a:r>
            <a:endParaRPr lang="en-US"/>
          </a:p>
        </p:txBody>
      </p:sp>
      <p:sp>
        <p:nvSpPr>
          <p:cNvPr id="3" name="Content Placeholder 2">
            <a:extLst>
              <a:ext uri="{FF2B5EF4-FFF2-40B4-BE49-F238E27FC236}">
                <a16:creationId xmlns:a16="http://schemas.microsoft.com/office/drawing/2014/main" id="{055EA5CB-8227-7CF6-7870-782120936941}"/>
              </a:ext>
            </a:extLst>
          </p:cNvPr>
          <p:cNvSpPr>
            <a:spLocks noGrp="1"/>
          </p:cNvSpPr>
          <p:nvPr>
            <p:ph idx="4294967295"/>
          </p:nvPr>
        </p:nvSpPr>
        <p:spPr>
          <a:xfrm>
            <a:off x="300038" y="1524001"/>
            <a:ext cx="11353205" cy="4869023"/>
          </a:xfrm>
        </p:spPr>
        <p:txBody>
          <a:bodyPr vert="horz" lIns="91440" tIns="45720" rIns="91440" bIns="45720" rtlCol="0" anchor="t">
            <a:noAutofit/>
          </a:bodyPr>
          <a:lstStyle/>
          <a:p>
            <a:pPr marL="457200" indent="-457200">
              <a:buClr>
                <a:srgbClr val="000000"/>
              </a:buClr>
              <a:buAutoNum type="arabicPeriod"/>
            </a:pPr>
            <a:r>
              <a:rPr lang="en-US" sz="2400">
                <a:solidFill>
                  <a:srgbClr val="000000"/>
                </a:solidFill>
                <a:latin typeface="Arial"/>
                <a:cs typeface="Segoe UI"/>
              </a:rPr>
              <a:t>Log in to the MCAS Portal with your username and password. </a:t>
            </a:r>
          </a:p>
          <a:p>
            <a:pPr marL="457200" indent="-457200">
              <a:buClr>
                <a:srgbClr val="000000"/>
              </a:buClr>
              <a:buAutoNum type="arabicPeriod"/>
            </a:pPr>
            <a:r>
              <a:rPr lang="en-US" sz="2400">
                <a:solidFill>
                  <a:srgbClr val="000000"/>
                </a:solidFill>
                <a:latin typeface="Arial"/>
                <a:cs typeface="Segoe UI"/>
              </a:rPr>
              <a:t>On the MCAS Portal homepage, select </a:t>
            </a:r>
            <a:r>
              <a:rPr lang="en-US" sz="2400" b="1">
                <a:solidFill>
                  <a:srgbClr val="000000"/>
                </a:solidFill>
                <a:latin typeface="Arial"/>
                <a:cs typeface="Segoe UI"/>
              </a:rPr>
              <a:t>Administration</a:t>
            </a:r>
            <a:r>
              <a:rPr lang="en-US" sz="2400">
                <a:solidFill>
                  <a:srgbClr val="000000"/>
                </a:solidFill>
                <a:latin typeface="Arial"/>
                <a:cs typeface="Segoe UI"/>
              </a:rPr>
              <a:t>. </a:t>
            </a:r>
          </a:p>
          <a:p>
            <a:pPr marL="457200" indent="-457200">
              <a:buClr>
                <a:srgbClr val="000000"/>
              </a:buClr>
              <a:buAutoNum type="arabicPeriod"/>
            </a:pPr>
            <a:r>
              <a:rPr lang="en-US" sz="2400">
                <a:solidFill>
                  <a:srgbClr val="000000"/>
                </a:solidFill>
                <a:latin typeface="Arial"/>
                <a:cs typeface="Segoe UI"/>
              </a:rPr>
              <a:t>Select </a:t>
            </a:r>
            <a:r>
              <a:rPr lang="en-US" sz="2400" b="1">
                <a:solidFill>
                  <a:srgbClr val="000000"/>
                </a:solidFill>
                <a:latin typeface="Arial"/>
                <a:cs typeface="Segoe UI"/>
              </a:rPr>
              <a:t>Student Registration </a:t>
            </a:r>
            <a:r>
              <a:rPr lang="en-US" sz="2400">
                <a:solidFill>
                  <a:srgbClr val="000000"/>
                </a:solidFill>
                <a:latin typeface="Arial"/>
                <a:cs typeface="Segoe UI"/>
              </a:rPr>
              <a:t>from the top menu bar.</a:t>
            </a:r>
          </a:p>
          <a:p>
            <a:pPr marL="457200" indent="-457200">
              <a:buClr>
                <a:srgbClr val="000000"/>
              </a:buClr>
              <a:buAutoNum type="arabicPeriod"/>
            </a:pPr>
            <a:r>
              <a:rPr lang="en-US" sz="2400">
                <a:latin typeface="Arial"/>
              </a:rPr>
              <a:t>Select the organization from the organization drop-down. </a:t>
            </a:r>
          </a:p>
          <a:p>
            <a:pPr marL="457200" indent="-457200">
              <a:buClr>
                <a:srgbClr val="000000"/>
              </a:buClr>
              <a:buAutoNum type="arabicPeriod"/>
            </a:pPr>
            <a:r>
              <a:rPr lang="en-US" sz="2400">
                <a:latin typeface="Arial"/>
              </a:rPr>
              <a:t>Select </a:t>
            </a:r>
            <a:r>
              <a:rPr lang="en-US" sz="2400" b="1">
                <a:latin typeface="Arial"/>
              </a:rPr>
              <a:t>Export Students</a:t>
            </a:r>
            <a:r>
              <a:rPr lang="en-US" sz="2400">
                <a:latin typeface="Arial"/>
              </a:rPr>
              <a:t>. The exported file will be downloaded locally. </a:t>
            </a:r>
          </a:p>
          <a:p>
            <a:pPr marL="457200" indent="-457200">
              <a:buClr>
                <a:srgbClr val="000000"/>
              </a:buClr>
              <a:buAutoNum type="arabicPeriod"/>
            </a:pPr>
            <a:r>
              <a:rPr lang="en-US" sz="2400">
                <a:latin typeface="Arial"/>
              </a:rPr>
              <a:t>Fill in column K with the class names. </a:t>
            </a:r>
          </a:p>
          <a:p>
            <a:pPr marL="457200" indent="-457200">
              <a:buClr>
                <a:srgbClr val="000000"/>
              </a:buClr>
              <a:buAutoNum type="arabicPeriod"/>
            </a:pPr>
            <a:r>
              <a:rPr lang="en-US" sz="2400">
                <a:latin typeface="Arial"/>
              </a:rPr>
              <a:t>Save the file as a .CSV. </a:t>
            </a:r>
          </a:p>
          <a:p>
            <a:pPr marL="457200" indent="-457200">
              <a:buClr>
                <a:srgbClr val="000000"/>
              </a:buClr>
              <a:buAutoNum type="arabicPeriod"/>
            </a:pPr>
            <a:r>
              <a:rPr lang="en-US" sz="2400">
                <a:latin typeface="Arial"/>
              </a:rPr>
              <a:t>Follow the instructions in the </a:t>
            </a:r>
            <a:r>
              <a:rPr lang="en-US" sz="2400">
                <a:latin typeface="Arial"/>
                <a:hlinkClick r:id="rId3"/>
              </a:rPr>
              <a:t>Student Registration Guide</a:t>
            </a:r>
            <a:r>
              <a:rPr lang="en-US" sz="2400">
                <a:latin typeface="Arial"/>
              </a:rPr>
              <a:t> to import the updated file. </a:t>
            </a:r>
          </a:p>
        </p:txBody>
      </p:sp>
    </p:spTree>
    <p:extLst>
      <p:ext uri="{BB962C8B-B14F-4D97-AF65-F5344CB8AC3E}">
        <p14:creationId xmlns:p14="http://schemas.microsoft.com/office/powerpoint/2010/main" val="3543989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E1068-08FC-4C80-21E1-A2B095BBE4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287C4C-F003-3159-06AC-40A23C8247B6}"/>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Resources</a:t>
            </a:r>
          </a:p>
        </p:txBody>
      </p:sp>
      <p:sp>
        <p:nvSpPr>
          <p:cNvPr id="3" name="Content Placeholder 2">
            <a:extLst>
              <a:ext uri="{FF2B5EF4-FFF2-40B4-BE49-F238E27FC236}">
                <a16:creationId xmlns:a16="http://schemas.microsoft.com/office/drawing/2014/main" id="{E12D616B-B406-D005-570A-D0916ED75944}"/>
              </a:ext>
            </a:extLst>
          </p:cNvPr>
          <p:cNvSpPr>
            <a:spLocks noGrp="1"/>
          </p:cNvSpPr>
          <p:nvPr>
            <p:ph idx="4294967295"/>
          </p:nvPr>
        </p:nvSpPr>
        <p:spPr>
          <a:xfrm>
            <a:off x="798952" y="968375"/>
            <a:ext cx="10594095" cy="5049837"/>
          </a:xfrm>
        </p:spPr>
        <p:txBody>
          <a:bodyPr/>
          <a:lstStyle/>
          <a:p>
            <a:pPr fontAlgn="base">
              <a:buClr>
                <a:srgbClr val="000000"/>
              </a:buClr>
            </a:pPr>
            <a:r>
              <a:rPr lang="en-US" sz="2800">
                <a:solidFill>
                  <a:srgbClr val="000000"/>
                </a:solidFill>
                <a:latin typeface="Arial" panose="020B0604020202020204" pitchFamily="34" charset="0"/>
                <a:cs typeface="Arial" panose="020B0604020202020204" pitchFamily="34" charset="0"/>
                <a:hlinkClick r:id="rId3"/>
              </a:rPr>
              <a:t>Guide to Creating and Managing Classes</a:t>
            </a:r>
            <a:endParaRPr lang="en-US" sz="2800">
              <a:solidFill>
                <a:srgbClr val="000000"/>
              </a:solidFill>
              <a:latin typeface="Arial" panose="020B0604020202020204" pitchFamily="34" charset="0"/>
              <a:cs typeface="Arial" panose="020B0604020202020204" pitchFamily="34" charset="0"/>
            </a:endParaRPr>
          </a:p>
          <a:p>
            <a:pPr fontAlgn="base">
              <a:buClr>
                <a:srgbClr val="000000"/>
              </a:buClr>
            </a:pPr>
            <a:r>
              <a:rPr lang="en-US" sz="2800">
                <a:solidFill>
                  <a:srgbClr val="000000"/>
                </a:solidFill>
                <a:latin typeface="Arial" panose="020B0604020202020204" pitchFamily="34" charset="0"/>
                <a:cs typeface="Arial" panose="020B0604020202020204" pitchFamily="34" charset="0"/>
                <a:hlinkClick r:id="rId4"/>
              </a:rPr>
              <a:t>Instructional video on Creating Classes, Scheduling Tests, and Printing Student Logins </a:t>
            </a:r>
            <a:endParaRPr lang="en-US" sz="28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697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ED9AE-67E4-5AC7-DB4D-5E2D29577AA1}"/>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CDC1541-3252-99A4-3B23-9B5E39DCADAC}"/>
              </a:ext>
            </a:extLst>
          </p:cNvPr>
          <p:cNvSpPr txBox="1">
            <a:spLocks noGrp="1"/>
          </p:cNvSpPr>
          <p:nvPr>
            <p:ph type="title" idx="4294967295"/>
          </p:nvPr>
        </p:nvSpPr>
        <p:spPr>
          <a:xfrm>
            <a:off x="861238" y="1060426"/>
            <a:ext cx="7670800" cy="958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a:ln>
                  <a:noFill/>
                </a:ln>
                <a:solidFill>
                  <a:srgbClr val="3647B6"/>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a:extLst>
              <a:ext uri="{FF2B5EF4-FFF2-40B4-BE49-F238E27FC236}">
                <a16:creationId xmlns:a16="http://schemas.microsoft.com/office/drawing/2014/main" id="{F7389E2B-F192-5789-CF0B-F435DE515490}"/>
              </a:ext>
            </a:extLst>
          </p:cNvPr>
          <p:cNvSpPr>
            <a:spLocks noGrp="1"/>
          </p:cNvSpPr>
          <p:nvPr>
            <p:ph idx="4294967295"/>
          </p:nvPr>
        </p:nvSpPr>
        <p:spPr>
          <a:xfrm>
            <a:off x="0" y="2132013"/>
            <a:ext cx="7391400" cy="3813175"/>
          </a:xfrm>
        </p:spPr>
        <p:txBody>
          <a:bodyPr anchor="ctr"/>
          <a:lstStyle/>
          <a:p>
            <a:pPr algn="ctr">
              <a:buNone/>
            </a:pPr>
            <a:r>
              <a:rPr lang="en-US" sz="4000">
                <a:latin typeface="Arial" panose="020B0604020202020204" pitchFamily="34" charset="0"/>
                <a:cs typeface="Arial" panose="020B0604020202020204" pitchFamily="34" charset="0"/>
              </a:rPr>
              <a:t>Use the “Q&amp;A” feature </a:t>
            </a:r>
            <a:br>
              <a:rPr lang="en-US" sz="4000">
                <a:latin typeface="Arial" panose="020B0604020202020204" pitchFamily="34" charset="0"/>
                <a:cs typeface="Arial" panose="020B0604020202020204" pitchFamily="34" charset="0"/>
              </a:rPr>
            </a:br>
            <a:r>
              <a:rPr lang="en-US" sz="4000">
                <a:latin typeface="Arial" panose="020B0604020202020204" pitchFamily="34" charset="0"/>
                <a:cs typeface="Arial" panose="020B0604020202020204" pitchFamily="34" charset="0"/>
              </a:rPr>
              <a:t>to ask questions. </a:t>
            </a:r>
          </a:p>
        </p:txBody>
      </p:sp>
      <p:grpSp>
        <p:nvGrpSpPr>
          <p:cNvPr id="10" name="Group 9" descr="Image displays Q and A icon">
            <a:extLst>
              <a:ext uri="{FF2B5EF4-FFF2-40B4-BE49-F238E27FC236}">
                <a16:creationId xmlns:a16="http://schemas.microsoft.com/office/drawing/2014/main" id="{8540AD35-5CD2-CE33-3857-F0AB2EF17C8A}"/>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54EC0665-67C1-851F-ED73-19D121C3DAB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6C3F4BC5-AECB-E4EF-0149-156B9F36521A}"/>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DCD04B00-ADB2-63A0-14E1-1A3CC7FA50C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3951519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27A21-C375-6B4E-6EE8-110A4C9713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70D486-B44E-0417-E010-12D5A90B0CC1}"/>
              </a:ext>
            </a:extLst>
          </p:cNvPr>
          <p:cNvSpPr>
            <a:spLocks noGrp="1"/>
          </p:cNvSpPr>
          <p:nvPr>
            <p:ph type="title"/>
          </p:nvPr>
        </p:nvSpPr>
        <p:spPr>
          <a:xfrm>
            <a:off x="839570" y="2882157"/>
            <a:ext cx="10872573" cy="1093686"/>
          </a:xfrm>
        </p:spPr>
        <p:txBody>
          <a:bodyPr>
            <a:normAutofit fontScale="90000"/>
          </a:bodyPr>
          <a:lstStyle/>
          <a:p>
            <a:r>
              <a:rPr lang="en-US">
                <a:latin typeface="Arial" panose="020B0604020202020204" pitchFamily="34" charset="0"/>
                <a:cs typeface="Arial" panose="020B0604020202020204" pitchFamily="34" charset="0"/>
              </a:rPr>
              <a:t>4. Scheduling Tests and Printing Student Logins</a:t>
            </a:r>
          </a:p>
        </p:txBody>
      </p:sp>
    </p:spTree>
    <p:extLst>
      <p:ext uri="{BB962C8B-B14F-4D97-AF65-F5344CB8AC3E}">
        <p14:creationId xmlns:p14="http://schemas.microsoft.com/office/powerpoint/2010/main" val="66999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9C527-7817-0CD7-796C-1C51EA30A8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5F841-F0BD-CE67-F956-6BECD01265B9}"/>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Scheduling tests</a:t>
            </a:r>
          </a:p>
        </p:txBody>
      </p:sp>
      <p:sp>
        <p:nvSpPr>
          <p:cNvPr id="3" name="Text Placeholder 2">
            <a:extLst>
              <a:ext uri="{FF2B5EF4-FFF2-40B4-BE49-F238E27FC236}">
                <a16:creationId xmlns:a16="http://schemas.microsoft.com/office/drawing/2014/main" id="{15D45823-16C8-9434-01B6-2B1B7F23D020}"/>
              </a:ext>
            </a:extLst>
          </p:cNvPr>
          <p:cNvSpPr>
            <a:spLocks noGrp="1"/>
          </p:cNvSpPr>
          <p:nvPr>
            <p:ph type="body" idx="1"/>
          </p:nvPr>
        </p:nvSpPr>
        <p:spPr>
          <a:xfrm>
            <a:off x="465991" y="1310054"/>
            <a:ext cx="10990385" cy="4747845"/>
          </a:xfrm>
        </p:spPr>
        <p:txBody>
          <a:bodyPr>
            <a:normAutofit/>
          </a:bodyPr>
          <a:lstStyle/>
          <a:p>
            <a:pPr marL="457200" lvl="0"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Schools will need to “schedule” classes for tests in order to assign test forms and create student logins.</a:t>
            </a:r>
          </a:p>
          <a:p>
            <a:pPr marL="914400" lvl="1" indent="-457200">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Student logins cannot be printed until after tests are scheduled. </a:t>
            </a:r>
          </a:p>
          <a:p>
            <a:pPr marL="457200" lvl="0"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Test coordinators will need to schedule tests approximately one week prior to test administration. </a:t>
            </a:r>
          </a:p>
          <a:p>
            <a:pPr marL="457200" lvl="0"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The </a:t>
            </a:r>
            <a:r>
              <a:rPr lang="en-US">
                <a:solidFill>
                  <a:srgbClr val="000000"/>
                </a:solidFill>
                <a:latin typeface="Arial" panose="020B0604020202020204" pitchFamily="34" charset="0"/>
                <a:cs typeface="Arial" panose="020B0604020202020204" pitchFamily="34" charset="0"/>
                <a:hlinkClick r:id="rId2"/>
              </a:rPr>
              <a:t>Statewide Testing Schedule</a:t>
            </a:r>
            <a:r>
              <a:rPr lang="en-US">
                <a:solidFill>
                  <a:srgbClr val="000000"/>
                </a:solidFill>
                <a:latin typeface="Arial" panose="020B0604020202020204" pitchFamily="34" charset="0"/>
                <a:cs typeface="Arial" panose="020B0604020202020204" pitchFamily="34" charset="0"/>
              </a:rPr>
              <a:t> lists the dates that test scheduling should be completed for each administration. </a:t>
            </a:r>
          </a:p>
        </p:txBody>
      </p:sp>
    </p:spTree>
    <p:extLst>
      <p:ext uri="{BB962C8B-B14F-4D97-AF65-F5344CB8AC3E}">
        <p14:creationId xmlns:p14="http://schemas.microsoft.com/office/powerpoint/2010/main" val="3123680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6A955-F017-C170-8F04-D9BA657DFE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4D5C8C-26B9-9D54-3164-295737597CC3}"/>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Printing Student Logins</a:t>
            </a:r>
          </a:p>
        </p:txBody>
      </p:sp>
      <p:sp>
        <p:nvSpPr>
          <p:cNvPr id="3" name="Text Placeholder 2">
            <a:extLst>
              <a:ext uri="{FF2B5EF4-FFF2-40B4-BE49-F238E27FC236}">
                <a16:creationId xmlns:a16="http://schemas.microsoft.com/office/drawing/2014/main" id="{496D6C38-2A44-EE28-602E-B367193DD123}"/>
              </a:ext>
            </a:extLst>
          </p:cNvPr>
          <p:cNvSpPr>
            <a:spLocks noGrp="1"/>
          </p:cNvSpPr>
          <p:nvPr>
            <p:ph type="body" idx="1"/>
          </p:nvPr>
        </p:nvSpPr>
        <p:spPr>
          <a:xfrm>
            <a:off x="465991" y="1310054"/>
            <a:ext cx="10990385" cy="4747845"/>
          </a:xfrm>
        </p:spPr>
        <p:txBody>
          <a:bodyPr>
            <a:normAutofit/>
          </a:bodyPr>
          <a:lstStyle/>
          <a:p>
            <a:pPr marL="457200" lvl="0"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Student logins contain the sign-in information that students need to type in to begin each test session. </a:t>
            </a:r>
          </a:p>
          <a:p>
            <a:pPr marL="914400" lvl="1"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Students use the same student login for each subject area test (e.g., Jon Ward has one login for grade 4 ELA sessions 1 and 2, and a different login for grade 4 Mathematics). </a:t>
            </a:r>
          </a:p>
          <a:p>
            <a:pPr marL="457200" lvl="0"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Schools may print student logins up to one week in advance; DESE recommends printing student logins one to two days in advance of testing. </a:t>
            </a:r>
          </a:p>
          <a:p>
            <a:pPr marL="914400" lvl="1"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Student logins are considered secure and must be tracked. </a:t>
            </a:r>
          </a:p>
          <a:p>
            <a:pPr marL="457200" lvl="0"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Note: Test coordinators may also need to create and print test administrator logins for test administrators administering the Human Read-Aloud and Human Signer accommodations. </a:t>
            </a:r>
          </a:p>
          <a:p>
            <a:pPr marL="914400" lvl="1"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See instructions in Appendix C of the </a:t>
            </a:r>
            <a:r>
              <a:rPr lang="en-US">
                <a:solidFill>
                  <a:srgbClr val="000000"/>
                </a:solidFill>
                <a:latin typeface="Arial" panose="020B0604020202020204" pitchFamily="34" charset="0"/>
                <a:cs typeface="Arial" panose="020B0604020202020204" pitchFamily="34" charset="0"/>
                <a:hlinkClick r:id="rId2"/>
              </a:rPr>
              <a:t>PAM</a:t>
            </a:r>
            <a:r>
              <a:rPr lang="en-US">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42564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Student Logins</a:t>
            </a:r>
          </a:p>
        </p:txBody>
      </p:sp>
      <p:sp>
        <p:nvSpPr>
          <p:cNvPr id="3" name="Content Placeholder 2"/>
          <p:cNvSpPr>
            <a:spLocks noGrp="1"/>
          </p:cNvSpPr>
          <p:nvPr>
            <p:ph idx="4294967295"/>
          </p:nvPr>
        </p:nvSpPr>
        <p:spPr>
          <a:xfrm>
            <a:off x="924310" y="1230313"/>
            <a:ext cx="10598005" cy="5049837"/>
          </a:xfrm>
        </p:spPr>
        <p:txBody>
          <a:bodyPr/>
          <a:lstStyle/>
          <a:p>
            <a:pPr>
              <a:buClrTx/>
            </a:pPr>
            <a:r>
              <a:rPr lang="en-US" sz="2800">
                <a:latin typeface="Arial" panose="020B0604020202020204" pitchFamily="34" charset="0"/>
                <a:cs typeface="Arial" panose="020B0604020202020204" pitchFamily="34" charset="0"/>
              </a:rPr>
              <a:t>Advise your test administrators to check that each student has the correct student login. </a:t>
            </a:r>
          </a:p>
          <a:p>
            <a:pPr>
              <a:buClrTx/>
            </a:pPr>
            <a:r>
              <a:rPr lang="en-US" sz="2800">
                <a:latin typeface="Arial" panose="020B0604020202020204" pitchFamily="34" charset="0"/>
                <a:cs typeface="Arial" panose="020B0604020202020204" pitchFamily="34" charset="0"/>
              </a:rPr>
              <a:t>Students should verify their name and date of birth on the student login. </a:t>
            </a:r>
          </a:p>
          <a:p>
            <a:pPr>
              <a:buClrTx/>
            </a:pPr>
            <a:r>
              <a:rPr lang="en-US" sz="2800">
                <a:latin typeface="Arial" panose="020B0604020202020204" pitchFamily="34" charset="0"/>
                <a:cs typeface="Arial" panose="020B0604020202020204" pitchFamily="34" charset="0"/>
              </a:rPr>
              <a:t>Students can also verify their name on the Hello screen in the MCAS Student Kiosk. </a:t>
            </a:r>
          </a:p>
        </p:txBody>
      </p:sp>
      <p:pic>
        <p:nvPicPr>
          <p:cNvPr id="4" name="Picture 3">
            <a:extLst>
              <a:ext uri="{FF2B5EF4-FFF2-40B4-BE49-F238E27FC236}">
                <a16:creationId xmlns:a16="http://schemas.microsoft.com/office/drawing/2014/main" id="{70D51B22-ABB4-46F1-3110-5435B2C4F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031" y="3571960"/>
            <a:ext cx="4793064" cy="3094765"/>
          </a:xfrm>
          <a:prstGeom prst="rect">
            <a:avLst/>
          </a:prstGeom>
        </p:spPr>
      </p:pic>
    </p:spTree>
    <p:extLst>
      <p:ext uri="{BB962C8B-B14F-4D97-AF65-F5344CB8AC3E}">
        <p14:creationId xmlns:p14="http://schemas.microsoft.com/office/powerpoint/2010/main" val="578341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B1DE2-37E6-5C21-705C-0D95CF7260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8BEE03-C393-A67E-5897-D296B0C98B85}"/>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Student Summary Pages </a:t>
            </a:r>
          </a:p>
        </p:txBody>
      </p:sp>
      <p:sp>
        <p:nvSpPr>
          <p:cNvPr id="3" name="Content Placeholder 2">
            <a:extLst>
              <a:ext uri="{FF2B5EF4-FFF2-40B4-BE49-F238E27FC236}">
                <a16:creationId xmlns:a16="http://schemas.microsoft.com/office/drawing/2014/main" id="{5E2770CB-44E3-E84E-9613-7C12DD2140E2}"/>
              </a:ext>
            </a:extLst>
          </p:cNvPr>
          <p:cNvSpPr>
            <a:spLocks noGrp="1"/>
          </p:cNvSpPr>
          <p:nvPr>
            <p:ph idx="4294967295"/>
          </p:nvPr>
        </p:nvSpPr>
        <p:spPr>
          <a:xfrm>
            <a:off x="1039813" y="1230313"/>
            <a:ext cx="10598005" cy="5049837"/>
          </a:xfrm>
        </p:spPr>
        <p:txBody>
          <a:bodyPr/>
          <a:lstStyle/>
          <a:p>
            <a:pPr>
              <a:buClrTx/>
            </a:pPr>
            <a:r>
              <a:rPr lang="en-US" sz="2800">
                <a:latin typeface="Arial" panose="020B0604020202020204" pitchFamily="34" charset="0"/>
                <a:cs typeface="Arial" panose="020B0604020202020204" pitchFamily="34" charset="0"/>
              </a:rPr>
              <a:t>When printing student logins as a PDF, the first page of the document will be a student summary page.</a:t>
            </a:r>
            <a:r>
              <a:rPr lang="en-US" sz="2400">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1AE6AFC5-651B-4A7F-8E00-BC3E5DD21140}"/>
              </a:ext>
            </a:extLst>
          </p:cNvPr>
          <p:cNvPicPr>
            <a:picLocks noChangeAspect="1"/>
          </p:cNvPicPr>
          <p:nvPr/>
        </p:nvPicPr>
        <p:blipFill>
          <a:blip r:embed="rId2"/>
          <a:stretch>
            <a:fillRect/>
          </a:stretch>
        </p:blipFill>
        <p:spPr>
          <a:xfrm>
            <a:off x="1523375" y="2186608"/>
            <a:ext cx="8321747" cy="4237797"/>
          </a:xfrm>
          <a:prstGeom prst="rect">
            <a:avLst/>
          </a:prstGeom>
        </p:spPr>
      </p:pic>
    </p:spTree>
    <p:extLst>
      <p:ext uri="{BB962C8B-B14F-4D97-AF65-F5344CB8AC3E}">
        <p14:creationId xmlns:p14="http://schemas.microsoft.com/office/powerpoint/2010/main" val="69945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Slides were emailed to participants before this session from </a:t>
            </a:r>
            <a:r>
              <a:rPr lang="en-US">
                <a:solidFill>
                  <a:srgbClr val="101D35"/>
                </a:solidFill>
                <a:latin typeface="Arial" panose="020B0604020202020204" pitchFamily="34" charset="0"/>
                <a:cs typeface="Arial" panose="020B0604020202020204" pitchFamily="34" charset="0"/>
                <a:hlinkClick r:id="rId3"/>
              </a:rPr>
              <a:t>MCASEvents@cognia.org</a:t>
            </a:r>
            <a:r>
              <a:rPr lang="en-US">
                <a:solidFill>
                  <a:srgbClr val="101D35"/>
                </a:solidFill>
                <a:latin typeface="Arial" panose="020B0604020202020204" pitchFamily="34" charset="0"/>
                <a:cs typeface="Arial" panose="020B0604020202020204" pitchFamily="34" charset="0"/>
              </a:rPr>
              <a:t>.  </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Slides are now being posted in the chat.</a:t>
            </a:r>
          </a:p>
          <a:p>
            <a:pPr lvl="2" indent="-457200">
              <a:spcBef>
                <a:spcPts val="1000"/>
              </a:spcBef>
              <a:buClrTx/>
              <a:buFont typeface="Arial" panose="020B0604020202020204" pitchFamily="34" charset="0"/>
              <a:buChar char="•"/>
            </a:pPr>
            <a:r>
              <a:rPr lang="en-US" sz="2600">
                <a:solidFill>
                  <a:srgbClr val="101D35"/>
                </a:solidFill>
                <a:latin typeface="Arial" panose="020B0604020202020204" pitchFamily="34" charset="0"/>
                <a:cs typeface="Arial" panose="020B0604020202020204" pitchFamily="34" charset="0"/>
              </a:rPr>
              <a:t>If you cannot access the slides in the chat, ask in the Q&amp;A.</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After the session, we will send the slides again to participants, and they will be posted in the MCAS Resource Center along with the recording. </a:t>
            </a:r>
          </a:p>
        </p:txBody>
      </p:sp>
    </p:spTree>
    <p:extLst>
      <p:ext uri="{BB962C8B-B14F-4D97-AF65-F5344CB8AC3E}">
        <p14:creationId xmlns:p14="http://schemas.microsoft.com/office/powerpoint/2010/main" val="4011166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B16EB-C572-1872-88E4-A386F1C1E9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71B8F3-A32B-B60E-B44C-F5F1495260E1}"/>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Demonstration</a:t>
            </a:r>
          </a:p>
        </p:txBody>
      </p:sp>
      <p:sp>
        <p:nvSpPr>
          <p:cNvPr id="3" name="Content Placeholder 2">
            <a:extLst>
              <a:ext uri="{FF2B5EF4-FFF2-40B4-BE49-F238E27FC236}">
                <a16:creationId xmlns:a16="http://schemas.microsoft.com/office/drawing/2014/main" id="{390D3A89-6E50-4374-BF04-924CB7B3BEE3}"/>
              </a:ext>
            </a:extLst>
          </p:cNvPr>
          <p:cNvSpPr>
            <a:spLocks noGrp="1"/>
          </p:cNvSpPr>
          <p:nvPr>
            <p:ph idx="4294967295"/>
          </p:nvPr>
        </p:nvSpPr>
        <p:spPr>
          <a:xfrm>
            <a:off x="798952" y="968375"/>
            <a:ext cx="10594095" cy="5049837"/>
          </a:xfrm>
        </p:spPr>
        <p:txBody>
          <a:bodyPr/>
          <a:lstStyle/>
          <a:p>
            <a:pPr algn="l" rtl="0" fontAlgn="base">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Scheduling a test for multiple classes</a:t>
            </a:r>
          </a:p>
          <a:p>
            <a:pPr algn="l" rtl="0" fontAlgn="base">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Scheduling a Spanish/English test</a:t>
            </a:r>
          </a:p>
          <a:p>
            <a:pPr algn="l" rtl="0" fontAlgn="base">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Printing student logins and summary pages</a:t>
            </a:r>
          </a:p>
          <a:p>
            <a:pPr marL="0" indent="0" algn="l" rtl="0" fontAlgn="base">
              <a:buClr>
                <a:srgbClr val="000000"/>
              </a:buClr>
              <a:buNone/>
            </a:pPr>
            <a:endParaRPr lang="en-US" sz="28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870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3D257-14F3-A3A5-47B2-6566D0ECB5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89E93C-F13D-A643-D2E1-60DC358AFDAB}"/>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a:cs typeface="Arial"/>
              </a:rPr>
              <a:t>Scheduling a test for multiple classes</a:t>
            </a:r>
            <a:endParaRPr lang="en-US"/>
          </a:p>
        </p:txBody>
      </p:sp>
      <p:sp>
        <p:nvSpPr>
          <p:cNvPr id="3" name="Content Placeholder 2">
            <a:extLst>
              <a:ext uri="{FF2B5EF4-FFF2-40B4-BE49-F238E27FC236}">
                <a16:creationId xmlns:a16="http://schemas.microsoft.com/office/drawing/2014/main" id="{C93219F3-12CF-82FC-7852-93867625077B}"/>
              </a:ext>
            </a:extLst>
          </p:cNvPr>
          <p:cNvSpPr>
            <a:spLocks noGrp="1"/>
          </p:cNvSpPr>
          <p:nvPr>
            <p:ph idx="4294967295"/>
          </p:nvPr>
        </p:nvSpPr>
        <p:spPr>
          <a:xfrm>
            <a:off x="798952" y="968375"/>
            <a:ext cx="10594095" cy="5049837"/>
          </a:xfrm>
        </p:spPr>
        <p:txBody>
          <a:bodyPr vert="horz" lIns="91440" tIns="45720" rIns="91440" bIns="45720" rtlCol="0" anchor="t">
            <a:noAutofit/>
          </a:bodyPr>
          <a:lstStyle/>
          <a:p>
            <a:pPr marL="514350" indent="-514350" fontAlgn="base">
              <a:buClr>
                <a:srgbClr val="000000"/>
              </a:buClr>
              <a:buAutoNum type="arabicPeriod"/>
            </a:pPr>
            <a:r>
              <a:rPr lang="en-US" sz="2800">
                <a:solidFill>
                  <a:srgbClr val="000000"/>
                </a:solidFill>
                <a:latin typeface="Arial"/>
                <a:cs typeface="Arial"/>
              </a:rPr>
              <a:t>Log in to the MCAS Portal and select </a:t>
            </a:r>
            <a:r>
              <a:rPr lang="en-US" sz="2800" b="1">
                <a:solidFill>
                  <a:srgbClr val="000000"/>
                </a:solidFill>
                <a:latin typeface="Arial"/>
                <a:cs typeface="Arial"/>
              </a:rPr>
              <a:t>Administration</a:t>
            </a:r>
            <a:r>
              <a:rPr lang="en-US" sz="2800">
                <a:solidFill>
                  <a:srgbClr val="000000"/>
                </a:solidFill>
                <a:latin typeface="Arial"/>
                <a:cs typeface="Arial"/>
              </a:rPr>
              <a:t>. </a:t>
            </a:r>
            <a:endParaRPr lang="en-US" sz="2800">
              <a:solidFill>
                <a:srgbClr val="000000"/>
              </a:solidFill>
              <a:latin typeface="Arial" panose="020B0604020202020204" pitchFamily="34" charset="0"/>
              <a:cs typeface="Arial" panose="020B0604020202020204" pitchFamily="34" charset="0"/>
            </a:endParaRPr>
          </a:p>
          <a:p>
            <a:pPr marL="514350" indent="-514350">
              <a:buClr>
                <a:srgbClr val="000000"/>
              </a:buClr>
              <a:buAutoNum type="arabicPeriod"/>
            </a:pPr>
            <a:r>
              <a:rPr lang="en-US" sz="2800">
                <a:solidFill>
                  <a:srgbClr val="000000"/>
                </a:solidFill>
                <a:latin typeface="Arial"/>
                <a:cs typeface="Arial"/>
              </a:rPr>
              <a:t>Select </a:t>
            </a:r>
            <a:r>
              <a:rPr lang="en-US" sz="2800" b="1">
                <a:solidFill>
                  <a:srgbClr val="000000"/>
                </a:solidFill>
                <a:latin typeface="Arial"/>
                <a:cs typeface="Arial"/>
              </a:rPr>
              <a:t>Test Scheduling</a:t>
            </a:r>
            <a:r>
              <a:rPr lang="en-US" sz="2800">
                <a:solidFill>
                  <a:srgbClr val="000000"/>
                </a:solidFill>
                <a:latin typeface="Arial"/>
                <a:cs typeface="Arial"/>
              </a:rPr>
              <a:t>.</a:t>
            </a:r>
            <a:endParaRPr lang="en-US" sz="2800">
              <a:solidFill>
                <a:srgbClr val="000000"/>
              </a:solidFill>
              <a:latin typeface="Arial" panose="020B0604020202020204" pitchFamily="34" charset="0"/>
              <a:cs typeface="Arial" panose="020B0604020202020204" pitchFamily="34" charset="0"/>
            </a:endParaRPr>
          </a:p>
          <a:p>
            <a:pPr marL="514350" indent="-514350">
              <a:buClr>
                <a:srgbClr val="000000"/>
              </a:buClr>
              <a:buAutoNum type="arabicPeriod"/>
            </a:pPr>
            <a:r>
              <a:rPr lang="en-US" sz="2800">
                <a:solidFill>
                  <a:srgbClr val="000000"/>
                </a:solidFill>
                <a:latin typeface="Arial"/>
                <a:cs typeface="Arial"/>
              </a:rPr>
              <a:t>Select the correct school, content area (ELA, mathematics, science, or civics), program (high school or grades 3–8), and test name. </a:t>
            </a:r>
            <a:endParaRPr lang="en-US" sz="2800">
              <a:solidFill>
                <a:srgbClr val="000000"/>
              </a:solidFill>
              <a:latin typeface="Arial" panose="020B0604020202020204" pitchFamily="34" charset="0"/>
              <a:cs typeface="Arial" panose="020B0604020202020204" pitchFamily="34" charset="0"/>
            </a:endParaRPr>
          </a:p>
          <a:p>
            <a:pPr marL="514350" indent="-514350">
              <a:buClr>
                <a:srgbClr val="000000"/>
              </a:buClr>
              <a:buAutoNum type="arabicPeriod"/>
            </a:pPr>
            <a:r>
              <a:rPr lang="en-US" sz="2800">
                <a:solidFill>
                  <a:srgbClr val="000000"/>
                </a:solidFill>
                <a:latin typeface="Arial"/>
                <a:cs typeface="Arial"/>
              </a:rPr>
              <a:t>Select </a:t>
            </a:r>
            <a:r>
              <a:rPr lang="en-US" sz="2800" b="1">
                <a:solidFill>
                  <a:srgbClr val="000000"/>
                </a:solidFill>
                <a:latin typeface="Arial"/>
                <a:cs typeface="Arial"/>
              </a:rPr>
              <a:t>Schedule New Test</a:t>
            </a:r>
            <a:r>
              <a:rPr lang="en-US" sz="2800">
                <a:solidFill>
                  <a:srgbClr val="000000"/>
                </a:solidFill>
                <a:latin typeface="Arial"/>
                <a:cs typeface="Arial"/>
              </a:rPr>
              <a:t>.</a:t>
            </a:r>
            <a:endParaRPr lang="en-US" sz="2800">
              <a:solidFill>
                <a:srgbClr val="000000"/>
              </a:solidFill>
              <a:latin typeface="Arial" panose="020B0604020202020204" pitchFamily="34" charset="0"/>
              <a:cs typeface="Arial" panose="020B0604020202020204" pitchFamily="34" charset="0"/>
            </a:endParaRPr>
          </a:p>
          <a:p>
            <a:pPr marL="514350" indent="-514350">
              <a:buClr>
                <a:srgbClr val="000000"/>
              </a:buClr>
              <a:buAutoNum type="arabicPeriod"/>
            </a:pPr>
            <a:endParaRPr lang="en-US" sz="2800">
              <a:solidFill>
                <a:srgbClr val="000000"/>
              </a:solidFill>
              <a:latin typeface="Arial" panose="020B0604020202020204" pitchFamily="34" charset="0"/>
              <a:cs typeface="Arial" panose="020B0604020202020204" pitchFamily="34" charset="0"/>
            </a:endParaRPr>
          </a:p>
          <a:p>
            <a:pPr marL="514350" indent="-514350" fontAlgn="base">
              <a:buClr>
                <a:srgbClr val="000000"/>
              </a:buClr>
              <a:buAutoNum type="arabicPeriod"/>
            </a:pPr>
            <a:endParaRPr lang="en-US" sz="280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9DBC1A2-8CD1-A151-1CCE-6DCAEB6AE37B}"/>
              </a:ext>
            </a:extLst>
          </p:cNvPr>
          <p:cNvPicPr>
            <a:picLocks noChangeAspect="1"/>
          </p:cNvPicPr>
          <p:nvPr/>
        </p:nvPicPr>
        <p:blipFill>
          <a:blip r:embed="rId3"/>
          <a:stretch>
            <a:fillRect/>
          </a:stretch>
        </p:blipFill>
        <p:spPr>
          <a:xfrm>
            <a:off x="0" y="4000869"/>
            <a:ext cx="12192000" cy="2853831"/>
          </a:xfrm>
          <a:prstGeom prst="rect">
            <a:avLst/>
          </a:prstGeom>
        </p:spPr>
      </p:pic>
      <p:sp>
        <p:nvSpPr>
          <p:cNvPr id="6" name="Rectangle 5">
            <a:extLst>
              <a:ext uri="{FF2B5EF4-FFF2-40B4-BE49-F238E27FC236}">
                <a16:creationId xmlns:a16="http://schemas.microsoft.com/office/drawing/2014/main" id="{AD1D9595-6AE3-F622-4469-37DA4700987B}"/>
              </a:ext>
            </a:extLst>
          </p:cNvPr>
          <p:cNvSpPr/>
          <p:nvPr/>
        </p:nvSpPr>
        <p:spPr>
          <a:xfrm>
            <a:off x="7795846" y="5228492"/>
            <a:ext cx="1723292" cy="58615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2329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5F68-DAFD-7036-FC3C-EC18131149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43ED35-7AFF-75DD-0092-49E1C12E9C60}"/>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a:cs typeface="Arial"/>
              </a:rPr>
              <a:t>Scheduling a test for multiple classes (cont'd)</a:t>
            </a:r>
            <a:endParaRPr lang="en-US"/>
          </a:p>
        </p:txBody>
      </p:sp>
      <p:sp>
        <p:nvSpPr>
          <p:cNvPr id="3" name="Content Placeholder 2">
            <a:extLst>
              <a:ext uri="{FF2B5EF4-FFF2-40B4-BE49-F238E27FC236}">
                <a16:creationId xmlns:a16="http://schemas.microsoft.com/office/drawing/2014/main" id="{D6B22BAD-19D8-323D-8B0A-53C92D5A39FC}"/>
              </a:ext>
            </a:extLst>
          </p:cNvPr>
          <p:cNvSpPr>
            <a:spLocks noGrp="1"/>
          </p:cNvSpPr>
          <p:nvPr>
            <p:ph idx="4294967295"/>
          </p:nvPr>
        </p:nvSpPr>
        <p:spPr>
          <a:xfrm>
            <a:off x="822398" y="968375"/>
            <a:ext cx="5471111" cy="5049837"/>
          </a:xfrm>
        </p:spPr>
        <p:txBody>
          <a:bodyPr vert="horz" lIns="91440" tIns="45720" rIns="91440" bIns="45720" rtlCol="0" anchor="t">
            <a:noAutofit/>
          </a:bodyPr>
          <a:lstStyle/>
          <a:p>
            <a:pPr marL="0" indent="0" fontAlgn="base">
              <a:buClr>
                <a:srgbClr val="000000"/>
              </a:buClr>
              <a:buNone/>
            </a:pPr>
            <a:r>
              <a:rPr lang="en-US" sz="2800">
                <a:solidFill>
                  <a:srgbClr val="000000"/>
                </a:solidFill>
                <a:latin typeface="Arial"/>
                <a:cs typeface="Arial"/>
              </a:rPr>
              <a:t>5. Select the classes to be scheduled.</a:t>
            </a:r>
            <a:endParaRPr lang="en-US" sz="2800">
              <a:solidFill>
                <a:srgbClr val="000000"/>
              </a:solidFill>
              <a:latin typeface="Arial" panose="020B0604020202020204" pitchFamily="34" charset="0"/>
              <a:cs typeface="Arial" panose="020B0604020202020204" pitchFamily="34" charset="0"/>
            </a:endParaRPr>
          </a:p>
          <a:p>
            <a:pPr marL="0" indent="0">
              <a:buNone/>
            </a:pPr>
            <a:r>
              <a:rPr lang="en-US" sz="2800">
                <a:solidFill>
                  <a:srgbClr val="000000"/>
                </a:solidFill>
                <a:latin typeface="Arial"/>
                <a:cs typeface="Arial"/>
              </a:rPr>
              <a:t>6. Click </a:t>
            </a:r>
            <a:r>
              <a:rPr lang="en-US" sz="2800" b="1">
                <a:solidFill>
                  <a:srgbClr val="000000"/>
                </a:solidFill>
                <a:latin typeface="Arial"/>
                <a:cs typeface="Arial"/>
              </a:rPr>
              <a:t>Schedule</a:t>
            </a:r>
            <a:r>
              <a:rPr lang="en-US" sz="2800">
                <a:solidFill>
                  <a:srgbClr val="000000"/>
                </a:solidFill>
                <a:latin typeface="Arial"/>
                <a:cs typeface="Arial"/>
              </a:rPr>
              <a:t>.</a:t>
            </a:r>
            <a:endParaRPr lang="en-US" sz="2800">
              <a:solidFill>
                <a:srgbClr val="000000"/>
              </a:solidFill>
              <a:latin typeface="Arial" panose="020B0604020202020204" pitchFamily="34" charset="0"/>
              <a:cs typeface="Arial" panose="020B0604020202020204" pitchFamily="34" charset="0"/>
            </a:endParaRPr>
          </a:p>
          <a:p>
            <a:pPr marL="0" indent="0">
              <a:buNone/>
            </a:pPr>
            <a:endParaRPr lang="en-US" sz="2800">
              <a:solidFill>
                <a:srgbClr val="000000"/>
              </a:solidFill>
              <a:latin typeface="Arial" panose="020B0604020202020204" pitchFamily="34" charset="0"/>
              <a:cs typeface="Arial" panose="020B0604020202020204" pitchFamily="34" charset="0"/>
            </a:endParaRPr>
          </a:p>
          <a:p>
            <a:pPr marL="0" indent="0">
              <a:buNone/>
            </a:pPr>
            <a:r>
              <a:rPr lang="en-US" sz="2800">
                <a:solidFill>
                  <a:srgbClr val="000000"/>
                </a:solidFill>
                <a:latin typeface="Arial"/>
                <a:cs typeface="Arial"/>
              </a:rPr>
              <a:t>Note: </a:t>
            </a:r>
            <a:r>
              <a:rPr lang="en-US" sz="2800" b="1">
                <a:solidFill>
                  <a:srgbClr val="000000"/>
                </a:solidFill>
                <a:latin typeface="Arial"/>
                <a:cs typeface="Arial"/>
              </a:rPr>
              <a:t>Do not</a:t>
            </a:r>
            <a:r>
              <a:rPr lang="en-US" sz="2800">
                <a:solidFill>
                  <a:srgbClr val="000000"/>
                </a:solidFill>
                <a:latin typeface="Arial"/>
                <a:cs typeface="Arial"/>
              </a:rPr>
              <a:t> check the checkbox for “Use digital proctoring.”</a:t>
            </a:r>
            <a:endParaRPr lang="en-US" sz="2800">
              <a:solidFill>
                <a:srgbClr val="000000"/>
              </a:solidFill>
              <a:latin typeface="Arial" panose="020B0604020202020204" pitchFamily="34" charset="0"/>
              <a:cs typeface="Arial" panose="020B0604020202020204" pitchFamily="34" charset="0"/>
            </a:endParaRPr>
          </a:p>
          <a:p>
            <a:pPr marL="514350" indent="-514350">
              <a:buClr>
                <a:srgbClr val="000000"/>
              </a:buClr>
              <a:buAutoNum type="arabicPeriod"/>
            </a:pPr>
            <a:endParaRPr lang="en-US" sz="2800">
              <a:solidFill>
                <a:srgbClr val="000000"/>
              </a:solidFill>
              <a:latin typeface="Arial" panose="020B0604020202020204" pitchFamily="34" charset="0"/>
              <a:cs typeface="Arial" panose="020B0604020202020204" pitchFamily="34" charset="0"/>
            </a:endParaRPr>
          </a:p>
          <a:p>
            <a:pPr marL="514350" indent="-514350" fontAlgn="base">
              <a:buClr>
                <a:srgbClr val="000000"/>
              </a:buClr>
              <a:buAutoNum type="arabicPeriod"/>
            </a:pPr>
            <a:endParaRPr lang="en-US" sz="2800">
              <a:solidFill>
                <a:srgbClr val="0000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2CA9653-819A-51F3-2EB1-96F8C4FB9624}"/>
              </a:ext>
            </a:extLst>
          </p:cNvPr>
          <p:cNvPicPr>
            <a:picLocks noChangeAspect="1"/>
          </p:cNvPicPr>
          <p:nvPr/>
        </p:nvPicPr>
        <p:blipFill>
          <a:blip r:embed="rId3"/>
          <a:stretch>
            <a:fillRect/>
          </a:stretch>
        </p:blipFill>
        <p:spPr>
          <a:xfrm>
            <a:off x="6513549" y="967154"/>
            <a:ext cx="5483638" cy="5521568"/>
          </a:xfrm>
          <a:prstGeom prst="rect">
            <a:avLst/>
          </a:prstGeom>
        </p:spPr>
      </p:pic>
      <p:sp>
        <p:nvSpPr>
          <p:cNvPr id="8" name="Rectangle 7">
            <a:extLst>
              <a:ext uri="{FF2B5EF4-FFF2-40B4-BE49-F238E27FC236}">
                <a16:creationId xmlns:a16="http://schemas.microsoft.com/office/drawing/2014/main" id="{48E233AF-A92E-FB86-39A7-A0F9C27B094F}"/>
              </a:ext>
            </a:extLst>
          </p:cNvPr>
          <p:cNvSpPr/>
          <p:nvPr/>
        </p:nvSpPr>
        <p:spPr>
          <a:xfrm>
            <a:off x="6611815" y="5955322"/>
            <a:ext cx="797169" cy="38686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339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A67FA-6B7B-2C81-8053-C669172814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079ABC-09FE-6CA9-B83F-D8FF950A2C15}"/>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a:cs typeface="Arial"/>
              </a:rPr>
              <a:t>Scheduling a Spanish/English test</a:t>
            </a:r>
            <a:endParaRPr lang="en-US"/>
          </a:p>
        </p:txBody>
      </p:sp>
      <p:sp>
        <p:nvSpPr>
          <p:cNvPr id="3" name="Content Placeholder 2">
            <a:extLst>
              <a:ext uri="{FF2B5EF4-FFF2-40B4-BE49-F238E27FC236}">
                <a16:creationId xmlns:a16="http://schemas.microsoft.com/office/drawing/2014/main" id="{86D4E0D3-8BC7-631C-7C3C-1DA25A99027C}"/>
              </a:ext>
            </a:extLst>
          </p:cNvPr>
          <p:cNvSpPr>
            <a:spLocks noGrp="1"/>
          </p:cNvSpPr>
          <p:nvPr>
            <p:ph idx="4294967295"/>
          </p:nvPr>
        </p:nvSpPr>
        <p:spPr>
          <a:xfrm>
            <a:off x="798952" y="968375"/>
            <a:ext cx="10927474" cy="5049837"/>
          </a:xfrm>
        </p:spPr>
        <p:txBody>
          <a:bodyPr vert="horz" lIns="91440" tIns="45720" rIns="91440" bIns="45720" rtlCol="0" anchor="t">
            <a:noAutofit/>
          </a:bodyPr>
          <a:lstStyle/>
          <a:p>
            <a:pPr marL="514350" indent="-514350" fontAlgn="base">
              <a:buClr>
                <a:srgbClr val="000000"/>
              </a:buClr>
              <a:buAutoNum type="arabicPeriod"/>
            </a:pPr>
            <a:r>
              <a:rPr lang="en-US" sz="2800">
                <a:solidFill>
                  <a:srgbClr val="000000"/>
                </a:solidFill>
                <a:latin typeface="Arial"/>
                <a:cs typeface="Arial"/>
              </a:rPr>
              <a:t>Create a separate class for all students taking a Spanish/English test for that grade and content area.</a:t>
            </a:r>
            <a:endParaRPr lang="en-US" sz="2800">
              <a:solidFill>
                <a:srgbClr val="000000"/>
              </a:solidFill>
              <a:latin typeface="Arial" panose="020B0604020202020204" pitchFamily="34" charset="0"/>
              <a:cs typeface="Arial" panose="020B0604020202020204" pitchFamily="34" charset="0"/>
            </a:endParaRPr>
          </a:p>
          <a:p>
            <a:pPr marL="1085850" lvl="1" indent="-342900">
              <a:buClr>
                <a:srgbClr val="000000"/>
              </a:buClr>
              <a:buFont typeface="Arial" panose="02070309020205020404" pitchFamily="49" charset="0"/>
              <a:buChar char="•"/>
            </a:pPr>
            <a:r>
              <a:rPr lang="en-US" sz="2400">
                <a:solidFill>
                  <a:srgbClr val="000000"/>
                </a:solidFill>
                <a:latin typeface="Arial"/>
                <a:cs typeface="Arial"/>
              </a:rPr>
              <a:t>Include the word “SPANISH” at the beginning of the class name.</a:t>
            </a:r>
            <a:endParaRPr lang="en-US" sz="2400">
              <a:solidFill>
                <a:srgbClr val="000000"/>
              </a:solidFill>
              <a:latin typeface="Arial" panose="020B0604020202020204" pitchFamily="34" charset="0"/>
              <a:cs typeface="Arial" panose="020B0604020202020204" pitchFamily="34" charset="0"/>
            </a:endParaRPr>
          </a:p>
          <a:p>
            <a:pPr marL="514350" indent="-514350">
              <a:buClr>
                <a:srgbClr val="000000"/>
              </a:buClr>
              <a:buAutoNum type="arabicPeriod"/>
            </a:pPr>
            <a:r>
              <a:rPr lang="en-US" sz="2800">
                <a:solidFill>
                  <a:srgbClr val="000000"/>
                </a:solidFill>
                <a:latin typeface="Arial"/>
                <a:cs typeface="Arial"/>
              </a:rPr>
              <a:t>Schedule the Spanish class to take the Spanish/English test. </a:t>
            </a:r>
            <a:endParaRPr lang="en-US" sz="2800">
              <a:solidFill>
                <a:srgbClr val="000000"/>
              </a:solidFill>
              <a:latin typeface="Arial" panose="020B0604020202020204" pitchFamily="34" charset="0"/>
              <a:cs typeface="Arial" panose="020B0604020202020204" pitchFamily="34" charset="0"/>
            </a:endParaRPr>
          </a:p>
          <a:p>
            <a:pPr marL="1085850" lvl="1" indent="-342900">
              <a:buClr>
                <a:srgbClr val="000000"/>
              </a:buClr>
              <a:buFont typeface="Arial" panose="02070309020205020404" pitchFamily="49" charset="0"/>
              <a:buChar char="•"/>
            </a:pPr>
            <a:r>
              <a:rPr lang="en-US" sz="2400">
                <a:solidFill>
                  <a:srgbClr val="000000"/>
                </a:solidFill>
                <a:latin typeface="Arial"/>
                <a:cs typeface="Arial"/>
              </a:rPr>
              <a:t>Ensure the correct class is scheduled for the correct test. </a:t>
            </a:r>
            <a:endParaRPr lang="en-US" sz="2400">
              <a:solidFill>
                <a:srgbClr val="000000"/>
              </a:solidFill>
              <a:latin typeface="Arial" panose="020B0604020202020204" pitchFamily="34" charset="0"/>
              <a:cs typeface="Arial" panose="020B0604020202020204" pitchFamily="34" charset="0"/>
            </a:endParaRPr>
          </a:p>
          <a:p>
            <a:pPr marL="1085850" lvl="1" indent="-342900">
              <a:buClr>
                <a:srgbClr val="000000"/>
              </a:buClr>
              <a:buFont typeface="Arial" panose="02070309020205020404" pitchFamily="49" charset="0"/>
              <a:buChar char="•"/>
            </a:pPr>
            <a:r>
              <a:rPr lang="en-US" sz="2400">
                <a:solidFill>
                  <a:srgbClr val="000000"/>
                </a:solidFill>
                <a:latin typeface="Arial"/>
                <a:cs typeface="Arial"/>
              </a:rPr>
              <a:t>The class name should include the word “SPANISH.”</a:t>
            </a:r>
            <a:endParaRPr lang="en-US" sz="2400">
              <a:solidFill>
                <a:srgbClr val="000000"/>
              </a:solidFill>
              <a:latin typeface="Arial" panose="020B0604020202020204" pitchFamily="34" charset="0"/>
              <a:cs typeface="Arial" panose="020B0604020202020204" pitchFamily="34" charset="0"/>
            </a:endParaRPr>
          </a:p>
          <a:p>
            <a:pPr marL="1085850" lvl="1" indent="-342900">
              <a:buClr>
                <a:srgbClr val="000000"/>
              </a:buClr>
              <a:buFont typeface="Arial" panose="02070309020205020404" pitchFamily="49" charset="0"/>
              <a:buChar char="•"/>
            </a:pPr>
            <a:r>
              <a:rPr lang="en-US" sz="2400">
                <a:solidFill>
                  <a:srgbClr val="000000"/>
                </a:solidFill>
                <a:latin typeface="Arial"/>
                <a:cs typeface="Arial"/>
              </a:rPr>
              <a:t>The test name should include the words “Spanish/English.”</a:t>
            </a:r>
            <a:endParaRPr lang="en-US" sz="2400">
              <a:solidFill>
                <a:srgbClr val="000000"/>
              </a:solidFill>
              <a:latin typeface="Arial" panose="020B0604020202020204" pitchFamily="34" charset="0"/>
              <a:cs typeface="Arial" panose="020B0604020202020204" pitchFamily="34" charset="0"/>
            </a:endParaRPr>
          </a:p>
          <a:p>
            <a:pPr marL="0" indent="0" fontAlgn="base">
              <a:buClr>
                <a:srgbClr val="000000"/>
              </a:buClr>
              <a:buNone/>
            </a:pPr>
            <a:endParaRPr lang="en-US" sz="280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FFC86C7-C3CE-E198-FEED-C2A6C745ECE1}"/>
              </a:ext>
            </a:extLst>
          </p:cNvPr>
          <p:cNvPicPr>
            <a:picLocks noChangeAspect="1"/>
          </p:cNvPicPr>
          <p:nvPr/>
        </p:nvPicPr>
        <p:blipFill>
          <a:blip r:embed="rId3"/>
          <a:stretch>
            <a:fillRect/>
          </a:stretch>
        </p:blipFill>
        <p:spPr>
          <a:xfrm>
            <a:off x="126022" y="3943716"/>
            <a:ext cx="5843953" cy="2358537"/>
          </a:xfrm>
          <a:prstGeom prst="rect">
            <a:avLst/>
          </a:prstGeom>
        </p:spPr>
      </p:pic>
      <p:pic>
        <p:nvPicPr>
          <p:cNvPr id="5" name="Picture 4">
            <a:extLst>
              <a:ext uri="{FF2B5EF4-FFF2-40B4-BE49-F238E27FC236}">
                <a16:creationId xmlns:a16="http://schemas.microsoft.com/office/drawing/2014/main" id="{FB7EBEC6-0260-8A41-7FDB-7DE6E37D08CC}"/>
              </a:ext>
            </a:extLst>
          </p:cNvPr>
          <p:cNvPicPr>
            <a:picLocks noChangeAspect="1"/>
          </p:cNvPicPr>
          <p:nvPr/>
        </p:nvPicPr>
        <p:blipFill>
          <a:blip r:embed="rId4"/>
          <a:stretch>
            <a:fillRect/>
          </a:stretch>
        </p:blipFill>
        <p:spPr>
          <a:xfrm>
            <a:off x="6097832" y="4580426"/>
            <a:ext cx="5986829" cy="1096841"/>
          </a:xfrm>
          <a:prstGeom prst="rect">
            <a:avLst/>
          </a:prstGeom>
        </p:spPr>
      </p:pic>
      <p:sp>
        <p:nvSpPr>
          <p:cNvPr id="6" name="Rectangle 5">
            <a:extLst>
              <a:ext uri="{FF2B5EF4-FFF2-40B4-BE49-F238E27FC236}">
                <a16:creationId xmlns:a16="http://schemas.microsoft.com/office/drawing/2014/main" id="{4B1BC8CB-ADB7-EFE6-F57E-9BE88A554723}"/>
              </a:ext>
            </a:extLst>
          </p:cNvPr>
          <p:cNvSpPr/>
          <p:nvPr/>
        </p:nvSpPr>
        <p:spPr>
          <a:xfrm>
            <a:off x="140677" y="5955322"/>
            <a:ext cx="2860430" cy="31652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B9294C1-7FE7-602E-95A6-30C8F18DD7CE}"/>
              </a:ext>
            </a:extLst>
          </p:cNvPr>
          <p:cNvSpPr/>
          <p:nvPr/>
        </p:nvSpPr>
        <p:spPr>
          <a:xfrm>
            <a:off x="9097106" y="4888521"/>
            <a:ext cx="2297723" cy="3282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191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4F88E-E138-14E4-AFC9-F78850B8C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33E378-C4CF-19A3-83D0-5CA1E314CC16}"/>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a:cs typeface="Arial"/>
              </a:rPr>
              <a:t>Printing student logins and summary pages</a:t>
            </a:r>
            <a:endParaRPr lang="en-US"/>
          </a:p>
        </p:txBody>
      </p:sp>
      <p:sp>
        <p:nvSpPr>
          <p:cNvPr id="3" name="Content Placeholder 2">
            <a:extLst>
              <a:ext uri="{FF2B5EF4-FFF2-40B4-BE49-F238E27FC236}">
                <a16:creationId xmlns:a16="http://schemas.microsoft.com/office/drawing/2014/main" id="{715FC326-A187-6F77-28B3-A754748E303A}"/>
              </a:ext>
            </a:extLst>
          </p:cNvPr>
          <p:cNvSpPr>
            <a:spLocks noGrp="1"/>
          </p:cNvSpPr>
          <p:nvPr>
            <p:ph idx="4294967295"/>
          </p:nvPr>
        </p:nvSpPr>
        <p:spPr>
          <a:xfrm>
            <a:off x="798952" y="968375"/>
            <a:ext cx="10594095" cy="5049837"/>
          </a:xfrm>
        </p:spPr>
        <p:txBody>
          <a:bodyPr vert="horz" lIns="91440" tIns="45720" rIns="91440" bIns="45720" rtlCol="0" anchor="t">
            <a:noAutofit/>
          </a:bodyPr>
          <a:lstStyle/>
          <a:p>
            <a:pPr marL="457200" indent="-457200" fontAlgn="base">
              <a:buClr>
                <a:srgbClr val="000000"/>
              </a:buClr>
              <a:buAutoNum type="arabicPeriod"/>
            </a:pPr>
            <a:r>
              <a:rPr lang="en-US" sz="2300">
                <a:solidFill>
                  <a:srgbClr val="000000"/>
                </a:solidFill>
                <a:latin typeface="Arial" panose="020B0604020202020204" pitchFamily="34" charset="0"/>
                <a:cs typeface="Arial" panose="020B0604020202020204" pitchFamily="34" charset="0"/>
              </a:rPr>
              <a:t>Log in to the MCAS Portal and select </a:t>
            </a:r>
            <a:r>
              <a:rPr lang="en-US" sz="2300" b="1">
                <a:solidFill>
                  <a:srgbClr val="000000"/>
                </a:solidFill>
                <a:latin typeface="Arial" panose="020B0604020202020204" pitchFamily="34" charset="0"/>
                <a:cs typeface="Arial" panose="020B0604020202020204" pitchFamily="34" charset="0"/>
              </a:rPr>
              <a:t>Administration</a:t>
            </a:r>
            <a:r>
              <a:rPr lang="en-US" sz="2300">
                <a:solidFill>
                  <a:srgbClr val="000000"/>
                </a:solidFill>
                <a:latin typeface="Arial" panose="020B0604020202020204" pitchFamily="34" charset="0"/>
                <a:cs typeface="Arial" panose="020B0604020202020204" pitchFamily="34" charset="0"/>
              </a:rPr>
              <a:t>. </a:t>
            </a:r>
            <a:endParaRPr lang="en-US" sz="2300">
              <a:solidFill>
                <a:srgbClr val="203B6A"/>
              </a:solidFill>
              <a:latin typeface="Arial" panose="020B0604020202020204" pitchFamily="34" charset="0"/>
              <a:cs typeface="Arial" panose="020B0604020202020204" pitchFamily="34" charset="0"/>
            </a:endParaRPr>
          </a:p>
          <a:p>
            <a:pPr marL="457200" indent="-457200">
              <a:buClr>
                <a:srgbClr val="000000"/>
              </a:buClr>
              <a:buAutoNum type="arabicPeriod"/>
            </a:pPr>
            <a:r>
              <a:rPr lang="en-US" sz="2300">
                <a:solidFill>
                  <a:srgbClr val="000000"/>
                </a:solidFill>
                <a:latin typeface="Arial" panose="020B0604020202020204" pitchFamily="34" charset="0"/>
                <a:cs typeface="Arial" panose="020B0604020202020204" pitchFamily="34" charset="0"/>
              </a:rPr>
              <a:t>Select </a:t>
            </a:r>
            <a:r>
              <a:rPr lang="en-US" sz="2300" b="1">
                <a:solidFill>
                  <a:srgbClr val="000000"/>
                </a:solidFill>
                <a:latin typeface="Arial" panose="020B0604020202020204" pitchFamily="34" charset="0"/>
                <a:cs typeface="Arial" panose="020B0604020202020204" pitchFamily="34" charset="0"/>
              </a:rPr>
              <a:t>Test Scheduling</a:t>
            </a:r>
            <a:r>
              <a:rPr lang="en-US" sz="2300">
                <a:solidFill>
                  <a:srgbClr val="000000"/>
                </a:solidFill>
                <a:latin typeface="Arial" panose="020B0604020202020204" pitchFamily="34" charset="0"/>
                <a:cs typeface="Arial" panose="020B0604020202020204" pitchFamily="34" charset="0"/>
              </a:rPr>
              <a:t>.</a:t>
            </a:r>
            <a:endParaRPr lang="en-US" sz="2300">
              <a:solidFill>
                <a:srgbClr val="203B6A"/>
              </a:solidFill>
              <a:latin typeface="Arial" panose="020B0604020202020204" pitchFamily="34" charset="0"/>
              <a:cs typeface="Arial" panose="020B0604020202020204" pitchFamily="34" charset="0"/>
            </a:endParaRPr>
          </a:p>
          <a:p>
            <a:pPr marL="457200" indent="-457200">
              <a:buClr>
                <a:srgbClr val="000000"/>
              </a:buClr>
              <a:buAutoNum type="arabicPeriod"/>
            </a:pPr>
            <a:r>
              <a:rPr lang="en-US" sz="2300">
                <a:solidFill>
                  <a:srgbClr val="000000"/>
                </a:solidFill>
                <a:latin typeface="Arial" panose="020B0604020202020204" pitchFamily="34" charset="0"/>
                <a:cs typeface="Arial" panose="020B0604020202020204" pitchFamily="34" charset="0"/>
              </a:rPr>
              <a:t>Select the correct school, content area (ELA, mathematics, science, or civics), program (high school or grades 3–8), and test name. </a:t>
            </a:r>
            <a:endParaRPr lang="en-US" sz="2300">
              <a:solidFill>
                <a:srgbClr val="203B6A"/>
              </a:solidFill>
              <a:latin typeface="Arial" panose="020B0604020202020204" pitchFamily="34" charset="0"/>
              <a:cs typeface="Arial" panose="020B0604020202020204" pitchFamily="34" charset="0"/>
            </a:endParaRPr>
          </a:p>
          <a:p>
            <a:pPr marL="457200" indent="-457200">
              <a:buClr>
                <a:srgbClr val="000000"/>
              </a:buClr>
              <a:buAutoNum type="arabicPeriod"/>
            </a:pPr>
            <a:r>
              <a:rPr lang="en-US" sz="2300">
                <a:solidFill>
                  <a:srgbClr val="000000"/>
                </a:solidFill>
                <a:latin typeface="Arial"/>
                <a:cs typeface="Arial"/>
              </a:rPr>
              <a:t>Select </a:t>
            </a:r>
            <a:r>
              <a:rPr lang="en-US" sz="2300" b="1">
                <a:solidFill>
                  <a:srgbClr val="000000"/>
                </a:solidFill>
                <a:latin typeface="Arial"/>
                <a:cs typeface="Arial"/>
              </a:rPr>
              <a:t>View Details/Student Logins</a:t>
            </a:r>
            <a:r>
              <a:rPr lang="en-US" sz="2300">
                <a:solidFill>
                  <a:srgbClr val="000000"/>
                </a:solidFill>
                <a:latin typeface="Arial"/>
                <a:cs typeface="Arial"/>
              </a:rPr>
              <a:t>.</a:t>
            </a:r>
            <a:endParaRPr lang="en-US">
              <a:latin typeface="Arial"/>
              <a:cs typeface="Arial"/>
            </a:endParaRPr>
          </a:p>
          <a:p>
            <a:pPr marL="514350" indent="-514350" algn="l" rtl="0" fontAlgn="base">
              <a:buClr>
                <a:srgbClr val="000000"/>
              </a:buClr>
              <a:buAutoNum type="arabicPeriod"/>
            </a:pPr>
            <a:endParaRPr lang="en-US" sz="280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95D1784-7074-42B8-3B17-1FF007A2E945}"/>
              </a:ext>
            </a:extLst>
          </p:cNvPr>
          <p:cNvPicPr>
            <a:picLocks noChangeAspect="1"/>
          </p:cNvPicPr>
          <p:nvPr/>
        </p:nvPicPr>
        <p:blipFill>
          <a:blip r:embed="rId3"/>
          <a:stretch>
            <a:fillRect/>
          </a:stretch>
        </p:blipFill>
        <p:spPr>
          <a:xfrm>
            <a:off x="630116" y="3044702"/>
            <a:ext cx="11353800" cy="3476625"/>
          </a:xfrm>
          <a:prstGeom prst="rect">
            <a:avLst/>
          </a:prstGeom>
        </p:spPr>
      </p:pic>
      <p:sp>
        <p:nvSpPr>
          <p:cNvPr id="5" name="Rectangle 4">
            <a:extLst>
              <a:ext uri="{FF2B5EF4-FFF2-40B4-BE49-F238E27FC236}">
                <a16:creationId xmlns:a16="http://schemas.microsoft.com/office/drawing/2014/main" id="{63B3AF5A-4219-55EF-A60D-7D7E85AFEA1D}"/>
              </a:ext>
            </a:extLst>
          </p:cNvPr>
          <p:cNvSpPr/>
          <p:nvPr/>
        </p:nvSpPr>
        <p:spPr>
          <a:xfrm>
            <a:off x="10105291" y="5404338"/>
            <a:ext cx="1840523" cy="37513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4822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748E8-55D1-628A-F8F9-2A4498BC98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086B56-DE12-95FA-9DC5-9FFA7BAE245A}"/>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Printing Student Logins</a:t>
            </a:r>
          </a:p>
        </p:txBody>
      </p:sp>
      <p:sp>
        <p:nvSpPr>
          <p:cNvPr id="3" name="Text Placeholder 2">
            <a:extLst>
              <a:ext uri="{FF2B5EF4-FFF2-40B4-BE49-F238E27FC236}">
                <a16:creationId xmlns:a16="http://schemas.microsoft.com/office/drawing/2014/main" id="{054520F1-A31B-4716-2A9E-79C99DA930DE}"/>
              </a:ext>
            </a:extLst>
          </p:cNvPr>
          <p:cNvSpPr>
            <a:spLocks noGrp="1"/>
          </p:cNvSpPr>
          <p:nvPr>
            <p:ph type="body" idx="1"/>
          </p:nvPr>
        </p:nvSpPr>
        <p:spPr>
          <a:xfrm>
            <a:off x="465991" y="1310054"/>
            <a:ext cx="11408509" cy="4747845"/>
          </a:xfrm>
        </p:spPr>
        <p:txBody>
          <a:bodyPr vert="horz" lIns="91440" tIns="45720" rIns="91440" bIns="45720" rtlCol="0" anchor="t">
            <a:normAutofit/>
          </a:bodyPr>
          <a:lstStyle/>
          <a:p>
            <a:pPr>
              <a:buClr>
                <a:srgbClr val="000000"/>
              </a:buClr>
            </a:pPr>
            <a:r>
              <a:rPr lang="en-US" sz="3200">
                <a:solidFill>
                  <a:srgbClr val="000000"/>
                </a:solidFill>
                <a:latin typeface="Arial"/>
                <a:cs typeface="Arial"/>
              </a:rPr>
              <a:t>5. Select the student logins to print or select the checkmark in the column heading to select all students.</a:t>
            </a:r>
            <a:endParaRPr lang="en-US">
              <a:solidFill>
                <a:srgbClr val="203B6A"/>
              </a:solidFill>
              <a:latin typeface="Arial"/>
              <a:cs typeface="Arial"/>
            </a:endParaRPr>
          </a:p>
          <a:p>
            <a:r>
              <a:rPr lang="en-US" sz="3200">
                <a:solidFill>
                  <a:srgbClr val="000000"/>
                </a:solidFill>
                <a:latin typeface="Arial"/>
                <a:cs typeface="Arial"/>
              </a:rPr>
              <a:t>6. Select </a:t>
            </a:r>
            <a:r>
              <a:rPr lang="en-US" sz="3200" b="1">
                <a:solidFill>
                  <a:srgbClr val="000000"/>
                </a:solidFill>
                <a:latin typeface="Arial"/>
                <a:cs typeface="Arial"/>
              </a:rPr>
              <a:t>Export Logins for Selected Students</a:t>
            </a:r>
            <a:r>
              <a:rPr lang="en-US" sz="3200">
                <a:solidFill>
                  <a:srgbClr val="000000"/>
                </a:solidFill>
                <a:latin typeface="Arial"/>
                <a:cs typeface="Arial"/>
              </a:rPr>
              <a:t>.</a:t>
            </a:r>
          </a:p>
          <a:p>
            <a:r>
              <a:rPr lang="en-US" sz="3200">
                <a:solidFill>
                  <a:srgbClr val="000000"/>
                </a:solidFill>
                <a:latin typeface="Arial"/>
                <a:cs typeface="Arial"/>
              </a:rPr>
              <a:t>7. Select either a PDF or CSV file. </a:t>
            </a:r>
          </a:p>
          <a:p>
            <a:pPr marL="457200" indent="-457200">
              <a:buClr>
                <a:srgbClr val="000000"/>
              </a:buClr>
              <a:buChar char="•"/>
            </a:pPr>
            <a:r>
              <a:rPr lang="en-US">
                <a:solidFill>
                  <a:srgbClr val="000000"/>
                </a:solidFill>
                <a:latin typeface="Arial"/>
                <a:cs typeface="Arial"/>
              </a:rPr>
              <a:t>When selecting PDF, select 1, 8, or 27 student logins per page.</a:t>
            </a:r>
          </a:p>
          <a:p>
            <a:endParaRPr lang="en-US" sz="3200">
              <a:solidFill>
                <a:srgbClr val="000000"/>
              </a:solidFill>
              <a:latin typeface="Arial"/>
              <a:cs typeface="Arial"/>
            </a:endParaRPr>
          </a:p>
          <a:p>
            <a:endParaRPr lang="en-US" sz="3200">
              <a:solidFill>
                <a:srgbClr val="000000"/>
              </a:solidFill>
              <a:latin typeface="Arial"/>
              <a:cs typeface="Arial"/>
            </a:endParaRPr>
          </a:p>
          <a:p>
            <a:endParaRPr lang="en-US" sz="3200">
              <a:solidFill>
                <a:srgbClr val="000000"/>
              </a:solidFill>
              <a:latin typeface="Arial"/>
              <a:cs typeface="Arial"/>
            </a:endParaRPr>
          </a:p>
        </p:txBody>
      </p:sp>
      <p:pic>
        <p:nvPicPr>
          <p:cNvPr id="7" name="Picture 6" descr="A screenshot of a computer&#10;&#10;AI-generated content may be incorrect.">
            <a:extLst>
              <a:ext uri="{FF2B5EF4-FFF2-40B4-BE49-F238E27FC236}">
                <a16:creationId xmlns:a16="http://schemas.microsoft.com/office/drawing/2014/main" id="{3457CF44-5A01-4167-0490-CEBE2FD0248F}"/>
              </a:ext>
            </a:extLst>
          </p:cNvPr>
          <p:cNvPicPr>
            <a:picLocks noChangeAspect="1"/>
          </p:cNvPicPr>
          <p:nvPr/>
        </p:nvPicPr>
        <p:blipFill>
          <a:blip r:embed="rId3">
            <a:extLst>
              <a:ext uri="{28A0092B-C50C-407E-A947-70E740481C1C}">
                <a14:useLocalDpi xmlns:a14="http://schemas.microsoft.com/office/drawing/2010/main" val="0"/>
              </a:ext>
            </a:extLst>
          </a:blip>
          <a:srcRect t="65912"/>
          <a:stretch/>
        </p:blipFill>
        <p:spPr>
          <a:xfrm>
            <a:off x="216858" y="4447156"/>
            <a:ext cx="11653632" cy="1968500"/>
          </a:xfrm>
          <a:prstGeom prst="rect">
            <a:avLst/>
          </a:prstGeom>
        </p:spPr>
      </p:pic>
      <p:sp>
        <p:nvSpPr>
          <p:cNvPr id="8" name="Rectangle 7">
            <a:extLst>
              <a:ext uri="{FF2B5EF4-FFF2-40B4-BE49-F238E27FC236}">
                <a16:creationId xmlns:a16="http://schemas.microsoft.com/office/drawing/2014/main" id="{2538582C-370E-4DED-AD88-B445BA18AE96}"/>
              </a:ext>
            </a:extLst>
          </p:cNvPr>
          <p:cNvSpPr/>
          <p:nvPr/>
        </p:nvSpPr>
        <p:spPr>
          <a:xfrm>
            <a:off x="472536" y="4988623"/>
            <a:ext cx="342900" cy="142703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57F2FDF-1051-DEC9-11DC-7F1CC7BE171D}"/>
              </a:ext>
            </a:extLst>
          </p:cNvPr>
          <p:cNvSpPr/>
          <p:nvPr/>
        </p:nvSpPr>
        <p:spPr>
          <a:xfrm>
            <a:off x="1844136" y="4649756"/>
            <a:ext cx="1879600" cy="3388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8146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84455-F402-1E2E-EF5F-A8D7F0D5B1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FC42CE-468D-93E7-759E-9A2223D06982}"/>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Resources</a:t>
            </a:r>
          </a:p>
        </p:txBody>
      </p:sp>
      <p:sp>
        <p:nvSpPr>
          <p:cNvPr id="3" name="Text Placeholder 2">
            <a:extLst>
              <a:ext uri="{FF2B5EF4-FFF2-40B4-BE49-F238E27FC236}">
                <a16:creationId xmlns:a16="http://schemas.microsoft.com/office/drawing/2014/main" id="{AC831DAA-7D3E-02EE-D824-AD1E8F36EEB2}"/>
              </a:ext>
            </a:extLst>
          </p:cNvPr>
          <p:cNvSpPr>
            <a:spLocks noGrp="1"/>
          </p:cNvSpPr>
          <p:nvPr>
            <p:ph type="body" idx="1"/>
          </p:nvPr>
        </p:nvSpPr>
        <p:spPr>
          <a:xfrm>
            <a:off x="465991" y="1310054"/>
            <a:ext cx="11408509" cy="4747845"/>
          </a:xfrm>
        </p:spPr>
        <p:txBody>
          <a:bodyPr>
            <a:normAutofit/>
          </a:bodyPr>
          <a:lstStyle/>
          <a:p>
            <a:pPr marL="457200" lvl="0" indent="-457200">
              <a:buClr>
                <a:srgbClr val="000000"/>
              </a:buClr>
              <a:buFont typeface="Arial" panose="020B0604020202020204" pitchFamily="34" charset="0"/>
              <a:buChar char="•"/>
            </a:pPr>
            <a:r>
              <a:rPr lang="en-US">
                <a:latin typeface="Arial" panose="020B0604020202020204" pitchFamily="34" charset="0"/>
                <a:cs typeface="Arial" panose="020B0604020202020204" pitchFamily="34" charset="0"/>
                <a:hlinkClick r:id="rId2"/>
              </a:rPr>
              <a:t>Guide to Scheduling Tests and Printing Student Logins</a:t>
            </a:r>
            <a:endParaRPr lang="en-US">
              <a:latin typeface="Arial" panose="020B0604020202020204" pitchFamily="34" charset="0"/>
              <a:cs typeface="Arial" panose="020B0604020202020204" pitchFamily="34" charset="0"/>
            </a:endParaRPr>
          </a:p>
          <a:p>
            <a:pPr marL="457200" lvl="0" indent="-457200">
              <a:buClr>
                <a:srgbClr val="000000"/>
              </a:buClr>
              <a:buFont typeface="Arial" panose="020B0604020202020204" pitchFamily="34" charset="0"/>
              <a:buChar char="•"/>
            </a:pPr>
            <a:r>
              <a:rPr lang="en-US">
                <a:latin typeface="Arial" panose="020B0604020202020204" pitchFamily="34" charset="0"/>
                <a:cs typeface="Arial" panose="020B0604020202020204" pitchFamily="34" charset="0"/>
                <a:hlinkClick r:id="rId3"/>
              </a:rPr>
              <a:t>Instructional Video on Creating Classes, Scheduling Tests, and Printing Student Logins</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030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40D2A-B764-ADC7-9E55-4249382F1F7B}"/>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CB573CB-E48F-95EE-1D49-3F4BDA08FDCD}"/>
              </a:ext>
            </a:extLst>
          </p:cNvPr>
          <p:cNvSpPr txBox="1">
            <a:spLocks noGrp="1"/>
          </p:cNvSpPr>
          <p:nvPr>
            <p:ph type="title" idx="4294967295"/>
          </p:nvPr>
        </p:nvSpPr>
        <p:spPr>
          <a:xfrm>
            <a:off x="861238" y="1060426"/>
            <a:ext cx="7670800" cy="958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a:ln>
                  <a:noFill/>
                </a:ln>
                <a:solidFill>
                  <a:srgbClr val="3647B6"/>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a:extLst>
              <a:ext uri="{FF2B5EF4-FFF2-40B4-BE49-F238E27FC236}">
                <a16:creationId xmlns:a16="http://schemas.microsoft.com/office/drawing/2014/main" id="{FFBA8CD6-79E5-84DE-3DE7-4CB0175FD41B}"/>
              </a:ext>
            </a:extLst>
          </p:cNvPr>
          <p:cNvSpPr>
            <a:spLocks noGrp="1"/>
          </p:cNvSpPr>
          <p:nvPr>
            <p:ph idx="4294967295"/>
          </p:nvPr>
        </p:nvSpPr>
        <p:spPr>
          <a:xfrm>
            <a:off x="0" y="2132013"/>
            <a:ext cx="7391400" cy="3813175"/>
          </a:xfrm>
        </p:spPr>
        <p:txBody>
          <a:bodyPr anchor="ctr"/>
          <a:lstStyle/>
          <a:p>
            <a:pPr algn="ctr">
              <a:buNone/>
            </a:pPr>
            <a:r>
              <a:rPr lang="en-US" sz="4000">
                <a:latin typeface="Arial" panose="020B0604020202020204" pitchFamily="34" charset="0"/>
                <a:cs typeface="Arial" panose="020B0604020202020204" pitchFamily="34" charset="0"/>
              </a:rPr>
              <a:t>Use the “Q&amp;A” feature </a:t>
            </a:r>
            <a:br>
              <a:rPr lang="en-US" sz="4000">
                <a:latin typeface="Arial" panose="020B0604020202020204" pitchFamily="34" charset="0"/>
                <a:cs typeface="Arial" panose="020B0604020202020204" pitchFamily="34" charset="0"/>
              </a:rPr>
            </a:br>
            <a:r>
              <a:rPr lang="en-US" sz="4000">
                <a:latin typeface="Arial" panose="020B0604020202020204" pitchFamily="34" charset="0"/>
                <a:cs typeface="Arial" panose="020B0604020202020204" pitchFamily="34" charset="0"/>
              </a:rPr>
              <a:t>to ask questions. </a:t>
            </a:r>
          </a:p>
        </p:txBody>
      </p:sp>
      <p:grpSp>
        <p:nvGrpSpPr>
          <p:cNvPr id="10" name="Group 9" descr="Image displays Q and A icon">
            <a:extLst>
              <a:ext uri="{FF2B5EF4-FFF2-40B4-BE49-F238E27FC236}">
                <a16:creationId xmlns:a16="http://schemas.microsoft.com/office/drawing/2014/main" id="{F40DCA68-C67A-45F9-AB6F-565885B8D005}"/>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F6B94A2F-2823-8A11-DFD4-2B60AC7B5A8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6EA8DD12-7584-CA32-B201-FD8AE7398451}"/>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DBAC4790-17F8-864B-E25D-1A67ECD8796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24653162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05A34-B031-4574-15DF-00B8B38089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298B31-A47F-6E06-2216-F04ABA8007BC}"/>
              </a:ext>
            </a:extLst>
          </p:cNvPr>
          <p:cNvSpPr>
            <a:spLocks noGrp="1"/>
          </p:cNvSpPr>
          <p:nvPr>
            <p:ph type="title"/>
          </p:nvPr>
        </p:nvSpPr>
        <p:spPr>
          <a:xfrm>
            <a:off x="839570" y="2882157"/>
            <a:ext cx="10872573" cy="1093686"/>
          </a:xfrm>
        </p:spPr>
        <p:txBody>
          <a:bodyPr>
            <a:normAutofit/>
          </a:bodyPr>
          <a:lstStyle/>
          <a:p>
            <a:r>
              <a:rPr lang="en-US">
                <a:latin typeface="Arial" panose="020B0604020202020204" pitchFamily="34" charset="0"/>
                <a:cs typeface="Arial" panose="020B0604020202020204" pitchFamily="34" charset="0"/>
              </a:rPr>
              <a:t>5. Materials Management</a:t>
            </a:r>
          </a:p>
        </p:txBody>
      </p:sp>
    </p:spTree>
    <p:extLst>
      <p:ext uri="{BB962C8B-B14F-4D97-AF65-F5344CB8AC3E}">
        <p14:creationId xmlns:p14="http://schemas.microsoft.com/office/powerpoint/2010/main" val="349906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9E6B6-B1A3-4F7F-AB48-ACA8686829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3D3B82-DB9F-454D-B660-3993C5256452}"/>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Materials Management</a:t>
            </a:r>
          </a:p>
        </p:txBody>
      </p:sp>
      <p:sp>
        <p:nvSpPr>
          <p:cNvPr id="3" name="Text Placeholder 2">
            <a:extLst>
              <a:ext uri="{FF2B5EF4-FFF2-40B4-BE49-F238E27FC236}">
                <a16:creationId xmlns:a16="http://schemas.microsoft.com/office/drawing/2014/main" id="{CE47E96D-76B4-DFD9-34BC-88F3D2069275}"/>
              </a:ext>
            </a:extLst>
          </p:cNvPr>
          <p:cNvSpPr>
            <a:spLocks noGrp="1"/>
          </p:cNvSpPr>
          <p:nvPr>
            <p:ph type="body" idx="1"/>
          </p:nvPr>
        </p:nvSpPr>
        <p:spPr>
          <a:xfrm>
            <a:off x="465991" y="1310054"/>
            <a:ext cx="10990385" cy="4747845"/>
          </a:xfrm>
        </p:spPr>
        <p:txBody>
          <a:bodyPr>
            <a:normAutofit/>
          </a:bodyPr>
          <a:lstStyle/>
          <a:p>
            <a:pPr marL="342900" indent="-342900">
              <a:buClrTx/>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New for 2025, the Materials Management page in the MCAS Portal provides a view of shipments of materials being delivered to schools. Schools will be able to see materials shipments listed on this page once they are shipped. </a:t>
            </a:r>
          </a:p>
          <a:p>
            <a:pPr marL="342900" indent="-342900">
              <a:buClrTx/>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This is an optional feature that schools may find useful to track shipments.</a:t>
            </a:r>
          </a:p>
          <a:p>
            <a:pPr marL="342900" indent="-342900">
              <a:buClrTx/>
              <a:buFont typeface="Arial" panose="020B0604020202020204" pitchFamily="34" charset="0"/>
              <a:buChar char="•"/>
            </a:pPr>
            <a:endParaRPr lang="en-US" sz="2400">
              <a:solidFill>
                <a:srgbClr val="000000"/>
              </a:solidFill>
              <a:latin typeface="Arial" panose="020B0604020202020204" pitchFamily="34" charset="0"/>
              <a:cs typeface="Arial" panose="020B0604020202020204" pitchFamily="34" charset="0"/>
            </a:endParaRPr>
          </a:p>
          <a:p>
            <a:pPr marL="342900" indent="-342900">
              <a:buClrTx/>
              <a:buFont typeface="Arial" panose="020B0604020202020204" pitchFamily="34" charset="0"/>
              <a:buChar char="•"/>
            </a:pPr>
            <a:endParaRPr lang="en-US" sz="2200">
              <a:solidFill>
                <a:srgbClr val="000000"/>
              </a:solidFill>
              <a:latin typeface="Arial" panose="020B0604020202020204" pitchFamily="34" charset="0"/>
              <a:cs typeface="Arial" panose="020B0604020202020204" pitchFamily="34" charset="0"/>
            </a:endParaRPr>
          </a:p>
        </p:txBody>
      </p:sp>
      <p:pic>
        <p:nvPicPr>
          <p:cNvPr id="5" name="Picture 4" descr="A screenshot of a computer&#10;&#10;AI-generated content may be incorrect.">
            <a:extLst>
              <a:ext uri="{FF2B5EF4-FFF2-40B4-BE49-F238E27FC236}">
                <a16:creationId xmlns:a16="http://schemas.microsoft.com/office/drawing/2014/main" id="{0EAA690C-E310-3744-4B5E-98D57FC09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991" y="2865007"/>
            <a:ext cx="11104996" cy="3192892"/>
          </a:xfrm>
          <a:prstGeom prst="rect">
            <a:avLst/>
          </a:prstGeom>
        </p:spPr>
      </p:pic>
    </p:spTree>
    <p:extLst>
      <p:ext uri="{BB962C8B-B14F-4D97-AF65-F5344CB8AC3E}">
        <p14:creationId xmlns:p14="http://schemas.microsoft.com/office/powerpoint/2010/main" val="1731071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1099662" cy="4467748"/>
          </a:xfrm>
        </p:spPr>
        <p:txBody>
          <a:bodyPr vert="horz" lIns="91440" tIns="45720" rIns="91440" bIns="45720" rtlCol="0" anchor="t">
            <a:normAutofit fontScale="62500" lnSpcReduction="20000"/>
          </a:bodyPr>
          <a:lstStyle/>
          <a:p>
            <a:pPr marL="514350" indent="-514350">
              <a:buClrTx/>
              <a:buFont typeface="+mj-lt"/>
              <a:buAutoNum type="arabicPeriod"/>
            </a:pPr>
            <a:r>
              <a:rPr lang="en-US" sz="5100">
                <a:solidFill>
                  <a:srgbClr val="000000"/>
                </a:solidFill>
                <a:latin typeface="Arial"/>
                <a:cs typeface="Arial"/>
              </a:rPr>
              <a:t>Timeline of Tasks in the MCAS Portal</a:t>
            </a:r>
          </a:p>
          <a:p>
            <a:pPr marL="514350" indent="-514350">
              <a:buClrTx/>
              <a:buFont typeface="+mj-lt"/>
              <a:buAutoNum type="arabicPeriod"/>
            </a:pPr>
            <a:r>
              <a:rPr lang="en-US" sz="5100">
                <a:solidFill>
                  <a:srgbClr val="000000"/>
                </a:solidFill>
                <a:latin typeface="Arial"/>
                <a:cs typeface="Arial"/>
              </a:rPr>
              <a:t>Updates to Student Registration</a:t>
            </a:r>
          </a:p>
          <a:p>
            <a:pPr marL="514350" indent="-514350">
              <a:buClrTx/>
              <a:buFont typeface="+mj-lt"/>
              <a:buAutoNum type="arabicPeriod"/>
            </a:pPr>
            <a:r>
              <a:rPr lang="en-US" sz="5100">
                <a:solidFill>
                  <a:srgbClr val="000000"/>
                </a:solidFill>
                <a:latin typeface="Arial"/>
                <a:cs typeface="Arial"/>
              </a:rPr>
              <a:t>Creating and Managing Classes</a:t>
            </a:r>
          </a:p>
          <a:p>
            <a:pPr marL="514350" indent="-514350">
              <a:buClrTx/>
              <a:buFont typeface="+mj-lt"/>
              <a:buAutoNum type="arabicPeriod"/>
            </a:pPr>
            <a:r>
              <a:rPr lang="en-US" sz="5100">
                <a:solidFill>
                  <a:srgbClr val="000000"/>
                </a:solidFill>
                <a:latin typeface="Arial"/>
                <a:cs typeface="Arial"/>
              </a:rPr>
              <a:t>Scheduling Tests and Printing Student Logins</a:t>
            </a:r>
          </a:p>
          <a:p>
            <a:pPr marL="514350" indent="-514350">
              <a:buClrTx/>
              <a:buFont typeface="+mj-lt"/>
              <a:buAutoNum type="arabicPeriod"/>
            </a:pPr>
            <a:r>
              <a:rPr lang="en-US" sz="5100">
                <a:solidFill>
                  <a:srgbClr val="000000"/>
                </a:solidFill>
                <a:latin typeface="Arial"/>
                <a:cs typeface="Arial"/>
              </a:rPr>
              <a:t>Materials Management</a:t>
            </a:r>
          </a:p>
          <a:p>
            <a:pPr marL="514350" indent="-514350">
              <a:buClrTx/>
              <a:buFont typeface="+mj-lt"/>
              <a:buAutoNum type="arabicPeriod"/>
            </a:pPr>
            <a:r>
              <a:rPr lang="en-US" sz="5100">
                <a:solidFill>
                  <a:srgbClr val="000000"/>
                </a:solidFill>
                <a:latin typeface="Arial"/>
                <a:cs typeface="Arial"/>
              </a:rPr>
              <a:t>Accessibility and Accommodations</a:t>
            </a:r>
          </a:p>
          <a:p>
            <a:pPr marL="514350" indent="-514350">
              <a:buClrTx/>
              <a:buFont typeface="+mj-lt"/>
              <a:buAutoNum type="arabicPeriod"/>
            </a:pPr>
            <a:r>
              <a:rPr lang="en-US" sz="5100">
                <a:solidFill>
                  <a:srgbClr val="000000"/>
                </a:solidFill>
                <a:latin typeface="Arial"/>
                <a:cs typeface="Arial"/>
              </a:rPr>
              <a:t>Test Administrator Tasks Before Testing</a:t>
            </a:r>
          </a:p>
          <a:p>
            <a:pPr marL="514350" indent="-514350">
              <a:buClrTx/>
              <a:buFont typeface="+mj-lt"/>
              <a:buAutoNum type="arabicPeriod"/>
            </a:pPr>
            <a:r>
              <a:rPr lang="en-US" sz="5100">
                <a:solidFill>
                  <a:srgbClr val="000000"/>
                </a:solidFill>
                <a:latin typeface="Arial"/>
                <a:cs typeface="Arial"/>
              </a:rPr>
              <a:t>Resources and Next Steps</a:t>
            </a:r>
          </a:p>
          <a:p>
            <a:pPr marL="514350" indent="-514350">
              <a:buClrTx/>
              <a:buFont typeface="+mj-lt"/>
              <a:buAutoNum type="arabicPeriod"/>
            </a:pPr>
            <a:r>
              <a:rPr lang="en-US" sz="5100">
                <a:solidFill>
                  <a:srgbClr val="000000"/>
                </a:solidFill>
                <a:latin typeface="Arial"/>
                <a:cs typeface="Arial"/>
              </a:rPr>
              <a:t>Live “Sandbox” Time with Additional Demonstrations</a:t>
            </a:r>
          </a:p>
          <a:p>
            <a:pPr marL="514350" indent="-514350">
              <a:buClrTx/>
              <a:buFont typeface="+mj-lt"/>
              <a:buAutoNum type="arabicPeriod"/>
            </a:pPr>
            <a:endParaRPr lang="en-US">
              <a:solidFill>
                <a:srgbClr val="101D35"/>
              </a:solidFill>
              <a:latin typeface="Arial"/>
              <a:cs typeface="Arial"/>
            </a:endParaRPr>
          </a:p>
          <a:p>
            <a:pPr marL="514350" indent="-514350">
              <a:buClrTx/>
              <a:buFont typeface="+mj-lt"/>
              <a:buAutoNum type="arabicPeriod"/>
            </a:pPr>
            <a:endParaRPr lang="en-US">
              <a:solidFill>
                <a:srgbClr val="101D35"/>
              </a:solidFill>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2938697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AE9C9-C747-AFAD-7D85-E978D9FCE3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9926F8-1258-2A17-9F70-C6BF7613715E}"/>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Materials Management</a:t>
            </a:r>
          </a:p>
        </p:txBody>
      </p:sp>
      <p:sp>
        <p:nvSpPr>
          <p:cNvPr id="3" name="Text Placeholder 2">
            <a:extLst>
              <a:ext uri="{FF2B5EF4-FFF2-40B4-BE49-F238E27FC236}">
                <a16:creationId xmlns:a16="http://schemas.microsoft.com/office/drawing/2014/main" id="{72220DCF-8F2B-31F2-11C2-434C051A7278}"/>
              </a:ext>
            </a:extLst>
          </p:cNvPr>
          <p:cNvSpPr>
            <a:spLocks noGrp="1"/>
          </p:cNvSpPr>
          <p:nvPr>
            <p:ph type="body" idx="1"/>
          </p:nvPr>
        </p:nvSpPr>
        <p:spPr>
          <a:xfrm>
            <a:off x="465991" y="1310054"/>
            <a:ext cx="11280532" cy="4747845"/>
          </a:xfrm>
        </p:spPr>
        <p:txBody>
          <a:bodyPr>
            <a:normAutofit/>
          </a:bodyPr>
          <a:lstStyle/>
          <a:p>
            <a:pPr marL="342900" indent="-342900">
              <a:buClrTx/>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Select the </a:t>
            </a:r>
            <a:r>
              <a:rPr lang="en-US" sz="2400" b="1">
                <a:solidFill>
                  <a:srgbClr val="000000"/>
                </a:solidFill>
                <a:latin typeface="Arial" panose="020B0604020202020204" pitchFamily="34" charset="0"/>
                <a:cs typeface="Arial" panose="020B0604020202020204" pitchFamily="34" charset="0"/>
              </a:rPr>
              <a:t>Order Additional Materials </a:t>
            </a:r>
            <a:r>
              <a:rPr lang="en-US" sz="2400">
                <a:solidFill>
                  <a:srgbClr val="000000"/>
                </a:solidFill>
                <a:latin typeface="Arial" panose="020B0604020202020204" pitchFamily="34" charset="0"/>
                <a:cs typeface="Arial" panose="020B0604020202020204" pitchFamily="34" charset="0"/>
              </a:rPr>
              <a:t>or </a:t>
            </a:r>
            <a:r>
              <a:rPr lang="en-US" sz="2400" b="1">
                <a:solidFill>
                  <a:srgbClr val="000000"/>
                </a:solidFill>
                <a:latin typeface="Arial" panose="020B0604020202020204" pitchFamily="34" charset="0"/>
                <a:cs typeface="Arial" panose="020B0604020202020204" pitchFamily="34" charset="0"/>
              </a:rPr>
              <a:t>UPS Pick Up Request </a:t>
            </a:r>
            <a:r>
              <a:rPr lang="en-US" sz="2400">
                <a:solidFill>
                  <a:srgbClr val="000000"/>
                </a:solidFill>
                <a:latin typeface="Arial" panose="020B0604020202020204" pitchFamily="34" charset="0"/>
                <a:cs typeface="Arial" panose="020B0604020202020204" pitchFamily="34" charset="0"/>
              </a:rPr>
              <a:t>buttons to navigate to the MCAS Service Center to complete these tasks. </a:t>
            </a:r>
          </a:p>
          <a:p>
            <a:pPr marL="800100" lvl="1" indent="-342900">
              <a:buClrTx/>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Schools may also continue to navigate to the MCAS Service Center website directly to complete these tasks as in previous years.  </a:t>
            </a:r>
          </a:p>
          <a:p>
            <a:pPr marL="342900" indent="-342900">
              <a:buClrTx/>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Select </a:t>
            </a:r>
            <a:r>
              <a:rPr lang="en-US" sz="2400" b="1">
                <a:solidFill>
                  <a:srgbClr val="000000"/>
                </a:solidFill>
                <a:latin typeface="Arial" panose="020B0604020202020204" pitchFamily="34" charset="0"/>
                <a:cs typeface="Arial" panose="020B0604020202020204" pitchFamily="34" charset="0"/>
              </a:rPr>
              <a:t>View Details </a:t>
            </a:r>
            <a:r>
              <a:rPr lang="en-US" sz="2400">
                <a:solidFill>
                  <a:srgbClr val="000000"/>
                </a:solidFill>
                <a:latin typeface="Arial" panose="020B0604020202020204" pitchFamily="34" charset="0"/>
                <a:cs typeface="Arial" panose="020B0604020202020204" pitchFamily="34" charset="0"/>
              </a:rPr>
              <a:t>to view the Shipment Details page for each shipment. The Shipment Details table displays the following information about your order: </a:t>
            </a:r>
          </a:p>
          <a:p>
            <a:pPr marL="800100" lvl="1" indent="-342900">
              <a:buClrTx/>
              <a:buFont typeface="Arial" panose="020B0604020202020204" pitchFamily="34" charset="0"/>
              <a:buChar char="•"/>
            </a:pPr>
            <a:r>
              <a:rPr lang="en-US" b="1">
                <a:solidFill>
                  <a:srgbClr val="000000"/>
                </a:solidFill>
                <a:latin typeface="Arial" panose="020B0604020202020204" pitchFamily="34" charset="0"/>
                <a:cs typeface="Arial" panose="020B0604020202020204" pitchFamily="34" charset="0"/>
              </a:rPr>
              <a:t>Box ID Number</a:t>
            </a:r>
            <a:r>
              <a:rPr lang="en-US">
                <a:solidFill>
                  <a:srgbClr val="000000"/>
                </a:solidFill>
                <a:latin typeface="Arial" panose="020B0604020202020204" pitchFamily="34" charset="0"/>
                <a:cs typeface="Arial" panose="020B0604020202020204" pitchFamily="34" charset="0"/>
              </a:rPr>
              <a:t>: the ID number of the individual boxes in the order. The Box ID Number, also known as the MP Ship Code, will be needed to place an additional materials order. </a:t>
            </a:r>
          </a:p>
          <a:p>
            <a:pPr marL="800100" lvl="1" indent="-342900">
              <a:buClrTx/>
              <a:buFont typeface="Arial" panose="020B0604020202020204" pitchFamily="34" charset="0"/>
              <a:buChar char="•"/>
            </a:pPr>
            <a:r>
              <a:rPr lang="en-US" b="1">
                <a:solidFill>
                  <a:srgbClr val="000000"/>
                </a:solidFill>
                <a:latin typeface="Arial" panose="020B0604020202020204" pitchFamily="34" charset="0"/>
                <a:cs typeface="Arial" panose="020B0604020202020204" pitchFamily="34" charset="0"/>
              </a:rPr>
              <a:t>Shipped Date</a:t>
            </a:r>
            <a:r>
              <a:rPr lang="en-US">
                <a:solidFill>
                  <a:srgbClr val="000000"/>
                </a:solidFill>
                <a:latin typeface="Arial" panose="020B0604020202020204" pitchFamily="34" charset="0"/>
                <a:cs typeface="Arial" panose="020B0604020202020204" pitchFamily="34" charset="0"/>
              </a:rPr>
              <a:t>: date when the order was shipped </a:t>
            </a:r>
          </a:p>
          <a:p>
            <a:pPr marL="800100" lvl="1" indent="-342900">
              <a:buClrTx/>
              <a:buFont typeface="Arial" panose="020B0604020202020204" pitchFamily="34" charset="0"/>
              <a:buChar char="•"/>
            </a:pPr>
            <a:r>
              <a:rPr lang="en-US" b="1">
                <a:solidFill>
                  <a:srgbClr val="000000"/>
                </a:solidFill>
                <a:latin typeface="Arial" panose="020B0604020202020204" pitchFamily="34" charset="0"/>
                <a:cs typeface="Arial" panose="020B0604020202020204" pitchFamily="34" charset="0"/>
              </a:rPr>
              <a:t>Last Updated</a:t>
            </a:r>
            <a:r>
              <a:rPr lang="en-US">
                <a:solidFill>
                  <a:srgbClr val="000000"/>
                </a:solidFill>
                <a:latin typeface="Arial" panose="020B0604020202020204" pitchFamily="34" charset="0"/>
                <a:cs typeface="Arial" panose="020B0604020202020204" pitchFamily="34" charset="0"/>
              </a:rPr>
              <a:t>: the date and time when the shipment information was last updated by UPS.  </a:t>
            </a:r>
          </a:p>
          <a:p>
            <a:pPr marL="800100" lvl="1" indent="-342900">
              <a:buClrTx/>
              <a:buFont typeface="Arial" panose="020B0604020202020204" pitchFamily="34" charset="0"/>
              <a:buChar char="•"/>
            </a:pPr>
            <a:r>
              <a:rPr lang="en-US" b="1">
                <a:solidFill>
                  <a:srgbClr val="000000"/>
                </a:solidFill>
                <a:latin typeface="Arial" panose="020B0604020202020204" pitchFamily="34" charset="0"/>
                <a:cs typeface="Arial" panose="020B0604020202020204" pitchFamily="34" charset="0"/>
              </a:rPr>
              <a:t>Item Code, Quantity, and Description</a:t>
            </a:r>
            <a:r>
              <a:rPr lang="en-US">
                <a:solidFill>
                  <a:srgbClr val="000000"/>
                </a:solidFill>
                <a:latin typeface="Arial" panose="020B0604020202020204" pitchFamily="34" charset="0"/>
                <a:cs typeface="Arial" panose="020B0604020202020204" pitchFamily="34" charset="0"/>
              </a:rPr>
              <a:t>: information about the contents of each box in your order. Note the Item Code will not be used by schools. </a:t>
            </a:r>
          </a:p>
          <a:p>
            <a:pPr marL="800100" lvl="1" indent="-342900">
              <a:buClrTx/>
              <a:buFont typeface="Arial" panose="020B0604020202020204" pitchFamily="34" charset="0"/>
              <a:buChar char="•"/>
            </a:pPr>
            <a:r>
              <a:rPr lang="en-US" b="1">
                <a:solidFill>
                  <a:srgbClr val="000000"/>
                </a:solidFill>
                <a:latin typeface="Arial" panose="020B0604020202020204" pitchFamily="34" charset="0"/>
                <a:cs typeface="Arial" panose="020B0604020202020204" pitchFamily="34" charset="0"/>
              </a:rPr>
              <a:t>UPS Tracking</a:t>
            </a:r>
            <a:r>
              <a:rPr lang="en-US">
                <a:solidFill>
                  <a:srgbClr val="000000"/>
                </a:solidFill>
                <a:latin typeface="Arial" panose="020B0604020202020204" pitchFamily="34" charset="0"/>
                <a:cs typeface="Arial" panose="020B0604020202020204" pitchFamily="34" charset="0"/>
              </a:rPr>
              <a:t>: the UPS tracking number, with a link to the UPS tracking website </a:t>
            </a:r>
          </a:p>
          <a:p>
            <a:pPr marL="342900" indent="-342900">
              <a:buClrTx/>
              <a:buFont typeface="Arial" panose="020B0604020202020204" pitchFamily="34" charset="0"/>
              <a:buChar char="•"/>
            </a:pPr>
            <a:endParaRPr lang="en-US" sz="22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56447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7F921-04D7-41F6-F74C-99F4976536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B02B0B-4135-4C16-C799-B2B9367BDA90}"/>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Demonstration</a:t>
            </a:r>
          </a:p>
        </p:txBody>
      </p:sp>
      <p:sp>
        <p:nvSpPr>
          <p:cNvPr id="3" name="Text Placeholder 2">
            <a:extLst>
              <a:ext uri="{FF2B5EF4-FFF2-40B4-BE49-F238E27FC236}">
                <a16:creationId xmlns:a16="http://schemas.microsoft.com/office/drawing/2014/main" id="{5444D442-96A5-2397-BF53-41CD8C69699B}"/>
              </a:ext>
            </a:extLst>
          </p:cNvPr>
          <p:cNvSpPr>
            <a:spLocks noGrp="1"/>
          </p:cNvSpPr>
          <p:nvPr>
            <p:ph type="body" idx="1"/>
          </p:nvPr>
        </p:nvSpPr>
        <p:spPr>
          <a:xfrm>
            <a:off x="465991" y="1310054"/>
            <a:ext cx="10990385" cy="4747845"/>
          </a:xfrm>
        </p:spPr>
        <p:txBody>
          <a:bodyPr>
            <a:normAutofit/>
          </a:bodyPr>
          <a:lstStyle/>
          <a:p>
            <a:pPr marL="342900" indent="-342900">
              <a:buClrTx/>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Materials Management</a:t>
            </a:r>
            <a:endParaRPr lang="en-US" sz="1800">
              <a:solidFill>
                <a:srgbClr val="000000"/>
              </a:solidFill>
              <a:latin typeface="Arial" panose="020B0604020202020204" pitchFamily="34" charset="0"/>
              <a:cs typeface="Arial" panose="020B0604020202020204" pitchFamily="34" charset="0"/>
            </a:endParaRPr>
          </a:p>
          <a:p>
            <a:pPr marL="342900" indent="-342900">
              <a:buClrTx/>
              <a:buFont typeface="Arial" panose="020B0604020202020204" pitchFamily="34" charset="0"/>
              <a:buChar char="•"/>
            </a:pPr>
            <a:endParaRPr lang="en-US" sz="22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07729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18B69-4E9C-30DD-BCB4-EB55B29354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6B8DA7-4EA7-09CC-E9ED-8C360D7CFF4D}"/>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Navigating the Materials Management Page</a:t>
            </a: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5931FDC-5E93-71DE-2498-F39A1F26F9C2}"/>
              </a:ext>
            </a:extLst>
          </p:cNvPr>
          <p:cNvSpPr>
            <a:spLocks noGrp="1"/>
          </p:cNvSpPr>
          <p:nvPr>
            <p:ph type="body" idx="1"/>
          </p:nvPr>
        </p:nvSpPr>
        <p:spPr>
          <a:xfrm>
            <a:off x="632614" y="1291349"/>
            <a:ext cx="4218745" cy="4747845"/>
          </a:xfrm>
        </p:spPr>
        <p:txBody>
          <a:bodyPr vert="horz" lIns="91440" tIns="45720" rIns="91440" bIns="45720" rtlCol="0" anchor="t">
            <a:normAutofit/>
          </a:bodyPr>
          <a:lstStyle/>
          <a:p>
            <a:pPr>
              <a:buClrTx/>
            </a:pPr>
            <a:r>
              <a:rPr lang="en-US" sz="2300" b="1">
                <a:solidFill>
                  <a:srgbClr val="000000"/>
                </a:solidFill>
                <a:latin typeface="Arial"/>
                <a:cs typeface="Segoe UI"/>
              </a:rPr>
              <a:t>To access the Materials Management page, follow the steps below: </a:t>
            </a:r>
            <a:endParaRPr lang="en-US" sz="2300" b="1">
              <a:solidFill>
                <a:srgbClr val="203B6A"/>
              </a:solidFill>
              <a:latin typeface="Arial"/>
            </a:endParaRPr>
          </a:p>
          <a:p>
            <a:pPr>
              <a:buClrTx/>
            </a:pPr>
            <a:r>
              <a:rPr lang="en-US" sz="2300">
                <a:solidFill>
                  <a:srgbClr val="000000"/>
                </a:solidFill>
                <a:latin typeface="Arial"/>
                <a:cs typeface="Segoe UI"/>
              </a:rPr>
              <a:t>1. Log in to the MCAS Portal with your username and password. </a:t>
            </a:r>
            <a:endParaRPr lang="en-US" sz="2300">
              <a:solidFill>
                <a:srgbClr val="203B6A"/>
              </a:solidFill>
              <a:latin typeface="Arial"/>
            </a:endParaRPr>
          </a:p>
          <a:p>
            <a:pPr>
              <a:buClrTx/>
            </a:pPr>
            <a:r>
              <a:rPr lang="en-US" sz="2300">
                <a:solidFill>
                  <a:srgbClr val="000000"/>
                </a:solidFill>
                <a:latin typeface="Arial"/>
                <a:cs typeface="Segoe UI"/>
              </a:rPr>
              <a:t>2. On the MCAS Portal homepage, select </a:t>
            </a:r>
            <a:r>
              <a:rPr lang="en-US" sz="2300" b="1">
                <a:solidFill>
                  <a:srgbClr val="000000"/>
                </a:solidFill>
                <a:latin typeface="Arial"/>
                <a:cs typeface="Segoe UI"/>
              </a:rPr>
              <a:t>Administration</a:t>
            </a:r>
            <a:r>
              <a:rPr lang="en-US" sz="2300">
                <a:solidFill>
                  <a:srgbClr val="000000"/>
                </a:solidFill>
                <a:latin typeface="Arial"/>
                <a:cs typeface="Segoe UI"/>
              </a:rPr>
              <a:t>. </a:t>
            </a:r>
          </a:p>
          <a:p>
            <a:r>
              <a:rPr lang="en-US" sz="2300">
                <a:solidFill>
                  <a:srgbClr val="000000"/>
                </a:solidFill>
                <a:latin typeface="Arial"/>
                <a:cs typeface="Segoe UI"/>
              </a:rPr>
              <a:t>3. Select </a:t>
            </a:r>
            <a:r>
              <a:rPr lang="en-US" sz="2300" b="1">
                <a:solidFill>
                  <a:srgbClr val="000000"/>
                </a:solidFill>
                <a:latin typeface="Arial"/>
                <a:cs typeface="Segoe UI"/>
              </a:rPr>
              <a:t>Materials Management </a:t>
            </a:r>
            <a:r>
              <a:rPr lang="en-US" sz="2300">
                <a:solidFill>
                  <a:srgbClr val="000000"/>
                </a:solidFill>
                <a:latin typeface="Arial"/>
                <a:cs typeface="Segoe UI"/>
              </a:rPr>
              <a:t>from the top menu bar. </a:t>
            </a:r>
            <a:endParaRPr lang="en-US" sz="2300">
              <a:latin typeface="Arial"/>
              <a:cs typeface="Segoe UI"/>
            </a:endParaRPr>
          </a:p>
        </p:txBody>
      </p:sp>
      <p:pic>
        <p:nvPicPr>
          <p:cNvPr id="4" name="Picture 3">
            <a:extLst>
              <a:ext uri="{FF2B5EF4-FFF2-40B4-BE49-F238E27FC236}">
                <a16:creationId xmlns:a16="http://schemas.microsoft.com/office/drawing/2014/main" id="{17A87890-810B-38BD-D91A-4616097D0FC6}"/>
              </a:ext>
            </a:extLst>
          </p:cNvPr>
          <p:cNvPicPr>
            <a:picLocks noChangeAspect="1"/>
          </p:cNvPicPr>
          <p:nvPr/>
        </p:nvPicPr>
        <p:blipFill>
          <a:blip r:embed="rId2"/>
          <a:stretch>
            <a:fillRect/>
          </a:stretch>
        </p:blipFill>
        <p:spPr>
          <a:xfrm>
            <a:off x="5098861" y="1291349"/>
            <a:ext cx="6668636" cy="3433691"/>
          </a:xfrm>
          <a:prstGeom prst="rect">
            <a:avLst/>
          </a:prstGeom>
        </p:spPr>
      </p:pic>
      <p:pic>
        <p:nvPicPr>
          <p:cNvPr id="5" name="Picture 4">
            <a:extLst>
              <a:ext uri="{FF2B5EF4-FFF2-40B4-BE49-F238E27FC236}">
                <a16:creationId xmlns:a16="http://schemas.microsoft.com/office/drawing/2014/main" id="{6D71052F-AF03-891B-FC30-9023B727D94C}"/>
              </a:ext>
            </a:extLst>
          </p:cNvPr>
          <p:cNvPicPr>
            <a:picLocks noChangeAspect="1"/>
          </p:cNvPicPr>
          <p:nvPr/>
        </p:nvPicPr>
        <p:blipFill>
          <a:blip r:embed="rId3"/>
          <a:stretch>
            <a:fillRect/>
          </a:stretch>
        </p:blipFill>
        <p:spPr>
          <a:xfrm>
            <a:off x="5098007" y="5128216"/>
            <a:ext cx="6670344" cy="673148"/>
          </a:xfrm>
          <a:prstGeom prst="rect">
            <a:avLst/>
          </a:prstGeom>
        </p:spPr>
      </p:pic>
    </p:spTree>
    <p:extLst>
      <p:ext uri="{BB962C8B-B14F-4D97-AF65-F5344CB8AC3E}">
        <p14:creationId xmlns:p14="http://schemas.microsoft.com/office/powerpoint/2010/main" val="7922896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59938-6A5E-EB05-F287-1F29ED6A5B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94920D-A817-4CCB-F67B-82A608F5F6BD}"/>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Resources </a:t>
            </a: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CF234C6-9581-44ED-DACA-8715DF47B395}"/>
              </a:ext>
            </a:extLst>
          </p:cNvPr>
          <p:cNvSpPr>
            <a:spLocks noGrp="1"/>
          </p:cNvSpPr>
          <p:nvPr>
            <p:ph type="body" idx="1"/>
          </p:nvPr>
        </p:nvSpPr>
        <p:spPr>
          <a:xfrm>
            <a:off x="602469" y="1048472"/>
            <a:ext cx="8690618" cy="4747845"/>
          </a:xfrm>
        </p:spPr>
        <p:txBody>
          <a:bodyPr vert="horz" lIns="91440" tIns="45720" rIns="91440" bIns="45720" rtlCol="0" anchor="t">
            <a:normAutofit/>
          </a:bodyPr>
          <a:lstStyle/>
          <a:p>
            <a:pPr>
              <a:buClrTx/>
            </a:pPr>
            <a:r>
              <a:rPr lang="en-US" b="0" i="0" u="none" strike="noStrike">
                <a:solidFill>
                  <a:srgbClr val="1A4785"/>
                </a:solidFill>
                <a:effectLst/>
                <a:latin typeface="Arial" panose="020B0604020202020204" pitchFamily="34" charset="0"/>
                <a:hlinkClick r:id="rId2"/>
              </a:rPr>
              <a:t>Instructions for Using Materials Management in the MCAS Portal</a:t>
            </a:r>
            <a:endParaRPr lang="en-US" sz="3600">
              <a:latin typeface="Arial"/>
              <a:cs typeface="Segoe UI"/>
            </a:endParaRPr>
          </a:p>
        </p:txBody>
      </p:sp>
    </p:spTree>
    <p:extLst>
      <p:ext uri="{BB962C8B-B14F-4D97-AF65-F5344CB8AC3E}">
        <p14:creationId xmlns:p14="http://schemas.microsoft.com/office/powerpoint/2010/main" val="42376281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9570" y="2882157"/>
            <a:ext cx="10872573" cy="1093686"/>
          </a:xfrm>
        </p:spPr>
        <p:txBody>
          <a:bodyPr>
            <a:normAutofit fontScale="90000"/>
          </a:bodyPr>
          <a:lstStyle/>
          <a:p>
            <a:r>
              <a:rPr lang="en-US">
                <a:latin typeface="Arial" panose="020B0604020202020204" pitchFamily="34" charset="0"/>
                <a:cs typeface="Arial" panose="020B0604020202020204" pitchFamily="34" charset="0"/>
              </a:rPr>
              <a:t>6. Accessibility and Accommodations</a:t>
            </a:r>
          </a:p>
        </p:txBody>
      </p:sp>
    </p:spTree>
    <p:extLst>
      <p:ext uri="{BB962C8B-B14F-4D97-AF65-F5344CB8AC3E}">
        <p14:creationId xmlns:p14="http://schemas.microsoft.com/office/powerpoint/2010/main" val="39932842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B5C51-5C6A-64BC-291A-9255812A77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093FD0-0B82-F02B-C828-396A105304F6}"/>
              </a:ext>
            </a:extLst>
          </p:cNvPr>
          <p:cNvSpPr>
            <a:spLocks noGrp="1"/>
          </p:cNvSpPr>
          <p:nvPr>
            <p:ph type="title"/>
          </p:nvPr>
        </p:nvSpPr>
        <p:spPr>
          <a:xfrm>
            <a:off x="608822" y="325193"/>
            <a:ext cx="10974355" cy="866793"/>
          </a:xfrm>
        </p:spPr>
        <p:txBody>
          <a:bodyPr>
            <a:noAutofit/>
          </a:bodyPr>
          <a:lstStyle/>
          <a:p>
            <a:r>
              <a:rPr lang="en-US" sz="4400">
                <a:latin typeface="Arial" panose="020B0604020202020204" pitchFamily="34" charset="0"/>
                <a:cs typeface="Arial" panose="020B0604020202020204" pitchFamily="34" charset="0"/>
              </a:rPr>
              <a:t>Verifying Accommodations</a:t>
            </a:r>
          </a:p>
        </p:txBody>
      </p:sp>
      <p:sp>
        <p:nvSpPr>
          <p:cNvPr id="3" name="Text Placeholder 2">
            <a:extLst>
              <a:ext uri="{FF2B5EF4-FFF2-40B4-BE49-F238E27FC236}">
                <a16:creationId xmlns:a16="http://schemas.microsoft.com/office/drawing/2014/main" id="{0D3F08AD-BAFD-D860-735E-87D36D45C433}"/>
              </a:ext>
            </a:extLst>
          </p:cNvPr>
          <p:cNvSpPr>
            <a:spLocks noGrp="1"/>
          </p:cNvSpPr>
          <p:nvPr>
            <p:ph type="body" idx="1"/>
          </p:nvPr>
        </p:nvSpPr>
        <p:spPr>
          <a:xfrm>
            <a:off x="729557" y="1637465"/>
            <a:ext cx="10595668" cy="4381888"/>
          </a:xfrm>
        </p:spPr>
        <p:txBody>
          <a:bodyPr vert="horz" lIns="91440" tIns="45720" rIns="91440" bIns="45720" rtlCol="0" anchor="t">
            <a:normAutofit/>
          </a:bodyPr>
          <a:lstStyle/>
          <a:p>
            <a:pPr marL="457200" indent="-457200">
              <a:buClr>
                <a:srgbClr val="000000"/>
              </a:buClr>
              <a:buFont typeface="Arial" panose="020B0604020202020204" pitchFamily="34" charset="0"/>
              <a:buChar char="•"/>
            </a:pPr>
            <a:r>
              <a:rPr lang="en-US">
                <a:solidFill>
                  <a:srgbClr val="000000"/>
                </a:solidFill>
                <a:latin typeface="Arial"/>
                <a:cs typeface="Arial"/>
              </a:rPr>
              <a:t>Test coordinators should review accommodations approximately two weeks prior to testing to ensure that they have been assigned correctly. </a:t>
            </a:r>
          </a:p>
          <a:p>
            <a:pPr marL="457200" indent="-457200">
              <a:buClr>
                <a:srgbClr val="000000"/>
              </a:buClr>
              <a:buFont typeface="Arial" panose="020B0604020202020204" pitchFamily="34" charset="0"/>
              <a:buChar char="•"/>
            </a:pPr>
            <a:r>
              <a:rPr lang="en-US">
                <a:solidFill>
                  <a:srgbClr val="000000"/>
                </a:solidFill>
                <a:latin typeface="Arial"/>
                <a:cs typeface="Arial"/>
              </a:rPr>
              <a:t>Accommodations can be verified in four ways:</a:t>
            </a:r>
          </a:p>
          <a:p>
            <a:pPr marL="800100" lvl="1" indent="-342900">
              <a:buClr>
                <a:srgbClr val="000000"/>
              </a:buClr>
              <a:buFont typeface="Arial" panose="020B0604020202020204" pitchFamily="34" charset="0"/>
              <a:buChar char="•"/>
            </a:pPr>
            <a:r>
              <a:rPr lang="en-US" sz="2400">
                <a:solidFill>
                  <a:srgbClr val="000000"/>
                </a:solidFill>
                <a:latin typeface="Arial"/>
                <a:cs typeface="Arial"/>
              </a:rPr>
              <a:t>On the Edit Student page in the MCAS Portal. </a:t>
            </a:r>
          </a:p>
          <a:p>
            <a:pPr marL="800100" lvl="1" indent="-342900">
              <a:buClr>
                <a:srgbClr val="000000"/>
              </a:buClr>
              <a:buFont typeface="Arial" panose="020B0604020202020204" pitchFamily="34" charset="0"/>
              <a:buChar char="•"/>
            </a:pPr>
            <a:r>
              <a:rPr lang="en-US" sz="2400">
                <a:solidFill>
                  <a:srgbClr val="000000"/>
                </a:solidFill>
                <a:latin typeface="Arial"/>
                <a:cs typeface="Arial"/>
              </a:rPr>
              <a:t>Through a Student Registration export. </a:t>
            </a:r>
          </a:p>
          <a:p>
            <a:pPr marL="800100" lvl="1" indent="-342900">
              <a:buClr>
                <a:srgbClr val="000000"/>
              </a:buClr>
              <a:buFont typeface="Arial" panose="020B0604020202020204" pitchFamily="34" charset="0"/>
              <a:buChar char="•"/>
            </a:pPr>
            <a:r>
              <a:rPr lang="en-US" sz="2400">
                <a:solidFill>
                  <a:srgbClr val="000000"/>
                </a:solidFill>
                <a:latin typeface="Arial"/>
                <a:cs typeface="Arial"/>
              </a:rPr>
              <a:t>On the summary page that is printed with student logins. </a:t>
            </a:r>
          </a:p>
          <a:p>
            <a:pPr marL="800100" lvl="1" indent="-342900">
              <a:buClr>
                <a:srgbClr val="000000"/>
              </a:buClr>
              <a:buFont typeface="Arial" panose="020B0604020202020204" pitchFamily="34" charset="0"/>
              <a:buChar char="•"/>
            </a:pPr>
            <a:r>
              <a:rPr lang="en-US" sz="2400">
                <a:solidFill>
                  <a:srgbClr val="000000"/>
                </a:solidFill>
                <a:latin typeface="Arial"/>
                <a:cs typeface="Arial"/>
              </a:rPr>
              <a:t>Accommodated forms such as Screen Reader, Human Read-Aloud, and Human Signer can be confirmed on the </a:t>
            </a:r>
            <a:r>
              <a:rPr lang="en-US" sz="2400" b="1">
                <a:solidFill>
                  <a:srgbClr val="000000"/>
                </a:solidFill>
                <a:latin typeface="Arial"/>
                <a:cs typeface="Arial"/>
              </a:rPr>
              <a:t>View Details/Student Logins </a:t>
            </a:r>
            <a:r>
              <a:rPr lang="en-US" sz="2400">
                <a:solidFill>
                  <a:srgbClr val="000000"/>
                </a:solidFill>
                <a:latin typeface="Arial"/>
                <a:cs typeface="Arial"/>
              </a:rPr>
              <a:t>page in the MCAS Portal. </a:t>
            </a:r>
          </a:p>
          <a:p>
            <a:endParaRPr lang="en-US" sz="3200"/>
          </a:p>
        </p:txBody>
      </p:sp>
    </p:spTree>
    <p:extLst>
      <p:ext uri="{BB962C8B-B14F-4D97-AF65-F5344CB8AC3E}">
        <p14:creationId xmlns:p14="http://schemas.microsoft.com/office/powerpoint/2010/main" val="31113738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AC7CA-6F5F-689F-7AB8-331CF1D476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F5E2E9-1D7B-245E-4C29-96E050A860E6}"/>
              </a:ext>
            </a:extLst>
          </p:cNvPr>
          <p:cNvSpPr>
            <a:spLocks noGrp="1"/>
          </p:cNvSpPr>
          <p:nvPr>
            <p:ph type="title"/>
          </p:nvPr>
        </p:nvSpPr>
        <p:spPr>
          <a:xfrm>
            <a:off x="608822" y="325193"/>
            <a:ext cx="10974355" cy="866793"/>
          </a:xfrm>
        </p:spPr>
        <p:txBody>
          <a:bodyPr>
            <a:noAutofit/>
          </a:bodyPr>
          <a:lstStyle/>
          <a:p>
            <a:r>
              <a:rPr lang="en-US" sz="4400">
                <a:latin typeface="Arial" panose="020B0604020202020204" pitchFamily="34" charset="0"/>
                <a:cs typeface="Arial" panose="020B0604020202020204" pitchFamily="34" charset="0"/>
              </a:rPr>
              <a:t>Demonstration</a:t>
            </a:r>
          </a:p>
        </p:txBody>
      </p:sp>
      <p:sp>
        <p:nvSpPr>
          <p:cNvPr id="3" name="Text Placeholder 2">
            <a:extLst>
              <a:ext uri="{FF2B5EF4-FFF2-40B4-BE49-F238E27FC236}">
                <a16:creationId xmlns:a16="http://schemas.microsoft.com/office/drawing/2014/main" id="{D5D57C0A-9A1F-5F6E-42A7-909FAE65CAF7}"/>
              </a:ext>
            </a:extLst>
          </p:cNvPr>
          <p:cNvSpPr>
            <a:spLocks noGrp="1"/>
          </p:cNvSpPr>
          <p:nvPr>
            <p:ph type="body" idx="1"/>
          </p:nvPr>
        </p:nvSpPr>
        <p:spPr>
          <a:xfrm>
            <a:off x="729557" y="1637465"/>
            <a:ext cx="10595668" cy="4381888"/>
          </a:xfrm>
        </p:spPr>
        <p:txBody>
          <a:bodyPr>
            <a:normAutofit/>
          </a:bodyPr>
          <a:lstStyle/>
          <a:p>
            <a:pPr marL="457200"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Verifying accommodations</a:t>
            </a:r>
          </a:p>
          <a:p>
            <a:endParaRPr lang="en-US" sz="3200"/>
          </a:p>
        </p:txBody>
      </p:sp>
    </p:spTree>
    <p:extLst>
      <p:ext uri="{BB962C8B-B14F-4D97-AF65-F5344CB8AC3E}">
        <p14:creationId xmlns:p14="http://schemas.microsoft.com/office/powerpoint/2010/main" val="42438128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57E6C-D0B7-5472-A88A-1F2C08FC9E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433E54-6CDC-2DFE-5453-EDBEB01FD8E2}"/>
              </a:ext>
            </a:extLst>
          </p:cNvPr>
          <p:cNvSpPr>
            <a:spLocks noGrp="1"/>
          </p:cNvSpPr>
          <p:nvPr>
            <p:ph type="title"/>
          </p:nvPr>
        </p:nvSpPr>
        <p:spPr>
          <a:xfrm>
            <a:off x="-778" y="-3053"/>
            <a:ext cx="11583955" cy="913685"/>
          </a:xfrm>
        </p:spPr>
        <p:txBody>
          <a:bodyPr>
            <a:noAutofit/>
          </a:bodyPr>
          <a:lstStyle/>
          <a:p>
            <a:r>
              <a:rPr lang="en-US" sz="4400">
                <a:latin typeface="Arial"/>
                <a:cs typeface="Arial"/>
              </a:rPr>
              <a:t>Verifying Form-Dependent Accommodations</a:t>
            </a:r>
            <a:endParaRPr lang="en-US" sz="440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3712A20-4013-3A65-1387-B91737DBB8E2}"/>
              </a:ext>
            </a:extLst>
          </p:cNvPr>
          <p:cNvSpPr>
            <a:spLocks noGrp="1"/>
          </p:cNvSpPr>
          <p:nvPr>
            <p:ph type="body" idx="1"/>
          </p:nvPr>
        </p:nvSpPr>
        <p:spPr>
          <a:xfrm>
            <a:off x="614538" y="1234899"/>
            <a:ext cx="10595668" cy="4381888"/>
          </a:xfrm>
        </p:spPr>
        <p:txBody>
          <a:bodyPr vert="horz" lIns="91440" tIns="45720" rIns="91440" bIns="45720" rtlCol="0" anchor="t">
            <a:normAutofit/>
          </a:bodyPr>
          <a:lstStyle/>
          <a:p>
            <a:pPr marL="457200" indent="-457200">
              <a:buClr>
                <a:srgbClr val="000000"/>
              </a:buClr>
              <a:buAutoNum type="arabicPeriod"/>
            </a:pPr>
            <a:r>
              <a:rPr lang="en-US" sz="2000">
                <a:solidFill>
                  <a:srgbClr val="000000"/>
                </a:solidFill>
                <a:latin typeface="Arial"/>
                <a:cs typeface="Arial"/>
              </a:rPr>
              <a:t>Log in to the MCAS Portal and select </a:t>
            </a:r>
            <a:r>
              <a:rPr lang="en-US" sz="2000" b="1">
                <a:solidFill>
                  <a:srgbClr val="000000"/>
                </a:solidFill>
                <a:latin typeface="Arial"/>
                <a:cs typeface="Arial"/>
              </a:rPr>
              <a:t>Administration</a:t>
            </a:r>
            <a:r>
              <a:rPr lang="en-US" sz="2000">
                <a:solidFill>
                  <a:srgbClr val="000000"/>
                </a:solidFill>
                <a:latin typeface="Arial"/>
                <a:cs typeface="Arial"/>
              </a:rPr>
              <a:t>. </a:t>
            </a:r>
            <a:endParaRPr lang="en-US" sz="2000">
              <a:solidFill>
                <a:srgbClr val="203B6A"/>
              </a:solidFill>
              <a:latin typeface="Arial" panose="020B0604020202020204" pitchFamily="34" charset="0"/>
              <a:cs typeface="Arial" panose="020B0604020202020204" pitchFamily="34" charset="0"/>
            </a:endParaRPr>
          </a:p>
          <a:p>
            <a:pPr marL="457200" indent="-457200">
              <a:buClr>
                <a:srgbClr val="000000"/>
              </a:buClr>
              <a:buAutoNum type="arabicPeriod"/>
            </a:pPr>
            <a:r>
              <a:rPr lang="en-US" sz="2000">
                <a:solidFill>
                  <a:srgbClr val="000000"/>
                </a:solidFill>
                <a:latin typeface="Arial"/>
                <a:cs typeface="Arial"/>
              </a:rPr>
              <a:t>Select </a:t>
            </a:r>
            <a:r>
              <a:rPr lang="en-US" sz="2000" b="1">
                <a:solidFill>
                  <a:srgbClr val="000000"/>
                </a:solidFill>
                <a:latin typeface="Arial"/>
                <a:cs typeface="Arial"/>
              </a:rPr>
              <a:t>Test Scheduling</a:t>
            </a:r>
            <a:r>
              <a:rPr lang="en-US" sz="2000">
                <a:solidFill>
                  <a:srgbClr val="000000"/>
                </a:solidFill>
                <a:latin typeface="Arial"/>
                <a:cs typeface="Arial"/>
              </a:rPr>
              <a:t>.</a:t>
            </a:r>
            <a:endParaRPr lang="en-US" sz="2000">
              <a:solidFill>
                <a:srgbClr val="203B6A"/>
              </a:solidFill>
              <a:latin typeface="Arial"/>
              <a:cs typeface="Arial"/>
            </a:endParaRPr>
          </a:p>
          <a:p>
            <a:pPr marL="457200" indent="-457200">
              <a:buClr>
                <a:srgbClr val="000000"/>
              </a:buClr>
              <a:buAutoNum type="arabicPeriod"/>
            </a:pPr>
            <a:r>
              <a:rPr lang="en-US" sz="2000">
                <a:solidFill>
                  <a:srgbClr val="000000"/>
                </a:solidFill>
                <a:latin typeface="Arial"/>
                <a:cs typeface="Arial"/>
              </a:rPr>
              <a:t>Select the correct school, content area (ELA, mathematics, science, or civics), program (high school or grades 3–8), and test name. </a:t>
            </a:r>
            <a:endParaRPr lang="en-US" sz="2000">
              <a:solidFill>
                <a:srgbClr val="203B6A"/>
              </a:solidFill>
              <a:latin typeface="Arial"/>
              <a:cs typeface="Arial"/>
            </a:endParaRPr>
          </a:p>
          <a:p>
            <a:pPr marL="457200" indent="-457200">
              <a:buClr>
                <a:srgbClr val="000000"/>
              </a:buClr>
              <a:buAutoNum type="arabicPeriod"/>
            </a:pPr>
            <a:r>
              <a:rPr lang="en-US" sz="2000">
                <a:solidFill>
                  <a:srgbClr val="000000"/>
                </a:solidFill>
                <a:latin typeface="Arial"/>
                <a:cs typeface="Arial"/>
              </a:rPr>
              <a:t>Select </a:t>
            </a:r>
            <a:r>
              <a:rPr lang="en-US" sz="2000" b="1">
                <a:solidFill>
                  <a:srgbClr val="000000"/>
                </a:solidFill>
                <a:latin typeface="Arial"/>
                <a:cs typeface="Arial"/>
              </a:rPr>
              <a:t>View Details/Student Logins</a:t>
            </a:r>
            <a:r>
              <a:rPr lang="en-US" sz="2000">
                <a:solidFill>
                  <a:srgbClr val="000000"/>
                </a:solidFill>
                <a:latin typeface="Arial"/>
                <a:cs typeface="Arial"/>
              </a:rPr>
              <a:t>.</a:t>
            </a:r>
            <a:endParaRPr lang="en-US" sz="2000"/>
          </a:p>
          <a:p>
            <a:endParaRPr lang="en-US"/>
          </a:p>
        </p:txBody>
      </p:sp>
      <p:pic>
        <p:nvPicPr>
          <p:cNvPr id="7" name="Picture 6">
            <a:extLst>
              <a:ext uri="{FF2B5EF4-FFF2-40B4-BE49-F238E27FC236}">
                <a16:creationId xmlns:a16="http://schemas.microsoft.com/office/drawing/2014/main" id="{7962839A-A332-F435-6BE9-D15ACAC39FF6}"/>
              </a:ext>
            </a:extLst>
          </p:cNvPr>
          <p:cNvPicPr>
            <a:picLocks noChangeAspect="1"/>
          </p:cNvPicPr>
          <p:nvPr/>
        </p:nvPicPr>
        <p:blipFill>
          <a:blip r:embed="rId2"/>
          <a:stretch>
            <a:fillRect/>
          </a:stretch>
        </p:blipFill>
        <p:spPr>
          <a:xfrm>
            <a:off x="419101" y="3173656"/>
            <a:ext cx="11353800" cy="3476625"/>
          </a:xfrm>
          <a:prstGeom prst="rect">
            <a:avLst/>
          </a:prstGeom>
        </p:spPr>
      </p:pic>
      <p:sp>
        <p:nvSpPr>
          <p:cNvPr id="5" name="Rectangle 4">
            <a:extLst>
              <a:ext uri="{FF2B5EF4-FFF2-40B4-BE49-F238E27FC236}">
                <a16:creationId xmlns:a16="http://schemas.microsoft.com/office/drawing/2014/main" id="{ECBE9C76-4D6D-DE62-D33D-D65A7B7CE4BA}"/>
              </a:ext>
            </a:extLst>
          </p:cNvPr>
          <p:cNvSpPr/>
          <p:nvPr/>
        </p:nvSpPr>
        <p:spPr>
          <a:xfrm>
            <a:off x="9893160" y="5529383"/>
            <a:ext cx="1875412" cy="33941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7529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F61A6-3C58-2AA5-1B7D-2D3C30C69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477FBF-6E4D-E10A-7340-E68F509379C7}"/>
              </a:ext>
            </a:extLst>
          </p:cNvPr>
          <p:cNvSpPr>
            <a:spLocks noGrp="1"/>
          </p:cNvSpPr>
          <p:nvPr>
            <p:ph type="title"/>
          </p:nvPr>
        </p:nvSpPr>
        <p:spPr>
          <a:xfrm>
            <a:off x="-778" y="-3053"/>
            <a:ext cx="11583955" cy="913685"/>
          </a:xfrm>
        </p:spPr>
        <p:txBody>
          <a:bodyPr>
            <a:noAutofit/>
          </a:bodyPr>
          <a:lstStyle/>
          <a:p>
            <a:r>
              <a:rPr lang="en-US" sz="4400">
                <a:latin typeface="Arial"/>
                <a:cs typeface="Arial"/>
              </a:rPr>
              <a:t>Verifying Form-Dependent Accommodations</a:t>
            </a:r>
            <a:endParaRPr lang="en-US" sz="440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BBD4266-5906-80B9-2D06-884FA6854B28}"/>
              </a:ext>
            </a:extLst>
          </p:cNvPr>
          <p:cNvSpPr>
            <a:spLocks noGrp="1"/>
          </p:cNvSpPr>
          <p:nvPr>
            <p:ph type="body" idx="1"/>
          </p:nvPr>
        </p:nvSpPr>
        <p:spPr>
          <a:xfrm>
            <a:off x="614538" y="1033932"/>
            <a:ext cx="11162130" cy="4381888"/>
          </a:xfrm>
        </p:spPr>
        <p:txBody>
          <a:bodyPr vert="horz" lIns="91440" tIns="45720" rIns="91440" bIns="45720" rtlCol="0" anchor="t">
            <a:normAutofit/>
          </a:bodyPr>
          <a:lstStyle/>
          <a:p>
            <a:r>
              <a:rPr lang="en-US" sz="2400">
                <a:solidFill>
                  <a:srgbClr val="000000"/>
                </a:solidFill>
                <a:latin typeface="Arial"/>
                <a:cs typeface="Arial"/>
              </a:rPr>
              <a:t>5. Review the "Form Name" column and ensure the form-dependent accommodations are indicated in the form name (e.g., human read aloud, human signer, screen reader, ASL). </a:t>
            </a:r>
            <a:endParaRPr lang="en-US" sz="2400">
              <a:latin typeface="Arial" panose="020B0604020202020204" pitchFamily="34" charset="0"/>
              <a:cs typeface="Arial" panose="020B0604020202020204" pitchFamily="34" charset="0"/>
            </a:endParaRPr>
          </a:p>
          <a:p>
            <a:endParaRPr lang="en-US"/>
          </a:p>
        </p:txBody>
      </p:sp>
      <p:grpSp>
        <p:nvGrpSpPr>
          <p:cNvPr id="6" name="Group 5">
            <a:extLst>
              <a:ext uri="{FF2B5EF4-FFF2-40B4-BE49-F238E27FC236}">
                <a16:creationId xmlns:a16="http://schemas.microsoft.com/office/drawing/2014/main" id="{D4B57A22-FF6F-8741-4C68-D9C1D980D21A}"/>
              </a:ext>
            </a:extLst>
          </p:cNvPr>
          <p:cNvGrpSpPr/>
          <p:nvPr/>
        </p:nvGrpSpPr>
        <p:grpSpPr>
          <a:xfrm>
            <a:off x="3062131" y="2056120"/>
            <a:ext cx="6610350" cy="4714875"/>
            <a:chOff x="2790825" y="1895346"/>
            <a:chExt cx="6610350" cy="4714875"/>
          </a:xfrm>
        </p:grpSpPr>
        <p:pic>
          <p:nvPicPr>
            <p:cNvPr id="4" name="Picture 3">
              <a:extLst>
                <a:ext uri="{FF2B5EF4-FFF2-40B4-BE49-F238E27FC236}">
                  <a16:creationId xmlns:a16="http://schemas.microsoft.com/office/drawing/2014/main" id="{DB527CF2-A517-7BD2-ED5D-F2ABCE8027FF}"/>
                </a:ext>
              </a:extLst>
            </p:cNvPr>
            <p:cNvPicPr>
              <a:picLocks noChangeAspect="1"/>
            </p:cNvPicPr>
            <p:nvPr/>
          </p:nvPicPr>
          <p:blipFill>
            <a:blip r:embed="rId2"/>
            <a:stretch>
              <a:fillRect/>
            </a:stretch>
          </p:blipFill>
          <p:spPr>
            <a:xfrm>
              <a:off x="2790825" y="1895346"/>
              <a:ext cx="6610350" cy="4714875"/>
            </a:xfrm>
            <a:prstGeom prst="rect">
              <a:avLst/>
            </a:prstGeom>
          </p:spPr>
        </p:pic>
        <p:sp>
          <p:nvSpPr>
            <p:cNvPr id="5" name="Rectangle 4">
              <a:extLst>
                <a:ext uri="{FF2B5EF4-FFF2-40B4-BE49-F238E27FC236}">
                  <a16:creationId xmlns:a16="http://schemas.microsoft.com/office/drawing/2014/main" id="{BCD4D36F-0E97-80A5-81AA-F8014DD4F2D4}"/>
                </a:ext>
              </a:extLst>
            </p:cNvPr>
            <p:cNvSpPr/>
            <p:nvPr/>
          </p:nvSpPr>
          <p:spPr>
            <a:xfrm>
              <a:off x="7329133" y="2481383"/>
              <a:ext cx="2071060" cy="399495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545335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31B92-15BA-4B76-4C8F-DA9BBD7475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2E39F-5B2A-A802-4279-BB045133076E}"/>
              </a:ext>
            </a:extLst>
          </p:cNvPr>
          <p:cNvSpPr>
            <a:spLocks noGrp="1"/>
          </p:cNvSpPr>
          <p:nvPr>
            <p:ph type="title"/>
          </p:nvPr>
        </p:nvSpPr>
        <p:spPr>
          <a:xfrm>
            <a:off x="608822" y="325193"/>
            <a:ext cx="10974355" cy="866793"/>
          </a:xfrm>
        </p:spPr>
        <p:txBody>
          <a:bodyPr>
            <a:noAutofit/>
          </a:bodyPr>
          <a:lstStyle/>
          <a:p>
            <a:r>
              <a:rPr lang="en-US" sz="4400">
                <a:latin typeface="Arial"/>
                <a:cs typeface="Arial"/>
              </a:rPr>
              <a:t>Verifying Accommodations: Single Student</a:t>
            </a:r>
            <a:endParaRPr lang="en-US" sz="440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4B21B3E-28A6-E8F8-57B8-26ACFE768C8C}"/>
              </a:ext>
            </a:extLst>
          </p:cNvPr>
          <p:cNvSpPr>
            <a:spLocks noGrp="1"/>
          </p:cNvSpPr>
          <p:nvPr>
            <p:ph type="body" idx="1"/>
          </p:nvPr>
        </p:nvSpPr>
        <p:spPr>
          <a:xfrm>
            <a:off x="614538" y="1234899"/>
            <a:ext cx="10595668" cy="4381888"/>
          </a:xfrm>
        </p:spPr>
        <p:txBody>
          <a:bodyPr vert="horz" lIns="91440" tIns="45720" rIns="91440" bIns="45720" rtlCol="0" anchor="t">
            <a:normAutofit/>
          </a:bodyPr>
          <a:lstStyle/>
          <a:p>
            <a:pPr marL="514350" indent="-514350">
              <a:buClr>
                <a:srgbClr val="000000"/>
              </a:buClr>
              <a:buAutoNum type="arabicPeriod"/>
            </a:pPr>
            <a:r>
              <a:rPr lang="en-US" sz="2400">
                <a:solidFill>
                  <a:srgbClr val="000000"/>
                </a:solidFill>
                <a:latin typeface="Arial"/>
                <a:cs typeface="Arial"/>
              </a:rPr>
              <a:t>Log in to the MCAS Portal and select </a:t>
            </a:r>
            <a:r>
              <a:rPr lang="en-US" sz="2400" b="1">
                <a:solidFill>
                  <a:srgbClr val="000000"/>
                </a:solidFill>
                <a:latin typeface="Arial"/>
                <a:cs typeface="Arial"/>
              </a:rPr>
              <a:t>Administration</a:t>
            </a:r>
            <a:r>
              <a:rPr lang="en-US" sz="2400">
                <a:solidFill>
                  <a:srgbClr val="000000"/>
                </a:solidFill>
                <a:latin typeface="Arial"/>
                <a:cs typeface="Arial"/>
              </a:rPr>
              <a:t>.</a:t>
            </a:r>
            <a:endParaRPr lang="en-US" sz="2400">
              <a:solidFill>
                <a:srgbClr val="000000"/>
              </a:solidFill>
              <a:latin typeface="Arial" panose="020B0604020202020204" pitchFamily="34" charset="0"/>
              <a:cs typeface="Arial" panose="020B0604020202020204" pitchFamily="34" charset="0"/>
            </a:endParaRPr>
          </a:p>
          <a:p>
            <a:pPr marL="514350" indent="-514350">
              <a:buClr>
                <a:srgbClr val="000000"/>
              </a:buClr>
              <a:buAutoNum type="arabicPeriod"/>
            </a:pPr>
            <a:r>
              <a:rPr lang="en-US" sz="2400">
                <a:solidFill>
                  <a:srgbClr val="000000"/>
                </a:solidFill>
                <a:latin typeface="Arial"/>
                <a:cs typeface="Arial"/>
              </a:rPr>
              <a:t>Select</a:t>
            </a:r>
            <a:r>
              <a:rPr lang="en-US" sz="2400" b="1">
                <a:solidFill>
                  <a:srgbClr val="000000"/>
                </a:solidFill>
                <a:latin typeface="Arial"/>
                <a:cs typeface="Arial"/>
              </a:rPr>
              <a:t> Students.</a:t>
            </a:r>
          </a:p>
          <a:p>
            <a:pPr marL="457200" indent="-457200">
              <a:buClr>
                <a:srgbClr val="000000"/>
              </a:buClr>
              <a:buAutoNum type="arabicPeriod"/>
            </a:pPr>
            <a:r>
              <a:rPr lang="en-US" sz="2400">
                <a:solidFill>
                  <a:srgbClr val="000000"/>
                </a:solidFill>
                <a:latin typeface="Arial"/>
                <a:cs typeface="Arial"/>
              </a:rPr>
              <a:t>Locate the student you wish to review and click </a:t>
            </a:r>
            <a:r>
              <a:rPr lang="en-US" sz="2400" b="1">
                <a:solidFill>
                  <a:srgbClr val="000000"/>
                </a:solidFill>
                <a:latin typeface="Arial"/>
                <a:cs typeface="Arial"/>
              </a:rPr>
              <a:t>Edit</a:t>
            </a:r>
            <a:r>
              <a:rPr lang="en-US" sz="2400">
                <a:solidFill>
                  <a:srgbClr val="000000"/>
                </a:solidFill>
                <a:latin typeface="Arial"/>
                <a:cs typeface="Arial"/>
              </a:rPr>
              <a:t>.</a:t>
            </a:r>
          </a:p>
          <a:p>
            <a:pPr marL="457200" indent="-457200">
              <a:buClr>
                <a:srgbClr val="000000"/>
              </a:buClr>
              <a:buAutoNum type="arabicPeriod"/>
            </a:pPr>
            <a:r>
              <a:rPr lang="en-US" sz="2400">
                <a:solidFill>
                  <a:srgbClr val="000000"/>
                </a:solidFill>
                <a:latin typeface="Arial"/>
                <a:cs typeface="Arial"/>
              </a:rPr>
              <a:t>Select the </a:t>
            </a:r>
            <a:r>
              <a:rPr lang="en-US" sz="2400" b="1">
                <a:solidFill>
                  <a:srgbClr val="000000"/>
                </a:solidFill>
                <a:latin typeface="Arial"/>
                <a:cs typeface="Arial"/>
              </a:rPr>
              <a:t>Accommodations </a:t>
            </a:r>
            <a:r>
              <a:rPr lang="en-US" sz="2400">
                <a:solidFill>
                  <a:srgbClr val="000000"/>
                </a:solidFill>
                <a:latin typeface="Arial"/>
                <a:cs typeface="Arial"/>
              </a:rPr>
              <a:t>tab</a:t>
            </a:r>
          </a:p>
          <a:p>
            <a:pPr marL="457200" indent="-457200">
              <a:buClr>
                <a:srgbClr val="000000"/>
              </a:buClr>
              <a:buAutoNum type="arabicPeriod"/>
            </a:pPr>
            <a:r>
              <a:rPr lang="en-US" sz="2400">
                <a:solidFill>
                  <a:srgbClr val="000000"/>
                </a:solidFill>
                <a:latin typeface="Arial"/>
                <a:cs typeface="Arial"/>
              </a:rPr>
              <a:t>Review and edit the accommodations as necessary.</a:t>
            </a:r>
          </a:p>
          <a:p>
            <a:pPr marL="457200" indent="-457200">
              <a:buClr>
                <a:srgbClr val="000000"/>
              </a:buClr>
              <a:buAutoNum type="arabicPeriod"/>
            </a:pPr>
            <a:r>
              <a:rPr lang="en-US" sz="2400">
                <a:solidFill>
                  <a:srgbClr val="000000"/>
                </a:solidFill>
                <a:latin typeface="Arial"/>
                <a:cs typeface="Arial"/>
              </a:rPr>
              <a:t>Select </a:t>
            </a:r>
            <a:r>
              <a:rPr lang="en-US" sz="2400" b="1">
                <a:solidFill>
                  <a:srgbClr val="000000"/>
                </a:solidFill>
                <a:latin typeface="Arial"/>
                <a:cs typeface="Arial"/>
              </a:rPr>
              <a:t>Save</a:t>
            </a:r>
            <a:r>
              <a:rPr lang="en-US" sz="2400">
                <a:solidFill>
                  <a:srgbClr val="000000"/>
                </a:solidFill>
                <a:latin typeface="Arial"/>
                <a:cs typeface="Arial"/>
              </a:rPr>
              <a:t>.</a:t>
            </a:r>
          </a:p>
          <a:p>
            <a:endParaRPr lang="en-US"/>
          </a:p>
        </p:txBody>
      </p:sp>
      <p:pic>
        <p:nvPicPr>
          <p:cNvPr id="4" name="Picture 3">
            <a:extLst>
              <a:ext uri="{FF2B5EF4-FFF2-40B4-BE49-F238E27FC236}">
                <a16:creationId xmlns:a16="http://schemas.microsoft.com/office/drawing/2014/main" id="{BC07F263-4F29-73FA-34E1-CEE385FDF615}"/>
              </a:ext>
            </a:extLst>
          </p:cNvPr>
          <p:cNvPicPr>
            <a:picLocks noChangeAspect="1"/>
          </p:cNvPicPr>
          <p:nvPr/>
        </p:nvPicPr>
        <p:blipFill>
          <a:blip r:embed="rId2"/>
          <a:stretch>
            <a:fillRect/>
          </a:stretch>
        </p:blipFill>
        <p:spPr>
          <a:xfrm>
            <a:off x="1278" y="3951917"/>
            <a:ext cx="12192000" cy="2907252"/>
          </a:xfrm>
          <a:prstGeom prst="rect">
            <a:avLst/>
          </a:prstGeom>
        </p:spPr>
      </p:pic>
      <p:sp>
        <p:nvSpPr>
          <p:cNvPr id="5" name="Rectangle 4">
            <a:extLst>
              <a:ext uri="{FF2B5EF4-FFF2-40B4-BE49-F238E27FC236}">
                <a16:creationId xmlns:a16="http://schemas.microsoft.com/office/drawing/2014/main" id="{C75940F7-E9ED-DC68-C3E5-A572755B67E3}"/>
              </a:ext>
            </a:extLst>
          </p:cNvPr>
          <p:cNvSpPr/>
          <p:nvPr/>
        </p:nvSpPr>
        <p:spPr>
          <a:xfrm>
            <a:off x="11417160" y="5904522"/>
            <a:ext cx="562428" cy="36285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453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8BECCA-2104-4569-9EFA-4A4475A36802}"/>
              </a:ext>
            </a:extLst>
          </p:cNvPr>
          <p:cNvSpPr>
            <a:spLocks noGrp="1"/>
          </p:cNvSpPr>
          <p:nvPr>
            <p:ph idx="1"/>
          </p:nvPr>
        </p:nvSpPr>
        <p:spPr/>
        <p:txBody>
          <a:bodyPr>
            <a:normAutofit lnSpcReduction="10000"/>
          </a:bodyPr>
          <a:lstStyle/>
          <a:p>
            <a:pPr marL="0" indent="0">
              <a:buNone/>
            </a:pPr>
            <a:r>
              <a:rPr lang="en-US" sz="3200" b="1"/>
              <a:t>What is your role? (Check all that apply.)</a:t>
            </a:r>
          </a:p>
          <a:p>
            <a:endParaRPr lang="en-US"/>
          </a:p>
          <a:p>
            <a:pPr marL="1022350" lvl="1" indent="-514350">
              <a:buAutoNum type="alphaUcPeriod"/>
            </a:pPr>
            <a:r>
              <a:rPr lang="en-US" sz="2800"/>
              <a:t>District test coordinator</a:t>
            </a:r>
          </a:p>
          <a:p>
            <a:pPr marL="1022350" lvl="1" indent="-514350">
              <a:buAutoNum type="alphaUcPeriod"/>
            </a:pPr>
            <a:r>
              <a:rPr lang="en-US" sz="2800"/>
              <a:t>School test coordinator</a:t>
            </a:r>
          </a:p>
          <a:p>
            <a:pPr marL="1022350" lvl="1" indent="-514350">
              <a:buAutoNum type="alphaUcPeriod"/>
            </a:pPr>
            <a:r>
              <a:rPr lang="en-US" sz="2800"/>
              <a:t>Principal</a:t>
            </a:r>
          </a:p>
          <a:p>
            <a:pPr marL="1022350" lvl="1" indent="-514350">
              <a:buAutoNum type="alphaUcPeriod"/>
            </a:pPr>
            <a:r>
              <a:rPr lang="en-US" sz="2800"/>
              <a:t>Guidance counselor</a:t>
            </a:r>
          </a:p>
          <a:p>
            <a:pPr marL="1022350" lvl="1" indent="-514350">
              <a:buFont typeface="Arial" panose="020B0604020202020204" pitchFamily="34" charset="0"/>
              <a:buAutoNum type="alphaUcPeriod"/>
            </a:pPr>
            <a:r>
              <a:rPr lang="en-US" sz="2800"/>
              <a:t>Technology staff </a:t>
            </a:r>
          </a:p>
          <a:p>
            <a:pPr marL="1022350" lvl="1" indent="-514350">
              <a:buAutoNum type="alphaUcPeriod"/>
            </a:pPr>
            <a:r>
              <a:rPr lang="en-US" sz="2800"/>
              <a:t>Other district staff</a:t>
            </a:r>
          </a:p>
          <a:p>
            <a:pPr marL="1022350" lvl="1" indent="-514350">
              <a:buAutoNum type="alphaUcPeriod"/>
            </a:pPr>
            <a:r>
              <a:rPr lang="en-US" sz="2800"/>
              <a:t>Other school staff</a:t>
            </a:r>
          </a:p>
          <a:p>
            <a:pPr marL="1022350" lvl="1" indent="-514350">
              <a:buAutoNum type="alphaUcPeriod"/>
            </a:pPr>
            <a:endParaRPr lang="en-US" sz="3200"/>
          </a:p>
        </p:txBody>
      </p:sp>
      <p:sp>
        <p:nvSpPr>
          <p:cNvPr id="2" name="Title 1">
            <a:extLst>
              <a:ext uri="{FF2B5EF4-FFF2-40B4-BE49-F238E27FC236}">
                <a16:creationId xmlns:a16="http://schemas.microsoft.com/office/drawing/2014/main" id="{A377C98B-8840-45A0-A256-C940A58852A0}"/>
              </a:ext>
            </a:extLst>
          </p:cNvPr>
          <p:cNvSpPr>
            <a:spLocks noGrp="1"/>
          </p:cNvSpPr>
          <p:nvPr>
            <p:ph type="title"/>
          </p:nvPr>
        </p:nvSpPr>
        <p:spPr/>
        <p:txBody>
          <a:bodyPr/>
          <a:lstStyle/>
          <a:p>
            <a:r>
              <a:rPr lang="en-US"/>
              <a:t>Poll Question</a:t>
            </a:r>
            <a:r>
              <a:rPr lang="en-US" sz="200"/>
              <a:t>—3</a:t>
            </a:r>
          </a:p>
        </p:txBody>
      </p:sp>
    </p:spTree>
    <p:extLst>
      <p:ext uri="{BB962C8B-B14F-4D97-AF65-F5344CB8AC3E}">
        <p14:creationId xmlns:p14="http://schemas.microsoft.com/office/powerpoint/2010/main" val="17116977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9C247-34FD-F127-2269-BECC687EC9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D9EBC8-66F2-368F-9427-C55F7777E93F}"/>
              </a:ext>
            </a:extLst>
          </p:cNvPr>
          <p:cNvSpPr>
            <a:spLocks noGrp="1"/>
          </p:cNvSpPr>
          <p:nvPr>
            <p:ph type="title"/>
          </p:nvPr>
        </p:nvSpPr>
        <p:spPr>
          <a:xfrm>
            <a:off x="93007" y="321214"/>
            <a:ext cx="11408108" cy="913685"/>
          </a:xfrm>
        </p:spPr>
        <p:txBody>
          <a:bodyPr>
            <a:noAutofit/>
          </a:bodyPr>
          <a:lstStyle/>
          <a:p>
            <a:r>
              <a:rPr lang="en-US" sz="4000">
                <a:latin typeface="Arial"/>
                <a:cs typeface="Arial"/>
              </a:rPr>
              <a:t>Verifying Accommodations: Student Registration Export</a:t>
            </a:r>
            <a:endParaRPr lang="en-US" sz="400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335EC71-5C54-B9E2-01F7-9ADF1DFB4D64}"/>
              </a:ext>
            </a:extLst>
          </p:cNvPr>
          <p:cNvSpPr>
            <a:spLocks noGrp="1"/>
          </p:cNvSpPr>
          <p:nvPr>
            <p:ph type="body" idx="1"/>
          </p:nvPr>
        </p:nvSpPr>
        <p:spPr>
          <a:xfrm>
            <a:off x="614538" y="1234899"/>
            <a:ext cx="10595668" cy="4381888"/>
          </a:xfrm>
        </p:spPr>
        <p:txBody>
          <a:bodyPr vert="horz" lIns="91440" tIns="45720" rIns="91440" bIns="45720" rtlCol="0" anchor="t">
            <a:normAutofit/>
          </a:bodyPr>
          <a:lstStyle/>
          <a:p>
            <a:pPr marL="514350" indent="-514350">
              <a:buClr>
                <a:srgbClr val="000000"/>
              </a:buClr>
              <a:buAutoNum type="arabicPeriod"/>
            </a:pPr>
            <a:r>
              <a:rPr lang="en-US" sz="2400">
                <a:solidFill>
                  <a:srgbClr val="000000"/>
                </a:solidFill>
                <a:latin typeface="Arial"/>
                <a:cs typeface="Arial"/>
              </a:rPr>
              <a:t>Log in to the MCAS Portal and select </a:t>
            </a:r>
            <a:r>
              <a:rPr lang="en-US" sz="2400" b="1">
                <a:solidFill>
                  <a:srgbClr val="000000"/>
                </a:solidFill>
                <a:latin typeface="Arial"/>
                <a:cs typeface="Arial"/>
              </a:rPr>
              <a:t>Administration</a:t>
            </a:r>
            <a:r>
              <a:rPr lang="en-US" sz="2400">
                <a:solidFill>
                  <a:srgbClr val="000000"/>
                </a:solidFill>
                <a:latin typeface="Arial"/>
                <a:cs typeface="Arial"/>
              </a:rPr>
              <a:t>.</a:t>
            </a:r>
            <a:endParaRPr lang="en-US" sz="2400">
              <a:solidFill>
                <a:srgbClr val="000000"/>
              </a:solidFill>
              <a:latin typeface="Arial" panose="020B0604020202020204" pitchFamily="34" charset="0"/>
              <a:cs typeface="Arial" panose="020B0604020202020204" pitchFamily="34" charset="0"/>
            </a:endParaRPr>
          </a:p>
          <a:p>
            <a:pPr marL="514350" indent="-514350">
              <a:buClr>
                <a:srgbClr val="000000"/>
              </a:buClr>
              <a:buAutoNum type="arabicPeriod"/>
            </a:pPr>
            <a:r>
              <a:rPr lang="en-US" sz="2400">
                <a:solidFill>
                  <a:srgbClr val="000000"/>
                </a:solidFill>
                <a:latin typeface="Arial"/>
                <a:cs typeface="Arial"/>
              </a:rPr>
              <a:t>Select </a:t>
            </a:r>
            <a:r>
              <a:rPr lang="en-US" sz="2400" b="1">
                <a:solidFill>
                  <a:srgbClr val="000000"/>
                </a:solidFill>
                <a:latin typeface="Arial"/>
                <a:cs typeface="Arial"/>
              </a:rPr>
              <a:t>Student Registration.</a:t>
            </a:r>
            <a:endParaRPr lang="en-US" sz="2400">
              <a:solidFill>
                <a:srgbClr val="000000"/>
              </a:solidFill>
              <a:latin typeface="Arial" panose="020B0604020202020204" pitchFamily="34" charset="0"/>
              <a:cs typeface="Arial" panose="020B0604020202020204" pitchFamily="34" charset="0"/>
            </a:endParaRPr>
          </a:p>
          <a:p>
            <a:pPr marL="457200" indent="-457200">
              <a:buClr>
                <a:srgbClr val="000000"/>
              </a:buClr>
              <a:buAutoNum type="arabicPeriod"/>
            </a:pPr>
            <a:r>
              <a:rPr lang="en-US" sz="2400">
                <a:solidFill>
                  <a:srgbClr val="000000"/>
                </a:solidFill>
                <a:latin typeface="Arial"/>
                <a:cs typeface="Arial"/>
              </a:rPr>
              <a:t>Select the correct school or district. </a:t>
            </a:r>
          </a:p>
          <a:p>
            <a:pPr marL="457200" indent="-457200">
              <a:buClr>
                <a:srgbClr val="000000"/>
              </a:buClr>
              <a:buAutoNum type="arabicPeriod"/>
            </a:pPr>
            <a:r>
              <a:rPr lang="en-US" sz="2400">
                <a:solidFill>
                  <a:srgbClr val="000000"/>
                </a:solidFill>
                <a:latin typeface="Arial"/>
                <a:cs typeface="Arial"/>
              </a:rPr>
              <a:t>Select </a:t>
            </a:r>
            <a:r>
              <a:rPr lang="en-US" sz="2400" b="1">
                <a:solidFill>
                  <a:srgbClr val="000000"/>
                </a:solidFill>
                <a:latin typeface="Arial"/>
                <a:cs typeface="Arial"/>
              </a:rPr>
              <a:t>Export Students</a:t>
            </a:r>
            <a:r>
              <a:rPr lang="en-US" sz="2400">
                <a:solidFill>
                  <a:srgbClr val="000000"/>
                </a:solidFill>
                <a:latin typeface="Arial"/>
                <a:cs typeface="Arial"/>
              </a:rPr>
              <a:t>.</a:t>
            </a:r>
          </a:p>
          <a:p>
            <a:pPr marL="457200" indent="-457200">
              <a:buClr>
                <a:srgbClr val="000000"/>
              </a:buClr>
              <a:buAutoNum type="arabicPeriod"/>
            </a:pPr>
            <a:r>
              <a:rPr lang="en-US" sz="2400">
                <a:solidFill>
                  <a:srgbClr val="000000"/>
                </a:solidFill>
                <a:latin typeface="Arial"/>
                <a:cs typeface="Arial"/>
              </a:rPr>
              <a:t>Review the accommodations for each student in the export.</a:t>
            </a:r>
          </a:p>
          <a:p>
            <a:pPr marL="457200" indent="-457200">
              <a:buClr>
                <a:srgbClr val="000000"/>
              </a:buClr>
              <a:buAutoNum type="arabicPeriod"/>
            </a:pPr>
            <a:endParaRPr lang="en-US" sz="2400">
              <a:solidFill>
                <a:srgbClr val="000000"/>
              </a:solidFill>
              <a:latin typeface="Arial"/>
              <a:cs typeface="Arial"/>
            </a:endParaRPr>
          </a:p>
          <a:p>
            <a:endParaRPr lang="en-US"/>
          </a:p>
        </p:txBody>
      </p:sp>
      <p:grpSp>
        <p:nvGrpSpPr>
          <p:cNvPr id="4" name="Group 3">
            <a:extLst>
              <a:ext uri="{FF2B5EF4-FFF2-40B4-BE49-F238E27FC236}">
                <a16:creationId xmlns:a16="http://schemas.microsoft.com/office/drawing/2014/main" id="{867DA0FE-C779-2CA3-8D47-C0D7C8436628}"/>
              </a:ext>
            </a:extLst>
          </p:cNvPr>
          <p:cNvGrpSpPr/>
          <p:nvPr/>
        </p:nvGrpSpPr>
        <p:grpSpPr>
          <a:xfrm>
            <a:off x="3122263" y="3724275"/>
            <a:ext cx="7153275" cy="2914650"/>
            <a:chOff x="2097331" y="3724275"/>
            <a:chExt cx="7153275" cy="2914650"/>
          </a:xfrm>
        </p:grpSpPr>
        <p:pic>
          <p:nvPicPr>
            <p:cNvPr id="6" name="Picture 5">
              <a:extLst>
                <a:ext uri="{FF2B5EF4-FFF2-40B4-BE49-F238E27FC236}">
                  <a16:creationId xmlns:a16="http://schemas.microsoft.com/office/drawing/2014/main" id="{6E9F3A51-91FC-E4CE-5B3D-4332544E6115}"/>
                </a:ext>
              </a:extLst>
            </p:cNvPr>
            <p:cNvPicPr>
              <a:picLocks noChangeAspect="1"/>
            </p:cNvPicPr>
            <p:nvPr/>
          </p:nvPicPr>
          <p:blipFill>
            <a:blip r:embed="rId2"/>
            <a:stretch>
              <a:fillRect/>
            </a:stretch>
          </p:blipFill>
          <p:spPr>
            <a:xfrm>
              <a:off x="2097331" y="3724275"/>
              <a:ext cx="7153275" cy="2914650"/>
            </a:xfrm>
            <a:prstGeom prst="rect">
              <a:avLst/>
            </a:prstGeom>
          </p:spPr>
        </p:pic>
        <p:sp>
          <p:nvSpPr>
            <p:cNvPr id="7" name="Rectangle 6">
              <a:extLst>
                <a:ext uri="{FF2B5EF4-FFF2-40B4-BE49-F238E27FC236}">
                  <a16:creationId xmlns:a16="http://schemas.microsoft.com/office/drawing/2014/main" id="{32B004D3-F658-57F9-7C5D-B6100748FB1D}"/>
                </a:ext>
              </a:extLst>
            </p:cNvPr>
            <p:cNvSpPr/>
            <p:nvPr/>
          </p:nvSpPr>
          <p:spPr>
            <a:xfrm>
              <a:off x="6822830" y="4396153"/>
              <a:ext cx="1524000" cy="480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525499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55E3E-5B1B-C7CD-D3E9-ACEF14BF1C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FF2123-FCF9-83FD-0C67-81C8F2C2345A}"/>
              </a:ext>
            </a:extLst>
          </p:cNvPr>
          <p:cNvSpPr>
            <a:spLocks noGrp="1"/>
          </p:cNvSpPr>
          <p:nvPr>
            <p:ph type="title"/>
          </p:nvPr>
        </p:nvSpPr>
        <p:spPr>
          <a:xfrm>
            <a:off x="93007" y="90731"/>
            <a:ext cx="11408108" cy="913685"/>
          </a:xfrm>
        </p:spPr>
        <p:txBody>
          <a:bodyPr>
            <a:noAutofit/>
          </a:bodyPr>
          <a:lstStyle/>
          <a:p>
            <a:r>
              <a:rPr lang="en-US" sz="4400">
                <a:latin typeface="Arial"/>
                <a:cs typeface="Arial"/>
              </a:rPr>
              <a:t>Verifying Accommodations: Summary Sheet</a:t>
            </a:r>
            <a:endParaRPr lang="en-US" sz="440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D3CBFEA-16C0-5F35-DA88-7CE2790FAEB3}"/>
              </a:ext>
            </a:extLst>
          </p:cNvPr>
          <p:cNvSpPr>
            <a:spLocks noGrp="1"/>
          </p:cNvSpPr>
          <p:nvPr>
            <p:ph type="body" idx="1"/>
          </p:nvPr>
        </p:nvSpPr>
        <p:spPr>
          <a:xfrm>
            <a:off x="614538" y="1234899"/>
            <a:ext cx="10595668" cy="4381888"/>
          </a:xfrm>
        </p:spPr>
        <p:txBody>
          <a:bodyPr vert="horz" lIns="91440" tIns="45720" rIns="91440" bIns="45720" rtlCol="0" anchor="t">
            <a:normAutofit/>
          </a:bodyPr>
          <a:lstStyle/>
          <a:p>
            <a:pPr marL="514350" indent="-514350">
              <a:buClr>
                <a:srgbClr val="000000"/>
              </a:buClr>
              <a:buChar char="•"/>
            </a:pPr>
            <a:r>
              <a:rPr lang="en-US" sz="2400">
                <a:solidFill>
                  <a:srgbClr val="000000"/>
                </a:solidFill>
                <a:latin typeface="Arial"/>
                <a:cs typeface="Arial"/>
              </a:rPr>
              <a:t>Follow the steps in slides 44–45 to print student logins.</a:t>
            </a:r>
            <a:endParaRPr lang="en-US" sz="2400">
              <a:solidFill>
                <a:srgbClr val="000000"/>
              </a:solidFill>
              <a:latin typeface="Arial" panose="020B0604020202020204" pitchFamily="34" charset="0"/>
              <a:cs typeface="Arial" panose="020B0604020202020204" pitchFamily="34" charset="0"/>
            </a:endParaRPr>
          </a:p>
          <a:p>
            <a:pPr marL="514350" indent="-514350">
              <a:buClr>
                <a:srgbClr val="000000"/>
              </a:buClr>
              <a:buChar char="•"/>
            </a:pPr>
            <a:r>
              <a:rPr lang="en-US" sz="2400">
                <a:solidFill>
                  <a:srgbClr val="000000"/>
                </a:solidFill>
                <a:latin typeface="Arial"/>
                <a:cs typeface="Arial"/>
              </a:rPr>
              <a:t>Note: Be sure to print the student logins as a PDF. The first page of the PDF will be a summary page that lists students’ accommodations. </a:t>
            </a:r>
          </a:p>
          <a:p>
            <a:pPr marL="457200" indent="-457200">
              <a:buClr>
                <a:srgbClr val="000000"/>
              </a:buClr>
              <a:buAutoNum type="arabicPeriod"/>
            </a:pPr>
            <a:endParaRPr lang="en-US" sz="2400">
              <a:solidFill>
                <a:srgbClr val="000000"/>
              </a:solidFill>
              <a:latin typeface="Arial"/>
              <a:cs typeface="Arial"/>
            </a:endParaRPr>
          </a:p>
          <a:p>
            <a:endParaRPr lang="en-US"/>
          </a:p>
        </p:txBody>
      </p:sp>
      <p:pic>
        <p:nvPicPr>
          <p:cNvPr id="4" name="Picture 3">
            <a:extLst>
              <a:ext uri="{FF2B5EF4-FFF2-40B4-BE49-F238E27FC236}">
                <a16:creationId xmlns:a16="http://schemas.microsoft.com/office/drawing/2014/main" id="{F736BDE1-B10D-1881-68A7-361474E930F6}"/>
              </a:ext>
            </a:extLst>
          </p:cNvPr>
          <p:cNvPicPr>
            <a:picLocks noChangeAspect="1"/>
          </p:cNvPicPr>
          <p:nvPr/>
        </p:nvPicPr>
        <p:blipFill>
          <a:blip r:embed="rId2"/>
          <a:stretch>
            <a:fillRect/>
          </a:stretch>
        </p:blipFill>
        <p:spPr>
          <a:xfrm>
            <a:off x="238492" y="2794855"/>
            <a:ext cx="11715017" cy="1842721"/>
          </a:xfrm>
          <a:prstGeom prst="rect">
            <a:avLst/>
          </a:prstGeom>
        </p:spPr>
      </p:pic>
      <p:sp>
        <p:nvSpPr>
          <p:cNvPr id="5" name="Rectangle 4">
            <a:extLst>
              <a:ext uri="{FF2B5EF4-FFF2-40B4-BE49-F238E27FC236}">
                <a16:creationId xmlns:a16="http://schemas.microsoft.com/office/drawing/2014/main" id="{043081A7-676D-C342-26F8-8B4430E26D88}"/>
              </a:ext>
            </a:extLst>
          </p:cNvPr>
          <p:cNvSpPr/>
          <p:nvPr/>
        </p:nvSpPr>
        <p:spPr>
          <a:xfrm>
            <a:off x="9941168" y="3985846"/>
            <a:ext cx="1887415" cy="57443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35822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7E307-87B1-92A9-90A6-35FDC4761B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E6CA93-3BA5-4024-D5F7-D0306E941A4D}"/>
              </a:ext>
            </a:extLst>
          </p:cNvPr>
          <p:cNvSpPr>
            <a:spLocks noGrp="1"/>
          </p:cNvSpPr>
          <p:nvPr>
            <p:ph type="title"/>
          </p:nvPr>
        </p:nvSpPr>
        <p:spPr>
          <a:xfrm>
            <a:off x="608822" y="325193"/>
            <a:ext cx="10974355" cy="866793"/>
          </a:xfrm>
        </p:spPr>
        <p:txBody>
          <a:bodyPr>
            <a:noAutofit/>
          </a:bodyPr>
          <a:lstStyle/>
          <a:p>
            <a:r>
              <a:rPr lang="en-US" sz="4400">
                <a:latin typeface="Arial" panose="020B0604020202020204" pitchFamily="34" charset="0"/>
                <a:cs typeface="Arial" panose="020B0604020202020204" pitchFamily="34" charset="0"/>
              </a:rPr>
              <a:t>Test Administrator Logins</a:t>
            </a:r>
          </a:p>
        </p:txBody>
      </p:sp>
      <p:sp>
        <p:nvSpPr>
          <p:cNvPr id="3" name="Text Placeholder 2">
            <a:extLst>
              <a:ext uri="{FF2B5EF4-FFF2-40B4-BE49-F238E27FC236}">
                <a16:creationId xmlns:a16="http://schemas.microsoft.com/office/drawing/2014/main" id="{F7076F59-3225-D095-BA77-E61920F0A223}"/>
              </a:ext>
            </a:extLst>
          </p:cNvPr>
          <p:cNvSpPr>
            <a:spLocks noGrp="1"/>
          </p:cNvSpPr>
          <p:nvPr>
            <p:ph type="body" idx="1"/>
          </p:nvPr>
        </p:nvSpPr>
        <p:spPr>
          <a:xfrm>
            <a:off x="539434" y="1311539"/>
            <a:ext cx="10595668" cy="4933617"/>
          </a:xfrm>
        </p:spPr>
        <p:txBody>
          <a:bodyPr>
            <a:normAutofit/>
          </a:bodyPr>
          <a:lstStyle/>
          <a:p>
            <a:pPr marL="457200"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For the human read aloud and human signer accommodations for computer-based testing, schools may choose to have test administrators read the test over the student’s shoulder, or create test administrator logins so that test administrators can log in to their own test on their own device in order to read aloud.</a:t>
            </a:r>
          </a:p>
          <a:p>
            <a:pPr marL="457200" indent="-457200">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There are two options for creating a test administrator login in the MCAS Portal. </a:t>
            </a:r>
          </a:p>
          <a:p>
            <a:pPr marL="914400" lvl="1" indent="-457200">
              <a:buClr>
                <a:srgbClr val="000000"/>
              </a:buClr>
              <a:buFont typeface="Arial" panose="020B0604020202020204" pitchFamily="34" charset="0"/>
              <a:buChar char="•"/>
            </a:pPr>
            <a:r>
              <a:rPr lang="en-US" sz="2400" b="1">
                <a:solidFill>
                  <a:srgbClr val="000000"/>
                </a:solidFill>
                <a:latin typeface="Arial" panose="020B0604020202020204" pitchFamily="34" charset="0"/>
                <a:cs typeface="Arial" panose="020B0604020202020204" pitchFamily="34" charset="0"/>
              </a:rPr>
              <a:t>Option 1</a:t>
            </a:r>
            <a:r>
              <a:rPr lang="en-US" sz="2400">
                <a:solidFill>
                  <a:srgbClr val="000000"/>
                </a:solidFill>
                <a:latin typeface="Arial" panose="020B0604020202020204" pitchFamily="34" charset="0"/>
                <a:cs typeface="Arial" panose="020B0604020202020204" pitchFamily="34" charset="0"/>
              </a:rPr>
              <a:t>: Manually add a student to the MCAS Portal on the Students page using the field definitions outlined on the next slide. </a:t>
            </a:r>
          </a:p>
          <a:p>
            <a:pPr marL="914400" lvl="1" indent="-457200">
              <a:buClr>
                <a:srgbClr val="000000"/>
              </a:buClr>
              <a:buFont typeface="Arial" panose="020B0604020202020204" pitchFamily="34" charset="0"/>
              <a:buChar char="•"/>
            </a:pPr>
            <a:r>
              <a:rPr lang="en-US" sz="2400" b="1">
                <a:solidFill>
                  <a:srgbClr val="000000"/>
                </a:solidFill>
                <a:latin typeface="Arial" panose="020B0604020202020204" pitchFamily="34" charset="0"/>
                <a:cs typeface="Arial" panose="020B0604020202020204" pitchFamily="34" charset="0"/>
              </a:rPr>
              <a:t>Option 2</a:t>
            </a:r>
            <a:r>
              <a:rPr lang="en-US" sz="2400">
                <a:solidFill>
                  <a:srgbClr val="000000"/>
                </a:solidFill>
                <a:latin typeface="Arial" panose="020B0604020202020204" pitchFamily="34" charset="0"/>
                <a:cs typeface="Arial" panose="020B0604020202020204" pitchFamily="34" charset="0"/>
              </a:rPr>
              <a:t>: Add the test administrator login as a student during the Student Registration file upload. </a:t>
            </a:r>
          </a:p>
        </p:txBody>
      </p:sp>
    </p:spTree>
    <p:extLst>
      <p:ext uri="{BB962C8B-B14F-4D97-AF65-F5344CB8AC3E}">
        <p14:creationId xmlns:p14="http://schemas.microsoft.com/office/powerpoint/2010/main" val="20399630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C97B3-5943-F984-6FFC-79C2FD7393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8D50D1-07C5-16D2-CCE5-4EB7ED0E0498}"/>
              </a:ext>
            </a:extLst>
          </p:cNvPr>
          <p:cNvSpPr>
            <a:spLocks noGrp="1"/>
          </p:cNvSpPr>
          <p:nvPr>
            <p:ph type="title"/>
          </p:nvPr>
        </p:nvSpPr>
        <p:spPr>
          <a:xfrm>
            <a:off x="608822" y="-168965"/>
            <a:ext cx="10974355" cy="866793"/>
          </a:xfrm>
        </p:spPr>
        <p:txBody>
          <a:bodyPr>
            <a:noAutofit/>
          </a:bodyPr>
          <a:lstStyle/>
          <a:p>
            <a:r>
              <a:rPr lang="en-US" sz="4400">
                <a:latin typeface="Arial" panose="020B0604020202020204" pitchFamily="34" charset="0"/>
                <a:cs typeface="Arial" panose="020B0604020202020204" pitchFamily="34" charset="0"/>
              </a:rPr>
              <a:t>Test Administrator Logins</a:t>
            </a:r>
          </a:p>
        </p:txBody>
      </p:sp>
      <p:graphicFrame>
        <p:nvGraphicFramePr>
          <p:cNvPr id="4" name="Table 3">
            <a:extLst>
              <a:ext uri="{FF2B5EF4-FFF2-40B4-BE49-F238E27FC236}">
                <a16:creationId xmlns:a16="http://schemas.microsoft.com/office/drawing/2014/main" id="{CF0FA36F-4300-64B0-4536-4A0040E9D057}"/>
              </a:ext>
            </a:extLst>
          </p:cNvPr>
          <p:cNvGraphicFramePr>
            <a:graphicFrameLocks noGrp="1"/>
          </p:cNvGraphicFramePr>
          <p:nvPr>
            <p:extLst>
              <p:ext uri="{D42A27DB-BD31-4B8C-83A1-F6EECF244321}">
                <p14:modId xmlns:p14="http://schemas.microsoft.com/office/powerpoint/2010/main" val="1903071646"/>
              </p:ext>
            </p:extLst>
          </p:nvPr>
        </p:nvGraphicFramePr>
        <p:xfrm>
          <a:off x="281354" y="624628"/>
          <a:ext cx="11656088" cy="6053136"/>
        </p:xfrm>
        <a:graphic>
          <a:graphicData uri="http://schemas.openxmlformats.org/drawingml/2006/table">
            <a:tbl>
              <a:tblPr firstRow="1" bandRow="1">
                <a:tableStyleId>{5C22544A-7EE6-4342-B048-85BDC9FD1C3A}</a:tableStyleId>
              </a:tblPr>
              <a:tblGrid>
                <a:gridCol w="1256044">
                  <a:extLst>
                    <a:ext uri="{9D8B030D-6E8A-4147-A177-3AD203B41FA5}">
                      <a16:colId xmlns:a16="http://schemas.microsoft.com/office/drawing/2014/main" val="3418320978"/>
                    </a:ext>
                  </a:extLst>
                </a:gridCol>
                <a:gridCol w="3019017">
                  <a:extLst>
                    <a:ext uri="{9D8B030D-6E8A-4147-A177-3AD203B41FA5}">
                      <a16:colId xmlns:a16="http://schemas.microsoft.com/office/drawing/2014/main" val="1397342801"/>
                    </a:ext>
                  </a:extLst>
                </a:gridCol>
                <a:gridCol w="7381027">
                  <a:extLst>
                    <a:ext uri="{9D8B030D-6E8A-4147-A177-3AD203B41FA5}">
                      <a16:colId xmlns:a16="http://schemas.microsoft.com/office/drawing/2014/main" val="2916867166"/>
                    </a:ext>
                  </a:extLst>
                </a:gridCol>
              </a:tblGrid>
              <a:tr h="502792">
                <a:tc>
                  <a:txBody>
                    <a:bodyPr/>
                    <a:lstStyle/>
                    <a:p>
                      <a:r>
                        <a:rPr lang="en-US" sz="1400">
                          <a:latin typeface="Arial" panose="020B0604020202020204" pitchFamily="34" charset="0"/>
                          <a:cs typeface="Arial" panose="020B0604020202020204" pitchFamily="34" charset="0"/>
                        </a:rPr>
                        <a:t>Column of Student Registration File</a:t>
                      </a:r>
                    </a:p>
                  </a:txBody>
                  <a:tcPr/>
                </a:tc>
                <a:tc>
                  <a:txBody>
                    <a:bodyPr/>
                    <a:lstStyle/>
                    <a:p>
                      <a:r>
                        <a:rPr lang="en-US" sz="1400">
                          <a:latin typeface="Arial" panose="020B0604020202020204" pitchFamily="34" charset="0"/>
                          <a:cs typeface="Arial" panose="020B0604020202020204" pitchFamily="34" charset="0"/>
                        </a:rPr>
                        <a:t>Field Name</a:t>
                      </a:r>
                    </a:p>
                  </a:txBody>
                  <a:tcPr/>
                </a:tc>
                <a:tc>
                  <a:txBody>
                    <a:bodyPr/>
                    <a:lstStyle/>
                    <a:p>
                      <a:r>
                        <a:rPr lang="en-US" sz="1400">
                          <a:latin typeface="Arial" panose="020B0604020202020204" pitchFamily="34" charset="0"/>
                          <a:cs typeface="Arial" panose="020B0604020202020204" pitchFamily="34" charset="0"/>
                        </a:rPr>
                        <a:t>Field notes</a:t>
                      </a:r>
                    </a:p>
                  </a:txBody>
                  <a:tcPr/>
                </a:tc>
                <a:extLst>
                  <a:ext uri="{0D108BD9-81ED-4DB2-BD59-A6C34878D82A}">
                    <a16:rowId xmlns:a16="http://schemas.microsoft.com/office/drawing/2014/main" val="3917994375"/>
                  </a:ext>
                </a:extLst>
              </a:tr>
              <a:tr h="336788">
                <a:tc>
                  <a:txBody>
                    <a:bodyPr/>
                    <a:lstStyle/>
                    <a:p>
                      <a:r>
                        <a:rPr lang="en-US" sz="1600">
                          <a:solidFill>
                            <a:srgbClr val="000000"/>
                          </a:solidFill>
                          <a:latin typeface="Arial" panose="020B0604020202020204" pitchFamily="34" charset="0"/>
                          <a:cs typeface="Arial" panose="020B0604020202020204" pitchFamily="34" charset="0"/>
                        </a:rPr>
                        <a:t>A</a:t>
                      </a:r>
                    </a:p>
                  </a:txBody>
                  <a:tcPr/>
                </a:tc>
                <a:tc>
                  <a:txBody>
                    <a:bodyPr/>
                    <a:lstStyle/>
                    <a:p>
                      <a:r>
                        <a:rPr lang="en-US" sz="1600">
                          <a:solidFill>
                            <a:srgbClr val="000000"/>
                          </a:solidFill>
                          <a:latin typeface="Arial" panose="020B0604020202020204" pitchFamily="34" charset="0"/>
                          <a:cs typeface="Arial" panose="020B0604020202020204" pitchFamily="34" charset="0"/>
                        </a:rPr>
                        <a:t>District code</a:t>
                      </a:r>
                    </a:p>
                  </a:txBody>
                  <a:tcPr/>
                </a:tc>
                <a:tc>
                  <a:txBody>
                    <a:bodyPr/>
                    <a:lstStyle/>
                    <a:p>
                      <a:r>
                        <a:rPr lang="en-US" sz="1600">
                          <a:solidFill>
                            <a:srgbClr val="000000"/>
                          </a:solidFill>
                          <a:latin typeface="Arial" panose="020B0604020202020204" pitchFamily="34" charset="0"/>
                          <a:cs typeface="Arial" panose="020B0604020202020204" pitchFamily="34" charset="0"/>
                        </a:rPr>
                        <a:t>The testing district </a:t>
                      </a:r>
                    </a:p>
                  </a:txBody>
                  <a:tcPr/>
                </a:tc>
                <a:extLst>
                  <a:ext uri="{0D108BD9-81ED-4DB2-BD59-A6C34878D82A}">
                    <a16:rowId xmlns:a16="http://schemas.microsoft.com/office/drawing/2014/main" val="834403337"/>
                  </a:ext>
                </a:extLst>
              </a:tr>
              <a:tr h="336788">
                <a:tc>
                  <a:txBody>
                    <a:bodyPr/>
                    <a:lstStyle/>
                    <a:p>
                      <a:r>
                        <a:rPr lang="en-US" sz="1600">
                          <a:solidFill>
                            <a:srgbClr val="000000"/>
                          </a:solidFill>
                          <a:latin typeface="Arial" panose="020B0604020202020204" pitchFamily="34" charset="0"/>
                          <a:cs typeface="Arial" panose="020B0604020202020204" pitchFamily="34" charset="0"/>
                        </a:rPr>
                        <a:t>B</a:t>
                      </a:r>
                    </a:p>
                  </a:txBody>
                  <a:tcPr/>
                </a:tc>
                <a:tc>
                  <a:txBody>
                    <a:bodyPr/>
                    <a:lstStyle/>
                    <a:p>
                      <a:r>
                        <a:rPr lang="en-US" sz="1600">
                          <a:solidFill>
                            <a:srgbClr val="000000"/>
                          </a:solidFill>
                          <a:latin typeface="Arial" panose="020B0604020202020204" pitchFamily="34" charset="0"/>
                          <a:cs typeface="Arial" panose="020B0604020202020204" pitchFamily="34" charset="0"/>
                        </a:rPr>
                        <a:t>School code</a:t>
                      </a:r>
                    </a:p>
                  </a:txBody>
                  <a:tcPr/>
                </a:tc>
                <a:tc>
                  <a:txBody>
                    <a:bodyPr/>
                    <a:lstStyle/>
                    <a:p>
                      <a:r>
                        <a:rPr lang="en-US" sz="1600">
                          <a:solidFill>
                            <a:srgbClr val="000000"/>
                          </a:solidFill>
                          <a:latin typeface="Arial" panose="020B0604020202020204" pitchFamily="34" charset="0"/>
                          <a:cs typeface="Arial" panose="020B0604020202020204" pitchFamily="34" charset="0"/>
                        </a:rPr>
                        <a:t>The testing school</a:t>
                      </a:r>
                    </a:p>
                  </a:txBody>
                  <a:tcPr/>
                </a:tc>
                <a:extLst>
                  <a:ext uri="{0D108BD9-81ED-4DB2-BD59-A6C34878D82A}">
                    <a16:rowId xmlns:a16="http://schemas.microsoft.com/office/drawing/2014/main" val="3631542755"/>
                  </a:ext>
                </a:extLst>
              </a:tr>
              <a:tr h="336788">
                <a:tc>
                  <a:txBody>
                    <a:bodyPr/>
                    <a:lstStyle/>
                    <a:p>
                      <a:r>
                        <a:rPr lang="en-US" sz="1600">
                          <a:solidFill>
                            <a:srgbClr val="000000"/>
                          </a:solidFill>
                          <a:latin typeface="Arial" panose="020B0604020202020204" pitchFamily="34" charset="0"/>
                          <a:cs typeface="Arial" panose="020B0604020202020204" pitchFamily="34" charset="0"/>
                        </a:rPr>
                        <a:t>C</a:t>
                      </a:r>
                    </a:p>
                  </a:txBody>
                  <a:tcPr/>
                </a:tc>
                <a:tc>
                  <a:txBody>
                    <a:bodyPr/>
                    <a:lstStyle/>
                    <a:p>
                      <a:r>
                        <a:rPr lang="en-US" sz="1600">
                          <a:solidFill>
                            <a:srgbClr val="000000"/>
                          </a:solidFill>
                          <a:latin typeface="Arial" panose="020B0604020202020204" pitchFamily="34" charset="0"/>
                          <a:cs typeface="Arial" panose="020B0604020202020204" pitchFamily="34" charset="0"/>
                        </a:rPr>
                        <a:t>SASID</a:t>
                      </a:r>
                    </a:p>
                  </a:txBody>
                  <a:tcPr/>
                </a:tc>
                <a:tc>
                  <a:txBody>
                    <a:bodyPr/>
                    <a:lstStyle/>
                    <a:p>
                      <a:r>
                        <a:rPr lang="en-US" sz="1600">
                          <a:solidFill>
                            <a:srgbClr val="000000"/>
                          </a:solidFill>
                          <a:latin typeface="Arial" panose="020B0604020202020204" pitchFamily="34" charset="0"/>
                          <a:cs typeface="Arial" panose="020B0604020202020204" pitchFamily="34" charset="0"/>
                        </a:rPr>
                        <a:t>Begin with your 8-digit school code. Add “01”, “02”, etc. to the end of your school code for each test administrator login needed.   Example: For a school whose code is 77665555, their test administrator login SASIDs would be 7766555501, 7766555502, 7766555503, etc. </a:t>
                      </a:r>
                    </a:p>
                  </a:txBody>
                  <a:tcPr/>
                </a:tc>
                <a:extLst>
                  <a:ext uri="{0D108BD9-81ED-4DB2-BD59-A6C34878D82A}">
                    <a16:rowId xmlns:a16="http://schemas.microsoft.com/office/drawing/2014/main" val="59704541"/>
                  </a:ext>
                </a:extLst>
              </a:tr>
              <a:tr h="336788">
                <a:tc>
                  <a:txBody>
                    <a:bodyPr/>
                    <a:lstStyle/>
                    <a:p>
                      <a:r>
                        <a:rPr lang="en-US" sz="1600">
                          <a:solidFill>
                            <a:srgbClr val="000000"/>
                          </a:solidFill>
                          <a:latin typeface="Arial" panose="020B0604020202020204" pitchFamily="34" charset="0"/>
                          <a:cs typeface="Arial" panose="020B0604020202020204" pitchFamily="34" charset="0"/>
                        </a:rPr>
                        <a:t>D</a:t>
                      </a:r>
                    </a:p>
                  </a:txBody>
                  <a:tcPr/>
                </a:tc>
                <a:tc>
                  <a:txBody>
                    <a:bodyPr/>
                    <a:lstStyle/>
                    <a:p>
                      <a:r>
                        <a:rPr lang="en-US" sz="1600">
                          <a:solidFill>
                            <a:srgbClr val="000000"/>
                          </a:solidFill>
                          <a:latin typeface="Arial" panose="020B0604020202020204" pitchFamily="34" charset="0"/>
                          <a:cs typeface="Arial" panose="020B0604020202020204" pitchFamily="34" charset="0"/>
                        </a:rPr>
                        <a:t>Student grade </a:t>
                      </a:r>
                    </a:p>
                  </a:txBody>
                  <a:tcPr/>
                </a:tc>
                <a:tc>
                  <a:txBody>
                    <a:bodyPr/>
                    <a:lstStyle/>
                    <a:p>
                      <a:r>
                        <a:rPr lang="en-US" sz="1600">
                          <a:solidFill>
                            <a:srgbClr val="000000"/>
                          </a:solidFill>
                          <a:latin typeface="Arial" panose="020B0604020202020204" pitchFamily="34" charset="0"/>
                          <a:cs typeface="Arial" panose="020B0604020202020204" pitchFamily="34" charset="0"/>
                        </a:rPr>
                        <a:t>The grade level for the test that is being administered </a:t>
                      </a:r>
                    </a:p>
                  </a:txBody>
                  <a:tcPr/>
                </a:tc>
                <a:extLst>
                  <a:ext uri="{0D108BD9-81ED-4DB2-BD59-A6C34878D82A}">
                    <a16:rowId xmlns:a16="http://schemas.microsoft.com/office/drawing/2014/main" val="590160653"/>
                  </a:ext>
                </a:extLst>
              </a:tr>
              <a:tr h="336788">
                <a:tc>
                  <a:txBody>
                    <a:bodyPr/>
                    <a:lstStyle/>
                    <a:p>
                      <a:r>
                        <a:rPr lang="en-US" sz="1600">
                          <a:solidFill>
                            <a:srgbClr val="000000"/>
                          </a:solidFill>
                          <a:latin typeface="Arial" panose="020B0604020202020204" pitchFamily="34" charset="0"/>
                          <a:cs typeface="Arial" panose="020B0604020202020204" pitchFamily="34" charset="0"/>
                        </a:rPr>
                        <a:t>E</a:t>
                      </a:r>
                    </a:p>
                  </a:txBody>
                  <a:tcPr/>
                </a:tc>
                <a:tc>
                  <a:txBody>
                    <a:bodyPr/>
                    <a:lstStyle/>
                    <a:p>
                      <a:r>
                        <a:rPr lang="en-US" sz="1600">
                          <a:solidFill>
                            <a:srgbClr val="000000"/>
                          </a:solidFill>
                          <a:latin typeface="Arial" panose="020B0604020202020204" pitchFamily="34" charset="0"/>
                          <a:cs typeface="Arial" panose="020B0604020202020204" pitchFamily="34" charset="0"/>
                        </a:rPr>
                        <a:t>Last name </a:t>
                      </a:r>
                    </a:p>
                  </a:txBody>
                  <a:tcPr/>
                </a:tc>
                <a:tc>
                  <a:txBody>
                    <a:bodyPr/>
                    <a:lstStyle/>
                    <a:p>
                      <a:r>
                        <a:rPr lang="en-US" sz="1600">
                          <a:solidFill>
                            <a:srgbClr val="000000"/>
                          </a:solidFill>
                          <a:latin typeface="Arial" panose="020B0604020202020204" pitchFamily="34" charset="0"/>
                          <a:cs typeface="Arial" panose="020B0604020202020204" pitchFamily="34" charset="0"/>
                        </a:rPr>
                        <a:t>Enter in “TA LOGIN” </a:t>
                      </a:r>
                    </a:p>
                  </a:txBody>
                  <a:tcPr/>
                </a:tc>
                <a:extLst>
                  <a:ext uri="{0D108BD9-81ED-4DB2-BD59-A6C34878D82A}">
                    <a16:rowId xmlns:a16="http://schemas.microsoft.com/office/drawing/2014/main" val="3291345778"/>
                  </a:ext>
                </a:extLst>
              </a:tr>
              <a:tr h="336788">
                <a:tc>
                  <a:txBody>
                    <a:bodyPr/>
                    <a:lstStyle/>
                    <a:p>
                      <a:r>
                        <a:rPr lang="en-US" sz="1600">
                          <a:solidFill>
                            <a:srgbClr val="000000"/>
                          </a:solidFill>
                          <a:latin typeface="Arial" panose="020B0604020202020204" pitchFamily="34" charset="0"/>
                          <a:cs typeface="Arial" panose="020B0604020202020204" pitchFamily="34" charset="0"/>
                        </a:rPr>
                        <a:t>F</a:t>
                      </a:r>
                    </a:p>
                  </a:txBody>
                  <a:tcPr/>
                </a:tc>
                <a:tc>
                  <a:txBody>
                    <a:bodyPr/>
                    <a:lstStyle/>
                    <a:p>
                      <a:r>
                        <a:rPr lang="en-US" sz="1600">
                          <a:solidFill>
                            <a:srgbClr val="000000"/>
                          </a:solidFill>
                          <a:latin typeface="Arial" panose="020B0604020202020204" pitchFamily="34" charset="0"/>
                          <a:cs typeface="Arial" panose="020B0604020202020204" pitchFamily="34" charset="0"/>
                        </a:rPr>
                        <a:t>First name </a:t>
                      </a:r>
                    </a:p>
                  </a:txBody>
                  <a:tcPr/>
                </a:tc>
                <a:tc>
                  <a:txBody>
                    <a:bodyPr/>
                    <a:lstStyle/>
                    <a:p>
                      <a:r>
                        <a:rPr lang="en-US" sz="1600">
                          <a:solidFill>
                            <a:srgbClr val="000000"/>
                          </a:solidFill>
                          <a:latin typeface="Arial" panose="020B0604020202020204" pitchFamily="34" charset="0"/>
                          <a:cs typeface="Arial" panose="020B0604020202020204" pitchFamily="34" charset="0"/>
                        </a:rPr>
                        <a:t>The test administrator’s first name</a:t>
                      </a:r>
                    </a:p>
                  </a:txBody>
                  <a:tcPr/>
                </a:tc>
                <a:extLst>
                  <a:ext uri="{0D108BD9-81ED-4DB2-BD59-A6C34878D82A}">
                    <a16:rowId xmlns:a16="http://schemas.microsoft.com/office/drawing/2014/main" val="468565131"/>
                  </a:ext>
                </a:extLst>
              </a:tr>
              <a:tr h="336788">
                <a:tc>
                  <a:txBody>
                    <a:bodyPr/>
                    <a:lstStyle/>
                    <a:p>
                      <a:r>
                        <a:rPr lang="en-US" sz="1600">
                          <a:solidFill>
                            <a:srgbClr val="000000"/>
                          </a:solidFill>
                          <a:latin typeface="Arial" panose="020B0604020202020204" pitchFamily="34" charset="0"/>
                          <a:cs typeface="Arial" panose="020B0604020202020204" pitchFamily="34" charset="0"/>
                        </a:rPr>
                        <a:t>I</a:t>
                      </a:r>
                    </a:p>
                  </a:txBody>
                  <a:tcPr/>
                </a:tc>
                <a:tc>
                  <a:txBody>
                    <a:bodyPr/>
                    <a:lstStyle/>
                    <a:p>
                      <a:r>
                        <a:rPr lang="en-US" sz="1600">
                          <a:solidFill>
                            <a:srgbClr val="000000"/>
                          </a:solidFill>
                          <a:latin typeface="Arial" panose="020B0604020202020204" pitchFamily="34" charset="0"/>
                          <a:cs typeface="Arial" panose="020B0604020202020204" pitchFamily="34" charset="0"/>
                        </a:rPr>
                        <a:t>Date of birth </a:t>
                      </a:r>
                    </a:p>
                  </a:txBody>
                  <a:tcPr/>
                </a:tc>
                <a:tc>
                  <a:txBody>
                    <a:bodyPr/>
                    <a:lstStyle/>
                    <a:p>
                      <a:r>
                        <a:rPr lang="en-US" sz="1600">
                          <a:solidFill>
                            <a:srgbClr val="000000"/>
                          </a:solidFill>
                          <a:latin typeface="Arial" panose="020B0604020202020204" pitchFamily="34" charset="0"/>
                          <a:cs typeface="Arial" panose="020B0604020202020204" pitchFamily="34" charset="0"/>
                        </a:rPr>
                        <a:t>Enter in “01/01/1900” </a:t>
                      </a:r>
                    </a:p>
                  </a:txBody>
                  <a:tcPr/>
                </a:tc>
                <a:extLst>
                  <a:ext uri="{0D108BD9-81ED-4DB2-BD59-A6C34878D82A}">
                    <a16:rowId xmlns:a16="http://schemas.microsoft.com/office/drawing/2014/main" val="895147211"/>
                  </a:ext>
                </a:extLst>
              </a:tr>
              <a:tr h="336788">
                <a:tc>
                  <a:txBody>
                    <a:bodyPr/>
                    <a:lstStyle/>
                    <a:p>
                      <a:r>
                        <a:rPr lang="en-US" sz="1600">
                          <a:solidFill>
                            <a:srgbClr val="000000"/>
                          </a:solidFill>
                          <a:latin typeface="Arial" panose="020B0604020202020204" pitchFamily="34" charset="0"/>
                          <a:cs typeface="Arial" panose="020B0604020202020204" pitchFamily="34" charset="0"/>
                        </a:rPr>
                        <a:t>J</a:t>
                      </a:r>
                    </a:p>
                  </a:txBody>
                  <a:tcPr/>
                </a:tc>
                <a:tc>
                  <a:txBody>
                    <a:bodyPr/>
                    <a:lstStyle/>
                    <a:p>
                      <a:r>
                        <a:rPr lang="en-US" sz="1600">
                          <a:solidFill>
                            <a:srgbClr val="000000"/>
                          </a:solidFill>
                          <a:latin typeface="Arial" panose="020B0604020202020204" pitchFamily="34" charset="0"/>
                          <a:cs typeface="Arial" panose="020B0604020202020204" pitchFamily="34" charset="0"/>
                        </a:rPr>
                        <a:t>Test code </a:t>
                      </a:r>
                    </a:p>
                  </a:txBody>
                  <a:tcPr/>
                </a:tc>
                <a:tc>
                  <a:txBody>
                    <a:bodyPr/>
                    <a:lstStyle/>
                    <a:p>
                      <a:r>
                        <a:rPr lang="en-US" sz="1600">
                          <a:solidFill>
                            <a:srgbClr val="000000"/>
                          </a:solidFill>
                          <a:latin typeface="Arial" panose="020B0604020202020204" pitchFamily="34" charset="0"/>
                          <a:cs typeface="Arial" panose="020B0604020202020204" pitchFamily="34" charset="0"/>
                        </a:rPr>
                        <a:t>The test code for the test that is being administered </a:t>
                      </a:r>
                    </a:p>
                  </a:txBody>
                  <a:tcPr/>
                </a:tc>
                <a:extLst>
                  <a:ext uri="{0D108BD9-81ED-4DB2-BD59-A6C34878D82A}">
                    <a16:rowId xmlns:a16="http://schemas.microsoft.com/office/drawing/2014/main" val="3684205792"/>
                  </a:ext>
                </a:extLst>
              </a:tr>
              <a:tr h="336788">
                <a:tc>
                  <a:txBody>
                    <a:bodyPr/>
                    <a:lstStyle/>
                    <a:p>
                      <a:r>
                        <a:rPr lang="en-US" sz="1600">
                          <a:solidFill>
                            <a:srgbClr val="000000"/>
                          </a:solidFill>
                          <a:latin typeface="Arial" panose="020B0604020202020204" pitchFamily="34" charset="0"/>
                          <a:cs typeface="Arial" panose="020B0604020202020204" pitchFamily="34" charset="0"/>
                        </a:rPr>
                        <a:t>L</a:t>
                      </a:r>
                    </a:p>
                  </a:txBody>
                  <a:tcPr/>
                </a:tc>
                <a:tc>
                  <a:txBody>
                    <a:bodyPr/>
                    <a:lstStyle/>
                    <a:p>
                      <a:r>
                        <a:rPr lang="en-US" sz="1600">
                          <a:solidFill>
                            <a:srgbClr val="000000"/>
                          </a:solidFill>
                          <a:latin typeface="Arial" panose="020B0604020202020204" pitchFamily="34" charset="0"/>
                          <a:cs typeface="Arial" panose="020B0604020202020204" pitchFamily="34" charset="0"/>
                        </a:rPr>
                        <a:t>Test format </a:t>
                      </a:r>
                    </a:p>
                  </a:txBody>
                  <a:tcPr/>
                </a:tc>
                <a:tc>
                  <a:txBody>
                    <a:bodyPr/>
                    <a:lstStyle/>
                    <a:p>
                      <a:r>
                        <a:rPr lang="en-US" sz="1600">
                          <a:solidFill>
                            <a:srgbClr val="000000"/>
                          </a:solidFill>
                          <a:latin typeface="Arial" panose="020B0604020202020204" pitchFamily="34" charset="0"/>
                          <a:cs typeface="Arial" panose="020B0604020202020204" pitchFamily="34" charset="0"/>
                        </a:rPr>
                        <a:t>“O”</a:t>
                      </a:r>
                    </a:p>
                  </a:txBody>
                  <a:tcPr/>
                </a:tc>
                <a:extLst>
                  <a:ext uri="{0D108BD9-81ED-4DB2-BD59-A6C34878D82A}">
                    <a16:rowId xmlns:a16="http://schemas.microsoft.com/office/drawing/2014/main" val="4151704085"/>
                  </a:ext>
                </a:extLst>
              </a:tr>
              <a:tr h="336788">
                <a:tc>
                  <a:txBody>
                    <a:bodyPr/>
                    <a:lstStyle/>
                    <a:p>
                      <a:r>
                        <a:rPr lang="en-US" sz="1600">
                          <a:solidFill>
                            <a:srgbClr val="000000"/>
                          </a:solidFill>
                          <a:latin typeface="Arial" panose="020B0604020202020204" pitchFamily="34" charset="0"/>
                          <a:cs typeface="Arial" panose="020B0604020202020204" pitchFamily="34" charset="0"/>
                        </a:rPr>
                        <a:t>T</a:t>
                      </a:r>
                    </a:p>
                  </a:txBody>
                  <a:tcPr/>
                </a:tc>
                <a:tc>
                  <a:txBody>
                    <a:bodyPr/>
                    <a:lstStyle/>
                    <a:p>
                      <a:r>
                        <a:rPr lang="en-US" sz="1600">
                          <a:solidFill>
                            <a:srgbClr val="000000"/>
                          </a:solidFill>
                          <a:latin typeface="Arial" panose="020B0604020202020204" pitchFamily="34" charset="0"/>
                          <a:cs typeface="Arial" panose="020B0604020202020204" pitchFamily="34" charset="0"/>
                        </a:rPr>
                        <a:t>Human Read Aloud Standard </a:t>
                      </a:r>
                    </a:p>
                  </a:txBody>
                  <a:tcPr/>
                </a:tc>
                <a:tc>
                  <a:txBody>
                    <a:bodyPr/>
                    <a:lstStyle/>
                    <a:p>
                      <a:r>
                        <a:rPr lang="en-US" sz="1600">
                          <a:solidFill>
                            <a:srgbClr val="000000"/>
                          </a:solidFill>
                          <a:latin typeface="Arial" panose="020B0604020202020204" pitchFamily="34" charset="0"/>
                          <a:cs typeface="Arial" panose="020B0604020202020204" pitchFamily="34" charset="0"/>
                        </a:rPr>
                        <a:t>“Y” if administering Math, STE, or Civics </a:t>
                      </a:r>
                    </a:p>
                  </a:txBody>
                  <a:tcPr/>
                </a:tc>
                <a:extLst>
                  <a:ext uri="{0D108BD9-81ED-4DB2-BD59-A6C34878D82A}">
                    <a16:rowId xmlns:a16="http://schemas.microsoft.com/office/drawing/2014/main" val="3753760958"/>
                  </a:ext>
                </a:extLst>
              </a:tr>
              <a:tr h="336788">
                <a:tc>
                  <a:txBody>
                    <a:bodyPr/>
                    <a:lstStyle/>
                    <a:p>
                      <a:r>
                        <a:rPr lang="en-US" sz="1600">
                          <a:solidFill>
                            <a:srgbClr val="000000"/>
                          </a:solidFill>
                          <a:latin typeface="Arial" panose="020B0604020202020204" pitchFamily="34" charset="0"/>
                          <a:cs typeface="Arial" panose="020B0604020202020204" pitchFamily="34" charset="0"/>
                        </a:rPr>
                        <a:t>Z</a:t>
                      </a:r>
                    </a:p>
                  </a:txBody>
                  <a:tcPr/>
                </a:tc>
                <a:tc>
                  <a:txBody>
                    <a:bodyPr/>
                    <a:lstStyle/>
                    <a:p>
                      <a:r>
                        <a:rPr lang="en-US" sz="1600">
                          <a:solidFill>
                            <a:srgbClr val="000000"/>
                          </a:solidFill>
                          <a:latin typeface="Arial" panose="020B0604020202020204" pitchFamily="34" charset="0"/>
                          <a:cs typeface="Arial" panose="020B0604020202020204" pitchFamily="34" charset="0"/>
                        </a:rPr>
                        <a:t>Human Read Aloud Special </a:t>
                      </a:r>
                    </a:p>
                  </a:txBody>
                  <a:tcPr/>
                </a:tc>
                <a:tc>
                  <a:txBody>
                    <a:bodyPr/>
                    <a:lstStyle/>
                    <a:p>
                      <a:r>
                        <a:rPr lang="en-US" sz="1600">
                          <a:solidFill>
                            <a:srgbClr val="000000"/>
                          </a:solidFill>
                          <a:latin typeface="Arial" panose="020B0604020202020204" pitchFamily="34" charset="0"/>
                          <a:cs typeface="Arial" panose="020B0604020202020204" pitchFamily="34" charset="0"/>
                        </a:rPr>
                        <a:t>“Y” if administering ELA</a:t>
                      </a:r>
                    </a:p>
                  </a:txBody>
                  <a:tcPr/>
                </a:tc>
                <a:extLst>
                  <a:ext uri="{0D108BD9-81ED-4DB2-BD59-A6C34878D82A}">
                    <a16:rowId xmlns:a16="http://schemas.microsoft.com/office/drawing/2014/main" val="391827324"/>
                  </a:ext>
                </a:extLst>
              </a:tr>
              <a:tr h="336788">
                <a:tc>
                  <a:txBody>
                    <a:bodyPr/>
                    <a:lstStyle/>
                    <a:p>
                      <a:r>
                        <a:rPr lang="en-US" sz="1600">
                          <a:solidFill>
                            <a:srgbClr val="000000"/>
                          </a:solidFill>
                          <a:latin typeface="Arial" panose="020B0604020202020204" pitchFamily="34" charset="0"/>
                          <a:cs typeface="Arial" panose="020B0604020202020204" pitchFamily="34" charset="0"/>
                        </a:rPr>
                        <a:t>U</a:t>
                      </a:r>
                    </a:p>
                  </a:txBody>
                  <a:tcPr/>
                </a:tc>
                <a:tc>
                  <a:txBody>
                    <a:bodyPr/>
                    <a:lstStyle/>
                    <a:p>
                      <a:r>
                        <a:rPr lang="en-US" sz="1600">
                          <a:solidFill>
                            <a:srgbClr val="000000"/>
                          </a:solidFill>
                          <a:latin typeface="Arial" panose="020B0604020202020204" pitchFamily="34" charset="0"/>
                          <a:cs typeface="Arial" panose="020B0604020202020204" pitchFamily="34" charset="0"/>
                        </a:rPr>
                        <a:t>Human Signer Standard </a:t>
                      </a:r>
                    </a:p>
                  </a:txBody>
                  <a:tcPr/>
                </a:tc>
                <a:tc>
                  <a:txBody>
                    <a:bodyPr/>
                    <a:lstStyle/>
                    <a:p>
                      <a:r>
                        <a:rPr lang="en-US" sz="1600">
                          <a:solidFill>
                            <a:srgbClr val="000000"/>
                          </a:solidFill>
                          <a:latin typeface="Arial" panose="020B0604020202020204" pitchFamily="34" charset="0"/>
                          <a:cs typeface="Arial" panose="020B0604020202020204" pitchFamily="34" charset="0"/>
                        </a:rPr>
                        <a:t>“Y” if administering Math, STE, or Civics</a:t>
                      </a:r>
                    </a:p>
                  </a:txBody>
                  <a:tcPr/>
                </a:tc>
                <a:extLst>
                  <a:ext uri="{0D108BD9-81ED-4DB2-BD59-A6C34878D82A}">
                    <a16:rowId xmlns:a16="http://schemas.microsoft.com/office/drawing/2014/main" val="753567200"/>
                  </a:ext>
                </a:extLst>
              </a:tr>
              <a:tr h="336788">
                <a:tc>
                  <a:txBody>
                    <a:bodyPr/>
                    <a:lstStyle/>
                    <a:p>
                      <a:r>
                        <a:rPr lang="en-US" sz="1600">
                          <a:solidFill>
                            <a:srgbClr val="000000"/>
                          </a:solidFill>
                          <a:latin typeface="Arial" panose="020B0604020202020204" pitchFamily="34" charset="0"/>
                          <a:cs typeface="Arial" panose="020B0604020202020204" pitchFamily="34" charset="0"/>
                        </a:rPr>
                        <a:t>AA</a:t>
                      </a:r>
                    </a:p>
                  </a:txBody>
                  <a:tcPr/>
                </a:tc>
                <a:tc>
                  <a:txBody>
                    <a:bodyPr/>
                    <a:lstStyle/>
                    <a:p>
                      <a:r>
                        <a:rPr lang="en-US" sz="1600">
                          <a:solidFill>
                            <a:srgbClr val="000000"/>
                          </a:solidFill>
                          <a:latin typeface="Arial" panose="020B0604020202020204" pitchFamily="34" charset="0"/>
                          <a:cs typeface="Arial" panose="020B0604020202020204" pitchFamily="34" charset="0"/>
                        </a:rPr>
                        <a:t>Human Signer Special </a:t>
                      </a:r>
                    </a:p>
                  </a:txBody>
                  <a:tcPr/>
                </a:tc>
                <a:tc>
                  <a:txBody>
                    <a:bodyPr/>
                    <a:lstStyle/>
                    <a:p>
                      <a:r>
                        <a:rPr lang="en-US" sz="1600">
                          <a:solidFill>
                            <a:srgbClr val="000000"/>
                          </a:solidFill>
                          <a:latin typeface="Arial" panose="020B0604020202020204" pitchFamily="34" charset="0"/>
                          <a:cs typeface="Arial" panose="020B0604020202020204" pitchFamily="34" charset="0"/>
                        </a:rPr>
                        <a:t>“Y” if administering ELA </a:t>
                      </a:r>
                    </a:p>
                  </a:txBody>
                  <a:tcPr/>
                </a:tc>
                <a:extLst>
                  <a:ext uri="{0D108BD9-81ED-4DB2-BD59-A6C34878D82A}">
                    <a16:rowId xmlns:a16="http://schemas.microsoft.com/office/drawing/2014/main" val="2510186005"/>
                  </a:ext>
                </a:extLst>
              </a:tr>
            </a:tbl>
          </a:graphicData>
        </a:graphic>
      </p:graphicFrame>
    </p:spTree>
    <p:extLst>
      <p:ext uri="{BB962C8B-B14F-4D97-AF65-F5344CB8AC3E}">
        <p14:creationId xmlns:p14="http://schemas.microsoft.com/office/powerpoint/2010/main" val="13243224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AB73E-0FFC-093D-1D10-CEAAD9E722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B4659E-B229-6D85-D453-2D50DEAE913B}"/>
              </a:ext>
            </a:extLst>
          </p:cNvPr>
          <p:cNvSpPr>
            <a:spLocks noGrp="1"/>
          </p:cNvSpPr>
          <p:nvPr>
            <p:ph type="title"/>
          </p:nvPr>
        </p:nvSpPr>
        <p:spPr>
          <a:xfrm>
            <a:off x="608822" y="325193"/>
            <a:ext cx="10974355" cy="866793"/>
          </a:xfrm>
        </p:spPr>
        <p:txBody>
          <a:bodyPr>
            <a:noAutofit/>
          </a:bodyPr>
          <a:lstStyle/>
          <a:p>
            <a:r>
              <a:rPr lang="en-US" sz="4400">
                <a:latin typeface="Arial" panose="020B0604020202020204" pitchFamily="34" charset="0"/>
                <a:cs typeface="Arial" panose="020B0604020202020204" pitchFamily="34" charset="0"/>
              </a:rPr>
              <a:t>Test Administrator Logins</a:t>
            </a:r>
          </a:p>
        </p:txBody>
      </p:sp>
      <p:sp>
        <p:nvSpPr>
          <p:cNvPr id="3" name="Text Placeholder 2">
            <a:extLst>
              <a:ext uri="{FF2B5EF4-FFF2-40B4-BE49-F238E27FC236}">
                <a16:creationId xmlns:a16="http://schemas.microsoft.com/office/drawing/2014/main" id="{E32A1F30-70D8-1EBB-116D-B4C523B317B5}"/>
              </a:ext>
            </a:extLst>
          </p:cNvPr>
          <p:cNvSpPr>
            <a:spLocks noGrp="1"/>
          </p:cNvSpPr>
          <p:nvPr>
            <p:ph type="body" idx="1"/>
          </p:nvPr>
        </p:nvSpPr>
        <p:spPr>
          <a:xfrm>
            <a:off x="539434" y="1311540"/>
            <a:ext cx="10595668" cy="4381888"/>
          </a:xfrm>
        </p:spPr>
        <p:txBody>
          <a:bodyPr>
            <a:normAutofit/>
          </a:bodyPr>
          <a:lstStyle/>
          <a:p>
            <a:r>
              <a:rPr lang="en-US" sz="3200">
                <a:solidFill>
                  <a:srgbClr val="000000"/>
                </a:solidFill>
                <a:latin typeface="Arial" panose="020B0604020202020204" pitchFamily="34" charset="0"/>
                <a:cs typeface="Arial" panose="020B0604020202020204" pitchFamily="34" charset="0"/>
              </a:rPr>
              <a:t>Once the test administrator logins have been added to the MCAS Portal, create a class for the students requiring a human read aloud or human signer accommodation for that content area. </a:t>
            </a:r>
          </a:p>
          <a:p>
            <a:pPr marL="514350" indent="-514350">
              <a:buClr>
                <a:srgbClr val="000000"/>
              </a:buClr>
              <a:buFont typeface="+mj-lt"/>
              <a:buAutoNum type="arabicPeriod"/>
            </a:pPr>
            <a:r>
              <a:rPr lang="en-US" sz="3200">
                <a:solidFill>
                  <a:srgbClr val="000000"/>
                </a:solidFill>
                <a:latin typeface="Arial" panose="020B0604020202020204" pitchFamily="34" charset="0"/>
                <a:cs typeface="Arial" panose="020B0604020202020204" pitchFamily="34" charset="0"/>
              </a:rPr>
              <a:t>Add the appropriate student(s) to the class. </a:t>
            </a:r>
          </a:p>
          <a:p>
            <a:pPr marL="514350" indent="-514350">
              <a:buClr>
                <a:srgbClr val="000000"/>
              </a:buClr>
              <a:buFont typeface="+mj-lt"/>
              <a:buAutoNum type="arabicPeriod"/>
            </a:pPr>
            <a:r>
              <a:rPr lang="en-US" sz="3200">
                <a:solidFill>
                  <a:srgbClr val="000000"/>
                </a:solidFill>
                <a:latin typeface="Arial" panose="020B0604020202020204" pitchFamily="34" charset="0"/>
                <a:cs typeface="Arial" panose="020B0604020202020204" pitchFamily="34" charset="0"/>
              </a:rPr>
              <a:t>Add the test administrator login to the class. </a:t>
            </a:r>
          </a:p>
          <a:p>
            <a:pPr marL="514350" indent="-514350">
              <a:buClr>
                <a:srgbClr val="000000"/>
              </a:buClr>
              <a:buFont typeface="+mj-lt"/>
              <a:buAutoNum type="arabicPeriod"/>
            </a:pPr>
            <a:r>
              <a:rPr lang="en-US" sz="3200">
                <a:solidFill>
                  <a:srgbClr val="000000"/>
                </a:solidFill>
                <a:latin typeface="Arial" panose="020B0604020202020204" pitchFamily="34" charset="0"/>
                <a:cs typeface="Arial" panose="020B0604020202020204" pitchFamily="34" charset="0"/>
              </a:rPr>
              <a:t>Save the class. </a:t>
            </a:r>
          </a:p>
          <a:p>
            <a:pPr marL="514350" indent="-514350">
              <a:buClr>
                <a:srgbClr val="000000"/>
              </a:buClr>
              <a:buFont typeface="+mj-lt"/>
              <a:buAutoNum type="arabicPeriod"/>
            </a:pPr>
            <a:r>
              <a:rPr lang="en-US" sz="3200">
                <a:solidFill>
                  <a:srgbClr val="000000"/>
                </a:solidFill>
                <a:latin typeface="Arial" panose="020B0604020202020204" pitchFamily="34" charset="0"/>
                <a:cs typeface="Arial" panose="020B0604020202020204" pitchFamily="34" charset="0"/>
              </a:rPr>
              <a:t>Schedule the class to take the appropriate test. </a:t>
            </a:r>
            <a:endParaRPr lang="en-US" sz="3200"/>
          </a:p>
        </p:txBody>
      </p:sp>
    </p:spTree>
    <p:extLst>
      <p:ext uri="{BB962C8B-B14F-4D97-AF65-F5344CB8AC3E}">
        <p14:creationId xmlns:p14="http://schemas.microsoft.com/office/powerpoint/2010/main" val="39280904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0E3D5-2EA6-6AFE-B6E3-3C410276DE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0127D5-2FA4-C7CE-7AB6-C371070F35DC}"/>
              </a:ext>
            </a:extLst>
          </p:cNvPr>
          <p:cNvSpPr>
            <a:spLocks noGrp="1"/>
          </p:cNvSpPr>
          <p:nvPr>
            <p:ph type="title"/>
          </p:nvPr>
        </p:nvSpPr>
        <p:spPr>
          <a:xfrm>
            <a:off x="608822" y="325193"/>
            <a:ext cx="10974355" cy="866793"/>
          </a:xfrm>
        </p:spPr>
        <p:txBody>
          <a:bodyPr>
            <a:noAutofit/>
          </a:bodyPr>
          <a:lstStyle/>
          <a:p>
            <a:r>
              <a:rPr lang="en-US" sz="4400">
                <a:latin typeface="Arial" panose="020B0604020202020204" pitchFamily="34" charset="0"/>
                <a:cs typeface="Arial" panose="020B0604020202020204" pitchFamily="34" charset="0"/>
              </a:rPr>
              <a:t>Test Administrator Logins – After Testing</a:t>
            </a:r>
          </a:p>
        </p:txBody>
      </p:sp>
      <p:sp>
        <p:nvSpPr>
          <p:cNvPr id="3" name="Text Placeholder 2">
            <a:extLst>
              <a:ext uri="{FF2B5EF4-FFF2-40B4-BE49-F238E27FC236}">
                <a16:creationId xmlns:a16="http://schemas.microsoft.com/office/drawing/2014/main" id="{BC2F033A-AF63-F7BF-D7A5-757503B680B0}"/>
              </a:ext>
            </a:extLst>
          </p:cNvPr>
          <p:cNvSpPr>
            <a:spLocks noGrp="1"/>
          </p:cNvSpPr>
          <p:nvPr>
            <p:ph type="body" idx="1"/>
          </p:nvPr>
        </p:nvSpPr>
        <p:spPr>
          <a:xfrm>
            <a:off x="539434" y="1311540"/>
            <a:ext cx="10595668" cy="4381888"/>
          </a:xfrm>
        </p:spPr>
        <p:txBody>
          <a:bodyPr>
            <a:normAutofit/>
          </a:bodyPr>
          <a:lstStyle/>
          <a:p>
            <a:pPr marL="457200" indent="-457200">
              <a:buClr>
                <a:srgbClr val="000000"/>
              </a:buClr>
              <a:buFont typeface="Arial" panose="020B0604020202020204" pitchFamily="34" charset="0"/>
              <a:buChar char="•"/>
            </a:pPr>
            <a:r>
              <a:rPr lang="en-US" sz="3200">
                <a:solidFill>
                  <a:srgbClr val="000000"/>
                </a:solidFill>
                <a:latin typeface="Arial" panose="020B0604020202020204" pitchFamily="34" charset="0"/>
                <a:cs typeface="Arial" panose="020B0604020202020204" pitchFamily="34" charset="0"/>
              </a:rPr>
              <a:t>Once testing is complete, all test administrator login tests should be voided. </a:t>
            </a:r>
          </a:p>
          <a:p>
            <a:pPr marL="457200" indent="-457200">
              <a:buClr>
                <a:srgbClr val="000000"/>
              </a:buClr>
              <a:buFont typeface="Arial" panose="020B0604020202020204" pitchFamily="34" charset="0"/>
              <a:buChar char="•"/>
            </a:pPr>
            <a:r>
              <a:rPr lang="en-US" sz="3200">
                <a:solidFill>
                  <a:srgbClr val="000000"/>
                </a:solidFill>
                <a:latin typeface="Arial" panose="020B0604020202020204" pitchFamily="34" charset="0"/>
                <a:cs typeface="Arial" panose="020B0604020202020204" pitchFamily="34" charset="0"/>
              </a:rPr>
              <a:t>See the </a:t>
            </a:r>
            <a:r>
              <a:rPr lang="en-US" sz="3200" b="0" i="0" u="none" strike="noStrike">
                <a:solidFill>
                  <a:srgbClr val="1A4785"/>
                </a:solidFill>
                <a:effectLst/>
                <a:latin typeface="Arial" panose="020B0604020202020204" pitchFamily="34" charset="0"/>
                <a:hlinkClick r:id="rId2"/>
              </a:rPr>
              <a:t>Additional Tasks on the Test Scheduling Page of the MCAS Portal: Adding Report Codes, Reactivating Tests, and Exports</a:t>
            </a:r>
            <a:r>
              <a:rPr lang="en-US" sz="3200" b="0" i="0" u="none" strike="noStrike">
                <a:solidFill>
                  <a:srgbClr val="000000"/>
                </a:solidFill>
                <a:effectLst/>
                <a:latin typeface="Arial" panose="020B0604020202020204" pitchFamily="34" charset="0"/>
                <a:cs typeface="Arial" panose="020B0604020202020204" pitchFamily="34" charset="0"/>
              </a:rPr>
              <a:t> for instructions on voiding a test. </a:t>
            </a:r>
            <a:endParaRPr lang="en-US" sz="3200">
              <a:solidFill>
                <a:srgbClr val="000000"/>
              </a:solidFill>
              <a:latin typeface="Arial" panose="020B0604020202020204" pitchFamily="34" charset="0"/>
              <a:cs typeface="Arial" panose="020B0604020202020204" pitchFamily="34" charset="0"/>
            </a:endParaRPr>
          </a:p>
          <a:p>
            <a:endParaRPr lang="en-US" sz="3200"/>
          </a:p>
        </p:txBody>
      </p:sp>
    </p:spTree>
    <p:extLst>
      <p:ext uri="{BB962C8B-B14F-4D97-AF65-F5344CB8AC3E}">
        <p14:creationId xmlns:p14="http://schemas.microsoft.com/office/powerpoint/2010/main" val="11592111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65B72-F9F7-D3C3-3F2A-B9219A14A5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F0722D-B3B2-DE8E-347C-CA4AEA0C4E77}"/>
              </a:ext>
            </a:extLst>
          </p:cNvPr>
          <p:cNvSpPr>
            <a:spLocks noGrp="1"/>
          </p:cNvSpPr>
          <p:nvPr>
            <p:ph type="title"/>
          </p:nvPr>
        </p:nvSpPr>
        <p:spPr>
          <a:xfrm>
            <a:off x="608822" y="325193"/>
            <a:ext cx="10974355" cy="866793"/>
          </a:xfrm>
        </p:spPr>
        <p:txBody>
          <a:bodyPr>
            <a:noAutofit/>
          </a:bodyPr>
          <a:lstStyle/>
          <a:p>
            <a:r>
              <a:rPr lang="en-US" sz="4400">
                <a:latin typeface="Arial" panose="020B0604020202020204" pitchFamily="34" charset="0"/>
                <a:cs typeface="Arial" panose="020B0604020202020204" pitchFamily="34" charset="0"/>
              </a:rPr>
              <a:t>Resources</a:t>
            </a:r>
          </a:p>
        </p:txBody>
      </p:sp>
      <p:sp>
        <p:nvSpPr>
          <p:cNvPr id="3" name="Text Placeholder 2">
            <a:extLst>
              <a:ext uri="{FF2B5EF4-FFF2-40B4-BE49-F238E27FC236}">
                <a16:creationId xmlns:a16="http://schemas.microsoft.com/office/drawing/2014/main" id="{5167AB96-4730-573D-88FF-1BCA785D4BDC}"/>
              </a:ext>
            </a:extLst>
          </p:cNvPr>
          <p:cNvSpPr>
            <a:spLocks noGrp="1"/>
          </p:cNvSpPr>
          <p:nvPr>
            <p:ph type="body" idx="1"/>
          </p:nvPr>
        </p:nvSpPr>
        <p:spPr>
          <a:xfrm>
            <a:off x="539434" y="1311540"/>
            <a:ext cx="10595668" cy="4381888"/>
          </a:xfrm>
        </p:spPr>
        <p:txBody>
          <a:bodyPr>
            <a:normAutofit/>
          </a:bodyPr>
          <a:lstStyle/>
          <a:p>
            <a:pPr>
              <a:buClr>
                <a:srgbClr val="000000"/>
              </a:buClr>
            </a:pPr>
            <a:r>
              <a:rPr lang="en-US">
                <a:solidFill>
                  <a:srgbClr val="000000"/>
                </a:solidFill>
                <a:latin typeface="Arial" panose="020B0604020202020204" pitchFamily="34" charset="0"/>
                <a:cs typeface="Arial" panose="020B0604020202020204" pitchFamily="34" charset="0"/>
                <a:hlinkClick r:id="rId2"/>
              </a:rPr>
              <a:t>Principal’s Administration Manual</a:t>
            </a:r>
            <a:endParaRPr lang="en-US">
              <a:solidFill>
                <a:srgbClr val="000000"/>
              </a:solidFill>
              <a:latin typeface="Arial" panose="020B0604020202020204" pitchFamily="34" charset="0"/>
              <a:cs typeface="Arial" panose="020B0604020202020204" pitchFamily="34" charset="0"/>
            </a:endParaRPr>
          </a:p>
          <a:p>
            <a:pPr marL="457200"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Verifying accommodations: pages 46-47</a:t>
            </a:r>
          </a:p>
          <a:p>
            <a:pPr marL="457200" indent="-4572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Test administrator logins: pages 104–105</a:t>
            </a:r>
          </a:p>
        </p:txBody>
      </p:sp>
    </p:spTree>
    <p:extLst>
      <p:ext uri="{BB962C8B-B14F-4D97-AF65-F5344CB8AC3E}">
        <p14:creationId xmlns:p14="http://schemas.microsoft.com/office/powerpoint/2010/main" val="37726268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F0F5A-5DD6-50EE-3B93-FD7994AD7F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C6C797-C5FC-BDA0-6B38-D3AABAA2D1EF}"/>
              </a:ext>
            </a:extLst>
          </p:cNvPr>
          <p:cNvSpPr>
            <a:spLocks noGrp="1"/>
          </p:cNvSpPr>
          <p:nvPr>
            <p:ph type="title"/>
          </p:nvPr>
        </p:nvSpPr>
        <p:spPr>
          <a:xfrm>
            <a:off x="839570" y="2882157"/>
            <a:ext cx="10872573" cy="1093686"/>
          </a:xfrm>
        </p:spPr>
        <p:txBody>
          <a:bodyPr>
            <a:normAutofit fontScale="90000"/>
          </a:bodyPr>
          <a:lstStyle/>
          <a:p>
            <a:r>
              <a:rPr lang="en-US">
                <a:latin typeface="Arial" panose="020B0604020202020204" pitchFamily="34" charset="0"/>
                <a:cs typeface="Arial" panose="020B0604020202020204" pitchFamily="34" charset="0"/>
              </a:rPr>
              <a:t>7. Test Administrator Tasks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Before Testing</a:t>
            </a:r>
          </a:p>
        </p:txBody>
      </p:sp>
    </p:spTree>
    <p:extLst>
      <p:ext uri="{BB962C8B-B14F-4D97-AF65-F5344CB8AC3E}">
        <p14:creationId xmlns:p14="http://schemas.microsoft.com/office/powerpoint/2010/main" val="27263912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36435-F9E6-CC3A-C866-1996FFF27D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79FBE1-0AD5-52E5-F745-344E70F80B50}"/>
              </a:ext>
            </a:extLst>
          </p:cNvPr>
          <p:cNvSpPr>
            <a:spLocks noGrp="1"/>
          </p:cNvSpPr>
          <p:nvPr>
            <p:ph type="title" idx="4294967295"/>
          </p:nvPr>
        </p:nvSpPr>
        <p:spPr>
          <a:xfrm>
            <a:off x="822325" y="288925"/>
            <a:ext cx="11369675" cy="679450"/>
          </a:xfrm>
        </p:spPr>
        <p:txBody>
          <a:bodyPr/>
          <a:lstStyle/>
          <a:p>
            <a:r>
              <a:rPr lang="en-US" sz="3600">
                <a:solidFill>
                  <a:srgbClr val="3647B6"/>
                </a:solidFill>
                <a:latin typeface="Arial" panose="020B0604020202020204" pitchFamily="34" charset="0"/>
                <a:cs typeface="Arial" panose="020B0604020202020204" pitchFamily="34" charset="0"/>
              </a:rPr>
              <a:t>Timeline of Tasks in the MCAS Portal to Complete Before and During Testing for </a:t>
            </a:r>
            <a:r>
              <a:rPr lang="en-US" sz="3600" u="sng">
                <a:solidFill>
                  <a:srgbClr val="3647B6"/>
                </a:solidFill>
                <a:latin typeface="Arial" panose="020B0604020202020204" pitchFamily="34" charset="0"/>
                <a:cs typeface="Arial" panose="020B0604020202020204" pitchFamily="34" charset="0"/>
              </a:rPr>
              <a:t>Test Administrators</a:t>
            </a:r>
          </a:p>
        </p:txBody>
      </p:sp>
      <p:graphicFrame>
        <p:nvGraphicFramePr>
          <p:cNvPr id="5" name="Content Placeholder 4" descr="Up to 2 days before testing&#10;1 day before testing&#10;Test Day">
            <a:extLst>
              <a:ext uri="{FF2B5EF4-FFF2-40B4-BE49-F238E27FC236}">
                <a16:creationId xmlns:a16="http://schemas.microsoft.com/office/drawing/2014/main" id="{A9EF22FE-1434-9CFA-B6D4-520D1406563B}"/>
              </a:ext>
            </a:extLst>
          </p:cNvPr>
          <p:cNvGraphicFramePr>
            <a:graphicFrameLocks noGrp="1"/>
          </p:cNvGraphicFramePr>
          <p:nvPr>
            <p:ph idx="4294967295"/>
            <p:extLst>
              <p:ext uri="{D42A27DB-BD31-4B8C-83A1-F6EECF244321}">
                <p14:modId xmlns:p14="http://schemas.microsoft.com/office/powerpoint/2010/main" val="778179453"/>
              </p:ext>
            </p:extLst>
          </p:nvPr>
        </p:nvGraphicFramePr>
        <p:xfrm>
          <a:off x="411162" y="1278440"/>
          <a:ext cx="11369675" cy="504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1934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D3DBC-2518-0E32-A4BB-4F1E153849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AAD82E-F58D-5B4C-6995-AA8B6B293CE0}"/>
              </a:ext>
            </a:extLst>
          </p:cNvPr>
          <p:cNvSpPr>
            <a:spLocks noGrp="1"/>
          </p:cNvSpPr>
          <p:nvPr>
            <p:ph type="title"/>
          </p:nvPr>
        </p:nvSpPr>
        <p:spPr>
          <a:xfrm>
            <a:off x="608822" y="325193"/>
            <a:ext cx="10974355" cy="866793"/>
          </a:xfrm>
        </p:spPr>
        <p:txBody>
          <a:bodyPr>
            <a:noAutofit/>
          </a:bodyPr>
          <a:lstStyle/>
          <a:p>
            <a:r>
              <a:rPr lang="en-US" sz="4400">
                <a:latin typeface="Arial" panose="020B0604020202020204" pitchFamily="34" charset="0"/>
                <a:cs typeface="Arial" panose="020B0604020202020204" pitchFamily="34" charset="0"/>
              </a:rPr>
              <a:t>Verifying Accommodations</a:t>
            </a:r>
          </a:p>
        </p:txBody>
      </p:sp>
      <p:sp>
        <p:nvSpPr>
          <p:cNvPr id="3" name="Text Placeholder 2">
            <a:extLst>
              <a:ext uri="{FF2B5EF4-FFF2-40B4-BE49-F238E27FC236}">
                <a16:creationId xmlns:a16="http://schemas.microsoft.com/office/drawing/2014/main" id="{93B5F7BF-CF1A-24CD-6E0E-6E0DDCDD5275}"/>
              </a:ext>
            </a:extLst>
          </p:cNvPr>
          <p:cNvSpPr>
            <a:spLocks noGrp="1"/>
          </p:cNvSpPr>
          <p:nvPr>
            <p:ph type="body" idx="1"/>
          </p:nvPr>
        </p:nvSpPr>
        <p:spPr>
          <a:xfrm>
            <a:off x="729557" y="1637465"/>
            <a:ext cx="10595668" cy="4381888"/>
          </a:xfrm>
        </p:spPr>
        <p:txBody>
          <a:bodyPr vert="horz" lIns="91440" tIns="45720" rIns="91440" bIns="45720" rtlCol="0" anchor="t">
            <a:normAutofit/>
          </a:bodyPr>
          <a:lstStyle/>
          <a:p>
            <a:pPr marL="457200" indent="-457200">
              <a:buClr>
                <a:srgbClr val="000000"/>
              </a:buClr>
              <a:buFont typeface="Arial" panose="020B0604020202020204" pitchFamily="34" charset="0"/>
              <a:buChar char="•"/>
            </a:pPr>
            <a:r>
              <a:rPr lang="en-US">
                <a:solidFill>
                  <a:srgbClr val="000000"/>
                </a:solidFill>
                <a:latin typeface="Arial"/>
                <a:cs typeface="Arial"/>
              </a:rPr>
              <a:t>Test administrators should review accommodations prior to testing to ensure that they have been assigned correctly. </a:t>
            </a:r>
          </a:p>
          <a:p>
            <a:pPr marL="457200" indent="-457200">
              <a:buClr>
                <a:srgbClr val="000000"/>
              </a:buClr>
              <a:buFont typeface="Arial" panose="020B0604020202020204" pitchFamily="34" charset="0"/>
              <a:buChar char="•"/>
            </a:pPr>
            <a:r>
              <a:rPr lang="en-US">
                <a:solidFill>
                  <a:srgbClr val="000000"/>
                </a:solidFill>
                <a:latin typeface="Arial"/>
                <a:cs typeface="Arial"/>
              </a:rPr>
              <a:t>Test administrators can verify form-dependent accommodations on the </a:t>
            </a:r>
            <a:r>
              <a:rPr lang="en-US" b="1">
                <a:solidFill>
                  <a:srgbClr val="000000"/>
                </a:solidFill>
                <a:latin typeface="Arial"/>
                <a:cs typeface="Arial"/>
              </a:rPr>
              <a:t>View Details/Student Logins </a:t>
            </a:r>
            <a:r>
              <a:rPr lang="en-US">
                <a:solidFill>
                  <a:srgbClr val="000000"/>
                </a:solidFill>
                <a:latin typeface="Arial"/>
                <a:cs typeface="Arial"/>
              </a:rPr>
              <a:t>page. </a:t>
            </a:r>
          </a:p>
          <a:p>
            <a:pPr marL="457200" indent="-457200">
              <a:buClr>
                <a:srgbClr val="000000"/>
              </a:buClr>
              <a:buFont typeface="Arial" panose="020B0604020202020204" pitchFamily="34" charset="0"/>
              <a:buChar char="•"/>
            </a:pPr>
            <a:r>
              <a:rPr lang="en-US">
                <a:solidFill>
                  <a:srgbClr val="000000"/>
                </a:solidFill>
                <a:latin typeface="Arial"/>
                <a:cs typeface="Arial"/>
              </a:rPr>
              <a:t>Test administrators can verify other accommodations on the student summary page (the first page of the PDF of exported student logins). </a:t>
            </a:r>
          </a:p>
          <a:p>
            <a:endParaRPr lang="en-US" sz="3200"/>
          </a:p>
        </p:txBody>
      </p:sp>
    </p:spTree>
    <p:extLst>
      <p:ext uri="{BB962C8B-B14F-4D97-AF65-F5344CB8AC3E}">
        <p14:creationId xmlns:p14="http://schemas.microsoft.com/office/powerpoint/2010/main" val="319572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C98B-8840-45A0-A256-C940A58852A0}"/>
              </a:ext>
            </a:extLst>
          </p:cNvPr>
          <p:cNvSpPr>
            <a:spLocks noGrp="1"/>
          </p:cNvSpPr>
          <p:nvPr>
            <p:ph type="title"/>
          </p:nvPr>
        </p:nvSpPr>
        <p:spPr/>
        <p:txBody>
          <a:bodyPr/>
          <a:lstStyle/>
          <a:p>
            <a:r>
              <a:rPr lang="en-US"/>
              <a:t>Poll Question</a:t>
            </a:r>
            <a:r>
              <a:rPr lang="en-US" sz="200"/>
              <a:t>—3</a:t>
            </a:r>
          </a:p>
        </p:txBody>
      </p:sp>
      <p:sp>
        <p:nvSpPr>
          <p:cNvPr id="3" name="Content Placeholder 2">
            <a:extLst>
              <a:ext uri="{FF2B5EF4-FFF2-40B4-BE49-F238E27FC236}">
                <a16:creationId xmlns:a16="http://schemas.microsoft.com/office/drawing/2014/main" id="{EA8BECCA-2104-4569-9EFA-4A4475A36802}"/>
              </a:ext>
            </a:extLst>
          </p:cNvPr>
          <p:cNvSpPr>
            <a:spLocks noGrp="1"/>
          </p:cNvSpPr>
          <p:nvPr>
            <p:ph idx="4294967295"/>
          </p:nvPr>
        </p:nvSpPr>
        <p:spPr>
          <a:xfrm>
            <a:off x="600075" y="2078038"/>
            <a:ext cx="10515600" cy="4051300"/>
          </a:xfrm>
        </p:spPr>
        <p:txBody>
          <a:bodyPr>
            <a:normAutofit/>
          </a:bodyPr>
          <a:lstStyle/>
          <a:p>
            <a:pPr marL="0" indent="0">
              <a:buNone/>
            </a:pPr>
            <a:r>
              <a:rPr lang="en-US" sz="3200" b="1"/>
              <a:t>How many years have you coordinated MCAS test administration?</a:t>
            </a:r>
            <a:endParaRPr lang="en-US"/>
          </a:p>
          <a:p>
            <a:pPr marL="1022350" lvl="1" indent="-514350">
              <a:buAutoNum type="alphaUcPeriod"/>
            </a:pPr>
            <a:r>
              <a:rPr lang="en-US" sz="2800"/>
              <a:t>0–This is my first year.</a:t>
            </a:r>
          </a:p>
          <a:p>
            <a:pPr marL="1022350" lvl="1" indent="-514350">
              <a:buAutoNum type="alphaUcPeriod"/>
            </a:pPr>
            <a:r>
              <a:rPr lang="en-US" sz="2800"/>
              <a:t>1 year</a:t>
            </a:r>
          </a:p>
          <a:p>
            <a:pPr marL="1022350" lvl="1" indent="-514350">
              <a:buAutoNum type="alphaUcPeriod"/>
            </a:pPr>
            <a:r>
              <a:rPr lang="en-US" sz="2800"/>
              <a:t>2–3 years</a:t>
            </a:r>
          </a:p>
          <a:p>
            <a:pPr marL="1022350" lvl="1" indent="-514350">
              <a:buAutoNum type="alphaUcPeriod"/>
            </a:pPr>
            <a:r>
              <a:rPr lang="en-US" sz="2800"/>
              <a:t>4–5 years</a:t>
            </a:r>
          </a:p>
          <a:p>
            <a:pPr marL="1022350" lvl="1" indent="-514350">
              <a:buFont typeface="Arial" panose="020B0604020202020204" pitchFamily="34" charset="0"/>
              <a:buAutoNum type="alphaUcPeriod"/>
            </a:pPr>
            <a:r>
              <a:rPr lang="en-US" sz="2800"/>
              <a:t>6+ years</a:t>
            </a:r>
          </a:p>
          <a:p>
            <a:pPr marL="1022350" lvl="1" indent="-514350">
              <a:buAutoNum type="alphaUcPeriod"/>
            </a:pPr>
            <a:endParaRPr lang="en-US" sz="3200"/>
          </a:p>
        </p:txBody>
      </p:sp>
    </p:spTree>
    <p:extLst>
      <p:ext uri="{BB962C8B-B14F-4D97-AF65-F5344CB8AC3E}">
        <p14:creationId xmlns:p14="http://schemas.microsoft.com/office/powerpoint/2010/main" val="32169285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B2C5F-23AD-3ACD-4D77-714EFDDD9F56}"/>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983ABDE-E910-AB46-A61F-7A6C8E0CA9D4}"/>
              </a:ext>
            </a:extLst>
          </p:cNvPr>
          <p:cNvSpPr txBox="1">
            <a:spLocks noGrp="1"/>
          </p:cNvSpPr>
          <p:nvPr>
            <p:ph type="title" idx="4294967295"/>
          </p:nvPr>
        </p:nvSpPr>
        <p:spPr>
          <a:xfrm>
            <a:off x="861238" y="1060426"/>
            <a:ext cx="7670800" cy="958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a:ln>
                  <a:noFill/>
                </a:ln>
                <a:solidFill>
                  <a:srgbClr val="3647B6"/>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a:extLst>
              <a:ext uri="{FF2B5EF4-FFF2-40B4-BE49-F238E27FC236}">
                <a16:creationId xmlns:a16="http://schemas.microsoft.com/office/drawing/2014/main" id="{AA94959C-263A-FE12-428B-76CE3D8A5F9E}"/>
              </a:ext>
            </a:extLst>
          </p:cNvPr>
          <p:cNvSpPr>
            <a:spLocks noGrp="1"/>
          </p:cNvSpPr>
          <p:nvPr>
            <p:ph idx="4294967295"/>
          </p:nvPr>
        </p:nvSpPr>
        <p:spPr>
          <a:xfrm>
            <a:off x="0" y="2132013"/>
            <a:ext cx="7391400" cy="3813175"/>
          </a:xfrm>
        </p:spPr>
        <p:txBody>
          <a:bodyPr anchor="ctr"/>
          <a:lstStyle/>
          <a:p>
            <a:pPr algn="ctr">
              <a:buNone/>
            </a:pPr>
            <a:r>
              <a:rPr lang="en-US" sz="4000">
                <a:latin typeface="Arial" panose="020B0604020202020204" pitchFamily="34" charset="0"/>
                <a:cs typeface="Arial" panose="020B0604020202020204" pitchFamily="34" charset="0"/>
              </a:rPr>
              <a:t>Use the “Q&amp;A” feature </a:t>
            </a:r>
            <a:br>
              <a:rPr lang="en-US" sz="4000">
                <a:latin typeface="Arial" panose="020B0604020202020204" pitchFamily="34" charset="0"/>
                <a:cs typeface="Arial" panose="020B0604020202020204" pitchFamily="34" charset="0"/>
              </a:rPr>
            </a:br>
            <a:r>
              <a:rPr lang="en-US" sz="4000">
                <a:latin typeface="Arial" panose="020B0604020202020204" pitchFamily="34" charset="0"/>
                <a:cs typeface="Arial" panose="020B0604020202020204" pitchFamily="34" charset="0"/>
              </a:rPr>
              <a:t>to ask questions. </a:t>
            </a:r>
          </a:p>
        </p:txBody>
      </p:sp>
      <p:grpSp>
        <p:nvGrpSpPr>
          <p:cNvPr id="10" name="Group 9" descr="Image displays Q and A icon">
            <a:extLst>
              <a:ext uri="{FF2B5EF4-FFF2-40B4-BE49-F238E27FC236}">
                <a16:creationId xmlns:a16="http://schemas.microsoft.com/office/drawing/2014/main" id="{41B0A5C0-9F7F-28BC-F434-39989BAE263B}"/>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0635461E-86B0-EEED-BD2C-93ABF7FA934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FC1553A3-44CC-24FD-991D-CDFCA58525E8}"/>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E8B5A2C9-0523-7747-5230-8938B6F8216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27397171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9570" y="2882157"/>
            <a:ext cx="10872573" cy="1093686"/>
          </a:xfrm>
        </p:spPr>
        <p:txBody>
          <a:bodyPr>
            <a:normAutofit fontScale="90000"/>
          </a:bodyPr>
          <a:lstStyle/>
          <a:p>
            <a:r>
              <a:rPr lang="en-US">
                <a:latin typeface="Arial" panose="020B0604020202020204" pitchFamily="34" charset="0"/>
                <a:cs typeface="Arial" panose="020B0604020202020204" pitchFamily="34" charset="0"/>
              </a:rPr>
              <a:t>8. Resources, Support, and Next Steps</a:t>
            </a:r>
          </a:p>
        </p:txBody>
      </p:sp>
    </p:spTree>
    <p:extLst>
      <p:ext uri="{BB962C8B-B14F-4D97-AF65-F5344CB8AC3E}">
        <p14:creationId xmlns:p14="http://schemas.microsoft.com/office/powerpoint/2010/main" val="23956068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idx="4294967295"/>
          </p:nvPr>
        </p:nvSpPr>
        <p:spPr>
          <a:xfrm>
            <a:off x="822325" y="288925"/>
            <a:ext cx="11369675" cy="679450"/>
          </a:xfrm>
        </p:spPr>
        <p:txBody>
          <a:bodyPr>
            <a:normAutofit fontScale="90000"/>
          </a:bodyPr>
          <a:lstStyle/>
          <a:p>
            <a:r>
              <a:rPr lang="en-US" sz="4400">
                <a:solidFill>
                  <a:srgbClr val="3647B6"/>
                </a:solidFill>
                <a:cs typeface="Segoe UI" pitchFamily="34" charset="0"/>
              </a:rPr>
              <a:t>Additional Resources</a:t>
            </a:r>
          </a:p>
        </p:txBody>
      </p:sp>
      <p:graphicFrame>
        <p:nvGraphicFramePr>
          <p:cNvPr id="6" name="Content Placeholder 5">
            <a:extLst>
              <a:ext uri="{FF2B5EF4-FFF2-40B4-BE49-F238E27FC236}">
                <a16:creationId xmlns:a16="http://schemas.microsoft.com/office/drawing/2014/main" id="{542CEC8D-B89A-4DB6-818C-8F3A9CC6214F}"/>
              </a:ext>
            </a:extLst>
          </p:cNvPr>
          <p:cNvGraphicFramePr>
            <a:graphicFrameLocks noGrp="1"/>
          </p:cNvGraphicFramePr>
          <p:nvPr>
            <p:ph idx="4294967295"/>
            <p:extLst>
              <p:ext uri="{D42A27DB-BD31-4B8C-83A1-F6EECF244321}">
                <p14:modId xmlns:p14="http://schemas.microsoft.com/office/powerpoint/2010/main" val="125665723"/>
              </p:ext>
            </p:extLst>
          </p:nvPr>
        </p:nvGraphicFramePr>
        <p:xfrm>
          <a:off x="496445" y="968375"/>
          <a:ext cx="11369675" cy="4753691"/>
        </p:xfrm>
        <a:graphic>
          <a:graphicData uri="http://schemas.openxmlformats.org/drawingml/2006/table">
            <a:tbl>
              <a:tblPr firstRow="1" bandRow="1">
                <a:tableStyleId>{5C22544A-7EE6-4342-B048-85BDC9FD1C3A}</a:tableStyleId>
              </a:tblPr>
              <a:tblGrid>
                <a:gridCol w="5459351">
                  <a:extLst>
                    <a:ext uri="{9D8B030D-6E8A-4147-A177-3AD203B41FA5}">
                      <a16:colId xmlns:a16="http://schemas.microsoft.com/office/drawing/2014/main" val="693765042"/>
                    </a:ext>
                  </a:extLst>
                </a:gridCol>
                <a:gridCol w="5910324">
                  <a:extLst>
                    <a:ext uri="{9D8B030D-6E8A-4147-A177-3AD203B41FA5}">
                      <a16:colId xmlns:a16="http://schemas.microsoft.com/office/drawing/2014/main" val="4077489660"/>
                    </a:ext>
                  </a:extLst>
                </a:gridCol>
              </a:tblGrid>
              <a:tr h="385113">
                <a:tc>
                  <a:txBody>
                    <a:bodyPr/>
                    <a:lstStyle/>
                    <a:p>
                      <a:pPr marL="0" algn="l" defTabSz="914126" rtl="0" eaLnBrk="1" latinLnBrk="0" hangingPunct="1"/>
                      <a:r>
                        <a:rPr lang="en-US" sz="2000" b="1" kern="1200">
                          <a:solidFill>
                            <a:schemeClr val="lt1"/>
                          </a:solidFill>
                          <a:latin typeface="Arial" panose="020B0604020202020204" pitchFamily="34" charset="0"/>
                          <a:ea typeface="+mn-ea"/>
                          <a:cs typeface="Arial" panose="020B0604020202020204" pitchFamily="34" charset="0"/>
                        </a:rPr>
                        <a:t>Resource</a:t>
                      </a:r>
                    </a:p>
                  </a:txBody>
                  <a:tcPr/>
                </a:tc>
                <a:tc>
                  <a:txBody>
                    <a:bodyPr/>
                    <a:lstStyle/>
                    <a:p>
                      <a:pPr marL="0" algn="l" defTabSz="914126" rtl="0" eaLnBrk="1" latinLnBrk="0" hangingPunct="1"/>
                      <a:r>
                        <a:rPr lang="en-US" sz="2000" b="1" kern="1200">
                          <a:solidFill>
                            <a:schemeClr val="lt1"/>
                          </a:solidFill>
                          <a:latin typeface="Arial" panose="020B0604020202020204" pitchFamily="34" charset="0"/>
                          <a:ea typeface="+mn-ea"/>
                          <a:cs typeface="Arial" panose="020B0604020202020204" pitchFamily="34" charset="0"/>
                        </a:rPr>
                        <a:t>Location</a:t>
                      </a:r>
                    </a:p>
                  </a:txBody>
                  <a:tcPr/>
                </a:tc>
                <a:extLst>
                  <a:ext uri="{0D108BD9-81ED-4DB2-BD59-A6C34878D82A}">
                    <a16:rowId xmlns:a16="http://schemas.microsoft.com/office/drawing/2014/main" val="2087652330"/>
                  </a:ext>
                </a:extLst>
              </a:tr>
              <a:tr h="444361">
                <a:tc>
                  <a:txBody>
                    <a:bodyPr/>
                    <a:lstStyle/>
                    <a:p>
                      <a:pPr marL="0" algn="l" defTabSz="914126" rtl="0" eaLnBrk="1" latinLnBrk="0" hangingPunct="1"/>
                      <a:r>
                        <a:rPr lang="en-US" sz="2400" kern="1200">
                          <a:solidFill>
                            <a:schemeClr val="dk1"/>
                          </a:solidFill>
                          <a:latin typeface="Arial" panose="020B0604020202020204" pitchFamily="34" charset="0"/>
                          <a:ea typeface="+mn-ea"/>
                          <a:cs typeface="Arial" panose="020B0604020202020204" pitchFamily="34" charset="0"/>
                        </a:rPr>
                        <a:t>MCAS Resource Center </a:t>
                      </a:r>
                    </a:p>
                  </a:txBody>
                  <a:tcPr/>
                </a:tc>
                <a:tc>
                  <a:txBody>
                    <a:bodyPr/>
                    <a:lstStyle/>
                    <a:p>
                      <a:r>
                        <a:rPr lang="en-US" sz="2400">
                          <a:latin typeface="Arial" panose="020B0604020202020204" pitchFamily="34" charset="0"/>
                          <a:cs typeface="Arial" panose="020B0604020202020204" pitchFamily="34" charset="0"/>
                          <a:hlinkClick r:id="rId3"/>
                        </a:rPr>
                        <a:t>mcas.onlinehelp.cognia.org </a:t>
                      </a:r>
                      <a:endParaRPr lang="en-US"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0032679"/>
                  </a:ext>
                </a:extLst>
              </a:tr>
              <a:tr h="444361">
                <a:tc>
                  <a:txBody>
                    <a:bodyPr/>
                    <a:lstStyle/>
                    <a:p>
                      <a:pPr marL="0" algn="l" defTabSz="914126" rtl="0" eaLnBrk="1" latinLnBrk="0" hangingPunct="1"/>
                      <a:r>
                        <a:rPr lang="en-US" sz="2400" kern="1200">
                          <a:solidFill>
                            <a:schemeClr val="dk1"/>
                          </a:solidFill>
                          <a:latin typeface="Arial" panose="020B0604020202020204" pitchFamily="34" charset="0"/>
                          <a:ea typeface="+mn-ea"/>
                          <a:cs typeface="Arial" panose="020B0604020202020204" pitchFamily="34" charset="0"/>
                        </a:rPr>
                        <a:t>MCAS Portal user guides </a:t>
                      </a:r>
                    </a:p>
                    <a:p>
                      <a:pPr marL="342900" indent="-342900" algn="l" defTabSz="914126" rtl="0" eaLnBrk="1" latinLnBrk="0" hangingPunct="1">
                        <a:buFont typeface="Arial" panose="020B0604020202020204" pitchFamily="34" charset="0"/>
                        <a:buChar char="•"/>
                      </a:pPr>
                      <a:r>
                        <a:rPr lang="en-US" sz="2000" kern="1200">
                          <a:solidFill>
                            <a:schemeClr val="dk1"/>
                          </a:solidFill>
                          <a:latin typeface="Arial" panose="020B0604020202020204" pitchFamily="34" charset="0"/>
                          <a:ea typeface="+mn-ea"/>
                          <a:cs typeface="Arial" panose="020B0604020202020204" pitchFamily="34" charset="0"/>
                        </a:rPr>
                        <a:t>Guide to Creating and Managing Classes</a:t>
                      </a:r>
                    </a:p>
                    <a:p>
                      <a:pPr marL="342900" indent="-342900" algn="l" defTabSz="914126" rtl="0" eaLnBrk="1" latinLnBrk="0" hangingPunct="1">
                        <a:buFont typeface="Arial" panose="020B0604020202020204" pitchFamily="34" charset="0"/>
                        <a:buChar char="•"/>
                      </a:pPr>
                      <a:r>
                        <a:rPr lang="en-US" sz="2000" kern="1200">
                          <a:solidFill>
                            <a:schemeClr val="dk1"/>
                          </a:solidFill>
                          <a:latin typeface="Arial" panose="020B0604020202020204" pitchFamily="34" charset="0"/>
                          <a:ea typeface="+mn-ea"/>
                          <a:cs typeface="Arial" panose="020B0604020202020204" pitchFamily="34" charset="0"/>
                        </a:rPr>
                        <a:t>Guide to Scheduling Tests and Printing Student Logins </a:t>
                      </a:r>
                    </a:p>
                    <a:p>
                      <a:pPr marL="342900" indent="-342900" algn="l" defTabSz="914126" rtl="0" eaLnBrk="1" latinLnBrk="0" hangingPunct="1">
                        <a:buFont typeface="Arial" panose="020B0604020202020204" pitchFamily="34" charset="0"/>
                        <a:buChar char="•"/>
                      </a:pPr>
                      <a:r>
                        <a:rPr lang="en-US" sz="2000" kern="1200">
                          <a:solidFill>
                            <a:schemeClr val="dk1"/>
                          </a:solidFill>
                          <a:latin typeface="Arial" panose="020B0604020202020204" pitchFamily="34" charset="0"/>
                          <a:ea typeface="+mn-ea"/>
                          <a:cs typeface="Arial" panose="020B0604020202020204" pitchFamily="34" charset="0"/>
                        </a:rPr>
                        <a:t>Instructions for Using Materials Management in the MCAS Portal</a:t>
                      </a:r>
                    </a:p>
                  </a:txBody>
                  <a:tcPr/>
                </a:tc>
                <a:tc>
                  <a:txBody>
                    <a:bodyPr/>
                    <a:lstStyle/>
                    <a:p>
                      <a:r>
                        <a:rPr lang="en-US" sz="2400">
                          <a:latin typeface="Arial" panose="020B0604020202020204" pitchFamily="34" charset="0"/>
                          <a:cs typeface="Arial" panose="020B0604020202020204" pitchFamily="34" charset="0"/>
                          <a:hlinkClick r:id="rId4"/>
                        </a:rPr>
                        <a:t>https://mcas.onlinehelp.cognia.org/portal/</a:t>
                      </a:r>
                      <a:r>
                        <a:rPr lang="en-US" sz="24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405862612"/>
                  </a:ext>
                </a:extLst>
              </a:tr>
              <a:tr h="444361">
                <a:tc>
                  <a:txBody>
                    <a:bodyPr/>
                    <a:lstStyle/>
                    <a:p>
                      <a:pPr marL="0" algn="l" defTabSz="914126" rtl="0" eaLnBrk="1" latinLnBrk="0" hangingPunct="1"/>
                      <a:r>
                        <a:rPr lang="en-US" sz="2400" kern="1200">
                          <a:solidFill>
                            <a:schemeClr val="dk1"/>
                          </a:solidFill>
                          <a:latin typeface="Arial" panose="020B0604020202020204" pitchFamily="34" charset="0"/>
                          <a:ea typeface="+mn-ea"/>
                          <a:cs typeface="Arial" panose="020B0604020202020204" pitchFamily="34" charset="0"/>
                        </a:rPr>
                        <a:t>Technology Information</a:t>
                      </a:r>
                    </a:p>
                  </a:txBody>
                  <a:tcPr/>
                </a:tc>
                <a:tc>
                  <a:txBody>
                    <a:bodyPr/>
                    <a:lstStyle/>
                    <a:p>
                      <a:r>
                        <a:rPr lang="en-US" sz="2400">
                          <a:latin typeface="Arial" panose="020B0604020202020204" pitchFamily="34" charset="0"/>
                          <a:cs typeface="Arial" panose="020B0604020202020204" pitchFamily="34" charset="0"/>
                          <a:hlinkClick r:id="rId5"/>
                        </a:rPr>
                        <a:t>https://mcas.onlinehelp.cognia.org/technology-setup/</a:t>
                      </a:r>
                      <a:r>
                        <a:rPr lang="en-US" sz="24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822600052"/>
                  </a:ext>
                </a:extLst>
              </a:tr>
              <a:tr h="1096091">
                <a:tc>
                  <a:txBody>
                    <a:bodyPr/>
                    <a:lstStyle/>
                    <a:p>
                      <a:pPr marL="0" algn="l" defTabSz="914126" rtl="0" eaLnBrk="1" latinLnBrk="0" hangingPunct="1"/>
                      <a:r>
                        <a:rPr lang="en-US" sz="2400" kern="1200">
                          <a:solidFill>
                            <a:schemeClr val="dk1"/>
                          </a:solidFill>
                          <a:latin typeface="Arial" panose="020B0604020202020204" pitchFamily="34" charset="0"/>
                          <a:ea typeface="+mn-ea"/>
                          <a:cs typeface="Arial" panose="020B0604020202020204" pitchFamily="34" charset="0"/>
                        </a:rPr>
                        <a:t>Student Assessment Updates </a:t>
                      </a:r>
                      <a:br>
                        <a:rPr lang="en-US" sz="2400" kern="1200">
                          <a:solidFill>
                            <a:schemeClr val="dk1"/>
                          </a:solidFill>
                          <a:latin typeface="Arial" panose="020B0604020202020204" pitchFamily="34" charset="0"/>
                          <a:ea typeface="+mn-ea"/>
                          <a:cs typeface="Arial" panose="020B0604020202020204" pitchFamily="34" charset="0"/>
                        </a:rPr>
                      </a:br>
                      <a:r>
                        <a:rPr lang="en-US" sz="2000" kern="1200">
                          <a:solidFill>
                            <a:schemeClr val="dk1"/>
                          </a:solidFill>
                          <a:latin typeface="Arial" panose="020B0604020202020204" pitchFamily="34" charset="0"/>
                          <a:ea typeface="+mn-ea"/>
                          <a:cs typeface="Arial" panose="020B0604020202020204" pitchFamily="34" charset="0"/>
                        </a:rPr>
                        <a:t>(Biweekly email with important updates about the MCAS program)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Arial" panose="020B0604020202020204" pitchFamily="34" charset="0"/>
                          <a:cs typeface="Arial" panose="020B0604020202020204" pitchFamily="34" charset="0"/>
                          <a:hlinkClick r:id="rId6"/>
                        </a:rPr>
                        <a:t>www.doe.mass.edu/mcas/updates.html</a:t>
                      </a:r>
                      <a:endParaRPr lang="en-US" sz="24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rPr>
                        <a:t>If you do not already receive this email, subscribe using this link: </a:t>
                      </a:r>
                      <a:r>
                        <a:rPr lang="en-US" sz="2000">
                          <a:latin typeface="Arial" panose="020B0604020202020204" pitchFamily="34" charset="0"/>
                          <a:cs typeface="Arial" panose="020B0604020202020204" pitchFamily="34" charset="0"/>
                          <a:hlinkClick r:id="rId7"/>
                        </a:rPr>
                        <a:t>http://eepurl.com/ghSOhH</a:t>
                      </a:r>
                      <a:r>
                        <a:rPr lang="en-US" sz="20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961812291"/>
                  </a:ext>
                </a:extLst>
              </a:tr>
            </a:tbl>
          </a:graphicData>
        </a:graphic>
      </p:graphicFrame>
    </p:spTree>
    <p:extLst>
      <p:ext uri="{BB962C8B-B14F-4D97-AF65-F5344CB8AC3E}">
        <p14:creationId xmlns:p14="http://schemas.microsoft.com/office/powerpoint/2010/main" val="23299324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372862" y="171450"/>
            <a:ext cx="10514013" cy="1041400"/>
          </a:xfrm>
        </p:spPr>
        <p:txBody>
          <a:bodyPr>
            <a:normAutofit/>
          </a:bodyPr>
          <a:lstStyle/>
          <a:p>
            <a:r>
              <a:rPr lang="en-US" altLang="en-US" sz="3999">
                <a:solidFill>
                  <a:srgbClr val="3647B6"/>
                </a:solidFill>
              </a:rPr>
              <a:t>Next Steps</a:t>
            </a:r>
            <a:endParaRPr lang="en-US" sz="3999">
              <a:solidFill>
                <a:srgbClr val="3647B6"/>
              </a:solidFill>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4294967295"/>
          </p:nvPr>
        </p:nvSpPr>
        <p:spPr>
          <a:xfrm>
            <a:off x="523782" y="1403350"/>
            <a:ext cx="10514013" cy="4051300"/>
          </a:xfrm>
        </p:spPr>
        <p:txBody>
          <a:bodyPr/>
          <a:lstStyle/>
          <a:p>
            <a:pPr>
              <a:buClr>
                <a:srgbClr val="010203"/>
              </a:buClr>
            </a:pPr>
            <a:r>
              <a:rPr lang="en-US" altLang="en-US" b="1">
                <a:latin typeface="Arial" panose="020B0604020202020204" pitchFamily="34" charset="0"/>
                <a:cs typeface="Arial" panose="020B0604020202020204" pitchFamily="34" charset="0"/>
              </a:rPr>
              <a:t>Today: </a:t>
            </a:r>
            <a:r>
              <a:rPr lang="en-US" altLang="en-US">
                <a:latin typeface="Arial" panose="020B0604020202020204" pitchFamily="34" charset="0"/>
                <a:cs typeface="Arial" panose="020B0604020202020204" pitchFamily="34" charset="0"/>
              </a:rPr>
              <a:t>Complete the evaluation form.</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Responses are associated with the name and email address used to log in.</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Email your input to </a:t>
            </a:r>
            <a:r>
              <a:rPr lang="en-US" altLang="en-US">
                <a:hlinkClick r:id="rId3"/>
              </a:rPr>
              <a:t>mcas@mass.gov</a:t>
            </a:r>
            <a:r>
              <a:rPr lang="en-US" altLang="en-US"/>
              <a:t> </a:t>
            </a:r>
            <a:r>
              <a:rPr lang="en-US" altLang="en-US">
                <a:latin typeface="Arial" panose="020B0604020202020204" pitchFamily="34" charset="0"/>
                <a:cs typeface="Arial" panose="020B0604020202020204" pitchFamily="34" charset="0"/>
              </a:rPr>
              <a:t>if you have problems accessing or completing the form.</a:t>
            </a:r>
          </a:p>
          <a:p>
            <a:pPr>
              <a:buClr>
                <a:srgbClr val="010203"/>
              </a:buClr>
            </a:pPr>
            <a:r>
              <a:rPr lang="en-US" altLang="en-US" b="1">
                <a:latin typeface="Arial" panose="020B0604020202020204" pitchFamily="34" charset="0"/>
                <a:cs typeface="Arial" panose="020B0604020202020204" pitchFamily="34" charset="0"/>
              </a:rPr>
              <a:t>Within one week: </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Receive an email with the Q&amp;A from this session</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Recording will be available </a:t>
            </a:r>
          </a:p>
        </p:txBody>
      </p:sp>
    </p:spTree>
    <p:extLst>
      <p:ext uri="{BB962C8B-B14F-4D97-AF65-F5344CB8AC3E}">
        <p14:creationId xmlns:p14="http://schemas.microsoft.com/office/powerpoint/2010/main" val="948623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idx="4294967295"/>
          </p:nvPr>
        </p:nvSpPr>
        <p:spPr>
          <a:xfrm>
            <a:off x="339792" y="171450"/>
            <a:ext cx="10514013" cy="1041400"/>
          </a:xfrm>
        </p:spPr>
        <p:txBody>
          <a:bodyPr/>
          <a:lstStyle/>
          <a:p>
            <a:r>
              <a:rPr lang="en-US" sz="4000">
                <a:solidFill>
                  <a:srgbClr val="3647B6"/>
                </a:solidFill>
              </a:rPr>
              <a:t>Email and Phone Support </a:t>
            </a:r>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339791" y="1212851"/>
            <a:ext cx="5157788" cy="676275"/>
          </a:xfrm>
        </p:spPr>
        <p:txBody>
          <a:bodyPr/>
          <a:lstStyle/>
          <a:p>
            <a:pPr marL="0" indent="0">
              <a:buNone/>
            </a:pPr>
            <a:r>
              <a:rPr lang="en-US" b="1">
                <a:latin typeface="Arial" panose="020B0604020202020204" pitchFamily="34" charset="0"/>
                <a:cs typeface="Arial" panose="020B0604020202020204" pitchFamily="34" charset="0"/>
              </a:rPr>
              <a:t>MCAS Service Center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sz="half" idx="4294967295"/>
          </p:nvPr>
        </p:nvSpPr>
        <p:spPr>
          <a:xfrm>
            <a:off x="461963" y="1889126"/>
            <a:ext cx="5775875" cy="4022725"/>
          </a:xfrm>
        </p:spPr>
        <p:txBody>
          <a:bodyPr>
            <a:normAutofit lnSpcReduction="10000"/>
          </a:bodyPr>
          <a:lstStyle/>
          <a:p>
            <a:pPr>
              <a:buClr>
                <a:srgbClr val="010203"/>
              </a:buClr>
            </a:pPr>
            <a:r>
              <a:rPr lang="en-US">
                <a:latin typeface="Arial" panose="020B0604020202020204" pitchFamily="34" charset="0"/>
                <a:cs typeface="Arial" panose="020B0604020202020204" pitchFamily="34" charset="0"/>
              </a:rPr>
              <a:t>Questions on logistics and technology</a:t>
            </a:r>
            <a:br>
              <a:rPr lang="en-US">
                <a:latin typeface="Arial" panose="020B0604020202020204" pitchFamily="34" charset="0"/>
                <a:cs typeface="Arial" panose="020B0604020202020204" pitchFamily="34" charset="0"/>
              </a:rPr>
            </a:br>
            <a:endParaRPr lang="en-US" sz="1200"/>
          </a:p>
          <a:p>
            <a:pPr marL="852589" lvl="1" indent="-457200">
              <a:buClr>
                <a:srgbClr val="010203"/>
              </a:buClr>
            </a:pPr>
            <a:r>
              <a:rPr lang="en-US" b="1">
                <a:latin typeface="Arial" panose="020B0604020202020204" pitchFamily="34" charset="0"/>
                <a:cs typeface="Arial" panose="020B0604020202020204" pitchFamily="34" charset="0"/>
              </a:rPr>
              <a:t>Web: </a:t>
            </a:r>
            <a:r>
              <a:rPr lang="en-US">
                <a:latin typeface="Arial" panose="020B0604020202020204" pitchFamily="34" charset="0"/>
                <a:cs typeface="Arial" panose="020B0604020202020204" pitchFamily="34" charset="0"/>
                <a:hlinkClick r:id="rId3"/>
              </a:rPr>
              <a:t>https://mcas.onlinehelp.cognia.org/</a:t>
            </a:r>
            <a:r>
              <a:rPr lang="en-US">
                <a:latin typeface="Arial" panose="020B0604020202020204" pitchFamily="34" charset="0"/>
                <a:cs typeface="Arial" panose="020B0604020202020204" pitchFamily="34" charset="0"/>
              </a:rPr>
              <a:t> </a:t>
            </a:r>
          </a:p>
          <a:p>
            <a:pPr marL="852589" lvl="1" indent="-457200">
              <a:buClr>
                <a:srgbClr val="010203"/>
              </a:buClr>
            </a:pPr>
            <a:r>
              <a:rPr lang="en-US" b="1">
                <a:latin typeface="Arial" panose="020B0604020202020204" pitchFamily="34" charset="0"/>
                <a:cs typeface="Arial" panose="020B0604020202020204" pitchFamily="34" charset="0"/>
              </a:rPr>
              <a:t>Email: </a:t>
            </a:r>
            <a:r>
              <a:rPr lang="en-US" sz="2299">
                <a:hlinkClick r:id="rId4"/>
              </a:rPr>
              <a:t>mcas@cognia.org</a:t>
            </a:r>
            <a:endParaRPr lang="en-US" sz="2299"/>
          </a:p>
          <a:p>
            <a:pPr marL="852589" lvl="1" indent="-457200">
              <a:buClr>
                <a:srgbClr val="010203"/>
              </a:buClr>
            </a:pPr>
            <a:r>
              <a:rPr lang="en-US" b="1">
                <a:latin typeface="Arial" panose="020B0604020202020204" pitchFamily="34" charset="0"/>
                <a:cs typeface="Arial" panose="020B0604020202020204" pitchFamily="34" charset="0"/>
              </a:rPr>
              <a:t>Phone: </a:t>
            </a:r>
            <a:r>
              <a:rPr lang="en-US">
                <a:latin typeface="Arial" panose="020B0604020202020204" pitchFamily="34" charset="0"/>
                <a:cs typeface="Arial" panose="020B0604020202020204" pitchFamily="34" charset="0"/>
              </a:rPr>
              <a:t>800-737-5103</a:t>
            </a:r>
          </a:p>
          <a:p>
            <a:pPr marL="852589" lvl="1" indent="-457200">
              <a:buClr>
                <a:srgbClr val="010203"/>
              </a:buClr>
            </a:pPr>
            <a:r>
              <a:rPr lang="en-US" b="1"/>
              <a:t>TTY: </a:t>
            </a:r>
            <a:r>
              <a:rPr lang="en-US"/>
              <a:t>888-222-1671</a:t>
            </a:r>
          </a:p>
          <a:p>
            <a:pPr marL="852589" lvl="1" indent="-457200">
              <a:buClr>
                <a:srgbClr val="010203"/>
              </a:buClr>
            </a:pPr>
            <a:r>
              <a:rPr lang="en-US" b="0" i="0">
                <a:solidFill>
                  <a:srgbClr val="000000"/>
                </a:solidFill>
                <a:effectLst/>
                <a:latin typeface="Helvetica" panose="020B0604020202020204" pitchFamily="34" charset="0"/>
              </a:rPr>
              <a:t>Live chat is available at the link on the bottom of the page at the </a:t>
            </a:r>
            <a:r>
              <a:rPr lang="en-US" b="0" i="0" u="sng">
                <a:solidFill>
                  <a:srgbClr val="337AB7"/>
                </a:solidFill>
                <a:effectLst/>
                <a:latin typeface="Helvetica" panose="020B0604020202020204" pitchFamily="34" charset="0"/>
                <a:hlinkClick r:id="rId3"/>
              </a:rPr>
              <a:t>MCAS Resource Center for the 2025 tests</a:t>
            </a:r>
            <a:endParaRPr lang="en-US">
              <a:latin typeface="Arial" panose="020B0604020202020204" pitchFamily="34" charset="0"/>
              <a:cs typeface="Arial" panose="020B0604020202020204" pitchFamily="34" charset="0"/>
            </a:endParaRPr>
          </a:p>
          <a:p>
            <a:endParaRPr lang="en-US"/>
          </a:p>
          <a:p>
            <a:endParaRPr lang="en-US"/>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550028" y="1212851"/>
            <a:ext cx="5640387" cy="676275"/>
          </a:xfrm>
        </p:spPr>
        <p:txBody>
          <a:bodyPr>
            <a:noAutofit/>
          </a:bodyPr>
          <a:lstStyle/>
          <a:p>
            <a:pPr marL="0" indent="0">
              <a:buNone/>
            </a:pPr>
            <a:r>
              <a:rPr lang="en-US" b="1">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703501" y="2134840"/>
            <a:ext cx="5258313" cy="3509850"/>
          </a:xfrm>
        </p:spPr>
        <p:txBody>
          <a:bodyPr/>
          <a:lstStyle/>
          <a:p>
            <a:pPr>
              <a:buClr>
                <a:srgbClr val="010203"/>
              </a:buClr>
            </a:pPr>
            <a:r>
              <a:rPr lang="en-US">
                <a:latin typeface="Arial" panose="020B0604020202020204" pitchFamily="34" charset="0"/>
                <a:cs typeface="Arial" panose="020B0604020202020204" pitchFamily="34" charset="0"/>
              </a:rPr>
              <a:t>Policy questions (e.g., student participation, accommodations)</a:t>
            </a:r>
            <a:br>
              <a:rPr lang="en-US">
                <a:latin typeface="Arial" panose="020B0604020202020204" pitchFamily="34" charset="0"/>
                <a:cs typeface="Arial" panose="020B0604020202020204" pitchFamily="34" charset="0"/>
              </a:rPr>
            </a:br>
            <a:endParaRPr lang="en-US" sz="1200"/>
          </a:p>
          <a:p>
            <a:pPr marL="852589" lvl="1" indent="-457200">
              <a:buClr>
                <a:srgbClr val="010203"/>
              </a:buClr>
            </a:pPr>
            <a:r>
              <a:rPr lang="en-US" b="1">
                <a:latin typeface="Arial" panose="020B0604020202020204" pitchFamily="34" charset="0"/>
                <a:cs typeface="Arial" panose="020B0604020202020204" pitchFamily="34" charset="0"/>
              </a:rPr>
              <a:t>Web: </a:t>
            </a:r>
            <a:r>
              <a:rPr lang="en-US">
                <a:latin typeface="Arial" panose="020B0604020202020204" pitchFamily="34" charset="0"/>
                <a:cs typeface="Arial" panose="020B0604020202020204" pitchFamily="34" charset="0"/>
                <a:hlinkClick r:id="rId5"/>
              </a:rPr>
              <a:t>www.doe.mass.edu/mcas</a:t>
            </a:r>
            <a:r>
              <a:rPr lang="en-US">
                <a:latin typeface="Arial" panose="020B0604020202020204" pitchFamily="34" charset="0"/>
                <a:cs typeface="Arial" panose="020B0604020202020204" pitchFamily="34" charset="0"/>
              </a:rPr>
              <a:t> </a:t>
            </a:r>
            <a:endParaRPr lang="en-US" sz="2199"/>
          </a:p>
          <a:p>
            <a:pPr marL="852589" lvl="1" indent="-457200">
              <a:buClr>
                <a:srgbClr val="010203"/>
              </a:buClr>
            </a:pPr>
            <a:r>
              <a:rPr lang="en-US" b="1">
                <a:latin typeface="Arial" panose="020B0604020202020204" pitchFamily="34" charset="0"/>
                <a:cs typeface="Arial" panose="020B0604020202020204" pitchFamily="34" charset="0"/>
              </a:rPr>
              <a:t>Email: </a:t>
            </a:r>
            <a:r>
              <a:rPr lang="en-US">
                <a:latin typeface="Arial" panose="020B0604020202020204" pitchFamily="34" charset="0"/>
                <a:cs typeface="Arial" panose="020B0604020202020204" pitchFamily="34" charset="0"/>
                <a:hlinkClick r:id="rId6"/>
              </a:rPr>
              <a:t>mcas@mass.gov</a:t>
            </a:r>
            <a:r>
              <a:rPr lang="en-US">
                <a:latin typeface="Arial" panose="020B0604020202020204" pitchFamily="34" charset="0"/>
                <a:cs typeface="Arial" panose="020B0604020202020204" pitchFamily="34" charset="0"/>
              </a:rPr>
              <a:t> </a:t>
            </a:r>
          </a:p>
          <a:p>
            <a:pPr marL="852589" lvl="1" indent="-457200">
              <a:buClr>
                <a:srgbClr val="010203"/>
              </a:buClr>
            </a:pPr>
            <a:r>
              <a:rPr lang="en-US" b="1">
                <a:latin typeface="Arial" panose="020B0604020202020204" pitchFamily="34" charset="0"/>
                <a:cs typeface="Arial" panose="020B0604020202020204" pitchFamily="34" charset="0"/>
              </a:rPr>
              <a:t>Phone: </a:t>
            </a:r>
            <a:r>
              <a:rPr lang="en-US">
                <a:latin typeface="Arial" panose="020B0604020202020204" pitchFamily="34" charset="0"/>
                <a:cs typeface="Arial" panose="020B0604020202020204" pitchFamily="34" charset="0"/>
              </a:rPr>
              <a:t>781-338-3625</a:t>
            </a:r>
          </a:p>
          <a:p>
            <a:pPr marL="852589" lvl="1" indent="-457200">
              <a:buClr>
                <a:srgbClr val="010203"/>
              </a:buClr>
            </a:pPr>
            <a:r>
              <a:rPr lang="en-US" b="1"/>
              <a:t>TTY: </a:t>
            </a:r>
            <a:r>
              <a:rPr lang="en-US"/>
              <a:t>800-439-2370</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47138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72ACE-B5B4-371D-717F-AE5B549427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F3AC71-58B5-700A-FEE8-F4335F012F77}"/>
              </a:ext>
            </a:extLst>
          </p:cNvPr>
          <p:cNvSpPr>
            <a:spLocks noGrp="1"/>
          </p:cNvSpPr>
          <p:nvPr>
            <p:ph type="title"/>
          </p:nvPr>
        </p:nvSpPr>
        <p:spPr>
          <a:xfrm>
            <a:off x="839570" y="2882157"/>
            <a:ext cx="10872573" cy="1093686"/>
          </a:xfrm>
        </p:spPr>
        <p:txBody>
          <a:bodyPr>
            <a:normAutofit/>
          </a:bodyPr>
          <a:lstStyle/>
          <a:p>
            <a:r>
              <a:rPr lang="en-US">
                <a:latin typeface="Arial" panose="020B0604020202020204" pitchFamily="34" charset="0"/>
                <a:cs typeface="Arial" panose="020B0604020202020204" pitchFamily="34" charset="0"/>
              </a:rPr>
              <a:t>9. Live “Sandbox Time”</a:t>
            </a:r>
          </a:p>
        </p:txBody>
      </p:sp>
    </p:spTree>
    <p:extLst>
      <p:ext uri="{BB962C8B-B14F-4D97-AF65-F5344CB8AC3E}">
        <p14:creationId xmlns:p14="http://schemas.microsoft.com/office/powerpoint/2010/main" val="25499723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8BECCA-2104-4569-9EFA-4A4475A36802}"/>
              </a:ext>
            </a:extLst>
          </p:cNvPr>
          <p:cNvSpPr>
            <a:spLocks noGrp="1"/>
          </p:cNvSpPr>
          <p:nvPr>
            <p:ph idx="1"/>
          </p:nvPr>
        </p:nvSpPr>
        <p:spPr/>
        <p:txBody>
          <a:bodyPr>
            <a:normAutofit fontScale="92500" lnSpcReduction="20000"/>
          </a:bodyPr>
          <a:lstStyle/>
          <a:p>
            <a:pPr marL="0" indent="0">
              <a:buNone/>
            </a:pPr>
            <a:r>
              <a:rPr lang="en-US" sz="3200" b="1"/>
              <a:t>Which demonstrations would you like to see again?</a:t>
            </a:r>
          </a:p>
          <a:p>
            <a:pPr marL="514350" indent="-514350" algn="l" rtl="0" fontAlgn="base">
              <a:buClr>
                <a:srgbClr val="000000"/>
              </a:buClr>
              <a:buFont typeface="+mj-lt"/>
              <a:buAutoNum type="alphaUcPeriod"/>
            </a:pPr>
            <a:r>
              <a:rPr lang="en-US" sz="3200">
                <a:solidFill>
                  <a:srgbClr val="000000"/>
                </a:solidFill>
                <a:latin typeface="Arial" panose="020B0604020202020204" pitchFamily="34" charset="0"/>
                <a:cs typeface="Arial" panose="020B0604020202020204" pitchFamily="34" charset="0"/>
              </a:rPr>
              <a:t>Manually creating a class</a:t>
            </a:r>
          </a:p>
          <a:p>
            <a:pPr marL="514350" indent="-514350" algn="l" rtl="0" fontAlgn="base">
              <a:buClr>
                <a:srgbClr val="000000"/>
              </a:buClr>
              <a:buFont typeface="+mj-lt"/>
              <a:buAutoNum type="alphaUcPeriod"/>
            </a:pPr>
            <a:r>
              <a:rPr lang="en-US" sz="3200">
                <a:solidFill>
                  <a:srgbClr val="000000"/>
                </a:solidFill>
                <a:latin typeface="Arial" panose="020B0604020202020204" pitchFamily="34" charset="0"/>
                <a:cs typeface="Arial" panose="020B0604020202020204" pitchFamily="34" charset="0"/>
              </a:rPr>
              <a:t>Uploading multiple classes via Class Upload file</a:t>
            </a:r>
          </a:p>
          <a:p>
            <a:pPr marL="514350" indent="-514350" algn="l" rtl="0" fontAlgn="base">
              <a:buClr>
                <a:srgbClr val="000000"/>
              </a:buClr>
              <a:buFont typeface="+mj-lt"/>
              <a:buAutoNum type="alphaUcPeriod"/>
            </a:pPr>
            <a:r>
              <a:rPr lang="en-US" sz="3200">
                <a:solidFill>
                  <a:srgbClr val="000000"/>
                </a:solidFill>
                <a:latin typeface="Arial" panose="020B0604020202020204" pitchFamily="34" charset="0"/>
                <a:cs typeface="Arial" panose="020B0604020202020204" pitchFamily="34" charset="0"/>
              </a:rPr>
              <a:t>Uploading multiple classes via Student Registration file</a:t>
            </a:r>
          </a:p>
          <a:p>
            <a:pPr marL="514350" indent="-514350" algn="l" rtl="0" fontAlgn="base">
              <a:buClr>
                <a:srgbClr val="000000"/>
              </a:buClr>
              <a:buFont typeface="+mj-lt"/>
              <a:buAutoNum type="alphaUcPeriod"/>
            </a:pPr>
            <a:r>
              <a:rPr lang="en-US" sz="3200">
                <a:solidFill>
                  <a:srgbClr val="000000"/>
                </a:solidFill>
                <a:latin typeface="Arial" panose="020B0604020202020204" pitchFamily="34" charset="0"/>
                <a:cs typeface="Arial" panose="020B0604020202020204" pitchFamily="34" charset="0"/>
              </a:rPr>
              <a:t>Scheduling a test for multiple classes</a:t>
            </a:r>
          </a:p>
          <a:p>
            <a:pPr marL="514350" indent="-514350" algn="l" rtl="0" fontAlgn="base">
              <a:buClr>
                <a:srgbClr val="000000"/>
              </a:buClr>
              <a:buFont typeface="+mj-lt"/>
              <a:buAutoNum type="alphaUcPeriod"/>
            </a:pPr>
            <a:r>
              <a:rPr lang="en-US" sz="3200">
                <a:solidFill>
                  <a:srgbClr val="000000"/>
                </a:solidFill>
                <a:latin typeface="Arial" panose="020B0604020202020204" pitchFamily="34" charset="0"/>
                <a:cs typeface="Arial" panose="020B0604020202020204" pitchFamily="34" charset="0"/>
              </a:rPr>
              <a:t>Scheduling a Spanish/English test</a:t>
            </a:r>
          </a:p>
          <a:p>
            <a:pPr marL="514350" indent="-514350" algn="l" rtl="0" fontAlgn="base">
              <a:buClr>
                <a:srgbClr val="000000"/>
              </a:buClr>
              <a:buFont typeface="+mj-lt"/>
              <a:buAutoNum type="alphaUcPeriod"/>
            </a:pPr>
            <a:r>
              <a:rPr lang="en-US" sz="3200">
                <a:solidFill>
                  <a:srgbClr val="000000"/>
                </a:solidFill>
                <a:latin typeface="Arial" panose="020B0604020202020204" pitchFamily="34" charset="0"/>
                <a:cs typeface="Arial" panose="020B0604020202020204" pitchFamily="34" charset="0"/>
              </a:rPr>
              <a:t>Printing student logins and summary pages</a:t>
            </a:r>
          </a:p>
          <a:p>
            <a:pPr marL="514350" indent="-514350" fontAlgn="base">
              <a:buClr>
                <a:srgbClr val="000000"/>
              </a:buClr>
              <a:buFont typeface="+mj-lt"/>
              <a:buAutoNum type="alphaUcPeriod"/>
            </a:pPr>
            <a:r>
              <a:rPr lang="en-US" sz="3200">
                <a:solidFill>
                  <a:srgbClr val="000000"/>
                </a:solidFill>
                <a:latin typeface="Arial" panose="020B0604020202020204" pitchFamily="34" charset="0"/>
                <a:cs typeface="Arial" panose="020B0604020202020204" pitchFamily="34" charset="0"/>
              </a:rPr>
              <a:t>Verifying accommodations</a:t>
            </a:r>
          </a:p>
          <a:p>
            <a:pPr marL="514350" indent="-514350" fontAlgn="base">
              <a:buClr>
                <a:srgbClr val="000000"/>
              </a:buClr>
              <a:buFont typeface="+mj-lt"/>
              <a:buAutoNum type="alphaUcPeriod"/>
            </a:pPr>
            <a:r>
              <a:rPr lang="en-US" sz="3200">
                <a:solidFill>
                  <a:srgbClr val="000000"/>
                </a:solidFill>
              </a:rPr>
              <a:t>Creating test administrator logins</a:t>
            </a:r>
            <a:endParaRPr lang="en-US" sz="3200">
              <a:solidFill>
                <a:srgbClr val="000000"/>
              </a:solidFill>
              <a:latin typeface="Arial" panose="020B0604020202020204" pitchFamily="34" charset="0"/>
              <a:cs typeface="Arial" panose="020B0604020202020204" pitchFamily="34" charset="0"/>
            </a:endParaRPr>
          </a:p>
          <a:p>
            <a:pPr algn="l" rtl="0" fontAlgn="base">
              <a:buClr>
                <a:srgbClr val="000000"/>
              </a:buClr>
              <a:buFont typeface="Arial" panose="020B0604020202020204" pitchFamily="34" charset="0"/>
              <a:buChar char="•"/>
            </a:pPr>
            <a:endParaRPr lang="en-US" sz="3200">
              <a:solidFill>
                <a:srgbClr val="000000"/>
              </a:solidFill>
              <a:latin typeface="Arial" panose="020B0604020202020204" pitchFamily="34" charset="0"/>
              <a:cs typeface="Arial" panose="020B0604020202020204" pitchFamily="34" charset="0"/>
            </a:endParaRPr>
          </a:p>
          <a:p>
            <a:pPr algn="l" rtl="0" fontAlgn="base">
              <a:buClr>
                <a:srgbClr val="000000"/>
              </a:buClr>
              <a:buFont typeface="Arial" panose="020B0604020202020204" pitchFamily="34" charset="0"/>
              <a:buChar char="•"/>
            </a:pPr>
            <a:endParaRPr lang="en-US" sz="3200">
              <a:solidFill>
                <a:srgbClr val="000000"/>
              </a:solidFill>
              <a:latin typeface="Arial" panose="020B0604020202020204" pitchFamily="34" charset="0"/>
              <a:cs typeface="Arial" panose="020B0604020202020204" pitchFamily="34" charset="0"/>
            </a:endParaRPr>
          </a:p>
          <a:p>
            <a:endParaRPr lang="en-US" sz="3200"/>
          </a:p>
          <a:p>
            <a:pPr marL="1022350" lvl="1" indent="-514350">
              <a:buAutoNum type="alphaUcPeriod"/>
            </a:pPr>
            <a:endParaRPr lang="en-US" sz="3200"/>
          </a:p>
        </p:txBody>
      </p:sp>
      <p:sp>
        <p:nvSpPr>
          <p:cNvPr id="2" name="Title 1">
            <a:extLst>
              <a:ext uri="{FF2B5EF4-FFF2-40B4-BE49-F238E27FC236}">
                <a16:creationId xmlns:a16="http://schemas.microsoft.com/office/drawing/2014/main" id="{A377C98B-8840-45A0-A256-C940A58852A0}"/>
              </a:ext>
            </a:extLst>
          </p:cNvPr>
          <p:cNvSpPr>
            <a:spLocks noGrp="1"/>
          </p:cNvSpPr>
          <p:nvPr>
            <p:ph type="title"/>
          </p:nvPr>
        </p:nvSpPr>
        <p:spPr/>
        <p:txBody>
          <a:bodyPr/>
          <a:lstStyle/>
          <a:p>
            <a:r>
              <a:rPr lang="en-US"/>
              <a:t>Poll Question</a:t>
            </a:r>
            <a:r>
              <a:rPr lang="en-US" sz="200"/>
              <a:t>—</a:t>
            </a:r>
          </a:p>
        </p:txBody>
      </p:sp>
    </p:spTree>
    <p:extLst>
      <p:ext uri="{BB962C8B-B14F-4D97-AF65-F5344CB8AC3E}">
        <p14:creationId xmlns:p14="http://schemas.microsoft.com/office/powerpoint/2010/main" val="5183641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a:xfrm>
            <a:off x="839569" y="883718"/>
            <a:ext cx="10512862" cy="1093401"/>
          </a:xfrm>
        </p:spPr>
        <p:txBody>
          <a:bodyPr>
            <a:normAutofit/>
          </a:bodyPr>
          <a:lstStyle/>
          <a:p>
            <a:pPr algn="ctr"/>
            <a:r>
              <a:rPr lang="en-US" sz="5398" b="1"/>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671144" y="1977119"/>
            <a:ext cx="8975835" cy="399981"/>
          </a:xfrm>
          <a:prstGeom prst="rect">
            <a:avLst/>
          </a:prstGeom>
          <a:noFill/>
          <a:ln w="9525">
            <a:noFill/>
            <a:miter lim="800000"/>
            <a:headEnd/>
            <a:tailEnd/>
          </a:ln>
        </p:spPr>
        <p:txBody>
          <a:bodyPr wrap="square">
            <a:spAutoFit/>
          </a:bodyPr>
          <a:lstStyle/>
          <a:p>
            <a:pPr algn="ctr" eaLnBrk="1" hangingPunct="1"/>
            <a:r>
              <a:rPr lang="en-US" altLang="zh-CN" sz="1999" b="1">
                <a:latin typeface="Arial" panose="020B0604020202020204" pitchFamily="34" charset="0"/>
                <a:ea typeface="Segoe SemiBold"/>
                <a:cs typeface="Arial" panose="020B0604020202020204" pitchFamily="34" charset="0"/>
              </a:rPr>
              <a:t>The Office of Student Assessment Services </a:t>
            </a:r>
            <a:endParaRPr lang="zh-CN" altLang="en-US" sz="1999" b="1">
              <a:latin typeface="Arial" panose="020B0604020202020204" pitchFamily="34" charset="0"/>
              <a:ea typeface="Segoe SemiBold"/>
              <a:cs typeface="Arial" panose="020B0604020202020204" pitchFamily="34" charset="0"/>
            </a:endParaRPr>
          </a:p>
        </p:txBody>
      </p:sp>
      <p:pic>
        <p:nvPicPr>
          <p:cNvPr id="11" name="Graphic 10" descr="phone icon">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1040" y="2971920"/>
            <a:ext cx="457081" cy="457081"/>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8121" y="3009630"/>
            <a:ext cx="237675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rPr>
              <a:t>781-338-3625</a:t>
            </a:r>
          </a:p>
        </p:txBody>
      </p:sp>
      <p:pic>
        <p:nvPicPr>
          <p:cNvPr id="12" name="Graphic 11" descr="Email icon">
            <a:extLst>
              <a:ext uri="{FF2B5EF4-FFF2-40B4-BE49-F238E27FC236}">
                <a16:creationId xmlns:a16="http://schemas.microsoft.com/office/drawing/2014/main" id="{A09C4642-67BC-4D06-A3AD-DFA1158F1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0601" y="2874680"/>
            <a:ext cx="540693" cy="540693"/>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7870" y="2971919"/>
            <a:ext cx="299993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7"/>
              </a:rPr>
              <a:t>mcas@mass.gov</a:t>
            </a:r>
            <a:r>
              <a:rPr lang="en-US" sz="1999">
                <a:latin typeface="Arial" panose="020B0604020202020204" pitchFamily="34" charset="0"/>
                <a:cs typeface="Arial" panose="020B0604020202020204" pitchFamily="34" charset="0"/>
              </a:rPr>
              <a:t> </a:t>
            </a:r>
          </a:p>
        </p:txBody>
      </p:sp>
      <p:pic>
        <p:nvPicPr>
          <p:cNvPr id="70" name="Graphic 69" descr="internet icon">
            <a:extLst>
              <a:ext uri="{FF2B5EF4-FFF2-40B4-BE49-F238E27FC236}">
                <a16:creationId xmlns:a16="http://schemas.microsoft.com/office/drawing/2014/main" id="{A0F0B6FE-BDBA-4605-BD46-20A654F1A4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17215" y="3658951"/>
            <a:ext cx="544731" cy="544731"/>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1946" y="3742135"/>
            <a:ext cx="508542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10"/>
              </a:rPr>
              <a:t>www.doe.mass.edu/mcas</a:t>
            </a:r>
            <a:r>
              <a:rPr lang="en-US" sz="1999">
                <a:latin typeface="Arial" panose="020B0604020202020204" pitchFamily="34" charset="0"/>
                <a:cs typeface="Arial" panose="020B0604020202020204" pitchFamily="34" charset="0"/>
              </a:rPr>
              <a:t>  </a:t>
            </a:r>
          </a:p>
        </p:txBody>
      </p:sp>
      <p:pic>
        <p:nvPicPr>
          <p:cNvPr id="15" name="Graphic 14" descr="mailing address icon">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090" y="3628500"/>
            <a:ext cx="544732" cy="544732"/>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3853" y="3731311"/>
            <a:ext cx="6092407" cy="400006"/>
          </a:xfrm>
          <a:prstGeom prst="rect">
            <a:avLst/>
          </a:prstGeom>
          <a:noFill/>
        </p:spPr>
        <p:txBody>
          <a:bodyPr wrap="square">
            <a:spAutoFit/>
          </a:bodyPr>
          <a:lstStyle/>
          <a:p>
            <a:r>
              <a:rPr lang="en-US" sz="1999">
                <a:latin typeface="Arial" panose="020B0604020202020204" pitchFamily="34" charset="0"/>
                <a:cs typeface="Arial" panose="020B0604020202020204" pitchFamily="34" charset="0"/>
              </a:rPr>
              <a:t>135 </a:t>
            </a:r>
            <a:r>
              <a:rPr lang="en-US" sz="1999" err="1">
                <a:latin typeface="Arial" panose="020B0604020202020204" pitchFamily="34" charset="0"/>
                <a:cs typeface="Arial" panose="020B0604020202020204" pitchFamily="34" charset="0"/>
              </a:rPr>
              <a:t>Santilli</a:t>
            </a:r>
            <a:r>
              <a:rPr lang="en-US" sz="1999">
                <a:latin typeface="Arial" panose="020B0604020202020204" pitchFamily="34" charset="0"/>
                <a:cs typeface="Arial" panose="020B0604020202020204" pitchFamily="34" charset="0"/>
              </a:rPr>
              <a:t> Highway, Everett, MA 02149</a:t>
            </a:r>
          </a:p>
        </p:txBody>
      </p:sp>
    </p:spTree>
    <p:extLst>
      <p:ext uri="{BB962C8B-B14F-4D97-AF65-F5344CB8AC3E}">
        <p14:creationId xmlns:p14="http://schemas.microsoft.com/office/powerpoint/2010/main" val="1976191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9570" y="2882157"/>
            <a:ext cx="10872573" cy="1093686"/>
          </a:xfrm>
        </p:spPr>
        <p:txBody>
          <a:bodyPr>
            <a:normAutofit fontScale="90000"/>
          </a:bodyPr>
          <a:lstStyle/>
          <a:p>
            <a:r>
              <a:rPr lang="en-US">
                <a:latin typeface="Arial" panose="020B0604020202020204" pitchFamily="34" charset="0"/>
                <a:cs typeface="Arial" panose="020B0604020202020204" pitchFamily="34" charset="0"/>
              </a:rPr>
              <a:t>1. Timeline of Tasks in the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MCAS Portal</a:t>
            </a:r>
          </a:p>
        </p:txBody>
      </p:sp>
    </p:spTree>
    <p:extLst>
      <p:ext uri="{BB962C8B-B14F-4D97-AF65-F5344CB8AC3E}">
        <p14:creationId xmlns:p14="http://schemas.microsoft.com/office/powerpoint/2010/main" val="30239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272CC-5AAC-413F-B3F8-3C00CE59107D}"/>
              </a:ext>
            </a:extLst>
          </p:cNvPr>
          <p:cNvSpPr>
            <a:spLocks noGrp="1"/>
          </p:cNvSpPr>
          <p:nvPr>
            <p:ph type="title" idx="4294967295"/>
          </p:nvPr>
        </p:nvSpPr>
        <p:spPr>
          <a:xfrm>
            <a:off x="822325" y="288925"/>
            <a:ext cx="11369675" cy="679450"/>
          </a:xfrm>
        </p:spPr>
        <p:txBody>
          <a:bodyPr/>
          <a:lstStyle/>
          <a:p>
            <a:r>
              <a:rPr lang="en-US" sz="3600">
                <a:solidFill>
                  <a:srgbClr val="3647B6"/>
                </a:solidFill>
                <a:latin typeface="Arial" panose="020B0604020202020204" pitchFamily="34" charset="0"/>
                <a:cs typeface="Arial" panose="020B0604020202020204" pitchFamily="34" charset="0"/>
              </a:rPr>
              <a:t>Timeline of Tasks in the MCAS Portal to Complete </a:t>
            </a:r>
            <a:r>
              <a:rPr lang="en-US" sz="3600" b="1">
                <a:solidFill>
                  <a:srgbClr val="3647B6"/>
                </a:solidFill>
                <a:latin typeface="Arial" panose="020B0604020202020204" pitchFamily="34" charset="0"/>
                <a:cs typeface="Arial" panose="020B0604020202020204" pitchFamily="34" charset="0"/>
              </a:rPr>
              <a:t>Before</a:t>
            </a:r>
            <a:r>
              <a:rPr lang="en-US" sz="3600">
                <a:solidFill>
                  <a:srgbClr val="3647B6"/>
                </a:solidFill>
                <a:latin typeface="Arial" panose="020B0604020202020204" pitchFamily="34" charset="0"/>
                <a:cs typeface="Arial" panose="020B0604020202020204" pitchFamily="34" charset="0"/>
              </a:rPr>
              <a:t> Testing for </a:t>
            </a:r>
            <a:r>
              <a:rPr lang="en-US" sz="3600" u="sng">
                <a:solidFill>
                  <a:srgbClr val="3647B6"/>
                </a:solidFill>
                <a:latin typeface="Arial" panose="020B0604020202020204" pitchFamily="34" charset="0"/>
                <a:cs typeface="Arial" panose="020B0604020202020204" pitchFamily="34" charset="0"/>
              </a:rPr>
              <a:t>Principals/Test Coordinators</a:t>
            </a:r>
          </a:p>
        </p:txBody>
      </p:sp>
      <p:graphicFrame>
        <p:nvGraphicFramePr>
          <p:cNvPr id="5" name="Content Placeholder 4" descr="Timeline of Tasks in PAN to Complete Before and During Testing for Principals/Test Coordinators">
            <a:extLst>
              <a:ext uri="{FF2B5EF4-FFF2-40B4-BE49-F238E27FC236}">
                <a16:creationId xmlns:a16="http://schemas.microsoft.com/office/drawing/2014/main" id="{7F1E5243-8823-4C5D-9AA0-9BC871A40476}"/>
              </a:ext>
            </a:extLst>
          </p:cNvPr>
          <p:cNvGraphicFramePr>
            <a:graphicFrameLocks noGrp="1"/>
          </p:cNvGraphicFramePr>
          <p:nvPr>
            <p:ph idx="4294967295"/>
            <p:extLst>
              <p:ext uri="{D42A27DB-BD31-4B8C-83A1-F6EECF244321}">
                <p14:modId xmlns:p14="http://schemas.microsoft.com/office/powerpoint/2010/main" val="1204078971"/>
              </p:ext>
            </p:extLst>
          </p:nvPr>
        </p:nvGraphicFramePr>
        <p:xfrm>
          <a:off x="411162" y="1219162"/>
          <a:ext cx="11369675" cy="504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6580930"/>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49449a1-970d-4061-91c8-87f7c4621d9d">
      <UserInfo>
        <DisplayName>Zalk, Jodie (DESE)</DisplayName>
        <AccountId>18</AccountId>
        <AccountType/>
      </UserInfo>
      <UserInfo>
        <DisplayName>Cullen, Shannon (DESE)</DisplayName>
        <AccountId>17</AccountId>
        <AccountType/>
      </UserInfo>
      <UserInfo>
        <DisplayName>Kelley, R. Scott (DESE)</DisplayName>
        <AccountId>23</AccountId>
        <AccountType/>
      </UserInfo>
      <UserInfo>
        <DisplayName>Jennifer Kash</DisplayName>
        <AccountId>87</AccountId>
        <AccountType/>
      </UserInfo>
      <UserInfo>
        <DisplayName>Pelychaty, Robert (DESE)</DisplayName>
        <AccountId>38</AccountId>
        <AccountType/>
      </UserInfo>
    </SharedWithUsers>
    <lcf76f155ced4ddcb4097134ff3c332f xmlns="e77133ba-eec1-4d51-86ef-7b6d23495175">
      <Terms xmlns="http://schemas.microsoft.com/office/infopath/2007/PartnerControls"/>
    </lcf76f155ced4ddcb4097134ff3c332f>
    <TaxCatchAll xmlns="049449a1-970d-4061-91c8-87f7c4621d9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14" ma:contentTypeDescription="Create a new document." ma:contentTypeScope="" ma:versionID="029ab163fe53dea6eac6a50caa86fa3a">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96eeb4d8f957f047a37b3907739772c3"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44dd94a-ad39-4ee4-bc43-d261aca497bd}" ma:internalName="TaxCatchAll" ma:showField="CatchAllData" ma:web="049449a1-970d-4061-91c8-87f7c4621d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AF0FD2-44B7-49AE-A44E-FF3F2848CDD7}">
  <ds:schemaRefs>
    <ds:schemaRef ds:uri="049449a1-970d-4061-91c8-87f7c4621d9d"/>
    <ds:schemaRef ds:uri="e77133ba-eec1-4d51-86ef-7b6d234951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6387C44-1E58-4ECB-87B0-968FBE08998A}">
  <ds:schemaRefs>
    <ds:schemaRef ds:uri="049449a1-970d-4061-91c8-87f7c4621d9d"/>
    <ds:schemaRef ds:uri="e77133ba-eec1-4d51-86ef-7b6d23495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B70C1E0-D73F-4393-AF8B-EC030DBF27CE}">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ESE PowerPoint Template 2017</Template>
  <TotalTime>0</TotalTime>
  <Words>4749</Words>
  <Application>Microsoft Office PowerPoint</Application>
  <PresentationFormat>Widescreen</PresentationFormat>
  <Paragraphs>550</Paragraphs>
  <Slides>77</Slides>
  <Notes>43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77</vt:i4>
      </vt:variant>
    </vt:vector>
  </HeadingPairs>
  <TitlesOfParts>
    <vt:vector size="90" baseType="lpstr">
      <vt:lpstr>等线</vt:lpstr>
      <vt:lpstr>Arial</vt:lpstr>
      <vt:lpstr>Calibri</vt:lpstr>
      <vt:lpstr>Courier New</vt:lpstr>
      <vt:lpstr>Helvetica</vt:lpstr>
      <vt:lpstr>Segoe</vt:lpstr>
      <vt:lpstr>Segoe SemiBold</vt:lpstr>
      <vt:lpstr>Segoe UI</vt:lpstr>
      <vt:lpstr>Segoe UI Semibold</vt:lpstr>
      <vt:lpstr>Times New Roman</vt:lpstr>
      <vt:lpstr>Wingdings</vt:lpstr>
      <vt:lpstr>ESE PowerPoint Template 2017</vt:lpstr>
      <vt:lpstr>Office Theme</vt:lpstr>
      <vt:lpstr>Tasks in the MCAS Portal Before Testing</vt:lpstr>
      <vt:lpstr>Presenters</vt:lpstr>
      <vt:lpstr>Logistics for This Session </vt:lpstr>
      <vt:lpstr>Slides for This Session </vt:lpstr>
      <vt:lpstr>Today’s Agenda</vt:lpstr>
      <vt:lpstr>Poll Question—3</vt:lpstr>
      <vt:lpstr>Poll Question—3</vt:lpstr>
      <vt:lpstr>1. Timeline of Tasks in the  MCAS Portal</vt:lpstr>
      <vt:lpstr>Timeline of Tasks in the MCAS Portal to Complete Before Testing for Principals/Test Coordinators</vt:lpstr>
      <vt:lpstr>Timeline of Tasks in the MCAS Portal to Complete During and After Testing for Principals/Test Coordinators</vt:lpstr>
      <vt:lpstr>Timeline of Tasks in the MCAS Portal to Complete Before and During Testing for Test Administrators</vt:lpstr>
      <vt:lpstr>Timeline of Tasks to Complete for Technology Coordinators</vt:lpstr>
      <vt:lpstr>2. Updates to Student Registration</vt:lpstr>
      <vt:lpstr>Manually Updating Student Information</vt:lpstr>
      <vt:lpstr>Exporting and Reimporting Student Registration Files</vt:lpstr>
      <vt:lpstr>Overview of Enrollment Transfers</vt:lpstr>
      <vt:lpstr>Resources</vt:lpstr>
      <vt:lpstr>3. Creating and Managing Classes </vt:lpstr>
      <vt:lpstr>What are classes in the MCAS Portal?</vt:lpstr>
      <vt:lpstr>Creating Classes</vt:lpstr>
      <vt:lpstr>Class Naming Conventions</vt:lpstr>
      <vt:lpstr>Demonstration</vt:lpstr>
      <vt:lpstr>Manually Create a Class in the MCAS Portal</vt:lpstr>
      <vt:lpstr>Manually Create a Class in the MCAS Portal</vt:lpstr>
      <vt:lpstr>Uploading Multiple Classes via Class Upload file</vt:lpstr>
      <vt:lpstr>Uploading Multiple Classes via Class Upload file</vt:lpstr>
      <vt:lpstr>Class Data Definitions Information</vt:lpstr>
      <vt:lpstr>Uploading Multiple Classes via Class Upload File</vt:lpstr>
      <vt:lpstr>Uploading Multiple Classes via Class Upload File (cont’d)</vt:lpstr>
      <vt:lpstr>Uploading Multiple Classes via Class Upload File (cont’d)</vt:lpstr>
      <vt:lpstr>Class File Upload: Error Messages</vt:lpstr>
      <vt:lpstr>Uploading Classes via Student Registration Export/Import</vt:lpstr>
      <vt:lpstr>Resources</vt:lpstr>
      <vt:lpstr>Questions &amp; Answers</vt:lpstr>
      <vt:lpstr>4. Scheduling Tests and Printing Student Logins</vt:lpstr>
      <vt:lpstr>Scheduling tests</vt:lpstr>
      <vt:lpstr>Printing Student Logins</vt:lpstr>
      <vt:lpstr>Student Logins</vt:lpstr>
      <vt:lpstr>Student Summary Pages </vt:lpstr>
      <vt:lpstr>Demonstration</vt:lpstr>
      <vt:lpstr>Scheduling a test for multiple classes</vt:lpstr>
      <vt:lpstr>Scheduling a test for multiple classes (cont'd)</vt:lpstr>
      <vt:lpstr>Scheduling a Spanish/English test</vt:lpstr>
      <vt:lpstr>Printing student logins and summary pages</vt:lpstr>
      <vt:lpstr>Printing Student Logins</vt:lpstr>
      <vt:lpstr>Resources</vt:lpstr>
      <vt:lpstr>Questions &amp; Answers</vt:lpstr>
      <vt:lpstr>5. Materials Management</vt:lpstr>
      <vt:lpstr>Materials Management</vt:lpstr>
      <vt:lpstr>Materials Management</vt:lpstr>
      <vt:lpstr>Demonstration</vt:lpstr>
      <vt:lpstr>Navigating the Materials Management Page</vt:lpstr>
      <vt:lpstr>Resources </vt:lpstr>
      <vt:lpstr>6. Accessibility and Accommodations</vt:lpstr>
      <vt:lpstr>Verifying Accommodations</vt:lpstr>
      <vt:lpstr>Demonstration</vt:lpstr>
      <vt:lpstr>Verifying Form-Dependent Accommodations</vt:lpstr>
      <vt:lpstr>Verifying Form-Dependent Accommodations</vt:lpstr>
      <vt:lpstr>Verifying Accommodations: Single Student</vt:lpstr>
      <vt:lpstr>Verifying Accommodations: Student Registration Export</vt:lpstr>
      <vt:lpstr>Verifying Accommodations: Summary Sheet</vt:lpstr>
      <vt:lpstr>Test Administrator Logins</vt:lpstr>
      <vt:lpstr>Test Administrator Logins</vt:lpstr>
      <vt:lpstr>Test Administrator Logins</vt:lpstr>
      <vt:lpstr>Test Administrator Logins – After Testing</vt:lpstr>
      <vt:lpstr>Resources</vt:lpstr>
      <vt:lpstr>7. Test Administrator Tasks  Before Testing</vt:lpstr>
      <vt:lpstr>Timeline of Tasks in the MCAS Portal to Complete Before and During Testing for Test Administrators</vt:lpstr>
      <vt:lpstr>Verifying Accommodations</vt:lpstr>
      <vt:lpstr>Questions &amp; Answers</vt:lpstr>
      <vt:lpstr>8. Resources, Support, and Next Steps</vt:lpstr>
      <vt:lpstr>Additional Resources</vt:lpstr>
      <vt:lpstr>Next Steps</vt:lpstr>
      <vt:lpstr>Email and Phone Support </vt:lpstr>
      <vt:lpstr>9. Live “Sandbox Time”</vt:lpstr>
      <vt:lpstr>Poll Question—</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2</cp:revision>
  <cp:lastPrinted>2020-01-24T16:15:48Z</cp:lastPrinted>
  <dcterms:created xsi:type="dcterms:W3CDTF">2018-01-22T18:15:09Z</dcterms:created>
  <dcterms:modified xsi:type="dcterms:W3CDTF">2025-03-03T21:28:55Z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 Status">
    <vt:lpwstr>Draft</vt:lpwstr>
  </property>
  <property fmtid="{D5CDD505-2E9C-101B-9397-08002B2CF9AE}" pid="3" name="Archive">
    <vt:bool>false</vt:bool>
  </property>
  <property fmtid="{D5CDD505-2E9C-101B-9397-08002B2CF9AE}" pid="4" name="SharedWithUsers">
    <vt:lpwstr>18;#Zalk, Jodie (DESE)</vt:lpwstr>
  </property>
  <property fmtid="{D5CDD505-2E9C-101B-9397-08002B2CF9AE}" pid="5" name="Category0">
    <vt:lpwstr>To be assigned</vt:lpwstr>
  </property>
  <property fmtid="{D5CDD505-2E9C-101B-9397-08002B2CF9AE}" pid="6" name="Approval Record">
    <vt:bool>false</vt:bool>
  </property>
  <property fmtid="{D5CDD505-2E9C-101B-9397-08002B2CF9AE}" pid="7" name="Admin Year">
    <vt:lpwstr>2020</vt:lpwstr>
  </property>
  <property fmtid="{D5CDD505-2E9C-101B-9397-08002B2CF9AE}" pid="8" name="MediaServiceImageTags">
    <vt:lpwstr/>
  </property>
  <property fmtid="{D5CDD505-2E9C-101B-9397-08002B2CF9AE}" pid="9" name="MSIP_Label_09530f54-9721-46db-bbe4-0dd4cd6e1126_Enabled">
    <vt:lpwstr>true</vt:lpwstr>
  </property>
  <property fmtid="{D5CDD505-2E9C-101B-9397-08002B2CF9AE}" pid="10" name="MSIP_Label_09530f54-9721-46db-bbe4-0dd4cd6e1126_SetDate">
    <vt:lpwstr>2024-10-22T16:39:02Z</vt:lpwstr>
  </property>
  <property fmtid="{D5CDD505-2E9C-101B-9397-08002B2CF9AE}" pid="11" name="MSIP_Label_09530f54-9721-46db-bbe4-0dd4cd6e1126_Method">
    <vt:lpwstr>Standard</vt:lpwstr>
  </property>
  <property fmtid="{D5CDD505-2E9C-101B-9397-08002B2CF9AE}" pid="12" name="MSIP_Label_09530f54-9721-46db-bbe4-0dd4cd6e1126_Name">
    <vt:lpwstr>General</vt:lpwstr>
  </property>
  <property fmtid="{D5CDD505-2E9C-101B-9397-08002B2CF9AE}" pid="13" name="MSIP_Label_09530f54-9721-46db-bbe4-0dd4cd6e1126_SiteId">
    <vt:lpwstr>22230e31-3d9d-47b1-8794-50b0e2d7bd02</vt:lpwstr>
  </property>
  <property fmtid="{D5CDD505-2E9C-101B-9397-08002B2CF9AE}" pid="14" name="MSIP_Label_09530f54-9721-46db-bbe4-0dd4cd6e1126_ActionId">
    <vt:lpwstr>29e52121-f53f-4d45-a91e-224cb8ec555d</vt:lpwstr>
  </property>
  <property fmtid="{D5CDD505-2E9C-101B-9397-08002B2CF9AE}" pid="15" name="MSIP_Label_09530f54-9721-46db-bbe4-0dd4cd6e1126_ContentBits">
    <vt:lpwstr>2</vt:lpwstr>
  </property>
  <property fmtid="{D5CDD505-2E9C-101B-9397-08002B2CF9AE}" pid="16" name="ClassificationContentMarkingFooterLocations">
    <vt:lpwstr>ESE PowerPoint Template 2017:8\Office Theme:4</vt:lpwstr>
  </property>
  <property fmtid="{D5CDD505-2E9C-101B-9397-08002B2CF9AE}" pid="17" name="ClassificationContentMarkingFooterText">
    <vt:lpwstr>Copyright - eMetric LLC</vt:lpwstr>
  </property>
  <property fmtid="{D5CDD505-2E9C-101B-9397-08002B2CF9AE}" pid="18" name="ContentTypeId">
    <vt:lpwstr>0x0101001632492CAC103A49A985C1EA3C99F8E6</vt:lpwstr>
  </property>
</Properties>
</file>