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23"/>
  </p:notesMasterIdLst>
  <p:handoutMasterIdLst>
    <p:handoutMasterId r:id="rId24"/>
  </p:handoutMasterIdLst>
  <p:sldIdLst>
    <p:sldId id="280" r:id="rId6"/>
    <p:sldId id="359" r:id="rId7"/>
    <p:sldId id="1184" r:id="rId8"/>
    <p:sldId id="1274" r:id="rId9"/>
    <p:sldId id="1171" r:id="rId10"/>
    <p:sldId id="1451" r:id="rId11"/>
    <p:sldId id="1072" r:id="rId12"/>
    <p:sldId id="1316" r:id="rId13"/>
    <p:sldId id="1318" r:id="rId14"/>
    <p:sldId id="1317" r:id="rId15"/>
    <p:sldId id="1452" r:id="rId16"/>
    <p:sldId id="1315" r:id="rId17"/>
    <p:sldId id="1453" r:id="rId18"/>
    <p:sldId id="1442" r:id="rId19"/>
    <p:sldId id="1298" r:id="rId20"/>
    <p:sldId id="311" r:id="rId21"/>
    <p:sldId id="1264" r:id="rId22"/>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DB8D06-1536-F0B5-7B92-A5EFA48C1A7F}" name="Dezarae Blossomgame" initials="DB" userId="S::Dezarae.Blossomgame@cognia.org::9589b920-5268-4276-82f2-61369d2bfdb2" providerId="AD"/>
  <p188:author id="{EA03654A-7302-CE26-CAF5-C89C8BC9CCFB}" name="Yang, Yi (DESE)" initials="" userId="S::Yi.Yang@mass.gov::327729dd-7713-4acb-a99e-bb545f1a037c" providerId="AD"/>
  <p188:author id="{DBB5EE4D-C1DE-6B60-4A92-3C8A6A2DF40E}" name="Abbie Currier" initials="AC" userId="S::acurrier_emetric.net#ext#@cogniaorg.onmicrosoft.com::207e5a5e-dc4f-4e8d-a6ed-459ba44175f0" providerId="AD"/>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D4DE6262-7396-61FC-CEB8-9E7B81DCD686}" name="Yang, Yi (DESE)" initials="YY" userId="S::yi.yang@mass.gov::327729dd-7713-4acb-a99e-bb545f1a037c" providerId="AD"/>
  <p188:author id="{E4CD3766-4B6D-0092-95B6-49B9A7CC8678}" name="Dezarae Blossomgame" initials="DB" userId="S::dezarae.blossomgame@cognia.org::9589b920-5268-4276-82f2-61369d2bfdb2" providerId="AD"/>
  <p188:author id="{2DDAB86A-D521-A4F8-DC3C-FF0AD3E217C3}" name="Zalk, Jodie (DESE)" initials="JZ" userId="S::Jodie.L.Zalk@mass.gov::e1452584-4588-4fe8-8e76-c634323654f0" providerId="AD"/>
  <p188:author id="{52CBF4AC-2F2A-CAC0-FF80-696C1D5B8F72}" name="Abbie Currier" initials="AC" userId="S::acurrier@emetric.net::abe16f36-c232-4a49-81f6-0ff344f1a17d" providerId="AD"/>
  <p188:author id="{D2B726C1-6B67-7C9B-17B0-EF1B90BE53D0}" name="Pelychaty, Robert (DESE)" initials="P(" userId="S::robert.pelychaty@mass.gov::4b7f82dc-9b90-4364-a63e-8be2ecd61eb5" providerId="AD"/>
  <p188:author id="{E1D283EA-5118-6F9E-720F-C68CD41DE9B6}" name="Kelley, R. Scott (DESE)" initials="K(" userId="S::r.scott.kelley@mass.gov::94781df7-8020-4319-920c-b88462c06ab3" providerId="AD"/>
  <p188:author id="{D7C264F7-7DD7-2006-D813-B710073AC89F}" name="Pelychaty, Robert (DESE)" initials="RP"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127"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6"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86"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3" clrIdx="15">
    <p:extLst>
      <p:ext uri="{19B8F6BF-5375-455C-9EA6-DF929625EA0E}">
        <p15:presenceInfo xmlns:p15="http://schemas.microsoft.com/office/powerpoint/2012/main" userId="S::holly.woodruff@pearson.com::bd40664c-d0f9-47f6-9555-8f1bf1ec3b14" providerId="AD"/>
      </p:ext>
    </p:extLst>
  </p:cmAuthor>
  <p:cmAuthor id="16" name="Pelychaty, Robert (DESE)" initials="P(" lastIdx="2" clrIdx="16">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000000"/>
    <a:srgbClr val="0563C1"/>
    <a:srgbClr val="0000FF"/>
    <a:srgbClr val="101D35"/>
    <a:srgbClr val="203B6A"/>
    <a:srgbClr val="A18557"/>
    <a:srgbClr val="F9F9FA"/>
    <a:srgbClr val="FFFFFF"/>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32DF4E-E3D0-4366-BCE4-9A94654DB032}" v="5" dt="2025-03-19T15:10:00.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0528" autoAdjust="0"/>
  </p:normalViewPr>
  <p:slideViewPr>
    <p:cSldViewPr snapToGrid="0">
      <p:cViewPr varScale="1">
        <p:scale>
          <a:sx n="101" d="100"/>
          <a:sy n="101" d="100"/>
        </p:scale>
        <p:origin x="984"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llen, Shannon (DESE)" userId="6b1ad6a8-5818-44b3-9274-ccefbf22d13d" providerId="ADAL" clId="{9E32DF4E-E3D0-4366-BCE4-9A94654DB032}"/>
    <pc:docChg chg="custSel addSld modSld">
      <pc:chgData name="Cullen, Shannon (DESE)" userId="6b1ad6a8-5818-44b3-9274-ccefbf22d13d" providerId="ADAL" clId="{9E32DF4E-E3D0-4366-BCE4-9A94654DB032}" dt="2025-03-19T15:12:51.492" v="251" actId="20577"/>
      <pc:docMkLst>
        <pc:docMk/>
      </pc:docMkLst>
      <pc:sldChg chg="modSp mod">
        <pc:chgData name="Cullen, Shannon (DESE)" userId="6b1ad6a8-5818-44b3-9274-ccefbf22d13d" providerId="ADAL" clId="{9E32DF4E-E3D0-4366-BCE4-9A94654DB032}" dt="2025-03-19T15:12:51.492" v="251" actId="20577"/>
        <pc:sldMkLst>
          <pc:docMk/>
          <pc:sldMk cId="0" sldId="280"/>
        </pc:sldMkLst>
        <pc:spChg chg="mod">
          <ac:chgData name="Cullen, Shannon (DESE)" userId="6b1ad6a8-5818-44b3-9274-ccefbf22d13d" providerId="ADAL" clId="{9E32DF4E-E3D0-4366-BCE4-9A94654DB032}" dt="2025-03-19T15:12:47.226" v="249" actId="20577"/>
          <ac:spMkLst>
            <pc:docMk/>
            <pc:sldMk cId="0" sldId="280"/>
            <ac:spMk id="2" creationId="{00000000-0000-0000-0000-000000000000}"/>
          </ac:spMkLst>
        </pc:spChg>
        <pc:spChg chg="mod">
          <ac:chgData name="Cullen, Shannon (DESE)" userId="6b1ad6a8-5818-44b3-9274-ccefbf22d13d" providerId="ADAL" clId="{9E32DF4E-E3D0-4366-BCE4-9A94654DB032}" dt="2025-03-19T15:12:51.492" v="251" actId="20577"/>
          <ac:spMkLst>
            <pc:docMk/>
            <pc:sldMk cId="0" sldId="280"/>
            <ac:spMk id="3" creationId="{00000000-0000-0000-0000-000000000000}"/>
          </ac:spMkLst>
        </pc:spChg>
      </pc:sldChg>
      <pc:sldChg chg="modSp add mod">
        <pc:chgData name="Cullen, Shannon (DESE)" userId="6b1ad6a8-5818-44b3-9274-ccefbf22d13d" providerId="ADAL" clId="{9E32DF4E-E3D0-4366-BCE4-9A94654DB032}" dt="2025-03-19T15:10:19.517" v="237" actId="2711"/>
        <pc:sldMkLst>
          <pc:docMk/>
          <pc:sldMk cId="3784263208" sldId="1442"/>
        </pc:sldMkLst>
        <pc:spChg chg="mod">
          <ac:chgData name="Cullen, Shannon (DESE)" userId="6b1ad6a8-5818-44b3-9274-ccefbf22d13d" providerId="ADAL" clId="{9E32DF4E-E3D0-4366-BCE4-9A94654DB032}" dt="2025-03-19T15:10:16.251" v="236" actId="2711"/>
          <ac:spMkLst>
            <pc:docMk/>
            <pc:sldMk cId="3784263208" sldId="1442"/>
            <ac:spMk id="2" creationId="{75DA46F1-0305-6A98-64E6-EE93376B48E3}"/>
          </ac:spMkLst>
        </pc:spChg>
        <pc:graphicFrameChg chg="mod modGraphic">
          <ac:chgData name="Cullen, Shannon (DESE)" userId="6b1ad6a8-5818-44b3-9274-ccefbf22d13d" providerId="ADAL" clId="{9E32DF4E-E3D0-4366-BCE4-9A94654DB032}" dt="2025-03-19T15:10:19.517" v="237" actId="2711"/>
          <ac:graphicFrameMkLst>
            <pc:docMk/>
            <pc:sldMk cId="3784263208" sldId="1442"/>
            <ac:graphicFrameMk id="4" creationId="{5325F11B-0A36-9C59-D646-7D9DDCBEA2AC}"/>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2025/3/19</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2025/3/19</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dirty="0"/>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676DB-8846-7E3A-A5A1-0283C720EE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73968-5928-FB64-DA0F-C404BFBE6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82938B-15EA-B2F4-C559-445F9E7696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2C96F5-4429-B375-097D-AAC39CB23963}"/>
              </a:ext>
            </a:extLst>
          </p:cNvPr>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2322866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0D787-FC7D-FAD8-6C12-0F16D5FFE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8EB61-C1DE-3792-5E9F-7947F71CD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9083B-8A39-694F-E9E4-6DE1014A51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513ED0-6A69-8803-5892-F3E1F721B40A}"/>
              </a:ext>
            </a:extLst>
          </p:cNvPr>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4110044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3453448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0D787-FC7D-FAD8-6C12-0F16D5FFE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8EB61-C1DE-3792-5E9F-7947F71CD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9083B-8A39-694F-E9E4-6DE1014A51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513ED0-6A69-8803-5892-F3E1F721B40A}"/>
              </a:ext>
            </a:extLst>
          </p:cNvPr>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4110044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D3CE6-E5AE-7397-9252-C9B370B8EA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B84494-2EB1-788D-1225-A6B295D4C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68D56-EEB6-3FA2-EF88-5643625F72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8FF129-D8DC-6C66-D727-016ECAF22F5A}"/>
              </a:ext>
            </a:extLst>
          </p:cNvPr>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1446083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1949974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685681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dirty="0"/>
          </a:p>
        </p:txBody>
      </p:sp>
    </p:spTree>
    <p:extLst>
      <p:ext uri="{BB962C8B-B14F-4D97-AF65-F5344CB8AC3E}">
        <p14:creationId xmlns:p14="http://schemas.microsoft.com/office/powerpoint/2010/main" val="248272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dirty="0"/>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19278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00624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17947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0D787-FC7D-FAD8-6C12-0F16D5FFE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8EB61-C1DE-3792-5E9F-7947F71CD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9083B-8A39-694F-E9E4-6DE1014A51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513ED0-6A69-8803-5892-F3E1F721B40A}"/>
              </a:ext>
            </a:extLst>
          </p:cNvPr>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4110044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275097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58357-AFB4-18F2-184A-CF62FC589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47D4F-99D4-30C1-A403-5967FB3C93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FC24E8-0A58-DFA0-2E46-B17606129B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F7D801-BE0C-AB9A-DC96-644AD39B71C7}"/>
              </a:ext>
            </a:extLst>
          </p:cNvPr>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417471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DBAE6-F153-6D62-C598-B5210CD750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A719E-DED6-FDDC-278E-BA0F343CD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C3DA9-EFDB-E786-CFF7-C2B8649A1D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37376A-6E07-5EF3-2E19-DB0AFB2B3B0D}"/>
              </a:ext>
            </a:extLst>
          </p:cNvPr>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3238901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994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82370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9075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5071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546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3031861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01087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17145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955289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14200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9344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917612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611794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62134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07623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52495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310296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Pearson Access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3/19/2025</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
        <p:nvSpPr>
          <p:cNvPr id="8" name="TextBox 7">
            <a:extLst>
              <a:ext uri="{FF2B5EF4-FFF2-40B4-BE49-F238E27FC236}">
                <a16:creationId xmlns:a16="http://schemas.microsoft.com/office/drawing/2014/main" id="{90448173-5068-4CE5-6E33-B3D8C7BF56FB}"/>
              </a:ext>
            </a:extLst>
          </p:cNvPr>
          <p:cNvSpPr txBox="1"/>
          <p:nvPr userDrawn="1">
            <p:extLst>
              <p:ext uri="{1162E1C5-73C7-4A58-AE30-91384D911F3F}">
                <p184:classification xmlns:p184="http://schemas.microsoft.com/office/powerpoint/2018/4/main" val="ftr"/>
              </p:ext>
            </p:extLst>
          </p:nvPr>
        </p:nvSpPr>
        <p:spPr>
          <a:xfrm>
            <a:off x="63500" y="6642100"/>
            <a:ext cx="1235075"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49" r:id="rId5"/>
    <p:sldLayoutId id="2147483665" r:id="rId6"/>
    <p:sldLayoutId id="2147483655" r:id="rId7"/>
    <p:sldLayoutId id="2147483661" r:id="rId8"/>
    <p:sldLayoutId id="2147483660" r:id="rId9"/>
    <p:sldLayoutId id="2147483664" r:id="rId10"/>
    <p:sldLayoutId id="2147483652" r:id="rId11"/>
    <p:sldLayoutId id="2147483657" r:id="rId12"/>
    <p:sldLayoutId id="2147483654" r:id="rId13"/>
    <p:sldLayoutId id="2147483663" r:id="rId14"/>
    <p:sldLayoutId id="2147483662" r:id="rId15"/>
    <p:sldLayoutId id="2147483682" r:id="rId16"/>
    <p:sldLayoutId id="2147483683" r:id="rId17"/>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9036926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oe.mass.edu/mcas/testadmin/" TargetMode="External"/><Relationship Id="rId7" Type="http://schemas.openxmlformats.org/officeDocument/2006/relationships/hyperlink" Target="http://eepurl.com/ghSOhH"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hyperlink" Target="http://www.doe.mass.edu/mcas/updates.html" TargetMode="External"/><Relationship Id="rId5" Type="http://schemas.openxmlformats.org/officeDocument/2006/relationships/hyperlink" Target="https://www.doe.mass.edu/mcas/accessibility/default.html" TargetMode="External"/><Relationship Id="rId4" Type="http://schemas.openxmlformats.org/officeDocument/2006/relationships/hyperlink" Target="https://www.doe.mass.edu/mcas/cal.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hyperlink" Target="https://cognia.zoom.us/webinar/register/WN_5reXGC8jRKaD0TZkqFDjBQ#/registration"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hyperlink" Target="https://mcas.onlinehelp.cognia.org/wp-content/uploads/sites/30/2025/01/Instructions-for-Unlocking-Test-Questions-in-the-MCAS-Student-Kiosk-.pdf" TargetMode="External"/><Relationship Id="rId5" Type="http://schemas.openxmlformats.org/officeDocument/2006/relationships/hyperlink" Target="https://mcas.onlinehelp.cognia.org/wp-content/uploads/sites/30/2025/02/Additional-Tasks-on-the-Test-Scheduling-Page-of-the-MCAS-Portal-Adding-Report-Codes-Reactivating-Tests-and-Exports.pdf" TargetMode="External"/><Relationship Id="rId4" Type="http://schemas.openxmlformats.org/officeDocument/2006/relationships/hyperlink" Target="https://mcas.onlinehelp.cognia.org/wp-content/uploads/sites/30/2024/10/Guide-to-the-MCAS-Portal-Final.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hyperlink" Target="mailto:mcas@mass.gov" TargetMode="External"/><Relationship Id="rId12" Type="http://schemas.openxmlformats.org/officeDocument/2006/relationships/image" Target="../media/image22.sv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hyperlink" Target="http://www.doe.mass.edu/mcas" TargetMode="External"/><Relationship Id="rId4" Type="http://schemas.openxmlformats.org/officeDocument/2006/relationships/image" Target="../media/image16.svg"/><Relationship Id="rId9" Type="http://schemas.openxmlformats.org/officeDocument/2006/relationships/image" Target="../media/image2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cas.onlinehelp.cognia.org/training-webina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MCASEvents@cogni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hyperlink" Target="https://mcas.onlinehelp.cognia.org/technology-setup/" TargetMode="External"/><Relationship Id="rId4" Type="http://schemas.openxmlformats.org/officeDocument/2006/relationships/hyperlink" Target="https://mcas.onlinehelp.cognia.org/porta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mcas.onlinehelp.cognia.org/training-modules/" TargetMode="External"/><Relationship Id="rId7" Type="http://schemas.openxmlformats.org/officeDocument/2006/relationships/hyperlink" Target="https://mcas.onlinehelp.cognia.org/wp-content/uploads/sites/30/2025/02/Test-Admin-Security-Protocols-RETURNING-Staff-on-1.30.25-FINAL2a.pptx"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hyperlink" Target="https://mcas.onlinehelp.cognia.org/training-webinars-test-admin-security-protocols-returning-staff/" TargetMode="External"/><Relationship Id="rId5" Type="http://schemas.openxmlformats.org/officeDocument/2006/relationships/hyperlink" Target="https://www.doe.mass.edu/mcas/testadmin/training/slides.pptx" TargetMode="External"/><Relationship Id="rId4" Type="http://schemas.openxmlformats.org/officeDocument/2006/relationships/hyperlink" Target="https://mcas.onlinehelp.cognia.org/training-webinar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hyperlink" Target="https://mcas.onlinehelp.cognia.org/training-webina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838" y="2462792"/>
            <a:ext cx="8631677" cy="1928238"/>
          </a:xfrm>
        </p:spPr>
        <p:txBody>
          <a:bodyPr>
            <a:noAutofit/>
          </a:bodyPr>
          <a:lstStyle/>
          <a:p>
            <a:r>
              <a:rPr lang="en-US" sz="5900" dirty="0">
                <a:latin typeface="Arial"/>
                <a:cs typeface="Arial"/>
              </a:rPr>
              <a:t>MCAS Portal Tasks: </a:t>
            </a:r>
            <a:br>
              <a:rPr lang="en-US" sz="5900" dirty="0">
                <a:latin typeface="Arial"/>
                <a:cs typeface="Arial"/>
              </a:rPr>
            </a:br>
            <a:r>
              <a:rPr lang="en-US" sz="5900" dirty="0">
                <a:latin typeface="Arial"/>
                <a:cs typeface="Arial"/>
              </a:rPr>
              <a:t>High School</a:t>
            </a:r>
            <a:br>
              <a:rPr lang="en-US" sz="5900" dirty="0">
                <a:latin typeface="Arial"/>
                <a:cs typeface="Arial"/>
              </a:rPr>
            </a:br>
            <a:r>
              <a:rPr lang="en-US" sz="5900" dirty="0">
                <a:latin typeface="Arial"/>
                <a:cs typeface="Arial"/>
              </a:rPr>
              <a:t>Office Hours</a:t>
            </a:r>
            <a:endParaRPr lang="en-US" altLang="en-US" sz="5900" dirty="0">
              <a:latin typeface="Arial"/>
              <a:cs typeface="Arial"/>
            </a:endParaRPr>
          </a:p>
        </p:txBody>
      </p:sp>
      <p:sp>
        <p:nvSpPr>
          <p:cNvPr id="3" name="Subtitle 2"/>
          <p:cNvSpPr>
            <a:spLocks noGrp="1"/>
          </p:cNvSpPr>
          <p:nvPr>
            <p:ph type="subTitle" idx="1"/>
          </p:nvPr>
        </p:nvSpPr>
        <p:spPr>
          <a:xfrm>
            <a:off x="505838" y="5466944"/>
            <a:ext cx="7538936" cy="1391055"/>
          </a:xfrm>
        </p:spPr>
        <p:txBody>
          <a:bodyPr/>
          <a:lstStyle/>
          <a:p>
            <a:pPr defTabSz="914126"/>
            <a:r>
              <a:rPr lang="en-US" altLang="zh-CN" sz="2799" dirty="0">
                <a:solidFill>
                  <a:srgbClr val="000000"/>
                </a:solidFill>
                <a:latin typeface="Arial" panose="020B0604020202020204" pitchFamily="34" charset="0"/>
                <a:cs typeface="Arial" panose="020B0604020202020204" pitchFamily="34" charset="0"/>
              </a:rPr>
              <a:t>The Office of Student Assessment Services</a:t>
            </a:r>
          </a:p>
          <a:p>
            <a:pPr defTabSz="914126"/>
            <a:r>
              <a:rPr lang="en-US" altLang="zh-CN" sz="2799">
                <a:solidFill>
                  <a:srgbClr val="000000"/>
                </a:solidFill>
                <a:latin typeface="Arial" panose="020B0604020202020204" pitchFamily="34" charset="0"/>
                <a:cs typeface="Arial" panose="020B0604020202020204" pitchFamily="34" charset="0"/>
              </a:rPr>
              <a:t>March 20, </a:t>
            </a:r>
            <a:r>
              <a:rPr lang="en-US" altLang="zh-CN" sz="2799" dirty="0">
                <a:solidFill>
                  <a:srgbClr val="000000"/>
                </a:solidFill>
                <a:latin typeface="Arial" panose="020B0604020202020204" pitchFamily="34" charset="0"/>
                <a:cs typeface="Arial" panose="020B0604020202020204" pitchFamily="34" charset="0"/>
              </a:rPr>
              <a:t>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6A7A1-AE08-07FD-52A3-61125DF2A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822898-DAD1-3F32-2A3E-67663239028E}"/>
              </a:ext>
            </a:extLst>
          </p:cNvPr>
          <p:cNvSpPr>
            <a:spLocks noGrp="1"/>
          </p:cNvSpPr>
          <p:nvPr>
            <p:ph type="title" idx="4294967295"/>
          </p:nvPr>
        </p:nvSpPr>
        <p:spPr>
          <a:xfrm>
            <a:off x="496445" y="19984"/>
            <a:ext cx="11369675" cy="679450"/>
          </a:xfrm>
        </p:spPr>
        <p:txBody>
          <a:bodyPr>
            <a:normAutofit fontScale="90000"/>
          </a:bodyPr>
          <a:lstStyle/>
          <a:p>
            <a:r>
              <a:rPr lang="en-US" sz="4400" dirty="0">
                <a:solidFill>
                  <a:srgbClr val="3647B6"/>
                </a:solidFill>
                <a:cs typeface="Segoe UI" pitchFamily="34" charset="0"/>
              </a:rPr>
              <a:t>Resources on the DESE Website</a:t>
            </a:r>
          </a:p>
        </p:txBody>
      </p:sp>
      <p:graphicFrame>
        <p:nvGraphicFramePr>
          <p:cNvPr id="6" name="Content Placeholder 5">
            <a:extLst>
              <a:ext uri="{FF2B5EF4-FFF2-40B4-BE49-F238E27FC236}">
                <a16:creationId xmlns:a16="http://schemas.microsoft.com/office/drawing/2014/main" id="{3CA6AF7D-00E6-4FB0-AA35-F13BD7F68B13}"/>
              </a:ext>
            </a:extLst>
          </p:cNvPr>
          <p:cNvGraphicFramePr>
            <a:graphicFrameLocks noGrp="1"/>
          </p:cNvGraphicFramePr>
          <p:nvPr>
            <p:ph idx="4294967295"/>
            <p:extLst>
              <p:ext uri="{D42A27DB-BD31-4B8C-83A1-F6EECF244321}">
                <p14:modId xmlns:p14="http://schemas.microsoft.com/office/powerpoint/2010/main" val="1968713099"/>
              </p:ext>
            </p:extLst>
          </p:nvPr>
        </p:nvGraphicFramePr>
        <p:xfrm>
          <a:off x="224852" y="699433"/>
          <a:ext cx="11805223" cy="4107345"/>
        </p:xfrm>
        <a:graphic>
          <a:graphicData uri="http://schemas.openxmlformats.org/drawingml/2006/table">
            <a:tbl>
              <a:tblPr firstRow="1" bandRow="1">
                <a:tableStyleId>{5C22544A-7EE6-4342-B048-85BDC9FD1C3A}</a:tableStyleId>
              </a:tblPr>
              <a:tblGrid>
                <a:gridCol w="7122537">
                  <a:extLst>
                    <a:ext uri="{9D8B030D-6E8A-4147-A177-3AD203B41FA5}">
                      <a16:colId xmlns:a16="http://schemas.microsoft.com/office/drawing/2014/main" val="693765042"/>
                    </a:ext>
                  </a:extLst>
                </a:gridCol>
                <a:gridCol w="4682686">
                  <a:extLst>
                    <a:ext uri="{9D8B030D-6E8A-4147-A177-3AD203B41FA5}">
                      <a16:colId xmlns:a16="http://schemas.microsoft.com/office/drawing/2014/main" val="4077489660"/>
                    </a:ext>
                  </a:extLst>
                </a:gridCol>
              </a:tblGrid>
              <a:tr h="381735">
                <a:tc>
                  <a:txBody>
                    <a:bodyPr/>
                    <a:lstStyle/>
                    <a:p>
                      <a:pPr marL="0" algn="l" defTabSz="914126" rtl="0" eaLnBrk="1" latinLnBrk="0" hangingPunct="1"/>
                      <a:r>
                        <a:rPr lang="en-US" sz="1800" b="1" kern="1200" dirty="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1800" b="1" kern="1200" dirty="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ea typeface="+mn-ea"/>
                          <a:cs typeface="Arial" panose="020B0604020202020204" pitchFamily="34" charset="0"/>
                        </a:rPr>
                        <a:t>Test Administration Resources</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panose="020B0604020202020204" pitchFamily="34" charset="0"/>
                          <a:ea typeface="+mn-ea"/>
                          <a:cs typeface="Arial" panose="020B0604020202020204" pitchFamily="34" charset="0"/>
                        </a:rPr>
                        <a:t>Manuals</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panose="020B0604020202020204" pitchFamily="34" charset="0"/>
                          <a:ea typeface="+mn-ea"/>
                          <a:cs typeface="Arial" panose="020B0604020202020204" pitchFamily="34" charset="0"/>
                        </a:rPr>
                        <a:t>Sample materials</a:t>
                      </a:r>
                    </a:p>
                  </a:txBody>
                  <a:tcPr/>
                </a:tc>
                <a:tc>
                  <a:txBody>
                    <a:bodyPr/>
                    <a:lstStyle/>
                    <a:p>
                      <a:r>
                        <a:rPr lang="en-US" sz="2000" dirty="0">
                          <a:latin typeface="Arial" panose="020B0604020202020204" pitchFamily="34" charset="0"/>
                          <a:cs typeface="Arial" panose="020B0604020202020204" pitchFamily="34" charset="0"/>
                          <a:hlinkClick r:id="rId3"/>
                        </a:rPr>
                        <a:t>www.doe.mass.edu/mcas/testadmin/</a:t>
                      </a:r>
                      <a:r>
                        <a:rPr lang="en-US" sz="20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504066765"/>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ea typeface="+mn-ea"/>
                          <a:cs typeface="Arial" panose="020B0604020202020204" pitchFamily="34" charset="0"/>
                        </a:rPr>
                        <a:t>Statewide Testing Schedule</a:t>
                      </a:r>
                    </a:p>
                  </a:txBody>
                  <a:tcPr/>
                </a:tc>
                <a:tc>
                  <a:txBody>
                    <a:bodyPr/>
                    <a:lstStyle/>
                    <a:p>
                      <a:r>
                        <a:rPr lang="en-US" sz="2000" dirty="0">
                          <a:latin typeface="Arial" panose="020B0604020202020204" pitchFamily="34" charset="0"/>
                          <a:cs typeface="Arial" panose="020B0604020202020204" pitchFamily="34" charset="0"/>
                          <a:hlinkClick r:id="rId4"/>
                        </a:rPr>
                        <a:t>www.doe.mass.edu/mcas/cal.html</a:t>
                      </a:r>
                      <a:r>
                        <a:rPr lang="en-US" sz="20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549645531"/>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ea typeface="+mn-ea"/>
                          <a:cs typeface="Arial" panose="020B0604020202020204" pitchFamily="34" charset="0"/>
                        </a:rPr>
                        <a:t>Accessibility and Accommodations Manual</a:t>
                      </a:r>
                    </a:p>
                    <a:p>
                      <a:pPr marL="0" indent="0" algn="l" defTabSz="914126" rtl="0" eaLnBrk="1" latinLnBrk="0" hangingPunct="1">
                        <a:buFont typeface="Arial" panose="020B0604020202020204" pitchFamily="34" charset="0"/>
                        <a:buNone/>
                      </a:pPr>
                      <a:endParaRPr lang="en-US" sz="2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hlinkClick r:id="rId5"/>
                        </a:rPr>
                        <a:t>www.doe.mass.edu/mcas/accessibility/default.html</a:t>
                      </a:r>
                      <a:r>
                        <a:rPr lang="en-US" sz="20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482634065"/>
                  </a:ext>
                </a:extLst>
              </a:tr>
              <a:tr h="1055968">
                <a:tc>
                  <a:txBody>
                    <a:bodyPr/>
                    <a:lstStyle/>
                    <a:p>
                      <a:pPr marL="0" algn="l" defTabSz="914126" rtl="0" eaLnBrk="1" latinLnBrk="0" hangingPunct="1"/>
                      <a:r>
                        <a:rPr lang="en-US" sz="2400" kern="1200" dirty="0">
                          <a:solidFill>
                            <a:schemeClr val="dk1"/>
                          </a:solidFill>
                          <a:latin typeface="Arial" panose="020B0604020202020204" pitchFamily="34" charset="0"/>
                          <a:ea typeface="+mn-ea"/>
                          <a:cs typeface="Arial" panose="020B0604020202020204" pitchFamily="34" charset="0"/>
                        </a:rPr>
                        <a:t>Student Assessment Updates </a:t>
                      </a:r>
                      <a:br>
                        <a:rPr lang="en-US" sz="2400" kern="1200" dirty="0">
                          <a:solidFill>
                            <a:schemeClr val="dk1"/>
                          </a:solidFill>
                          <a:latin typeface="Arial" panose="020B0604020202020204" pitchFamily="34" charset="0"/>
                          <a:ea typeface="+mn-ea"/>
                          <a:cs typeface="Arial" panose="020B0604020202020204" pitchFamily="34" charset="0"/>
                        </a:rPr>
                      </a:br>
                      <a:r>
                        <a:rPr lang="en-US" sz="1800" kern="1200" dirty="0">
                          <a:solidFill>
                            <a:schemeClr val="dk1"/>
                          </a:solidFill>
                          <a:latin typeface="Arial" panose="020B0604020202020204" pitchFamily="34" charset="0"/>
                          <a:ea typeface="+mn-ea"/>
                          <a:cs typeface="Arial" panose="020B0604020202020204" pitchFamily="34" charset="0"/>
                        </a:rPr>
                        <a:t>(Biweekly email with important updates about the MCAS program)</a:t>
                      </a:r>
                      <a:endParaRPr lang="en-US" sz="20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hlinkClick r:id="rId6"/>
                        </a:rPr>
                        <a:t>www.doe.mass.edu/mcas/updates.html</a:t>
                      </a:r>
                      <a:endParaRPr lang="en-US" sz="2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If you do not already receive this email, subscribe using this link: </a:t>
                      </a:r>
                      <a:r>
                        <a:rPr lang="en-US" sz="1800" dirty="0">
                          <a:latin typeface="Arial" panose="020B0604020202020204" pitchFamily="34" charset="0"/>
                          <a:cs typeface="Arial" panose="020B0604020202020204" pitchFamily="34" charset="0"/>
                          <a:hlinkClick r:id="rId7"/>
                        </a:rPr>
                        <a:t>http://eepurl.com/ghSOhH</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961812291"/>
                  </a:ext>
                </a:extLst>
              </a:tr>
            </a:tbl>
          </a:graphicData>
        </a:graphic>
      </p:graphicFrame>
    </p:spTree>
    <p:extLst>
      <p:ext uri="{BB962C8B-B14F-4D97-AF65-F5344CB8AC3E}">
        <p14:creationId xmlns:p14="http://schemas.microsoft.com/office/powerpoint/2010/main" val="2046307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91F3-79B4-07E6-DA8F-62416B50C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EBD18-67AD-76E8-44F2-29A247A48861}"/>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2. Q&amp;A and Additional Demonstrations </a:t>
            </a:r>
            <a:br>
              <a:rPr lang="zh-CN" altLang="en-US" sz="6000" dirty="0">
                <a:solidFill>
                  <a:schemeClr val="accent1">
                    <a:lumMod val="50000"/>
                  </a:schemeClr>
                </a:solidFill>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839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idx="4294967295"/>
          </p:nvPr>
        </p:nvSpPr>
        <p:spPr>
          <a:xfrm>
            <a:off x="2260979" y="1173028"/>
            <a:ext cx="7670042" cy="958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dirty="0">
                <a:ln>
                  <a:noFill/>
                </a:ln>
                <a:solidFill>
                  <a:srgbClr val="3647B6"/>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4294967295"/>
          </p:nvPr>
        </p:nvSpPr>
        <p:spPr>
          <a:xfrm>
            <a:off x="0" y="2132013"/>
            <a:ext cx="7391400" cy="3813175"/>
          </a:xfrm>
        </p:spPr>
        <p:txBody>
          <a:bodyPr anchor="ctr"/>
          <a:lstStyle/>
          <a:p>
            <a:pPr algn="ctr">
              <a:buNone/>
            </a:pPr>
            <a:r>
              <a:rPr lang="en-US" sz="4000" dirty="0">
                <a:latin typeface="Arial" panose="020B0604020202020204" pitchFamily="34" charset="0"/>
                <a:cs typeface="Arial" panose="020B0604020202020204" pitchFamily="34" charset="0"/>
              </a:rPr>
              <a:t>Use the “Q&amp;A” feature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68988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91F3-79B4-07E6-DA8F-62416B50C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EBD18-67AD-76E8-44F2-29A247A48861}"/>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3. Support and Next Steps</a:t>
            </a:r>
            <a:br>
              <a:rPr lang="zh-CN" altLang="en-US" sz="6000" dirty="0">
                <a:solidFill>
                  <a:schemeClr val="accent1">
                    <a:lumMod val="50000"/>
                  </a:schemeClr>
                </a:solidFill>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664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2B40E-04C7-D1FF-9866-AC29CC3311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A46F1-0305-6A98-64E6-EE93376B48E3}"/>
              </a:ext>
            </a:extLst>
          </p:cNvPr>
          <p:cNvSpPr>
            <a:spLocks noGrp="1"/>
          </p:cNvSpPr>
          <p:nvPr>
            <p:ph type="title" idx="4294967295"/>
          </p:nvPr>
        </p:nvSpPr>
        <p:spPr>
          <a:xfrm>
            <a:off x="822324" y="484134"/>
            <a:ext cx="11369675" cy="679450"/>
          </a:xfrm>
        </p:spPr>
        <p:txBody>
          <a:bodyPr/>
          <a:lstStyle/>
          <a:p>
            <a:r>
              <a:rPr lang="en-US" sz="3600" dirty="0">
                <a:solidFill>
                  <a:srgbClr val="3647B6"/>
                </a:solidFill>
              </a:rPr>
              <a:t>Upcoming “Office Hours” Session </a:t>
            </a:r>
            <a:endParaRPr lang="en-US" sz="3600" u="sng" dirty="0">
              <a:solidFill>
                <a:srgbClr val="3647B6"/>
              </a:solidFill>
            </a:endParaRPr>
          </a:p>
        </p:txBody>
      </p:sp>
      <p:graphicFrame>
        <p:nvGraphicFramePr>
          <p:cNvPr id="4" name="Content Placeholder 3">
            <a:extLst>
              <a:ext uri="{FF2B5EF4-FFF2-40B4-BE49-F238E27FC236}">
                <a16:creationId xmlns:a16="http://schemas.microsoft.com/office/drawing/2014/main" id="{5325F11B-0A36-9C59-D646-7D9DDCBEA2AC}"/>
              </a:ext>
            </a:extLst>
          </p:cNvPr>
          <p:cNvGraphicFramePr>
            <a:graphicFrameLocks noGrp="1"/>
          </p:cNvGraphicFramePr>
          <p:nvPr>
            <p:ph idx="4294967295"/>
            <p:extLst>
              <p:ext uri="{D42A27DB-BD31-4B8C-83A1-F6EECF244321}">
                <p14:modId xmlns:p14="http://schemas.microsoft.com/office/powerpoint/2010/main" val="3544952902"/>
              </p:ext>
            </p:extLst>
          </p:nvPr>
        </p:nvGraphicFramePr>
        <p:xfrm>
          <a:off x="293076" y="1531711"/>
          <a:ext cx="11605848" cy="3749040"/>
        </p:xfrm>
        <a:graphic>
          <a:graphicData uri="http://schemas.openxmlformats.org/drawingml/2006/table">
            <a:tbl>
              <a:tblPr firstRow="1" bandRow="1">
                <a:tableStyleId>{5C22544A-7EE6-4342-B048-85BDC9FD1C3A}</a:tableStyleId>
              </a:tblPr>
              <a:tblGrid>
                <a:gridCol w="2901462">
                  <a:extLst>
                    <a:ext uri="{9D8B030D-6E8A-4147-A177-3AD203B41FA5}">
                      <a16:colId xmlns:a16="http://schemas.microsoft.com/office/drawing/2014/main" val="3017796956"/>
                    </a:ext>
                  </a:extLst>
                </a:gridCol>
                <a:gridCol w="2574889">
                  <a:extLst>
                    <a:ext uri="{9D8B030D-6E8A-4147-A177-3AD203B41FA5}">
                      <a16:colId xmlns:a16="http://schemas.microsoft.com/office/drawing/2014/main" val="3932785478"/>
                    </a:ext>
                  </a:extLst>
                </a:gridCol>
                <a:gridCol w="3004458">
                  <a:extLst>
                    <a:ext uri="{9D8B030D-6E8A-4147-A177-3AD203B41FA5}">
                      <a16:colId xmlns:a16="http://schemas.microsoft.com/office/drawing/2014/main" val="2135605287"/>
                    </a:ext>
                  </a:extLst>
                </a:gridCol>
                <a:gridCol w="3125039">
                  <a:extLst>
                    <a:ext uri="{9D8B030D-6E8A-4147-A177-3AD203B41FA5}">
                      <a16:colId xmlns:a16="http://schemas.microsoft.com/office/drawing/2014/main" val="1534402281"/>
                    </a:ext>
                  </a:extLst>
                </a:gridCol>
              </a:tblGrid>
              <a:tr h="370840">
                <a:tc>
                  <a:txBody>
                    <a:bodyPr/>
                    <a:lstStyle/>
                    <a:p>
                      <a:r>
                        <a:rPr lang="en-US">
                          <a:latin typeface="Arial" panose="020B0604020202020204" pitchFamily="34" charset="0"/>
                          <a:cs typeface="Arial" panose="020B0604020202020204" pitchFamily="34" charset="0"/>
                        </a:rPr>
                        <a:t>Session</a:t>
                      </a:r>
                    </a:p>
                  </a:txBody>
                  <a:tcPr/>
                </a:tc>
                <a:tc>
                  <a:txBody>
                    <a:bodyPr/>
                    <a:lstStyle/>
                    <a:p>
                      <a:r>
                        <a:rPr lang="en-US">
                          <a:latin typeface="Arial" panose="020B0604020202020204" pitchFamily="34" charset="0"/>
                          <a:cs typeface="Arial" panose="020B0604020202020204" pitchFamily="34" charset="0"/>
                        </a:rPr>
                        <a:t>Date and Registration Link</a:t>
                      </a:r>
                    </a:p>
                  </a:txBody>
                  <a:tcPr/>
                </a:tc>
                <a:tc>
                  <a:txBody>
                    <a:bodyPr/>
                    <a:lstStyle/>
                    <a:p>
                      <a:r>
                        <a:rPr lang="en-US" sz="1800" b="1" i="0" kern="1200">
                          <a:solidFill>
                            <a:schemeClr val="lt1"/>
                          </a:solidFill>
                          <a:effectLst/>
                          <a:latin typeface="Arial" panose="020B0604020202020204" pitchFamily="34" charset="0"/>
                          <a:ea typeface="+mn-ea"/>
                          <a:cs typeface="Arial" panose="020B0604020202020204" pitchFamily="34" charset="0"/>
                        </a:rPr>
                        <a:t>Intended Audience</a:t>
                      </a:r>
                      <a:endParaRPr lang="en-US">
                        <a:latin typeface="Arial" panose="020B0604020202020204" pitchFamily="34" charset="0"/>
                        <a:cs typeface="Arial" panose="020B0604020202020204" pitchFamily="34" charset="0"/>
                      </a:endParaRPr>
                    </a:p>
                  </a:txBody>
                  <a:tcPr/>
                </a:tc>
                <a:tc>
                  <a:txBody>
                    <a:bodyPr/>
                    <a:lstStyle/>
                    <a:p>
                      <a:r>
                        <a:rPr lang="en-US" sz="1800" b="1" i="0" kern="1200">
                          <a:solidFill>
                            <a:schemeClr val="lt1"/>
                          </a:solidFill>
                          <a:effectLst/>
                          <a:latin typeface="Arial" panose="020B0604020202020204" pitchFamily="34" charset="0"/>
                          <a:ea typeface="+mn-ea"/>
                          <a:cs typeface="Arial" panose="020B0604020202020204" pitchFamily="34" charset="0"/>
                        </a:rPr>
                        <a:t>Recommended </a:t>
                      </a:r>
                      <a:br>
                        <a:rPr lang="en-US" sz="1800" b="1" i="0" kern="1200">
                          <a:solidFill>
                            <a:schemeClr val="lt1"/>
                          </a:solidFill>
                          <a:effectLst/>
                          <a:latin typeface="Arial" panose="020B0604020202020204" pitchFamily="34" charset="0"/>
                          <a:ea typeface="+mn-ea"/>
                          <a:cs typeface="Arial" panose="020B0604020202020204" pitchFamily="34" charset="0"/>
                        </a:rPr>
                      </a:br>
                      <a:r>
                        <a:rPr lang="en-US" sz="1800" b="1" i="0" kern="1200">
                          <a:solidFill>
                            <a:schemeClr val="lt1"/>
                          </a:solidFill>
                          <a:effectLst/>
                          <a:latin typeface="Arial" panose="020B0604020202020204" pitchFamily="34" charset="0"/>
                          <a:ea typeface="+mn-ea"/>
                          <a:cs typeface="Arial" panose="020B0604020202020204" pitchFamily="34" charset="0"/>
                        </a:rPr>
                        <a:t>Read-Ahead Materials</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9821798"/>
                  </a:ext>
                </a:extLst>
              </a:tr>
              <a:tr h="370840">
                <a:tc>
                  <a:txBody>
                    <a:bodyPr/>
                    <a:lstStyle/>
                    <a:p>
                      <a:r>
                        <a:rPr lang="en-US" sz="1800" b="0" i="0" kern="1200" dirty="0">
                          <a:solidFill>
                            <a:srgbClr val="000000"/>
                          </a:solidFill>
                          <a:effectLst/>
                          <a:latin typeface="Arial" panose="020B0604020202020204" pitchFamily="34" charset="0"/>
                          <a:ea typeface="+mn-ea"/>
                          <a:cs typeface="Arial" panose="020B0604020202020204" pitchFamily="34" charset="0"/>
                        </a:rPr>
                        <a:t>Tasks During and After Testing</a:t>
                      </a:r>
                      <a:endParaRPr lang="en-US" b="1" dirty="0">
                        <a:solidFill>
                          <a:srgbClr val="000000"/>
                        </a:solidFill>
                        <a:latin typeface="Arial" panose="020B0604020202020204" pitchFamily="34" charset="0"/>
                        <a:cs typeface="Arial" panose="020B0604020202020204" pitchFamily="34" charset="0"/>
                      </a:endParaRPr>
                    </a:p>
                  </a:txBody>
                  <a:tcPr/>
                </a:tc>
                <a:tc>
                  <a:txBody>
                    <a:bodyPr/>
                    <a:lstStyle/>
                    <a:p>
                      <a:pPr fontAlgn="t"/>
                      <a:r>
                        <a:rPr lang="en-US" u="none" strike="noStrike" dirty="0">
                          <a:solidFill>
                            <a:srgbClr val="0060C7"/>
                          </a:solidFill>
                          <a:effectLst/>
                          <a:latin typeface="Arial" panose="020B0604020202020204" pitchFamily="34" charset="0"/>
                          <a:cs typeface="Arial" panose="020B0604020202020204" pitchFamily="34" charset="0"/>
                          <a:hlinkClick r:id="rId3"/>
                        </a:rPr>
                        <a:t>Friday, March 28 at 9:30–10:30 a.m.</a:t>
                      </a:r>
                      <a:endParaRPr lang="en-US" dirty="0">
                        <a:effectLst/>
                        <a:latin typeface="Arial" panose="020B0604020202020204" pitchFamily="34" charset="0"/>
                        <a:cs typeface="Arial" panose="020B0604020202020204" pitchFamily="34" charset="0"/>
                      </a:endParaRPr>
                    </a:p>
                  </a:txBody>
                  <a:tcPr/>
                </a:tc>
                <a:tc>
                  <a:txBody>
                    <a:bodyPr/>
                    <a:lstStyle/>
                    <a:p>
                      <a:r>
                        <a:rPr lang="en-US" sz="1800" b="0" i="0" kern="1200" dirty="0">
                          <a:solidFill>
                            <a:srgbClr val="000000"/>
                          </a:solidFill>
                          <a:effectLst/>
                          <a:latin typeface="Arial" panose="020B0604020202020204" pitchFamily="34" charset="0"/>
                          <a:ea typeface="+mn-ea"/>
                          <a:cs typeface="Arial" panose="020B0604020202020204" pitchFamily="34" charset="0"/>
                        </a:rPr>
                        <a:t>Principals and test coordinators</a:t>
                      </a:r>
                    </a:p>
                  </a:txBody>
                  <a:tcPr/>
                </a:tc>
                <a:tc>
                  <a:txBody>
                    <a:bodyPr/>
                    <a:lstStyle/>
                    <a:p>
                      <a:pPr marL="285750" indent="-285750">
                        <a:buFont typeface="Arial" panose="020B0604020202020204" pitchFamily="34" charset="0"/>
                        <a:buChar char="•"/>
                      </a:pPr>
                      <a:r>
                        <a:rPr lang="en-US" sz="1800" b="0" i="0" u="none" strike="noStrike" kern="1200" dirty="0">
                          <a:solidFill>
                            <a:schemeClr val="dk1"/>
                          </a:solidFill>
                          <a:effectLst/>
                          <a:latin typeface="Arial" panose="020B0604020202020204" pitchFamily="34" charset="0"/>
                          <a:ea typeface="+mn-ea"/>
                          <a:cs typeface="Arial" panose="020B0604020202020204" pitchFamily="34" charset="0"/>
                          <a:hlinkClick r:id="rId4" tooltip="External Link, Opens in New Window"/>
                        </a:rPr>
                        <a:t>Guide to the MCAS Portal </a:t>
                      </a:r>
                      <a:endParaRPr lang="en-US" sz="1800" b="0" i="0" kern="1200" dirty="0">
                        <a:solidFill>
                          <a:schemeClr val="dk1"/>
                        </a:solidFill>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b="0" i="0" u="sng" kern="1200" dirty="0">
                          <a:solidFill>
                            <a:schemeClr val="dk1"/>
                          </a:solidFill>
                          <a:effectLst/>
                          <a:latin typeface="Arial" panose="020B0604020202020204" pitchFamily="34" charset="0"/>
                          <a:ea typeface="+mn-ea"/>
                          <a:cs typeface="Arial" panose="020B0604020202020204" pitchFamily="34" charset="0"/>
                          <a:hlinkClick r:id="rId5" tooltip="External Link, Opens in New Window"/>
                        </a:rPr>
                        <a:t>Additional Tasks on the Test Scheduling Page of the MCAS Portal: Adding Report Codes, Reactivating Tests, and Exports </a:t>
                      </a:r>
                      <a:endParaRPr lang="en-US" sz="1800" b="0" i="0" kern="1200" dirty="0">
                        <a:solidFill>
                          <a:schemeClr val="dk1"/>
                        </a:solidFill>
                        <a:effectLst/>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n-US" sz="1800" b="0" i="0" u="none" strike="noStrike" kern="1200" dirty="0">
                          <a:solidFill>
                            <a:schemeClr val="dk1"/>
                          </a:solidFill>
                          <a:effectLst/>
                          <a:latin typeface="Arial" panose="020B0604020202020204" pitchFamily="34" charset="0"/>
                          <a:ea typeface="+mn-ea"/>
                          <a:cs typeface="Arial" panose="020B0604020202020204" pitchFamily="34" charset="0"/>
                          <a:hlinkClick r:id="rId6" tooltip="External Link, Opens in New Window"/>
                        </a:rPr>
                        <a:t>Instructions for Unlocking Test Questions in the MCAS Student Kiosk </a:t>
                      </a:r>
                      <a:endParaRPr lang="en-US" sz="1800" b="0" i="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97405076"/>
                  </a:ext>
                </a:extLst>
              </a:tr>
            </a:tbl>
          </a:graphicData>
        </a:graphic>
      </p:graphicFrame>
    </p:spTree>
    <p:extLst>
      <p:ext uri="{BB962C8B-B14F-4D97-AF65-F5344CB8AC3E}">
        <p14:creationId xmlns:p14="http://schemas.microsoft.com/office/powerpoint/2010/main" val="3784263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372862" y="171450"/>
            <a:ext cx="10514013" cy="1041400"/>
          </a:xfrm>
        </p:spPr>
        <p:txBody>
          <a:bodyPr>
            <a:normAutofit/>
          </a:bodyPr>
          <a:lstStyle/>
          <a:p>
            <a:r>
              <a:rPr lang="en-US" altLang="en-US" sz="3999" dirty="0">
                <a:solidFill>
                  <a:srgbClr val="3647B6"/>
                </a:solidFill>
              </a:rPr>
              <a:t>Next Steps</a:t>
            </a:r>
            <a:endParaRPr lang="en-US" sz="3999" dirty="0">
              <a:solidFill>
                <a:srgbClr val="3647B6"/>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523782" y="1403350"/>
            <a:ext cx="10514013" cy="4051300"/>
          </a:xfrm>
        </p:spPr>
        <p:txBody>
          <a:bodyPr/>
          <a:lstStyle/>
          <a:p>
            <a:pPr>
              <a:buClr>
                <a:srgbClr val="010203"/>
              </a:buClr>
            </a:pPr>
            <a:r>
              <a:rPr lang="en-US" altLang="en-US" b="1" dirty="0">
                <a:latin typeface="Arial" panose="020B0604020202020204" pitchFamily="34" charset="0"/>
                <a:cs typeface="Arial" panose="020B0604020202020204" pitchFamily="34" charset="0"/>
              </a:rPr>
              <a:t>Today: </a:t>
            </a:r>
            <a:r>
              <a:rPr lang="en-US" altLang="en-US" dirty="0">
                <a:latin typeface="Arial" panose="020B0604020202020204" pitchFamily="34" charset="0"/>
                <a:cs typeface="Arial" panose="020B0604020202020204" pitchFamily="34" charset="0"/>
              </a:rPr>
              <a:t>Complete the evaluation form.</a:t>
            </a:r>
          </a:p>
          <a:p>
            <a:pPr lvl="1">
              <a:buClr>
                <a:srgbClr val="01020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Responses are associated with the name and email address used to log in.</a:t>
            </a:r>
          </a:p>
          <a:p>
            <a:pPr lvl="1">
              <a:buClr>
                <a:srgbClr val="01020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Email your input to </a:t>
            </a:r>
            <a:r>
              <a:rPr lang="en-US" altLang="en-US" dirty="0">
                <a:hlinkClick r:id="rId3"/>
              </a:rPr>
              <a:t>mcas@mass.gov</a:t>
            </a:r>
            <a:r>
              <a:rPr lang="en-US" altLang="en-US" dirty="0"/>
              <a:t> </a:t>
            </a:r>
            <a:r>
              <a:rPr lang="en-US" altLang="en-US" dirty="0">
                <a:latin typeface="Arial" panose="020B0604020202020204" pitchFamily="34" charset="0"/>
                <a:cs typeface="Arial" panose="020B0604020202020204" pitchFamily="34" charset="0"/>
              </a:rPr>
              <a:t>if you have problems accessing or completing the form.</a:t>
            </a:r>
          </a:p>
          <a:p>
            <a:pPr>
              <a:buClr>
                <a:srgbClr val="010203"/>
              </a:buClr>
            </a:pPr>
            <a:r>
              <a:rPr lang="en-US" altLang="en-US" b="1" dirty="0">
                <a:latin typeface="Arial" panose="020B0604020202020204" pitchFamily="34" charset="0"/>
                <a:cs typeface="Arial" panose="020B0604020202020204" pitchFamily="34" charset="0"/>
              </a:rPr>
              <a:t>Within one week: </a:t>
            </a:r>
          </a:p>
          <a:p>
            <a:pPr lvl="1">
              <a:buClr>
                <a:srgbClr val="01020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Receive an email with the Q&amp;A from this session</a:t>
            </a:r>
          </a:p>
          <a:p>
            <a:pPr lvl="1">
              <a:buClr>
                <a:srgbClr val="01020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Recording will be available </a:t>
            </a:r>
          </a:p>
        </p:txBody>
      </p:sp>
    </p:spTree>
    <p:extLst>
      <p:ext uri="{BB962C8B-B14F-4D97-AF65-F5344CB8AC3E}">
        <p14:creationId xmlns:p14="http://schemas.microsoft.com/office/powerpoint/2010/main" val="94862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idx="4294967295"/>
          </p:nvPr>
        </p:nvSpPr>
        <p:spPr>
          <a:xfrm>
            <a:off x="339792" y="171450"/>
            <a:ext cx="10514013" cy="1041400"/>
          </a:xfrm>
        </p:spPr>
        <p:txBody>
          <a:bodyPr/>
          <a:lstStyle/>
          <a:p>
            <a:r>
              <a:rPr lang="en-US" sz="4000" dirty="0">
                <a:solidFill>
                  <a:srgbClr val="3647B6"/>
                </a:solidFill>
              </a:rPr>
              <a:t>Email and Phone Support </a:t>
            </a:r>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339791" y="1212851"/>
            <a:ext cx="5157788" cy="676275"/>
          </a:xfrm>
        </p:spPr>
        <p:txBody>
          <a:bodyPr/>
          <a:lstStyle/>
          <a:p>
            <a:pPr marL="0" indent="0">
              <a:buNone/>
            </a:pPr>
            <a:r>
              <a:rPr lang="en-US" b="1" dirty="0">
                <a:latin typeface="Arial" panose="020B0604020202020204" pitchFamily="34" charset="0"/>
                <a:cs typeface="Arial" panose="020B0604020202020204" pitchFamily="34" charset="0"/>
              </a:rPr>
              <a:t>MCAS Service Center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sz="half" idx="4294967295"/>
          </p:nvPr>
        </p:nvSpPr>
        <p:spPr>
          <a:xfrm>
            <a:off x="461963" y="1889126"/>
            <a:ext cx="5775875" cy="4022725"/>
          </a:xfrm>
        </p:spPr>
        <p:txBody>
          <a:bodyPr>
            <a:normAutofit/>
          </a:bodyPr>
          <a:lstStyle/>
          <a:p>
            <a:pPr>
              <a:buClr>
                <a:srgbClr val="010203"/>
              </a:buClr>
            </a:pPr>
            <a:r>
              <a:rPr lang="en-US" dirty="0">
                <a:latin typeface="Arial" panose="020B0604020202020204" pitchFamily="34" charset="0"/>
                <a:cs typeface="Arial" panose="020B0604020202020204" pitchFamily="34" charset="0"/>
              </a:rPr>
              <a:t>Questions on logistics and technology</a:t>
            </a:r>
            <a:br>
              <a:rPr lang="en-US" dirty="0">
                <a:latin typeface="Arial" panose="020B0604020202020204" pitchFamily="34" charset="0"/>
                <a:cs typeface="Arial" panose="020B0604020202020204" pitchFamily="34" charset="0"/>
              </a:rPr>
            </a:br>
            <a:endParaRPr lang="en-US" sz="1200" dirty="0"/>
          </a:p>
          <a:p>
            <a:pPr marL="852589" lvl="1" indent="-457200">
              <a:buClr>
                <a:srgbClr val="010203"/>
              </a:buClr>
            </a:pPr>
            <a:r>
              <a:rPr lang="en-US" b="1" dirty="0">
                <a:latin typeface="Arial" panose="020B0604020202020204" pitchFamily="34" charset="0"/>
                <a:cs typeface="Arial" panose="020B0604020202020204" pitchFamily="34" charset="0"/>
              </a:rPr>
              <a:t>Web: </a:t>
            </a:r>
            <a:r>
              <a:rPr lang="en-US" dirty="0">
                <a:latin typeface="Arial" panose="020B0604020202020204" pitchFamily="34" charset="0"/>
                <a:cs typeface="Arial" panose="020B0604020202020204" pitchFamily="34" charset="0"/>
                <a:hlinkClick r:id="rId3"/>
              </a:rPr>
              <a:t>https://mcas.onlinehelp.cognia.org/</a:t>
            </a:r>
            <a:r>
              <a:rPr lang="en-US" dirty="0">
                <a:latin typeface="Arial" panose="020B0604020202020204" pitchFamily="34" charset="0"/>
                <a:cs typeface="Arial" panose="020B0604020202020204" pitchFamily="34" charset="0"/>
              </a:rPr>
              <a:t> </a:t>
            </a:r>
          </a:p>
          <a:p>
            <a:pPr marL="852589" lvl="1" indent="-457200">
              <a:buClr>
                <a:srgbClr val="010203"/>
              </a:buClr>
            </a:pPr>
            <a:r>
              <a:rPr lang="en-US" b="1" dirty="0">
                <a:latin typeface="Arial" panose="020B0604020202020204" pitchFamily="34" charset="0"/>
                <a:cs typeface="Arial" panose="020B0604020202020204" pitchFamily="34" charset="0"/>
              </a:rPr>
              <a:t>Email: </a:t>
            </a:r>
            <a:r>
              <a:rPr lang="en-US" sz="2299" dirty="0">
                <a:hlinkClick r:id="rId4"/>
              </a:rPr>
              <a:t>mcas@cognia.org</a:t>
            </a:r>
            <a:endParaRPr lang="en-US" sz="2299" dirty="0"/>
          </a:p>
          <a:p>
            <a:pPr marL="852589" lvl="1" indent="-457200">
              <a:buClr>
                <a:srgbClr val="010203"/>
              </a:buClr>
            </a:pPr>
            <a:r>
              <a:rPr lang="en-US" b="1" dirty="0">
                <a:latin typeface="Arial" panose="020B0604020202020204" pitchFamily="34" charset="0"/>
                <a:cs typeface="Arial" panose="020B0604020202020204" pitchFamily="34" charset="0"/>
              </a:rPr>
              <a:t>Phone: </a:t>
            </a:r>
            <a:r>
              <a:rPr lang="en-US" dirty="0">
                <a:latin typeface="Arial" panose="020B0604020202020204" pitchFamily="34" charset="0"/>
                <a:cs typeface="Arial" panose="020B0604020202020204" pitchFamily="34" charset="0"/>
              </a:rPr>
              <a:t>800-737-5103</a:t>
            </a:r>
          </a:p>
          <a:p>
            <a:pPr marL="852589" lvl="1" indent="-457200">
              <a:buClr>
                <a:srgbClr val="010203"/>
              </a:buClr>
            </a:pPr>
            <a:r>
              <a:rPr lang="en-US" b="1" dirty="0"/>
              <a:t>TTY: </a:t>
            </a:r>
            <a:r>
              <a:rPr lang="en-US" dirty="0"/>
              <a:t>888-222-1671</a:t>
            </a:r>
          </a:p>
          <a:p>
            <a:pPr marL="852589" lvl="1" indent="-457200">
              <a:buClr>
                <a:srgbClr val="010203"/>
              </a:buClr>
            </a:pPr>
            <a:r>
              <a:rPr lang="en-US" b="0" i="0" dirty="0">
                <a:solidFill>
                  <a:srgbClr val="000000"/>
                </a:solidFill>
                <a:effectLst/>
                <a:latin typeface="Helvetica" panose="020B0604020202020204" pitchFamily="34" charset="0"/>
              </a:rPr>
              <a:t>Live chat is available at the link on the bottom of the page at the </a:t>
            </a:r>
            <a:r>
              <a:rPr lang="en-US" b="0" i="0" u="sng" dirty="0">
                <a:solidFill>
                  <a:srgbClr val="337AB7"/>
                </a:solidFill>
                <a:effectLst/>
                <a:latin typeface="Helvetica" panose="020B0604020202020204" pitchFamily="34" charset="0"/>
                <a:hlinkClick r:id="rId3"/>
              </a:rPr>
              <a:t>MCAS Resource Center</a:t>
            </a:r>
            <a:endParaRPr lang="en-US" dirty="0">
              <a:latin typeface="Arial" panose="020B0604020202020204" pitchFamily="34" charset="0"/>
              <a:cs typeface="Arial" panose="020B0604020202020204" pitchFamily="34" charset="0"/>
            </a:endParaRPr>
          </a:p>
          <a:p>
            <a:endParaRPr lang="en-US" dirty="0"/>
          </a:p>
          <a:p>
            <a:endParaRPr lang="en-US" dirty="0"/>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0028" y="1212851"/>
            <a:ext cx="5640387" cy="676275"/>
          </a:xfrm>
        </p:spPr>
        <p:txBody>
          <a:bodyPr>
            <a:noAutofit/>
          </a:bodyPr>
          <a:lstStyle/>
          <a:p>
            <a:pPr marL="0" indent="0">
              <a:buNone/>
            </a:pPr>
            <a:r>
              <a:rPr lang="en-US" b="1" dirty="0">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703501" y="2134840"/>
            <a:ext cx="5258313" cy="3509850"/>
          </a:xfrm>
        </p:spPr>
        <p:txBody>
          <a:bodyPr/>
          <a:lstStyle/>
          <a:p>
            <a:pPr>
              <a:buClr>
                <a:srgbClr val="010203"/>
              </a:buClr>
            </a:pPr>
            <a:r>
              <a:rPr lang="en-US" dirty="0">
                <a:latin typeface="Arial" panose="020B0604020202020204" pitchFamily="34" charset="0"/>
                <a:cs typeface="Arial" panose="020B0604020202020204" pitchFamily="34" charset="0"/>
              </a:rPr>
              <a:t>Policy questions (e.g., student participation, accommodations)</a:t>
            </a:r>
            <a:br>
              <a:rPr lang="en-US" dirty="0">
                <a:latin typeface="Arial" panose="020B0604020202020204" pitchFamily="34" charset="0"/>
                <a:cs typeface="Arial" panose="020B0604020202020204" pitchFamily="34" charset="0"/>
              </a:rPr>
            </a:br>
            <a:endParaRPr lang="en-US" sz="1200" dirty="0"/>
          </a:p>
          <a:p>
            <a:pPr marL="852589" lvl="1" indent="-457200">
              <a:buClr>
                <a:srgbClr val="010203"/>
              </a:buClr>
            </a:pPr>
            <a:r>
              <a:rPr lang="en-US" b="1" dirty="0">
                <a:latin typeface="Arial" panose="020B0604020202020204" pitchFamily="34" charset="0"/>
                <a:cs typeface="Arial" panose="020B0604020202020204" pitchFamily="34" charset="0"/>
              </a:rPr>
              <a:t>Web: </a:t>
            </a:r>
            <a:r>
              <a:rPr lang="en-US" dirty="0">
                <a:latin typeface="Arial" panose="020B0604020202020204" pitchFamily="34" charset="0"/>
                <a:cs typeface="Arial" panose="020B0604020202020204" pitchFamily="34" charset="0"/>
                <a:hlinkClick r:id="rId5"/>
              </a:rPr>
              <a:t>www.doe.mass.edu/mcas</a:t>
            </a:r>
            <a:r>
              <a:rPr lang="en-US" dirty="0">
                <a:latin typeface="Arial" panose="020B0604020202020204" pitchFamily="34" charset="0"/>
                <a:cs typeface="Arial" panose="020B0604020202020204" pitchFamily="34" charset="0"/>
              </a:rPr>
              <a:t> </a:t>
            </a:r>
            <a:endParaRPr lang="en-US" sz="2199" dirty="0"/>
          </a:p>
          <a:p>
            <a:pPr marL="852589" lvl="1" indent="-457200">
              <a:buClr>
                <a:srgbClr val="010203"/>
              </a:buClr>
            </a:pPr>
            <a:r>
              <a:rPr lang="en-US" b="1" dirty="0">
                <a:latin typeface="Arial" panose="020B0604020202020204" pitchFamily="34" charset="0"/>
                <a:cs typeface="Arial" panose="020B0604020202020204" pitchFamily="34" charset="0"/>
              </a:rPr>
              <a:t>Email: </a:t>
            </a:r>
            <a:r>
              <a:rPr lang="en-US" dirty="0">
                <a:latin typeface="Arial" panose="020B0604020202020204" pitchFamily="34" charset="0"/>
                <a:cs typeface="Arial" panose="020B0604020202020204" pitchFamily="34" charset="0"/>
                <a:hlinkClick r:id="rId6"/>
              </a:rPr>
              <a:t>mcas@mass.gov</a:t>
            </a:r>
            <a:r>
              <a:rPr lang="en-US" dirty="0">
                <a:latin typeface="Arial" panose="020B0604020202020204" pitchFamily="34" charset="0"/>
                <a:cs typeface="Arial" panose="020B0604020202020204" pitchFamily="34" charset="0"/>
              </a:rPr>
              <a:t> </a:t>
            </a:r>
          </a:p>
          <a:p>
            <a:pPr marL="852589" lvl="1" indent="-457200">
              <a:buClr>
                <a:srgbClr val="010203"/>
              </a:buClr>
            </a:pPr>
            <a:r>
              <a:rPr lang="en-US" b="1" dirty="0">
                <a:latin typeface="Arial" panose="020B0604020202020204" pitchFamily="34" charset="0"/>
                <a:cs typeface="Arial" panose="020B0604020202020204" pitchFamily="34" charset="0"/>
              </a:rPr>
              <a:t>Phone: </a:t>
            </a:r>
            <a:r>
              <a:rPr lang="en-US" dirty="0">
                <a:latin typeface="Arial" panose="020B0604020202020204" pitchFamily="34" charset="0"/>
                <a:cs typeface="Arial" panose="020B0604020202020204" pitchFamily="34" charset="0"/>
              </a:rPr>
              <a:t>781-338-3625</a:t>
            </a:r>
          </a:p>
          <a:p>
            <a:pPr marL="852589" lvl="1" indent="-457200">
              <a:buClr>
                <a:srgbClr val="010203"/>
              </a:buClr>
            </a:pPr>
            <a:r>
              <a:rPr lang="en-US" b="1" dirty="0"/>
              <a:t>TTY: </a:t>
            </a:r>
            <a:r>
              <a:rPr lang="en-US" dirty="0"/>
              <a:t>800-439-2370</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713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839569" y="883718"/>
            <a:ext cx="10512862" cy="1093401"/>
          </a:xfrm>
        </p:spPr>
        <p:txBody>
          <a:bodyPr>
            <a:normAutofit/>
          </a:bodyPr>
          <a:lstStyle/>
          <a:p>
            <a:pPr algn="ctr"/>
            <a:r>
              <a:rPr lang="en-US" sz="5398" b="1" dirty="0"/>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671144" y="1977119"/>
            <a:ext cx="8975835" cy="399981"/>
          </a:xfrm>
          <a:prstGeom prst="rect">
            <a:avLst/>
          </a:prstGeom>
          <a:noFill/>
          <a:ln w="9525">
            <a:noFill/>
            <a:miter lim="800000"/>
            <a:headEnd/>
            <a:tailEnd/>
          </a:ln>
        </p:spPr>
        <p:txBody>
          <a:bodyPr wrap="square">
            <a:spAutoFit/>
          </a:bodyPr>
          <a:lstStyle/>
          <a:p>
            <a:pPr algn="ctr" eaLnBrk="1" hangingPunct="1"/>
            <a:r>
              <a:rPr lang="en-US" altLang="zh-CN" sz="1999" b="1" dirty="0">
                <a:latin typeface="Arial" panose="020B0604020202020204" pitchFamily="34" charset="0"/>
                <a:ea typeface="Segoe SemiBold"/>
                <a:cs typeface="Arial" panose="020B0604020202020204" pitchFamily="34" charset="0"/>
              </a:rPr>
              <a:t>The Office of Student Assessment Services </a:t>
            </a:r>
            <a:endParaRPr lang="zh-CN" altLang="en-US" sz="1999" b="1">
              <a:latin typeface="Arial" panose="020B0604020202020204" pitchFamily="34" charset="0"/>
              <a:ea typeface="Segoe SemiBold"/>
              <a:cs typeface="Arial" panose="020B0604020202020204" pitchFamily="34" charset="0"/>
            </a:endParaRPr>
          </a:p>
        </p:txBody>
      </p:sp>
      <p:pic>
        <p:nvPicPr>
          <p:cNvPr id="11" name="Graphic 10" descr="phone icon">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1040" y="2971920"/>
            <a:ext cx="457081" cy="457081"/>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8121" y="3009630"/>
            <a:ext cx="2376759" cy="400006"/>
          </a:xfrm>
          <a:prstGeom prst="rect">
            <a:avLst/>
          </a:prstGeom>
          <a:noFill/>
        </p:spPr>
        <p:txBody>
          <a:bodyPr wrap="square" rtlCol="0">
            <a:spAutoFit/>
          </a:bodyPr>
          <a:lstStyle/>
          <a:p>
            <a:r>
              <a:rPr lang="en-US" sz="1999" dirty="0">
                <a:latin typeface="Arial" panose="020B0604020202020204" pitchFamily="34" charset="0"/>
                <a:cs typeface="Arial" panose="020B0604020202020204" pitchFamily="34" charset="0"/>
              </a:rPr>
              <a:t>781-338-3625</a:t>
            </a:r>
          </a:p>
        </p:txBody>
      </p:sp>
      <p:pic>
        <p:nvPicPr>
          <p:cNvPr id="12" name="Graphic 11" descr="Email icon">
            <a:extLst>
              <a:ext uri="{FF2B5EF4-FFF2-40B4-BE49-F238E27FC236}">
                <a16:creationId xmlns:a16="http://schemas.microsoft.com/office/drawing/2014/main" id="{A09C4642-67BC-4D06-A3AD-DFA1158F1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0601" y="2874680"/>
            <a:ext cx="540693" cy="540693"/>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7870" y="2971919"/>
            <a:ext cx="2999939" cy="400006"/>
          </a:xfrm>
          <a:prstGeom prst="rect">
            <a:avLst/>
          </a:prstGeom>
          <a:noFill/>
        </p:spPr>
        <p:txBody>
          <a:bodyPr wrap="square" rtlCol="0">
            <a:spAutoFit/>
          </a:bodyPr>
          <a:lstStyle/>
          <a:p>
            <a:r>
              <a:rPr lang="en-US" sz="1999" dirty="0">
                <a:latin typeface="Arial" panose="020B0604020202020204" pitchFamily="34" charset="0"/>
                <a:cs typeface="Arial" panose="020B0604020202020204" pitchFamily="34" charset="0"/>
                <a:hlinkClick r:id="rId7"/>
              </a:rPr>
              <a:t>mcas@mass.gov</a:t>
            </a:r>
            <a:r>
              <a:rPr lang="en-US" sz="1999" dirty="0">
                <a:latin typeface="Arial" panose="020B0604020202020204" pitchFamily="34" charset="0"/>
                <a:cs typeface="Arial" panose="020B0604020202020204" pitchFamily="34" charset="0"/>
              </a:rPr>
              <a:t> </a:t>
            </a:r>
          </a:p>
        </p:txBody>
      </p:sp>
      <p:pic>
        <p:nvPicPr>
          <p:cNvPr id="70" name="Graphic 69" descr="internet icon">
            <a:extLst>
              <a:ext uri="{FF2B5EF4-FFF2-40B4-BE49-F238E27FC236}">
                <a16:creationId xmlns:a16="http://schemas.microsoft.com/office/drawing/2014/main" id="{A0F0B6FE-BDBA-4605-BD46-20A654F1A4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7215" y="3658951"/>
            <a:ext cx="544731" cy="544731"/>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1946" y="3742135"/>
            <a:ext cx="5085429" cy="400006"/>
          </a:xfrm>
          <a:prstGeom prst="rect">
            <a:avLst/>
          </a:prstGeom>
          <a:noFill/>
        </p:spPr>
        <p:txBody>
          <a:bodyPr wrap="square" rtlCol="0">
            <a:spAutoFit/>
          </a:bodyPr>
          <a:lstStyle/>
          <a:p>
            <a:r>
              <a:rPr lang="en-US" sz="1999" dirty="0">
                <a:latin typeface="Arial" panose="020B0604020202020204" pitchFamily="34" charset="0"/>
                <a:cs typeface="Arial" panose="020B0604020202020204" pitchFamily="34" charset="0"/>
                <a:hlinkClick r:id="rId10"/>
              </a:rPr>
              <a:t>www.doe.mass.edu/mcas</a:t>
            </a:r>
            <a:r>
              <a:rPr lang="en-US" sz="1999" dirty="0">
                <a:latin typeface="Arial" panose="020B0604020202020204" pitchFamily="34" charset="0"/>
                <a:cs typeface="Arial" panose="020B0604020202020204" pitchFamily="34" charset="0"/>
              </a:rPr>
              <a:t>  </a:t>
            </a:r>
          </a:p>
        </p:txBody>
      </p:sp>
      <p:pic>
        <p:nvPicPr>
          <p:cNvPr id="15" name="Graphic 14" descr="mailing address icon">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090" y="3628500"/>
            <a:ext cx="544732" cy="544732"/>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3853" y="3731311"/>
            <a:ext cx="6092407" cy="400006"/>
          </a:xfrm>
          <a:prstGeom prst="rect">
            <a:avLst/>
          </a:prstGeom>
          <a:noFill/>
        </p:spPr>
        <p:txBody>
          <a:bodyPr wrap="square">
            <a:spAutoFit/>
          </a:bodyPr>
          <a:lstStyle/>
          <a:p>
            <a:r>
              <a:rPr lang="en-US" sz="1999" dirty="0">
                <a:latin typeface="Arial" panose="020B0604020202020204" pitchFamily="34" charset="0"/>
                <a:cs typeface="Arial" panose="020B0604020202020204" pitchFamily="34" charset="0"/>
              </a:rPr>
              <a:t>135 Santilli Highway, Everett, MA 02149</a:t>
            </a:r>
          </a:p>
        </p:txBody>
      </p:sp>
    </p:spTree>
    <p:extLst>
      <p:ext uri="{BB962C8B-B14F-4D97-AF65-F5344CB8AC3E}">
        <p14:creationId xmlns:p14="http://schemas.microsoft.com/office/powerpoint/2010/main" val="1976191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822325" y="288925"/>
            <a:ext cx="11369675" cy="679450"/>
          </a:xfrm>
        </p:spPr>
        <p:txBody>
          <a:bodyPr/>
          <a:lstStyle/>
          <a:p>
            <a:r>
              <a:rPr lang="en-US" sz="4000" dirty="0">
                <a:solidFill>
                  <a:srgbClr val="0563C1"/>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4294967295"/>
          </p:nvPr>
        </p:nvSpPr>
        <p:spPr>
          <a:xfrm>
            <a:off x="822325" y="1201130"/>
            <a:ext cx="10160203" cy="5049837"/>
          </a:xfrm>
        </p:spPr>
        <p:txBody>
          <a:bodyPr vert="horz" lIns="91440" tIns="45720" rIns="91440" bIns="45720" rtlCol="0" anchor="t">
            <a:noAutofit/>
          </a:bodyPr>
          <a:lstStyle/>
          <a:p>
            <a:pPr marL="0" indent="0">
              <a:buClrTx/>
              <a:buNone/>
            </a:pPr>
            <a:r>
              <a:rPr lang="en-US" sz="2800" dirty="0">
                <a:solidFill>
                  <a:srgbClr val="101D35"/>
                </a:solidFill>
                <a:latin typeface="Arial" panose="020B0604020202020204" pitchFamily="34" charset="0"/>
                <a:cs typeface="Arial" panose="020B0604020202020204" pitchFamily="34" charset="0"/>
              </a:rPr>
              <a:t>Shannon Cullen, MCAS Test Administration Coordinator</a:t>
            </a:r>
          </a:p>
          <a:p>
            <a:pPr marL="0" indent="0">
              <a:buClrTx/>
              <a:buNone/>
            </a:pPr>
            <a:r>
              <a:rPr lang="en-US" sz="2800" dirty="0">
                <a:solidFill>
                  <a:srgbClr val="101D35"/>
                </a:solidFill>
                <a:latin typeface="Arial"/>
                <a:cs typeface="Arial"/>
              </a:rPr>
              <a:t>Abbie Currier, eMetric Sr. Project Manager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fontScale="92500" lnSpcReduction="10000"/>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Email student-specific questions to </a:t>
            </a:r>
            <a:r>
              <a:rPr lang="en-US" sz="2400" dirty="0">
                <a:latin typeface="Arial" panose="020B0604020202020204" pitchFamily="34" charset="0"/>
                <a:cs typeface="Arial" panose="020B0604020202020204" pitchFamily="34" charset="0"/>
                <a:hlinkClick r:id="rId3"/>
              </a:rPr>
              <a:t>mcas@mass.gov</a:t>
            </a:r>
            <a:r>
              <a:rPr lang="en-US" sz="2400" dirty="0">
                <a:latin typeface="Arial" panose="020B0604020202020204" pitchFamily="34" charset="0"/>
                <a:cs typeface="Arial" panose="020B0604020202020204" pitchFamily="34" charset="0"/>
              </a:rPr>
              <a:t> </a:t>
            </a:r>
            <a:r>
              <a:rPr lang="en-US" sz="2400" dirty="0">
                <a:solidFill>
                  <a:srgbClr val="101D35"/>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This session is being recorded and will be available in about a week in the </a:t>
            </a:r>
            <a:r>
              <a:rPr lang="en-US" dirty="0">
                <a:latin typeface="Arial" panose="020B0604020202020204" pitchFamily="34" charset="0"/>
                <a:cs typeface="Arial" panose="020B0604020202020204" pitchFamily="34" charset="0"/>
                <a:hlinkClick r:id="rId4"/>
              </a:rPr>
              <a:t>MCAS Resource Center</a:t>
            </a:r>
            <a:r>
              <a:rPr lang="en-US" dirty="0">
                <a:solidFill>
                  <a:srgbClr val="101D35"/>
                </a:solidFill>
                <a:latin typeface="Arial" panose="020B0604020202020204" pitchFamily="34" charset="0"/>
                <a:cs typeface="Arial" panose="020B0604020202020204" pitchFamily="34" charset="0"/>
              </a:rPr>
              <a:t>, along with the slides.</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Closed captioning has been enabled for participants who need it.</a:t>
            </a:r>
          </a:p>
          <a:p>
            <a:pPr marL="457200" indent="-457200">
              <a:buClrTx/>
              <a:buFont typeface="Arial" panose="020B0604020202020204" pitchFamily="34" charset="0"/>
              <a:buChar char="•"/>
            </a:pPr>
            <a:r>
              <a:rPr lang="en-US" b="0" i="0" u="none" strike="noStrike" dirty="0">
                <a:solidFill>
                  <a:srgbClr val="101D35"/>
                </a:solidFill>
                <a:effectLst/>
                <a:latin typeface="Arial" panose="020B0604020202020204" pitchFamily="34" charset="0"/>
              </a:rPr>
              <a:t>Please be advised that DESE does not authorize attendees to record or to use AI transcription tools during the meeting and DESE does not endorse any unauthorized transcripts created by third parties of its meetings. </a:t>
            </a:r>
            <a:r>
              <a:rPr lang="en-US" dirty="0">
                <a:solidFill>
                  <a:srgbClr val="101D35"/>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73459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were emailed to participants before this session from </a:t>
            </a:r>
            <a:r>
              <a:rPr lang="en-US" dirty="0">
                <a:solidFill>
                  <a:srgbClr val="101D35"/>
                </a:solidFill>
                <a:latin typeface="Arial" panose="020B0604020202020204" pitchFamily="34" charset="0"/>
                <a:cs typeface="Arial" panose="020B0604020202020204" pitchFamily="34" charset="0"/>
                <a:hlinkClick r:id="rId3"/>
              </a:rPr>
              <a:t>MCASEvents@cognia.org</a:t>
            </a:r>
            <a:r>
              <a:rPr lang="en-US" dirty="0">
                <a:solidFill>
                  <a:srgbClr val="101D35"/>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dirty="0">
                <a:solidFill>
                  <a:srgbClr val="101D35"/>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Tree>
    <p:extLst>
      <p:ext uri="{BB962C8B-B14F-4D97-AF65-F5344CB8AC3E}">
        <p14:creationId xmlns:p14="http://schemas.microsoft.com/office/powerpoint/2010/main" val="401116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3589937"/>
          </a:xfrm>
        </p:spPr>
        <p:txBody>
          <a:bodyPr vert="horz" lIns="91440" tIns="45720" rIns="91440" bIns="45720" rtlCol="0" anchor="t">
            <a:normAutofit/>
          </a:bodyPr>
          <a:lstStyle/>
          <a:p>
            <a:pPr marL="514350" indent="-514350">
              <a:buClrTx/>
              <a:buFont typeface="+mj-lt"/>
              <a:buAutoNum type="arabicPeriod"/>
            </a:pPr>
            <a:r>
              <a:rPr lang="en-US" dirty="0">
                <a:solidFill>
                  <a:srgbClr val="101D35"/>
                </a:solidFill>
                <a:latin typeface="Arial"/>
                <a:cs typeface="Arial"/>
              </a:rPr>
              <a:t>Resources</a:t>
            </a:r>
          </a:p>
          <a:p>
            <a:pPr marL="514350" indent="-514350">
              <a:buClrTx/>
              <a:buFont typeface="+mj-lt"/>
              <a:buAutoNum type="arabicPeriod"/>
            </a:pPr>
            <a:r>
              <a:rPr lang="en-US" dirty="0">
                <a:solidFill>
                  <a:srgbClr val="101D35"/>
                </a:solidFill>
                <a:latin typeface="Arial"/>
                <a:cs typeface="Arial"/>
              </a:rPr>
              <a:t>Q&amp;A and Additional Demonstrations</a:t>
            </a:r>
          </a:p>
          <a:p>
            <a:pPr marL="514350" indent="-514350">
              <a:buClrTx/>
              <a:buFont typeface="+mj-lt"/>
              <a:buAutoNum type="arabicPeriod"/>
            </a:pPr>
            <a:r>
              <a:rPr lang="en-US" dirty="0">
                <a:solidFill>
                  <a:srgbClr val="101D35"/>
                </a:solidFill>
                <a:latin typeface="Arial"/>
                <a:cs typeface="Arial"/>
              </a:rPr>
              <a:t>Support and Next Steps</a:t>
            </a:r>
          </a:p>
          <a:p>
            <a:pPr marL="514350" indent="-514350">
              <a:buClrTx/>
              <a:buFont typeface="+mj-lt"/>
              <a:buAutoNum type="arabicPeriod"/>
            </a:pPr>
            <a:endParaRPr lang="en-US" dirty="0">
              <a:solidFill>
                <a:srgbClr val="101D35"/>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3869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91F3-79B4-07E6-DA8F-62416B50C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EBD18-67AD-76E8-44F2-29A247A48861}"/>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1. Resources</a:t>
            </a:r>
            <a:br>
              <a:rPr lang="zh-CN" altLang="en-US" sz="6000" dirty="0">
                <a:solidFill>
                  <a:schemeClr val="accent1">
                    <a:lumMod val="50000"/>
                  </a:schemeClr>
                </a:solidFill>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193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idx="4294967295"/>
          </p:nvPr>
        </p:nvSpPr>
        <p:spPr>
          <a:xfrm>
            <a:off x="496445" y="19984"/>
            <a:ext cx="11369675" cy="679450"/>
          </a:xfrm>
        </p:spPr>
        <p:txBody>
          <a:bodyPr>
            <a:normAutofit fontScale="90000"/>
          </a:bodyPr>
          <a:lstStyle/>
          <a:p>
            <a:r>
              <a:rPr lang="en-US" sz="4400" dirty="0">
                <a:solidFill>
                  <a:srgbClr val="3647B6"/>
                </a:solidFill>
                <a:cs typeface="Segoe UI" pitchFamily="34" charset="0"/>
              </a:rPr>
              <a:t>Resources on Using the MCAS Portal</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4294967295"/>
            <p:extLst>
              <p:ext uri="{D42A27DB-BD31-4B8C-83A1-F6EECF244321}">
                <p14:modId xmlns:p14="http://schemas.microsoft.com/office/powerpoint/2010/main" val="3882456859"/>
              </p:ext>
            </p:extLst>
          </p:nvPr>
        </p:nvGraphicFramePr>
        <p:xfrm>
          <a:off x="193388" y="699434"/>
          <a:ext cx="11805223" cy="6124444"/>
        </p:xfrm>
        <a:graphic>
          <a:graphicData uri="http://schemas.openxmlformats.org/drawingml/2006/table">
            <a:tbl>
              <a:tblPr firstRow="1" bandRow="1">
                <a:tableStyleId>{5C22544A-7EE6-4342-B048-85BDC9FD1C3A}</a:tableStyleId>
              </a:tblPr>
              <a:tblGrid>
                <a:gridCol w="6887148">
                  <a:extLst>
                    <a:ext uri="{9D8B030D-6E8A-4147-A177-3AD203B41FA5}">
                      <a16:colId xmlns:a16="http://schemas.microsoft.com/office/drawing/2014/main" val="693765042"/>
                    </a:ext>
                  </a:extLst>
                </a:gridCol>
                <a:gridCol w="4918075">
                  <a:extLst>
                    <a:ext uri="{9D8B030D-6E8A-4147-A177-3AD203B41FA5}">
                      <a16:colId xmlns:a16="http://schemas.microsoft.com/office/drawing/2014/main" val="4077489660"/>
                    </a:ext>
                  </a:extLst>
                </a:gridCol>
              </a:tblGrid>
              <a:tr h="353236">
                <a:tc>
                  <a:txBody>
                    <a:bodyPr/>
                    <a:lstStyle/>
                    <a:p>
                      <a:pPr marL="0" algn="l" defTabSz="914126" rtl="0" eaLnBrk="1" latinLnBrk="0" hangingPunct="1"/>
                      <a:r>
                        <a:rPr lang="en-US" sz="1800" b="1" kern="1200" dirty="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1800" b="1" kern="1200" dirty="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412108">
                <a:tc>
                  <a:txBody>
                    <a:bodyPr/>
                    <a:lstStyle/>
                    <a:p>
                      <a:pPr marL="0" algn="l" defTabSz="914126" rtl="0" eaLnBrk="1" latinLnBrk="0" hangingPunct="1"/>
                      <a:r>
                        <a:rPr lang="en-US" sz="2200" kern="1200" dirty="0">
                          <a:solidFill>
                            <a:schemeClr val="dk1"/>
                          </a:solidFill>
                          <a:latin typeface="Arial" panose="020B0604020202020204" pitchFamily="34" charset="0"/>
                          <a:ea typeface="+mn-ea"/>
                          <a:cs typeface="Arial" panose="020B0604020202020204" pitchFamily="34" charset="0"/>
                        </a:rPr>
                        <a:t>MCAS Resource Center </a:t>
                      </a:r>
                    </a:p>
                  </a:txBody>
                  <a:tcPr/>
                </a:tc>
                <a:tc>
                  <a:txBody>
                    <a:bodyPr/>
                    <a:lstStyle/>
                    <a:p>
                      <a:r>
                        <a:rPr lang="en-US" sz="2000" dirty="0">
                          <a:latin typeface="Arial" panose="020B0604020202020204" pitchFamily="34" charset="0"/>
                          <a:cs typeface="Arial" panose="020B0604020202020204" pitchFamily="34" charset="0"/>
                          <a:hlinkClick r:id="rId3"/>
                        </a:rPr>
                        <a:t>mcas.onlinehelp.cognia.org </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0032679"/>
                  </a:ext>
                </a:extLst>
              </a:tr>
              <a:tr h="2531523">
                <a:tc>
                  <a:txBody>
                    <a:bodyPr/>
                    <a:lstStyle/>
                    <a:p>
                      <a:pPr marL="0" algn="l" defTabSz="914126" rtl="0" eaLnBrk="1" latinLnBrk="0" hangingPunct="1"/>
                      <a:r>
                        <a:rPr lang="en-US" sz="2200" kern="1200" dirty="0">
                          <a:solidFill>
                            <a:schemeClr val="dk1"/>
                          </a:solidFill>
                          <a:latin typeface="Arial" panose="020B0604020202020204" pitchFamily="34" charset="0"/>
                          <a:ea typeface="+mn-ea"/>
                          <a:cs typeface="Arial" panose="020B0604020202020204" pitchFamily="34" charset="0"/>
                        </a:rPr>
                        <a:t>MCAS Portal User Guides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to the MCAS Portal</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Student Registration Guide</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MCAS Portal User Management Guide </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to Creating and Managing Classes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to Enrollment Transfers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to Scheduling Tests and Printing Student Logins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Instructions for Using Materials Management</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Additional Tasks on the Test Scheduling Page</a:t>
                      </a:r>
                    </a:p>
                  </a:txBody>
                  <a:tcPr/>
                </a:tc>
                <a:tc>
                  <a:txBody>
                    <a:bodyPr/>
                    <a:lstStyle/>
                    <a:p>
                      <a:r>
                        <a:rPr lang="en-US" sz="2000" dirty="0">
                          <a:latin typeface="Arial" panose="020B0604020202020204" pitchFamily="34" charset="0"/>
                          <a:cs typeface="Arial" panose="020B0604020202020204" pitchFamily="34" charset="0"/>
                          <a:hlinkClick r:id="rId4"/>
                        </a:rPr>
                        <a:t>https://mcas.onlinehelp.cognia.org/portal/</a:t>
                      </a:r>
                      <a:r>
                        <a:rPr lang="en-US" sz="20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405862612"/>
                  </a:ext>
                </a:extLst>
              </a:tr>
              <a:tr h="1471816">
                <a:tc>
                  <a:txBody>
                    <a:bodyPr/>
                    <a:lstStyle/>
                    <a:p>
                      <a:pPr marL="0" indent="0" algn="l" defTabSz="914126" rtl="0" eaLnBrk="1" latinLnBrk="0" hangingPunct="1">
                        <a:buFont typeface="Arial" panose="020B0604020202020204" pitchFamily="34" charset="0"/>
                        <a:buNone/>
                      </a:pPr>
                      <a:r>
                        <a:rPr lang="en-US" sz="2200" kern="1200" dirty="0">
                          <a:solidFill>
                            <a:schemeClr val="dk1"/>
                          </a:solidFill>
                          <a:latin typeface="Arial" panose="020B0604020202020204" pitchFamily="34" charset="0"/>
                          <a:ea typeface="+mn-ea"/>
                          <a:cs typeface="Arial" panose="020B0604020202020204" pitchFamily="34" charset="0"/>
                        </a:rPr>
                        <a:t>MCAS Training Site User Guides</a:t>
                      </a:r>
                    </a:p>
                    <a:p>
                      <a:pPr marL="285750" indent="-28575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to Conducting a Practice Test through the MCAS Training Site</a:t>
                      </a:r>
                    </a:p>
                    <a:p>
                      <a:pPr marL="285750" indent="-28575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for Reviewing Reports of Results for Practice Tests Conducted in the MCAS Training Site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hlinkClick r:id="rId4"/>
                        </a:rPr>
                        <a:t>https://mcas.onlinehelp.cognia.org/portal/</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80977627"/>
                  </a:ext>
                </a:extLst>
              </a:tr>
              <a:tr h="1186684">
                <a:tc>
                  <a:txBody>
                    <a:bodyPr/>
                    <a:lstStyle/>
                    <a:p>
                      <a:pPr marL="0" indent="0" algn="l" defTabSz="914126" rtl="0" eaLnBrk="1" latinLnBrk="0" hangingPunct="1">
                        <a:buFont typeface="Arial" panose="020B0604020202020204" pitchFamily="34" charset="0"/>
                        <a:buNone/>
                      </a:pPr>
                      <a:r>
                        <a:rPr lang="en-US" sz="2200" kern="1200" dirty="0">
                          <a:solidFill>
                            <a:schemeClr val="dk1"/>
                          </a:solidFill>
                          <a:latin typeface="Arial" panose="020B0604020202020204" pitchFamily="34" charset="0"/>
                          <a:ea typeface="+mn-ea"/>
                          <a:cs typeface="Arial" panose="020B0604020202020204" pitchFamily="34" charset="0"/>
                        </a:rPr>
                        <a:t>MCAS Student Kiosk Guides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Instructions for Unlocking Test Questions in the MCAS Student Kiosk</a:t>
                      </a:r>
                    </a:p>
                  </a:txBody>
                  <a:tcPr/>
                </a:tc>
                <a:tc>
                  <a:txBody>
                    <a:bodyPr/>
                    <a:lstStyle/>
                    <a:p>
                      <a:r>
                        <a:rPr lang="en-US" sz="2000" dirty="0">
                          <a:latin typeface="Arial" panose="020B0604020202020204" pitchFamily="34" charset="0"/>
                          <a:cs typeface="Arial" panose="020B0604020202020204" pitchFamily="34" charset="0"/>
                          <a:hlinkClick r:id="rId5"/>
                        </a:rPr>
                        <a:t>https://mcas.onlinehelp.cognia.org/technology-setup/</a:t>
                      </a:r>
                      <a:r>
                        <a:rPr lang="en-US" sz="20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269205449"/>
                  </a:ext>
                </a:extLst>
              </a:tr>
            </a:tbl>
          </a:graphicData>
        </a:graphic>
      </p:graphicFrame>
    </p:spTree>
    <p:extLst>
      <p:ext uri="{BB962C8B-B14F-4D97-AF65-F5344CB8AC3E}">
        <p14:creationId xmlns:p14="http://schemas.microsoft.com/office/powerpoint/2010/main" val="232993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4B21E-6BC7-FF69-1978-A6B9807A33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79DDF4-379D-A8BF-27D7-D5AF1BBE3A10}"/>
              </a:ext>
            </a:extLst>
          </p:cNvPr>
          <p:cNvSpPr>
            <a:spLocks noGrp="1"/>
          </p:cNvSpPr>
          <p:nvPr>
            <p:ph type="title" idx="4294967295"/>
          </p:nvPr>
        </p:nvSpPr>
        <p:spPr>
          <a:xfrm>
            <a:off x="496445" y="284144"/>
            <a:ext cx="11369675" cy="679450"/>
          </a:xfrm>
        </p:spPr>
        <p:txBody>
          <a:bodyPr>
            <a:normAutofit fontScale="90000"/>
          </a:bodyPr>
          <a:lstStyle/>
          <a:p>
            <a:r>
              <a:rPr lang="en-US" sz="4400" dirty="0">
                <a:solidFill>
                  <a:srgbClr val="3647B6"/>
                </a:solidFill>
                <a:cs typeface="Segoe UI" pitchFamily="34" charset="0"/>
              </a:rPr>
              <a:t>Modules and Recordings of Previous Training Sessions</a:t>
            </a:r>
          </a:p>
        </p:txBody>
      </p:sp>
      <p:graphicFrame>
        <p:nvGraphicFramePr>
          <p:cNvPr id="6" name="Content Placeholder 5">
            <a:extLst>
              <a:ext uri="{FF2B5EF4-FFF2-40B4-BE49-F238E27FC236}">
                <a16:creationId xmlns:a16="http://schemas.microsoft.com/office/drawing/2014/main" id="{18B485E5-12F5-0F41-B32B-A256CFA99C78}"/>
              </a:ext>
            </a:extLst>
          </p:cNvPr>
          <p:cNvGraphicFramePr>
            <a:graphicFrameLocks noGrp="1"/>
          </p:cNvGraphicFramePr>
          <p:nvPr>
            <p:ph idx="4294967295"/>
            <p:extLst>
              <p:ext uri="{D42A27DB-BD31-4B8C-83A1-F6EECF244321}">
                <p14:modId xmlns:p14="http://schemas.microsoft.com/office/powerpoint/2010/main" val="3298738222"/>
              </p:ext>
            </p:extLst>
          </p:nvPr>
        </p:nvGraphicFramePr>
        <p:xfrm>
          <a:off x="496445" y="1288713"/>
          <a:ext cx="11369675" cy="4466055"/>
        </p:xfrm>
        <a:graphic>
          <a:graphicData uri="http://schemas.openxmlformats.org/drawingml/2006/table">
            <a:tbl>
              <a:tblPr firstRow="1" bandRow="1">
                <a:tableStyleId>{5C22544A-7EE6-4342-B048-85BDC9FD1C3A}</a:tableStyleId>
              </a:tblPr>
              <a:tblGrid>
                <a:gridCol w="6779369">
                  <a:extLst>
                    <a:ext uri="{9D8B030D-6E8A-4147-A177-3AD203B41FA5}">
                      <a16:colId xmlns:a16="http://schemas.microsoft.com/office/drawing/2014/main" val="693765042"/>
                    </a:ext>
                  </a:extLst>
                </a:gridCol>
                <a:gridCol w="4590306">
                  <a:extLst>
                    <a:ext uri="{9D8B030D-6E8A-4147-A177-3AD203B41FA5}">
                      <a16:colId xmlns:a16="http://schemas.microsoft.com/office/drawing/2014/main" val="4077489660"/>
                    </a:ext>
                  </a:extLst>
                </a:gridCol>
              </a:tblGrid>
              <a:tr h="381735">
                <a:tc>
                  <a:txBody>
                    <a:bodyPr/>
                    <a:lstStyle/>
                    <a:p>
                      <a:pPr marL="0" algn="l" defTabSz="914126" rtl="0" eaLnBrk="1" latinLnBrk="0" hangingPunct="1"/>
                      <a:r>
                        <a:rPr lang="en-US" sz="1800" b="1" kern="1200" dirty="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1800" b="1" kern="1200" dirty="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ea typeface="+mn-ea"/>
                          <a:cs typeface="Arial" panose="020B0604020202020204" pitchFamily="34" charset="0"/>
                        </a:rPr>
                        <a:t>MCAS Portal Modules and Video Demonstrations</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panose="020B0604020202020204" pitchFamily="34" charset="0"/>
                          <a:ea typeface="+mn-ea"/>
                          <a:cs typeface="Arial" panose="020B0604020202020204" pitchFamily="34" charset="0"/>
                        </a:rPr>
                        <a:t>Video demonstration: Creating Classes and Scheduling Tests</a:t>
                      </a:r>
                    </a:p>
                  </a:txBody>
                  <a:tcPr/>
                </a:tc>
                <a:tc>
                  <a:txBody>
                    <a:bodyPr/>
                    <a:lstStyle/>
                    <a:p>
                      <a:r>
                        <a:rPr lang="en-US" sz="1800" dirty="0">
                          <a:latin typeface="Arial" panose="020B0604020202020204" pitchFamily="34" charset="0"/>
                          <a:cs typeface="Arial" panose="020B0604020202020204" pitchFamily="34" charset="0"/>
                          <a:hlinkClick r:id="rId3"/>
                        </a:rPr>
                        <a:t>https://mcas.onlinehelp.cognia.org/training-modules/</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504066765"/>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ea typeface="+mn-ea"/>
                          <a:cs typeface="Arial" panose="020B0604020202020204" pitchFamily="34" charset="0"/>
                        </a:rPr>
                        <a:t>Recordings of previous training sessions</a:t>
                      </a:r>
                    </a:p>
                  </a:txBody>
                  <a:tcPr/>
                </a:tc>
                <a:tc>
                  <a:txBody>
                    <a:bodyPr/>
                    <a:lstStyle/>
                    <a:p>
                      <a:r>
                        <a:rPr lang="en-US" sz="1800" dirty="0">
                          <a:latin typeface="Arial" panose="020B0604020202020204" pitchFamily="34" charset="0"/>
                          <a:cs typeface="Arial" panose="020B0604020202020204" pitchFamily="34" charset="0"/>
                          <a:hlinkClick r:id="rId4"/>
                        </a:rPr>
                        <a:t>https://mcas.onlinehelp.cognia.org/training-webinars/</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482634065"/>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ea typeface="+mn-ea"/>
                          <a:cs typeface="Arial" panose="020B0604020202020204" pitchFamily="34" charset="0"/>
                        </a:rPr>
                        <a:t>Slide template for training test administrators</a:t>
                      </a:r>
                    </a:p>
                    <a:p>
                      <a:pPr marL="0" indent="0" algn="l" defTabSz="914126" rtl="0" eaLnBrk="1" latinLnBrk="0" hangingPunct="1">
                        <a:buFont typeface="Arial" panose="020B0604020202020204" pitchFamily="34" charset="0"/>
                        <a:buNone/>
                      </a:pPr>
                      <a:endParaRPr lang="en-US" sz="2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1800" dirty="0">
                          <a:latin typeface="Arial" panose="020B0604020202020204" pitchFamily="34" charset="0"/>
                          <a:cs typeface="Arial" panose="020B0604020202020204" pitchFamily="34" charset="0"/>
                          <a:hlinkClick r:id="rId5"/>
                        </a:rPr>
                        <a:t>https://www.doe.mass.edu/mcas/testadmin/training/slides.pptx</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95479919"/>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ea typeface="+mn-ea"/>
                          <a:cs typeface="Arial" panose="020B0604020202020204" pitchFamily="34" charset="0"/>
                        </a:rPr>
                        <a:t>Test administrator tasks in the MCAS Portal</a:t>
                      </a:r>
                    </a:p>
                    <a:p>
                      <a:pPr marL="342900" indent="-342900" algn="l" defTabSz="914126" rtl="0" eaLnBrk="1" latinLnBrk="0" hangingPunct="1">
                        <a:buFont typeface="Arial" panose="020B0604020202020204" pitchFamily="34" charset="0"/>
                        <a:buChar char="•"/>
                      </a:pPr>
                      <a:r>
                        <a:rPr lang="en-US" sz="2400" kern="1200" dirty="0">
                          <a:solidFill>
                            <a:schemeClr val="dk1"/>
                          </a:solidFill>
                          <a:latin typeface="Arial" panose="020B0604020202020204" pitchFamily="34" charset="0"/>
                          <a:ea typeface="+mn-ea"/>
                          <a:cs typeface="Arial" panose="020B0604020202020204" pitchFamily="34" charset="0"/>
                          <a:hlinkClick r:id="rId6"/>
                        </a:rPr>
                        <a:t>Recording</a:t>
                      </a:r>
                      <a:r>
                        <a:rPr lang="en-US" sz="2400" kern="1200" dirty="0">
                          <a:solidFill>
                            <a:schemeClr val="dk1"/>
                          </a:solidFill>
                          <a:latin typeface="Arial" panose="020B0604020202020204" pitchFamily="34" charset="0"/>
                          <a:ea typeface="+mn-ea"/>
                          <a:cs typeface="Arial" panose="020B0604020202020204" pitchFamily="34" charset="0"/>
                        </a:rPr>
                        <a:t> (begins at 36:05)</a:t>
                      </a:r>
                    </a:p>
                    <a:p>
                      <a:pPr marL="342900" indent="-342900" algn="l" defTabSz="914126" rtl="0" eaLnBrk="1" latinLnBrk="0" hangingPunct="1">
                        <a:buFont typeface="Arial" panose="020B0604020202020204" pitchFamily="34" charset="0"/>
                        <a:buChar char="•"/>
                      </a:pPr>
                      <a:r>
                        <a:rPr lang="en-US" sz="2400" kern="1200" dirty="0">
                          <a:solidFill>
                            <a:schemeClr val="dk1"/>
                          </a:solidFill>
                          <a:latin typeface="Arial" panose="020B0604020202020204" pitchFamily="34" charset="0"/>
                          <a:ea typeface="+mn-ea"/>
                          <a:cs typeface="Arial" panose="020B0604020202020204" pitchFamily="34" charset="0"/>
                          <a:hlinkClick r:id="rId7"/>
                        </a:rPr>
                        <a:t>Slides 43–51</a:t>
                      </a:r>
                      <a:endParaRPr lang="en-US" sz="2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1800" dirty="0">
                          <a:latin typeface="Arial" panose="020B0604020202020204" pitchFamily="34" charset="0"/>
                          <a:cs typeface="Arial" panose="020B0604020202020204" pitchFamily="34" charset="0"/>
                          <a:hlinkClick r:id="rId4"/>
                        </a:rPr>
                        <a:t>https://mcas.onlinehelp.cognia.org/training-webinars/</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4177622211"/>
                  </a:ext>
                </a:extLst>
              </a:tr>
            </a:tbl>
          </a:graphicData>
        </a:graphic>
      </p:graphicFrame>
    </p:spTree>
    <p:extLst>
      <p:ext uri="{BB962C8B-B14F-4D97-AF65-F5344CB8AC3E}">
        <p14:creationId xmlns:p14="http://schemas.microsoft.com/office/powerpoint/2010/main" val="4063676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3EA35-0C3E-C283-AAE5-B387BF0BF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F04ED1-D3ED-1335-1EF6-D27DB9EC5730}"/>
              </a:ext>
            </a:extLst>
          </p:cNvPr>
          <p:cNvSpPr>
            <a:spLocks noGrp="1"/>
          </p:cNvSpPr>
          <p:nvPr>
            <p:ph type="title" idx="4294967295"/>
          </p:nvPr>
        </p:nvSpPr>
        <p:spPr>
          <a:xfrm>
            <a:off x="505970" y="162859"/>
            <a:ext cx="11369675" cy="679450"/>
          </a:xfrm>
        </p:spPr>
        <p:txBody>
          <a:bodyPr>
            <a:normAutofit fontScale="90000"/>
          </a:bodyPr>
          <a:lstStyle/>
          <a:p>
            <a:r>
              <a:rPr lang="en-US" sz="4400" dirty="0">
                <a:solidFill>
                  <a:srgbClr val="3647B6"/>
                </a:solidFill>
                <a:cs typeface="Segoe UI" pitchFamily="34" charset="0"/>
              </a:rPr>
              <a:t>Technology Resources</a:t>
            </a:r>
          </a:p>
        </p:txBody>
      </p:sp>
      <p:graphicFrame>
        <p:nvGraphicFramePr>
          <p:cNvPr id="6" name="Content Placeholder 5">
            <a:extLst>
              <a:ext uri="{FF2B5EF4-FFF2-40B4-BE49-F238E27FC236}">
                <a16:creationId xmlns:a16="http://schemas.microsoft.com/office/drawing/2014/main" id="{13673324-7BC8-0B00-6574-7E50D89C8AAA}"/>
              </a:ext>
            </a:extLst>
          </p:cNvPr>
          <p:cNvGraphicFramePr>
            <a:graphicFrameLocks noGrp="1"/>
          </p:cNvGraphicFramePr>
          <p:nvPr>
            <p:ph idx="4294967295"/>
            <p:extLst>
              <p:ext uri="{D42A27DB-BD31-4B8C-83A1-F6EECF244321}">
                <p14:modId xmlns:p14="http://schemas.microsoft.com/office/powerpoint/2010/main" val="3897952990"/>
              </p:ext>
            </p:extLst>
          </p:nvPr>
        </p:nvGraphicFramePr>
        <p:xfrm>
          <a:off x="193388" y="975658"/>
          <a:ext cx="11805223" cy="3124935"/>
        </p:xfrm>
        <a:graphic>
          <a:graphicData uri="http://schemas.openxmlformats.org/drawingml/2006/table">
            <a:tbl>
              <a:tblPr firstRow="1" bandRow="1">
                <a:tableStyleId>{5C22544A-7EE6-4342-B048-85BDC9FD1C3A}</a:tableStyleId>
              </a:tblPr>
              <a:tblGrid>
                <a:gridCol w="7122537">
                  <a:extLst>
                    <a:ext uri="{9D8B030D-6E8A-4147-A177-3AD203B41FA5}">
                      <a16:colId xmlns:a16="http://schemas.microsoft.com/office/drawing/2014/main" val="693765042"/>
                    </a:ext>
                  </a:extLst>
                </a:gridCol>
                <a:gridCol w="4682686">
                  <a:extLst>
                    <a:ext uri="{9D8B030D-6E8A-4147-A177-3AD203B41FA5}">
                      <a16:colId xmlns:a16="http://schemas.microsoft.com/office/drawing/2014/main" val="4077489660"/>
                    </a:ext>
                  </a:extLst>
                </a:gridCol>
              </a:tblGrid>
              <a:tr h="381735">
                <a:tc>
                  <a:txBody>
                    <a:bodyPr/>
                    <a:lstStyle/>
                    <a:p>
                      <a:pPr marL="0" algn="l" defTabSz="914126" rtl="0" eaLnBrk="1" latinLnBrk="0" hangingPunct="1"/>
                      <a:r>
                        <a:rPr lang="en-US" sz="1800" b="1" kern="1200" dirty="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1800" b="1" kern="1200" dirty="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1174571">
                <a:tc>
                  <a:txBody>
                    <a:bodyPr/>
                    <a:lstStyle/>
                    <a:p>
                      <a:pPr marL="0" algn="l" defTabSz="914126" rtl="0" eaLnBrk="1" latinLnBrk="0" hangingPunct="1"/>
                      <a:r>
                        <a:rPr lang="en-US" sz="2400" kern="1200" dirty="0">
                          <a:solidFill>
                            <a:schemeClr val="dk1"/>
                          </a:solidFill>
                          <a:latin typeface="Arial" panose="020B0604020202020204" pitchFamily="34" charset="0"/>
                          <a:ea typeface="+mn-ea"/>
                          <a:cs typeface="Arial" panose="020B0604020202020204" pitchFamily="34" charset="0"/>
                        </a:rPr>
                        <a:t>Technology Information</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panose="020B0604020202020204" pitchFamily="34" charset="0"/>
                          <a:ea typeface="+mn-ea"/>
                          <a:cs typeface="Arial" panose="020B0604020202020204" pitchFamily="34" charset="0"/>
                        </a:rPr>
                        <a:t>Technology Guidelines for MCAS Computer-Based Testing</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panose="020B0604020202020204" pitchFamily="34" charset="0"/>
                          <a:ea typeface="+mn-ea"/>
                          <a:cs typeface="Arial" panose="020B0604020202020204" pitchFamily="34" charset="0"/>
                        </a:rPr>
                        <a:t>Guide to Installing the MCAS Student Kiosk and Conducting Site Readiness</a:t>
                      </a:r>
                    </a:p>
                  </a:txBody>
                  <a:tcPr/>
                </a:tc>
                <a:tc>
                  <a:txBody>
                    <a:bodyPr/>
                    <a:lstStyle/>
                    <a:p>
                      <a:r>
                        <a:rPr lang="en-US" sz="1800" dirty="0">
                          <a:latin typeface="Arial" panose="020B0604020202020204" pitchFamily="34" charset="0"/>
                          <a:cs typeface="Arial" panose="020B0604020202020204" pitchFamily="34" charset="0"/>
                          <a:hlinkClick r:id="rId3"/>
                        </a:rPr>
                        <a:t>https://mcas.onlinehelp.cognia.org/</a:t>
                      </a:r>
                      <a:br>
                        <a:rPr lang="en-US" sz="1800" dirty="0">
                          <a:latin typeface="Arial" panose="020B0604020202020204" pitchFamily="34" charset="0"/>
                          <a:cs typeface="Arial" panose="020B0604020202020204" pitchFamily="34" charset="0"/>
                          <a:hlinkClick r:id="rId3"/>
                        </a:rPr>
                      </a:br>
                      <a:r>
                        <a:rPr lang="en-US" sz="1800" dirty="0">
                          <a:latin typeface="Arial" panose="020B0604020202020204" pitchFamily="34" charset="0"/>
                          <a:cs typeface="Arial" panose="020B0604020202020204" pitchFamily="34" charset="0"/>
                          <a:hlinkClick r:id="rId3"/>
                        </a:rPr>
                        <a:t>technology-setup/</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822600052"/>
                  </a:ext>
                </a:extLst>
              </a:tr>
              <a:tr h="1174571">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ea typeface="+mn-ea"/>
                          <a:cs typeface="Arial" panose="020B0604020202020204" pitchFamily="34" charset="0"/>
                        </a:rPr>
                        <a:t>Previously recorded webinars</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panose="020B0604020202020204" pitchFamily="34" charset="0"/>
                          <a:ea typeface="+mn-ea"/>
                          <a:cs typeface="Arial" panose="020B0604020202020204" pitchFamily="34" charset="0"/>
                        </a:rPr>
                        <a:t>Introduction to the MCAS Portal: Tasks for Technology Coordinators</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panose="020B0604020202020204" pitchFamily="34" charset="0"/>
                          <a:ea typeface="+mn-ea"/>
                          <a:cs typeface="Arial" panose="020B0604020202020204" pitchFamily="34" charset="0"/>
                        </a:rPr>
                        <a:t>MCAS Technology Coordinator Training</a:t>
                      </a:r>
                    </a:p>
                  </a:txBody>
                  <a:tcPr/>
                </a:tc>
                <a:tc>
                  <a:txBody>
                    <a:bodyPr/>
                    <a:lstStyle/>
                    <a:p>
                      <a:r>
                        <a:rPr lang="en-US" sz="1800" dirty="0">
                          <a:latin typeface="Arial" panose="020B0604020202020204" pitchFamily="34" charset="0"/>
                          <a:cs typeface="Arial" panose="020B0604020202020204" pitchFamily="34" charset="0"/>
                          <a:hlinkClick r:id="rId4"/>
                        </a:rPr>
                        <a:t>https://mcas.onlinehelp.cognia.org/training-webinars/</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76295014"/>
                  </a:ext>
                </a:extLst>
              </a:tr>
            </a:tbl>
          </a:graphicData>
        </a:graphic>
      </p:graphicFrame>
    </p:spTree>
    <p:extLst>
      <p:ext uri="{BB962C8B-B14F-4D97-AF65-F5344CB8AC3E}">
        <p14:creationId xmlns:p14="http://schemas.microsoft.com/office/powerpoint/2010/main" val="3624656205"/>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4" ma:contentTypeDescription="Create a new document." ma:contentTypeScope="" ma:versionID="029ab163fe53dea6eac6a50caa86fa3a">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96eeb4d8f957f047a37b3907739772c3"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Zalk, Jodie (DESE)</DisplayName>
        <AccountId>18</AccountId>
        <AccountType/>
      </UserInfo>
      <UserInfo>
        <DisplayName>Cullen, Shannon (DESE)</DisplayName>
        <AccountId>17</AccountId>
        <AccountType/>
      </UserInfo>
      <UserInfo>
        <DisplayName>Kelley, R. Scott (DESE)</DisplayName>
        <AccountId>23</AccountId>
        <AccountType/>
      </UserInfo>
      <UserInfo>
        <DisplayName>Jennifer Kash</DisplayName>
        <AccountId>87</AccountId>
        <AccountType/>
      </UserInfo>
      <UserInfo>
        <DisplayName>Pelychaty, Robert (DESE)</DisplayName>
        <AccountId>38</AccountId>
        <AccountType/>
      </UserInfo>
    </SharedWithUsers>
    <lcf76f155ced4ddcb4097134ff3c332f xmlns="e77133ba-eec1-4d51-86ef-7b6d23495175">
      <Terms xmlns="http://schemas.microsoft.com/office/infopath/2007/PartnerControls"/>
    </lcf76f155ced4ddcb4097134ff3c332f>
    <TaxCatchAll xmlns="049449a1-970d-4061-91c8-87f7c4621d9d" xsi:nil="true"/>
  </documentManagement>
</p:properties>
</file>

<file path=customXml/itemProps1.xml><?xml version="1.0" encoding="utf-8"?>
<ds:datastoreItem xmlns:ds="http://schemas.openxmlformats.org/officeDocument/2006/customXml" ds:itemID="{3B70C1E0-D73F-4393-AF8B-EC030DBF27CE}">
  <ds:schemaRefs>
    <ds:schemaRef ds:uri="http://schemas.microsoft.com/sharepoint/v3/contenttype/forms"/>
  </ds:schemaRefs>
</ds:datastoreItem>
</file>

<file path=customXml/itemProps2.xml><?xml version="1.0" encoding="utf-8"?>
<ds:datastoreItem xmlns:ds="http://schemas.openxmlformats.org/officeDocument/2006/customXml" ds:itemID="{971600CA-CD72-4E89-8B29-DFF136A282BB}">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AF0FD2-44B7-49AE-A44E-FF3F2848CDD7}">
  <ds:schemaRefs>
    <ds:schemaRef ds:uri="http://purl.org/dc/elements/1.1/"/>
    <ds:schemaRef ds:uri="http://schemas.microsoft.com/office/infopath/2007/PartnerControls"/>
    <ds:schemaRef ds:uri="http://purl.org/dc/dcmitype/"/>
    <ds:schemaRef ds:uri="049449a1-970d-4061-91c8-87f7c4621d9d"/>
    <ds:schemaRef ds:uri="http://schemas.microsoft.com/office/2006/documentManagement/types"/>
    <ds:schemaRef ds:uri="e77133ba-eec1-4d51-86ef-7b6d23495175"/>
    <ds:schemaRef ds:uri="http://schemas.microsoft.com/office/2006/metadata/properties"/>
    <ds:schemaRef ds:uri="http://purl.org/dc/terms/"/>
    <ds:schemaRef ds:uri="http://www.w3.org/XML/1998/namespace"/>
    <ds:schemaRef ds:uri="http://schemas.openxmlformats.org/package/2006/metadata/core-propertie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ESE PowerPoint Template 2017</Template>
  <TotalTime>5029</TotalTime>
  <Words>1034</Words>
  <Application>Microsoft Office PowerPoint</Application>
  <PresentationFormat>Widescreen</PresentationFormat>
  <Paragraphs>147</Paragraphs>
  <Slides>17</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等线</vt:lpstr>
      <vt:lpstr>Arial</vt:lpstr>
      <vt:lpstr>Calibri</vt:lpstr>
      <vt:lpstr>Courier New</vt:lpstr>
      <vt:lpstr>Helvetica</vt:lpstr>
      <vt:lpstr>Segoe</vt:lpstr>
      <vt:lpstr>Segoe SemiBold</vt:lpstr>
      <vt:lpstr>Segoe UI</vt:lpstr>
      <vt:lpstr>Segoe UI Semibold</vt:lpstr>
      <vt:lpstr>Wingdings</vt:lpstr>
      <vt:lpstr>ESE PowerPoint Template 2017</vt:lpstr>
      <vt:lpstr>Office Theme</vt:lpstr>
      <vt:lpstr>MCAS Portal Tasks:  High School Office Hours</vt:lpstr>
      <vt:lpstr>Presenters</vt:lpstr>
      <vt:lpstr>Logistics for This Session </vt:lpstr>
      <vt:lpstr>Slides for This Session </vt:lpstr>
      <vt:lpstr>Today’s Agenda</vt:lpstr>
      <vt:lpstr>1. Resources </vt:lpstr>
      <vt:lpstr>Resources on Using the MCAS Portal</vt:lpstr>
      <vt:lpstr>Modules and Recordings of Previous Training Sessions</vt:lpstr>
      <vt:lpstr>Technology Resources</vt:lpstr>
      <vt:lpstr>Resources on the DESE Website</vt:lpstr>
      <vt:lpstr>2. Q&amp;A and Additional Demonstrations  </vt:lpstr>
      <vt:lpstr>Questions &amp; Answers</vt:lpstr>
      <vt:lpstr>3. Support and Next Steps </vt:lpstr>
      <vt:lpstr>Upcoming “Office Hours” Session </vt:lpstr>
      <vt:lpstr>Next Steps</vt:lpstr>
      <vt:lpstr>Email and Phone Support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21</cp:revision>
  <cp:lastPrinted>2020-01-24T16:15:48Z</cp:lastPrinted>
  <dcterms:created xsi:type="dcterms:W3CDTF">2018-01-22T18:15:09Z</dcterms:created>
  <dcterms:modified xsi:type="dcterms:W3CDTF">2025-03-19T15:12:52Z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MSIP_Label_09530f54-9721-46db-bbe4-0dd4cd6e1126_Enabled">
    <vt:lpwstr>true</vt:lpwstr>
  </property>
  <property fmtid="{D5CDD505-2E9C-101B-9397-08002B2CF9AE}" pid="10" name="MSIP_Label_09530f54-9721-46db-bbe4-0dd4cd6e1126_SetDate">
    <vt:lpwstr>2024-10-22T16:39:02Z</vt:lpwstr>
  </property>
  <property fmtid="{D5CDD505-2E9C-101B-9397-08002B2CF9AE}" pid="11" name="MSIP_Label_09530f54-9721-46db-bbe4-0dd4cd6e1126_Method">
    <vt:lpwstr>Standard</vt:lpwstr>
  </property>
  <property fmtid="{D5CDD505-2E9C-101B-9397-08002B2CF9AE}" pid="12" name="MSIP_Label_09530f54-9721-46db-bbe4-0dd4cd6e1126_Name">
    <vt:lpwstr>General</vt:lpwstr>
  </property>
  <property fmtid="{D5CDD505-2E9C-101B-9397-08002B2CF9AE}" pid="13" name="MSIP_Label_09530f54-9721-46db-bbe4-0dd4cd6e1126_SiteId">
    <vt:lpwstr>22230e31-3d9d-47b1-8794-50b0e2d7bd02</vt:lpwstr>
  </property>
  <property fmtid="{D5CDD505-2E9C-101B-9397-08002B2CF9AE}" pid="14" name="MSIP_Label_09530f54-9721-46db-bbe4-0dd4cd6e1126_ActionId">
    <vt:lpwstr>29e52121-f53f-4d45-a91e-224cb8ec555d</vt:lpwstr>
  </property>
  <property fmtid="{D5CDD505-2E9C-101B-9397-08002B2CF9AE}" pid="15" name="MSIP_Label_09530f54-9721-46db-bbe4-0dd4cd6e1126_ContentBits">
    <vt:lpwstr>2</vt:lpwstr>
  </property>
  <property fmtid="{D5CDD505-2E9C-101B-9397-08002B2CF9AE}" pid="16" name="ClassificationContentMarkingFooterLocations">
    <vt:lpwstr>ESE PowerPoint Template 2017:8\Office Theme:4</vt:lpwstr>
  </property>
  <property fmtid="{D5CDD505-2E9C-101B-9397-08002B2CF9AE}" pid="17" name="ClassificationContentMarkingFooterText">
    <vt:lpwstr>Copyright - eMetric LLC</vt:lpwstr>
  </property>
  <property fmtid="{D5CDD505-2E9C-101B-9397-08002B2CF9AE}" pid="18" name="ContentTypeId">
    <vt:lpwstr>0x0101001632492CAC103A49A985C1EA3C99F8E6</vt:lpwstr>
  </property>
</Properties>
</file>