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0" r:id="rId5"/>
  </p:sldMasterIdLst>
  <p:notesMasterIdLst>
    <p:notesMasterId r:id="rId22"/>
  </p:notesMasterIdLst>
  <p:handoutMasterIdLst>
    <p:handoutMasterId r:id="rId23"/>
  </p:handoutMasterIdLst>
  <p:sldIdLst>
    <p:sldId id="280" r:id="rId6"/>
    <p:sldId id="359" r:id="rId7"/>
    <p:sldId id="1184" r:id="rId8"/>
    <p:sldId id="1274" r:id="rId9"/>
    <p:sldId id="1171" r:id="rId10"/>
    <p:sldId id="1451" r:id="rId11"/>
    <p:sldId id="1072" r:id="rId12"/>
    <p:sldId id="1316" r:id="rId13"/>
    <p:sldId id="1318" r:id="rId14"/>
    <p:sldId id="1317" r:id="rId15"/>
    <p:sldId id="1452" r:id="rId16"/>
    <p:sldId id="1315" r:id="rId17"/>
    <p:sldId id="1453" r:id="rId18"/>
    <p:sldId id="1298" r:id="rId19"/>
    <p:sldId id="311" r:id="rId20"/>
    <p:sldId id="1264" r:id="rId21"/>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DB8D06-1536-F0B5-7B92-A5EFA48C1A7F}" name="Dezarae Blossomgame" initials="DB" userId="S::Dezarae.Blossomgame@cognia.org::9589b920-5268-4276-82f2-61369d2bfdb2" providerId="AD"/>
  <p188:author id="{EA03654A-7302-CE26-CAF5-C89C8BC9CCFB}" name="Yang, Yi (DESE)" initials="" userId="S::Yi.Yang@mass.gov::327729dd-7713-4acb-a99e-bb545f1a037c" providerId="AD"/>
  <p188:author id="{DBB5EE4D-C1DE-6B60-4A92-3C8A6A2DF40E}" name="Abbie Currier" initials="AC" userId="S::acurrier_emetric.net#ext#@cogniaorg.onmicrosoft.com::207e5a5e-dc4f-4e8d-a6ed-459ba44175f0" providerId="AD"/>
  <p188:author id="{CD201857-0226-EC5D-C27F-5E8B7A79CF9A}" name="Zalk, Jodie (DESE)" initials="Z(" userId="S::jodie.l.zalk@mass.gov::e1452584-4588-4fe8-8e76-c634323654f0" providerId="AD"/>
  <p188:author id="{BF065B60-68B2-033C-0531-4C24429BD042}" name="Cullen, Shannon (DESE)" initials="CS(" userId="S::Shannon.Cullen@mass.gov::6b1ad6a8-5818-44b3-9274-ccefbf22d13d" providerId="AD"/>
  <p188:author id="{D4DE6262-7396-61FC-CEB8-9E7B81DCD686}" name="Yang, Yi (DESE)" initials="YY" userId="S::yi.yang@mass.gov::327729dd-7713-4acb-a99e-bb545f1a037c" providerId="AD"/>
  <p188:author id="{E4CD3766-4B6D-0092-95B6-49B9A7CC8678}" name="Dezarae Blossomgame" initials="DB" userId="S::dezarae.blossomgame@cognia.org::9589b920-5268-4276-82f2-61369d2bfdb2" providerId="AD"/>
  <p188:author id="{2DDAB86A-D521-A4F8-DC3C-FF0AD3E217C3}" name="Zalk, Jodie (DESE)" initials="JZ" userId="S::Jodie.L.Zalk@mass.gov::e1452584-4588-4fe8-8e76-c634323654f0" providerId="AD"/>
  <p188:author id="{52CBF4AC-2F2A-CAC0-FF80-696C1D5B8F72}" name="Abbie Currier" initials="AC" userId="S::acurrier@emetric.net::abe16f36-c232-4a49-81f6-0ff344f1a17d" providerId="AD"/>
  <p188:author id="{D2B726C1-6B67-7C9B-17B0-EF1B90BE53D0}" name="Pelychaty, Robert (DESE)" initials="P(" userId="S::robert.pelychaty@mass.gov::4b7f82dc-9b90-4364-a63e-8be2ecd61eb5" providerId="AD"/>
  <p188:author id="{E1D283EA-5118-6F9E-720F-C68CD41DE9B6}" name="Kelley, R. Scott (DESE)" initials="K(" userId="S::r.scott.kelley@mass.gov::94781df7-8020-4319-920c-b88462c06ab3" providerId="AD"/>
  <p188:author id="{D7C264F7-7DD7-2006-D813-B710073AC89F}" name="Pelychaty, Robert (DESE)" initials="RP" userId="S::Robert.Pelychaty@mass.gov::4b7f82dc-9b90-4364-a63e-8be2ecd61e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lz" initials="j" lastIdx="10" clrIdx="0"/>
  <p:cmAuthor id="1" name="bkelly" initials="bkelly" lastIdx="11" clrIdx="1"/>
  <p:cmAuthor id="2" name="Kenny Taylor EXTERNAL" initials="KTE" lastIdx="15" clrIdx="2">
    <p:extLst>
      <p:ext uri="{19B8F6BF-5375-455C-9EA6-DF929625EA0E}">
        <p15:presenceInfo xmlns:p15="http://schemas.microsoft.com/office/powerpoint/2012/main" userId="Kenny Taylor EXTERNAL" providerId="None"/>
      </p:ext>
    </p:extLst>
  </p:cmAuthor>
  <p:cmAuthor id="3" name="Zalk, Jodie" initials="ZJ" lastIdx="38" clrIdx="3">
    <p:extLst>
      <p:ext uri="{19B8F6BF-5375-455C-9EA6-DF929625EA0E}">
        <p15:presenceInfo xmlns:p15="http://schemas.microsoft.com/office/powerpoint/2012/main" userId="Zalk, Jodie" providerId="None"/>
      </p:ext>
    </p:extLst>
  </p:cmAuthor>
  <p:cmAuthor id="4" name="Pennington, Elizabeth" initials="PE" lastIdx="1" clrIdx="4">
    <p:extLst>
      <p:ext uri="{19B8F6BF-5375-455C-9EA6-DF929625EA0E}">
        <p15:presenceInfo xmlns:p15="http://schemas.microsoft.com/office/powerpoint/2012/main" userId="S::Elizabeth.Pennington@pearson.com::e28ec3e6-d01a-48d6-ac9b-0d88e5d6f329" providerId="AD"/>
      </p:ext>
    </p:extLst>
  </p:cmAuthor>
  <p:cmAuthor id="5" name="Fickes, Robert" initials="FR" lastIdx="60" clrIdx="5">
    <p:extLst>
      <p:ext uri="{19B8F6BF-5375-455C-9EA6-DF929625EA0E}">
        <p15:presenceInfo xmlns:p15="http://schemas.microsoft.com/office/powerpoint/2012/main" userId="S::Robert.Fickes@pearson.com::487722c4-2233-4d12-9c34-d0a002179c4c" providerId="AD"/>
      </p:ext>
    </p:extLst>
  </p:cmAuthor>
  <p:cmAuthor id="6" name="Cullen, Shannon (DESE)" initials="CS(" lastIdx="12" clrIdx="6">
    <p:extLst>
      <p:ext uri="{19B8F6BF-5375-455C-9EA6-DF929625EA0E}">
        <p15:presenceInfo xmlns:p15="http://schemas.microsoft.com/office/powerpoint/2012/main" userId="S::shannon.cullen@doe.mass.edu::6b1ad6a8-5818-44b3-9274-ccefbf22d13d" providerId="AD"/>
      </p:ext>
    </p:extLst>
  </p:cmAuthor>
  <p:cmAuthor id="7" name="Zalk, Jodie (DESE)" initials="ZJ(" lastIdx="21" clrIdx="7">
    <p:extLst>
      <p:ext uri="{19B8F6BF-5375-455C-9EA6-DF929625EA0E}">
        <p15:presenceInfo xmlns:p15="http://schemas.microsoft.com/office/powerpoint/2012/main" userId="S::JZalk@doe.mass.edu::e1452584-4588-4fe8-8e76-c634323654f0" providerId="AD"/>
      </p:ext>
    </p:extLst>
  </p:cmAuthor>
  <p:cmAuthor id="8" name="Cullen, Shannon (DESE)" initials="CS( [2]" lastIdx="127" clrIdx="8">
    <p:extLst>
      <p:ext uri="{19B8F6BF-5375-455C-9EA6-DF929625EA0E}">
        <p15:presenceInfo xmlns:p15="http://schemas.microsoft.com/office/powerpoint/2012/main" userId="S::Shannon.Cullen@mass.gov::6b1ad6a8-5818-44b3-9274-ccefbf22d13d" providerId="AD"/>
      </p:ext>
    </p:extLst>
  </p:cmAuthor>
  <p:cmAuthor id="9" name="Kelley, R. Scott (DESE)" initials="KRS(" lastIdx="16" clrIdx="9">
    <p:extLst>
      <p:ext uri="{19B8F6BF-5375-455C-9EA6-DF929625EA0E}">
        <p15:presenceInfo xmlns:p15="http://schemas.microsoft.com/office/powerpoint/2012/main" userId="S::R.Scott.Kelley@mass.gov::94781df7-8020-4319-920c-b88462c06ab3" providerId="AD"/>
      </p:ext>
    </p:extLst>
  </p:cmAuthor>
  <p:cmAuthor id="10" name="Zalk, Jodie (DESE)" initials="ZJ( [2]" lastIdx="86" clrIdx="10">
    <p:extLst>
      <p:ext uri="{19B8F6BF-5375-455C-9EA6-DF929625EA0E}">
        <p15:presenceInfo xmlns:p15="http://schemas.microsoft.com/office/powerpoint/2012/main" userId="S::Jodie.L.Zalk@mass.gov::e1452584-4588-4fe8-8e76-c634323654f0" providerId="AD"/>
      </p:ext>
    </p:extLst>
  </p:cmAuthor>
  <p:cmAuthor id="11" name="Tompkins, Andrea" initials="TA" lastIdx="11" clrIdx="11">
    <p:extLst>
      <p:ext uri="{19B8F6BF-5375-455C-9EA6-DF929625EA0E}">
        <p15:presenceInfo xmlns:p15="http://schemas.microsoft.com/office/powerpoint/2012/main" userId="S::andrea.tompkins@pearson.com::6ae2736e-5b24-4af4-98bc-79ca7a9e3fa8" providerId="AD"/>
      </p:ext>
    </p:extLst>
  </p:cmAuthor>
  <p:cmAuthor id="12" name="Whitney Woods" initials="WW" lastIdx="2" clrIdx="12">
    <p:extLst>
      <p:ext uri="{19B8F6BF-5375-455C-9EA6-DF929625EA0E}">
        <p15:presenceInfo xmlns:p15="http://schemas.microsoft.com/office/powerpoint/2012/main" userId="S::whitney.woods@pearson.com::38c549b7-54d6-4a1e-b2f6-c31572cbe78b" providerId="AD"/>
      </p:ext>
    </p:extLst>
  </p:cmAuthor>
  <p:cmAuthor id="13" name="Joseph Henkelman" initials="JH" lastIdx="5" clrIdx="13">
    <p:extLst>
      <p:ext uri="{19B8F6BF-5375-455C-9EA6-DF929625EA0E}">
        <p15:presenceInfo xmlns:p15="http://schemas.microsoft.com/office/powerpoint/2012/main" userId="S::Joseph.Henkelman@pearson.com::e82eaec1-b45c-47cd-b767-52b36deebf6c" providerId="AD"/>
      </p:ext>
    </p:extLst>
  </p:cmAuthor>
  <p:cmAuthor id="14" name="Scott Kelley" initials="sk" lastIdx="4" clrIdx="14">
    <p:extLst>
      <p:ext uri="{19B8F6BF-5375-455C-9EA6-DF929625EA0E}">
        <p15:presenceInfo xmlns:p15="http://schemas.microsoft.com/office/powerpoint/2012/main" userId="Scott Kelley" providerId="None"/>
      </p:ext>
    </p:extLst>
  </p:cmAuthor>
  <p:cmAuthor id="15" name="Holly Woodruff" initials="HW" lastIdx="3" clrIdx="15">
    <p:extLst>
      <p:ext uri="{19B8F6BF-5375-455C-9EA6-DF929625EA0E}">
        <p15:presenceInfo xmlns:p15="http://schemas.microsoft.com/office/powerpoint/2012/main" userId="S::holly.woodruff@pearson.com::bd40664c-d0f9-47f6-9555-8f1bf1ec3b14" providerId="AD"/>
      </p:ext>
    </p:extLst>
  </p:cmAuthor>
  <p:cmAuthor id="16" name="Pelychaty, Robert (DESE)" initials="P(" lastIdx="2" clrIdx="16">
    <p:extLst>
      <p:ext uri="{19B8F6BF-5375-455C-9EA6-DF929625EA0E}">
        <p15:presenceInfo xmlns:p15="http://schemas.microsoft.com/office/powerpoint/2012/main" userId="S::robert.pelychaty@mass.gov::4b7f82dc-9b90-4364-a63e-8be2ecd61e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7B6"/>
    <a:srgbClr val="000000"/>
    <a:srgbClr val="0563C1"/>
    <a:srgbClr val="0000FF"/>
    <a:srgbClr val="101D35"/>
    <a:srgbClr val="203B6A"/>
    <a:srgbClr val="A18557"/>
    <a:srgbClr val="F9F9FA"/>
    <a:srgbClr val="FFFFFF"/>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4157DB-0653-4C11-AEE3-D8743D51F0CE}" v="1" dt="2025-03-18T18:46:46.8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0528" autoAdjust="0"/>
  </p:normalViewPr>
  <p:slideViewPr>
    <p:cSldViewPr snapToGrid="0">
      <p:cViewPr varScale="1">
        <p:scale>
          <a:sx n="77" d="100"/>
          <a:sy n="77" d="100"/>
        </p:scale>
        <p:origin x="912" y="3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llen, Shannon (DESE)" userId="6b1ad6a8-5818-44b3-9274-ccefbf22d13d" providerId="ADAL" clId="{E94157DB-0653-4C11-AEE3-D8743D51F0CE}"/>
    <pc:docChg chg="addSld modSld">
      <pc:chgData name="Cullen, Shannon (DESE)" userId="6b1ad6a8-5818-44b3-9274-ccefbf22d13d" providerId="ADAL" clId="{E94157DB-0653-4C11-AEE3-D8743D51F0CE}" dt="2025-03-18T18:46:46.770" v="2"/>
      <pc:docMkLst>
        <pc:docMk/>
      </pc:docMkLst>
      <pc:sldChg chg="add">
        <pc:chgData name="Cullen, Shannon (DESE)" userId="6b1ad6a8-5818-44b3-9274-ccefbf22d13d" providerId="ADAL" clId="{E94157DB-0653-4C11-AEE3-D8743D51F0CE}" dt="2025-03-18T18:46:46.770" v="2"/>
        <pc:sldMkLst>
          <pc:docMk/>
          <pc:sldMk cId="94862338" sldId="1298"/>
        </pc:sldMkLst>
      </pc:sldChg>
      <pc:sldChg chg="modSp mod">
        <pc:chgData name="Cullen, Shannon (DESE)" userId="6b1ad6a8-5818-44b3-9274-ccefbf22d13d" providerId="ADAL" clId="{E94157DB-0653-4C11-AEE3-D8743D51F0CE}" dt="2025-03-18T18:45:54.689" v="1" actId="1076"/>
        <pc:sldMkLst>
          <pc:docMk/>
          <pc:sldMk cId="3624656205" sldId="1318"/>
        </pc:sldMkLst>
        <pc:spChg chg="mod">
          <ac:chgData name="Cullen, Shannon (DESE)" userId="6b1ad6a8-5818-44b3-9274-ccefbf22d13d" providerId="ADAL" clId="{E94157DB-0653-4C11-AEE3-D8743D51F0CE}" dt="2025-03-18T18:45:54.689" v="1" actId="1076"/>
          <ac:spMkLst>
            <pc:docMk/>
            <pc:sldMk cId="3624656205" sldId="1318"/>
            <ac:spMk id="2" creationId="{56F04ED1-D3ED-1335-1EF6-D27DB9EC5730}"/>
          </ac:spMkLst>
        </pc:spChg>
        <pc:graphicFrameChg chg="mod">
          <ac:chgData name="Cullen, Shannon (DESE)" userId="6b1ad6a8-5818-44b3-9274-ccefbf22d13d" providerId="ADAL" clId="{E94157DB-0653-4C11-AEE3-D8743D51F0CE}" dt="2025-03-18T18:45:52.811" v="0" actId="1076"/>
          <ac:graphicFrameMkLst>
            <pc:docMk/>
            <pc:sldMk cId="3624656205" sldId="1318"/>
            <ac:graphicFrameMk id="6" creationId="{13673324-7BC8-0B00-6574-7E50D89C8AAA}"/>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2025/3/19</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2025/3/19</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Massachusetts Department of Elementary and Secondary Education</a:t>
            </a:r>
          </a:p>
        </p:txBody>
      </p:sp>
      <p:sp>
        <p:nvSpPr>
          <p:cNvPr id="5" name="Slide Number Placeholder 4"/>
          <p:cNvSpPr>
            <a:spLocks noGrp="1"/>
          </p:cNvSpPr>
          <p:nvPr>
            <p:ph type="sldNum" sz="quarter" idx="5"/>
          </p:nvPr>
        </p:nvSpPr>
        <p:spPr/>
        <p:txBody>
          <a:bodyPr/>
          <a:lstStyle/>
          <a:p>
            <a:fld id="{145724FF-A098-4B60-9000-6891DF0985A5}" type="slidenum">
              <a:rPr lang="en-US" smtClean="0"/>
              <a:pPr/>
              <a:t>1</a:t>
            </a:fld>
            <a:endParaRPr lang="en-US"/>
          </a:p>
        </p:txBody>
      </p:sp>
    </p:spTree>
    <p:extLst>
      <p:ext uri="{BB962C8B-B14F-4D97-AF65-F5344CB8AC3E}">
        <p14:creationId xmlns:p14="http://schemas.microsoft.com/office/powerpoint/2010/main" val="2912037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676DB-8846-7E3A-A5A1-0283C720EE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A73968-5928-FB64-DA0F-C404BFBE6F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82938B-15EA-B2F4-C559-445F9E7696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2C96F5-4429-B375-097D-AAC39CB23963}"/>
              </a:ext>
            </a:extLst>
          </p:cNvPr>
          <p:cNvSpPr>
            <a:spLocks noGrp="1"/>
          </p:cNvSpPr>
          <p:nvPr>
            <p:ph type="sldNum" sz="quarter" idx="5"/>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2322866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0D787-FC7D-FAD8-6C12-0F16D5FFE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8EB61-C1DE-3792-5E9F-7947F71CDA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B9083B-8A39-694F-E9E4-6DE1014A51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A513ED0-6A69-8803-5892-F3E1F721B40A}"/>
              </a:ext>
            </a:extLst>
          </p:cNvPr>
          <p:cNvSpPr>
            <a:spLocks noGrp="1"/>
          </p:cNvSpPr>
          <p:nvPr>
            <p:ph type="sldNum" sz="quarter" idx="5"/>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4110044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3453448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0D787-FC7D-FAD8-6C12-0F16D5FFE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8EB61-C1DE-3792-5E9F-7947F71CDA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B9083B-8A39-694F-E9E4-6DE1014A51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A513ED0-6A69-8803-5892-F3E1F721B40A}"/>
              </a:ext>
            </a:extLst>
          </p:cNvPr>
          <p:cNvSpPr>
            <a:spLocks noGrp="1"/>
          </p:cNvSpPr>
          <p:nvPr>
            <p:ph type="sldNum" sz="quarter" idx="5"/>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4110044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1949974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15</a:t>
            </a:fld>
            <a:endParaRPr lang="zh-CN" altLang="en-US"/>
          </a:p>
        </p:txBody>
      </p:sp>
    </p:spTree>
    <p:extLst>
      <p:ext uri="{BB962C8B-B14F-4D97-AF65-F5344CB8AC3E}">
        <p14:creationId xmlns:p14="http://schemas.microsoft.com/office/powerpoint/2010/main" val="685681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16</a:t>
            </a:fld>
            <a:endParaRPr lang="en-US"/>
          </a:p>
        </p:txBody>
      </p:sp>
    </p:spTree>
    <p:extLst>
      <p:ext uri="{BB962C8B-B14F-4D97-AF65-F5344CB8AC3E}">
        <p14:creationId xmlns:p14="http://schemas.microsoft.com/office/powerpoint/2010/main" val="2482723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F406DF-9B43-44E9-B3C7-398A43171C4A}" type="slidenum">
              <a:rPr lang="en-US"/>
              <a:pPr fontAlgn="base">
                <a:spcBef>
                  <a:spcPct val="0"/>
                </a:spcBef>
                <a:spcAft>
                  <a:spcPct val="0"/>
                </a:spcAft>
              </a:pPr>
              <a:t>2</a:t>
            </a:fld>
            <a:endParaRPr lang="en-US"/>
          </a:p>
        </p:txBody>
      </p:sp>
      <p:sp>
        <p:nvSpPr>
          <p:cNvPr id="44037"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Massachusetts Department of Elementary and Secondary Education</a:t>
            </a:r>
          </a:p>
        </p:txBody>
      </p:sp>
    </p:spTree>
    <p:extLst>
      <p:ext uri="{BB962C8B-B14F-4D97-AF65-F5344CB8AC3E}">
        <p14:creationId xmlns:p14="http://schemas.microsoft.com/office/powerpoint/2010/main" val="1414611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3192785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3006246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3179476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0D787-FC7D-FAD8-6C12-0F16D5FFE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8EB61-C1DE-3792-5E9F-7947F71CDA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B9083B-8A39-694F-E9E4-6DE1014A51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A513ED0-6A69-8803-5892-F3E1F721B40A}"/>
              </a:ext>
            </a:extLst>
          </p:cNvPr>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4110044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2750975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58357-AFB4-18F2-184A-CF62FC5898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347D4F-99D4-30C1-A403-5967FB3C93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FC24E8-0A58-DFA0-2E46-B17606129B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F7D801-BE0C-AB9A-DC96-644AD39B71C7}"/>
              </a:ext>
            </a:extLst>
          </p:cNvPr>
          <p:cNvSpPr>
            <a:spLocks noGrp="1"/>
          </p:cNvSpPr>
          <p:nvPr>
            <p:ph type="sldNum" sz="quarter" idx="5"/>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4174715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DBAE6-F153-6D62-C598-B5210CD750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DA719E-DED6-FDDC-278E-BA0F343CD9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4C3DA9-EFDB-E786-CFF7-C2B8649A1D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37376A-6E07-5EF3-2E19-DB0AFB2B3B0D}"/>
              </a:ext>
            </a:extLst>
          </p:cNvPr>
          <p:cNvSpPr>
            <a:spLocks noGrp="1"/>
          </p:cNvSpPr>
          <p:nvPr>
            <p:ph type="sldNum" sz="quarter" idx="5"/>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3238901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39944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882370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ustom Layou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36CB-1218-42BA-9A4D-3A289D263F8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9075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36CB-1218-42BA-9A4D-3A289D263F8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75071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05463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031861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01087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217145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955289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714200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329344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917612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611794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62134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076236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524951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10296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Pearson Access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1.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3/19/2025</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
        <p:nvSpPr>
          <p:cNvPr id="8" name="TextBox 7">
            <a:extLst>
              <a:ext uri="{FF2B5EF4-FFF2-40B4-BE49-F238E27FC236}">
                <a16:creationId xmlns:a16="http://schemas.microsoft.com/office/drawing/2014/main" id="{90448173-5068-4CE5-6E33-B3D8C7BF56FB}"/>
              </a:ext>
            </a:extLst>
          </p:cNvPr>
          <p:cNvSpPr txBox="1"/>
          <p:nvPr userDrawn="1">
            <p:extLst>
              <p:ext uri="{1162E1C5-73C7-4A58-AE30-91384D911F3F}">
                <p184:classification xmlns:p184="http://schemas.microsoft.com/office/powerpoint/2018/4/main" val="ftr"/>
              </p:ext>
            </p:extLst>
          </p:nvPr>
        </p:nvSpPr>
        <p:spPr>
          <a:xfrm>
            <a:off x="63500" y="6642100"/>
            <a:ext cx="1235075"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Copyright - eMetric LLC</a:t>
            </a:r>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49" r:id="rId5"/>
    <p:sldLayoutId id="2147483665" r:id="rId6"/>
    <p:sldLayoutId id="2147483655" r:id="rId7"/>
    <p:sldLayoutId id="2147483661" r:id="rId8"/>
    <p:sldLayoutId id="2147483660" r:id="rId9"/>
    <p:sldLayoutId id="2147483664" r:id="rId10"/>
    <p:sldLayoutId id="2147483652" r:id="rId11"/>
    <p:sldLayoutId id="2147483657" r:id="rId12"/>
    <p:sldLayoutId id="2147483654" r:id="rId13"/>
    <p:sldLayoutId id="2147483663" r:id="rId14"/>
    <p:sldLayoutId id="2147483662" r:id="rId15"/>
    <p:sldLayoutId id="2147483682" r:id="rId16"/>
    <p:sldLayoutId id="2147483683" r:id="rId17"/>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3"/>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90369266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doe.mass.edu/mcas/testadmin/" TargetMode="External"/><Relationship Id="rId7" Type="http://schemas.openxmlformats.org/officeDocument/2006/relationships/hyperlink" Target="http://eepurl.com/ghSOhH" TargetMode="External"/><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hyperlink" Target="http://www.doe.mass.edu/mcas/updates.html" TargetMode="External"/><Relationship Id="rId5" Type="http://schemas.openxmlformats.org/officeDocument/2006/relationships/hyperlink" Target="https://www.doe.mass.edu/mcas/accessibility/default.html" TargetMode="External"/><Relationship Id="rId4" Type="http://schemas.openxmlformats.org/officeDocument/2006/relationships/hyperlink" Target="https://www.doe.mass.edu/mcas/cal.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hyperlink" Target="mailto:mcas@mass.gov"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hyperlink" Target="https://mcas.onlinehelp.cognia.org/"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hyperlink" Target="mailto:mcas@mass.gov" TargetMode="External"/><Relationship Id="rId5" Type="http://schemas.openxmlformats.org/officeDocument/2006/relationships/hyperlink" Target="http://www.doe.mass.edu/mcas" TargetMode="External"/><Relationship Id="rId4" Type="http://schemas.openxmlformats.org/officeDocument/2006/relationships/hyperlink" Target="mailto:mcas@cognia.org"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hyperlink" Target="mailto:mcas@mass.gov" TargetMode="External"/><Relationship Id="rId12" Type="http://schemas.openxmlformats.org/officeDocument/2006/relationships/image" Target="../media/image22.svg"/><Relationship Id="rId2" Type="http://schemas.openxmlformats.org/officeDocument/2006/relationships/notesSlide" Target="../notesSlides/notesSlide16.xml"/><Relationship Id="rId1" Type="http://schemas.openxmlformats.org/officeDocument/2006/relationships/slideLayout" Target="../slideLayouts/slideLayout25.xml"/><Relationship Id="rId6" Type="http://schemas.openxmlformats.org/officeDocument/2006/relationships/image" Target="../media/image18.svg"/><Relationship Id="rId11" Type="http://schemas.openxmlformats.org/officeDocument/2006/relationships/image" Target="../media/image21.png"/><Relationship Id="rId5" Type="http://schemas.openxmlformats.org/officeDocument/2006/relationships/image" Target="../media/image17.png"/><Relationship Id="rId10" Type="http://schemas.openxmlformats.org/officeDocument/2006/relationships/hyperlink" Target="http://www.doe.mass.edu/mcas" TargetMode="External"/><Relationship Id="rId4" Type="http://schemas.openxmlformats.org/officeDocument/2006/relationships/image" Target="../media/image16.svg"/><Relationship Id="rId9" Type="http://schemas.openxmlformats.org/officeDocument/2006/relationships/image" Target="../media/image20.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mailto:mcas@mass.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mcas.onlinehelp.cognia.org/training-webinar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MCASEvents@cognia.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mcas.onlinehelp.cognia.org/" TargetMode="External"/><Relationship Id="rId2" Type="http://schemas.openxmlformats.org/officeDocument/2006/relationships/notesSlide" Target="../notesSlides/notesSlide7.xml"/><Relationship Id="rId1" Type="http://schemas.openxmlformats.org/officeDocument/2006/relationships/slideLayout" Target="../slideLayouts/slideLayout26.xml"/><Relationship Id="rId5" Type="http://schemas.openxmlformats.org/officeDocument/2006/relationships/hyperlink" Target="https://mcas.onlinehelp.cognia.org/technology-setup/" TargetMode="External"/><Relationship Id="rId4" Type="http://schemas.openxmlformats.org/officeDocument/2006/relationships/hyperlink" Target="https://mcas.onlinehelp.cognia.org/porta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mcas.onlinehelp.cognia.org/training-modules/" TargetMode="External"/><Relationship Id="rId7" Type="http://schemas.openxmlformats.org/officeDocument/2006/relationships/hyperlink" Target="https://mcas.onlinehelp.cognia.org/wp-content/uploads/sites/30/2025/02/Test-Admin-Security-Protocols-RETURNING-Staff-on-1.30.25-FINAL2a.pptx" TargetMode="External"/><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hyperlink" Target="https://mcas.onlinehelp.cognia.org/training-webinars-test-admin-security-protocols-returning-staff/" TargetMode="External"/><Relationship Id="rId5" Type="http://schemas.openxmlformats.org/officeDocument/2006/relationships/hyperlink" Target="https://www.doe.mass.edu/mcas/testadmin/training/slides.pptx" TargetMode="External"/><Relationship Id="rId4" Type="http://schemas.openxmlformats.org/officeDocument/2006/relationships/hyperlink" Target="https://mcas.onlinehelp.cognia.org/training-webinar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mcas.onlinehelp.cognia.org/technology-setup/" TargetMode="External"/><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hyperlink" Target="https://mcas.onlinehelp.cognia.org/training-webina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838" y="2462792"/>
            <a:ext cx="8631677" cy="1928238"/>
          </a:xfrm>
        </p:spPr>
        <p:txBody>
          <a:bodyPr>
            <a:noAutofit/>
          </a:bodyPr>
          <a:lstStyle/>
          <a:p>
            <a:r>
              <a:rPr lang="en-US" sz="5900" dirty="0">
                <a:latin typeface="Arial"/>
                <a:cs typeface="Arial"/>
              </a:rPr>
              <a:t>MCAS Portal Tasks: Grades 3–8 </a:t>
            </a:r>
            <a:br>
              <a:rPr lang="en-US" sz="5900" dirty="0">
                <a:latin typeface="Arial"/>
                <a:cs typeface="Arial"/>
              </a:rPr>
            </a:br>
            <a:r>
              <a:rPr lang="en-US" sz="5900" dirty="0">
                <a:latin typeface="Arial"/>
                <a:cs typeface="Arial"/>
              </a:rPr>
              <a:t>Office Hours</a:t>
            </a:r>
            <a:endParaRPr lang="en-US" altLang="en-US" sz="5900" dirty="0">
              <a:latin typeface="Arial"/>
              <a:cs typeface="Arial"/>
            </a:endParaRPr>
          </a:p>
        </p:txBody>
      </p:sp>
      <p:sp>
        <p:nvSpPr>
          <p:cNvPr id="3" name="Subtitle 2"/>
          <p:cNvSpPr>
            <a:spLocks noGrp="1"/>
          </p:cNvSpPr>
          <p:nvPr>
            <p:ph type="subTitle" idx="1"/>
          </p:nvPr>
        </p:nvSpPr>
        <p:spPr>
          <a:xfrm>
            <a:off x="505838" y="5466944"/>
            <a:ext cx="7538936" cy="1391055"/>
          </a:xfrm>
        </p:spPr>
        <p:txBody>
          <a:bodyPr/>
          <a:lstStyle/>
          <a:p>
            <a:pPr defTabSz="914126"/>
            <a:r>
              <a:rPr lang="en-US" altLang="zh-CN" sz="2799" dirty="0">
                <a:solidFill>
                  <a:srgbClr val="000000"/>
                </a:solidFill>
                <a:latin typeface="Arial" panose="020B0604020202020204" pitchFamily="34" charset="0"/>
                <a:cs typeface="Arial" panose="020B0604020202020204" pitchFamily="34" charset="0"/>
              </a:rPr>
              <a:t>The Office of Student Assessment Services</a:t>
            </a:r>
          </a:p>
          <a:p>
            <a:pPr defTabSz="914126"/>
            <a:r>
              <a:rPr lang="en-US" altLang="zh-CN" sz="2799" dirty="0">
                <a:solidFill>
                  <a:srgbClr val="000000"/>
                </a:solidFill>
                <a:latin typeface="Arial" panose="020B0604020202020204" pitchFamily="34" charset="0"/>
                <a:cs typeface="Arial" panose="020B0604020202020204" pitchFamily="34" charset="0"/>
              </a:rPr>
              <a:t>March 19,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6A7A1-AE08-07FD-52A3-61125DF2AB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822898-DAD1-3F32-2A3E-67663239028E}"/>
              </a:ext>
            </a:extLst>
          </p:cNvPr>
          <p:cNvSpPr>
            <a:spLocks noGrp="1"/>
          </p:cNvSpPr>
          <p:nvPr>
            <p:ph type="title" idx="4294967295"/>
          </p:nvPr>
        </p:nvSpPr>
        <p:spPr>
          <a:xfrm>
            <a:off x="496445" y="19984"/>
            <a:ext cx="11369675" cy="679450"/>
          </a:xfrm>
        </p:spPr>
        <p:txBody>
          <a:bodyPr>
            <a:normAutofit fontScale="90000"/>
          </a:bodyPr>
          <a:lstStyle/>
          <a:p>
            <a:r>
              <a:rPr lang="en-US" sz="4400" dirty="0">
                <a:solidFill>
                  <a:srgbClr val="3647B6"/>
                </a:solidFill>
                <a:cs typeface="Segoe UI" pitchFamily="34" charset="0"/>
              </a:rPr>
              <a:t>Resources on the DESE Website</a:t>
            </a:r>
          </a:p>
        </p:txBody>
      </p:sp>
      <p:graphicFrame>
        <p:nvGraphicFramePr>
          <p:cNvPr id="6" name="Content Placeholder 5">
            <a:extLst>
              <a:ext uri="{FF2B5EF4-FFF2-40B4-BE49-F238E27FC236}">
                <a16:creationId xmlns:a16="http://schemas.microsoft.com/office/drawing/2014/main" id="{3CA6AF7D-00E6-4FB0-AA35-F13BD7F68B13}"/>
              </a:ext>
            </a:extLst>
          </p:cNvPr>
          <p:cNvGraphicFramePr>
            <a:graphicFrameLocks noGrp="1"/>
          </p:cNvGraphicFramePr>
          <p:nvPr>
            <p:ph idx="4294967295"/>
            <p:extLst>
              <p:ext uri="{D42A27DB-BD31-4B8C-83A1-F6EECF244321}">
                <p14:modId xmlns:p14="http://schemas.microsoft.com/office/powerpoint/2010/main" val="1968713099"/>
              </p:ext>
            </p:extLst>
          </p:nvPr>
        </p:nvGraphicFramePr>
        <p:xfrm>
          <a:off x="224852" y="699433"/>
          <a:ext cx="11805223" cy="4107345"/>
        </p:xfrm>
        <a:graphic>
          <a:graphicData uri="http://schemas.openxmlformats.org/drawingml/2006/table">
            <a:tbl>
              <a:tblPr firstRow="1" bandRow="1">
                <a:tableStyleId>{5C22544A-7EE6-4342-B048-85BDC9FD1C3A}</a:tableStyleId>
              </a:tblPr>
              <a:tblGrid>
                <a:gridCol w="7122537">
                  <a:extLst>
                    <a:ext uri="{9D8B030D-6E8A-4147-A177-3AD203B41FA5}">
                      <a16:colId xmlns:a16="http://schemas.microsoft.com/office/drawing/2014/main" val="693765042"/>
                    </a:ext>
                  </a:extLst>
                </a:gridCol>
                <a:gridCol w="4682686">
                  <a:extLst>
                    <a:ext uri="{9D8B030D-6E8A-4147-A177-3AD203B41FA5}">
                      <a16:colId xmlns:a16="http://schemas.microsoft.com/office/drawing/2014/main" val="4077489660"/>
                    </a:ext>
                  </a:extLst>
                </a:gridCol>
              </a:tblGrid>
              <a:tr h="381735">
                <a:tc>
                  <a:txBody>
                    <a:bodyPr/>
                    <a:lstStyle/>
                    <a:p>
                      <a:pPr marL="0" algn="l" defTabSz="914126" rtl="0" eaLnBrk="1" latinLnBrk="0" hangingPunct="1"/>
                      <a:r>
                        <a:rPr lang="en-US" sz="1800" b="1" kern="1200">
                          <a:solidFill>
                            <a:schemeClr val="lt1"/>
                          </a:solidFill>
                          <a:latin typeface="Arial" panose="020B0604020202020204" pitchFamily="34" charset="0"/>
                          <a:ea typeface="+mn-ea"/>
                          <a:cs typeface="Arial" panose="020B0604020202020204" pitchFamily="34" charset="0"/>
                        </a:rPr>
                        <a:t>Resource</a:t>
                      </a:r>
                    </a:p>
                  </a:txBody>
                  <a:tcPr/>
                </a:tc>
                <a:tc>
                  <a:txBody>
                    <a:bodyPr/>
                    <a:lstStyle/>
                    <a:p>
                      <a:pPr marL="0" algn="l" defTabSz="914126" rtl="0" eaLnBrk="1" latinLnBrk="0" hangingPunct="1"/>
                      <a:r>
                        <a:rPr lang="en-US" sz="1800" b="1" kern="1200">
                          <a:solidFill>
                            <a:schemeClr val="lt1"/>
                          </a:solidFill>
                          <a:latin typeface="Arial" panose="020B0604020202020204" pitchFamily="34" charset="0"/>
                          <a:ea typeface="+mn-ea"/>
                          <a:cs typeface="Arial" panose="020B0604020202020204" pitchFamily="34" charset="0"/>
                        </a:rPr>
                        <a:t>Location</a:t>
                      </a:r>
                    </a:p>
                  </a:txBody>
                  <a:tcPr/>
                </a:tc>
                <a:extLst>
                  <a:ext uri="{0D108BD9-81ED-4DB2-BD59-A6C34878D82A}">
                    <a16:rowId xmlns:a16="http://schemas.microsoft.com/office/drawing/2014/main" val="2087652330"/>
                  </a:ext>
                </a:extLst>
              </a:tr>
              <a:tr h="616650">
                <a:tc>
                  <a:txBody>
                    <a:bodyPr/>
                    <a:lstStyle/>
                    <a:p>
                      <a:pPr marL="0" indent="0" algn="l" defTabSz="914126" rtl="0" eaLnBrk="1" latinLnBrk="0" hangingPunct="1">
                        <a:buFont typeface="Arial" panose="020B0604020202020204" pitchFamily="34" charset="0"/>
                        <a:buNone/>
                      </a:pPr>
                      <a:r>
                        <a:rPr lang="en-US" sz="2400" kern="1200" dirty="0">
                          <a:solidFill>
                            <a:schemeClr val="dk1"/>
                          </a:solidFill>
                          <a:latin typeface="Arial" panose="020B0604020202020204" pitchFamily="34" charset="0"/>
                          <a:ea typeface="+mn-ea"/>
                          <a:cs typeface="Arial" panose="020B0604020202020204" pitchFamily="34" charset="0"/>
                        </a:rPr>
                        <a:t>Test Administration Resources</a:t>
                      </a:r>
                    </a:p>
                    <a:p>
                      <a:pPr marL="342900" indent="-342900" algn="l" defTabSz="914126" rtl="0" eaLnBrk="1" latinLnBrk="0" hangingPunct="1">
                        <a:buFont typeface="Arial" panose="020B0604020202020204" pitchFamily="34" charset="0"/>
                        <a:buChar char="•"/>
                      </a:pPr>
                      <a:r>
                        <a:rPr lang="en-US" sz="2000" kern="1200" dirty="0">
                          <a:solidFill>
                            <a:schemeClr val="dk1"/>
                          </a:solidFill>
                          <a:latin typeface="Arial" panose="020B0604020202020204" pitchFamily="34" charset="0"/>
                          <a:ea typeface="+mn-ea"/>
                          <a:cs typeface="Arial" panose="020B0604020202020204" pitchFamily="34" charset="0"/>
                        </a:rPr>
                        <a:t>Manuals</a:t>
                      </a:r>
                    </a:p>
                    <a:p>
                      <a:pPr marL="342900" indent="-342900" algn="l" defTabSz="914126" rtl="0" eaLnBrk="1" latinLnBrk="0" hangingPunct="1">
                        <a:buFont typeface="Arial" panose="020B0604020202020204" pitchFamily="34" charset="0"/>
                        <a:buChar char="•"/>
                      </a:pPr>
                      <a:r>
                        <a:rPr lang="en-US" sz="2000" kern="1200" dirty="0">
                          <a:solidFill>
                            <a:schemeClr val="dk1"/>
                          </a:solidFill>
                          <a:latin typeface="Arial" panose="020B0604020202020204" pitchFamily="34" charset="0"/>
                          <a:ea typeface="+mn-ea"/>
                          <a:cs typeface="Arial" panose="020B0604020202020204" pitchFamily="34" charset="0"/>
                        </a:rPr>
                        <a:t>Sample materials</a:t>
                      </a:r>
                    </a:p>
                  </a:txBody>
                  <a:tcPr/>
                </a:tc>
                <a:tc>
                  <a:txBody>
                    <a:bodyPr/>
                    <a:lstStyle/>
                    <a:p>
                      <a:r>
                        <a:rPr lang="en-US" sz="2000">
                          <a:latin typeface="Arial" panose="020B0604020202020204" pitchFamily="34" charset="0"/>
                          <a:cs typeface="Arial" panose="020B0604020202020204" pitchFamily="34" charset="0"/>
                          <a:hlinkClick r:id="rId3"/>
                        </a:rPr>
                        <a:t>www.doe.mass.edu/mcas/testadmin/</a:t>
                      </a:r>
                      <a:r>
                        <a:rPr lang="en-US" sz="200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1504066765"/>
                  </a:ext>
                </a:extLst>
              </a:tr>
              <a:tr h="616650">
                <a:tc>
                  <a:txBody>
                    <a:bodyPr/>
                    <a:lstStyle/>
                    <a:p>
                      <a:pPr marL="0" indent="0" algn="l" defTabSz="914126" rtl="0" eaLnBrk="1" latinLnBrk="0" hangingPunct="1">
                        <a:buFont typeface="Arial" panose="020B0604020202020204" pitchFamily="34" charset="0"/>
                        <a:buNone/>
                      </a:pPr>
                      <a:r>
                        <a:rPr lang="en-US" sz="2400" kern="1200" dirty="0">
                          <a:solidFill>
                            <a:schemeClr val="dk1"/>
                          </a:solidFill>
                          <a:latin typeface="Arial" panose="020B0604020202020204" pitchFamily="34" charset="0"/>
                          <a:ea typeface="+mn-ea"/>
                          <a:cs typeface="Arial" panose="020B0604020202020204" pitchFamily="34" charset="0"/>
                        </a:rPr>
                        <a:t>Statewide Testing Schedule</a:t>
                      </a:r>
                    </a:p>
                  </a:txBody>
                  <a:tcPr/>
                </a:tc>
                <a:tc>
                  <a:txBody>
                    <a:bodyPr/>
                    <a:lstStyle/>
                    <a:p>
                      <a:r>
                        <a:rPr lang="en-US" sz="2000">
                          <a:latin typeface="Arial" panose="020B0604020202020204" pitchFamily="34" charset="0"/>
                          <a:cs typeface="Arial" panose="020B0604020202020204" pitchFamily="34" charset="0"/>
                          <a:hlinkClick r:id="rId4"/>
                        </a:rPr>
                        <a:t>www.doe.mass.edu/mcas/cal.html</a:t>
                      </a:r>
                      <a:r>
                        <a:rPr lang="en-US" sz="200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3549645531"/>
                  </a:ext>
                </a:extLst>
              </a:tr>
              <a:tr h="616650">
                <a:tc>
                  <a:txBody>
                    <a:bodyPr/>
                    <a:lstStyle/>
                    <a:p>
                      <a:pPr marL="0" indent="0" algn="l" defTabSz="914126" rtl="0" eaLnBrk="1" latinLnBrk="0" hangingPunct="1">
                        <a:buFont typeface="Arial" panose="020B0604020202020204" pitchFamily="34" charset="0"/>
                        <a:buNone/>
                      </a:pPr>
                      <a:r>
                        <a:rPr lang="en-US" sz="2400" kern="1200" dirty="0">
                          <a:solidFill>
                            <a:schemeClr val="dk1"/>
                          </a:solidFill>
                          <a:latin typeface="Arial" panose="020B0604020202020204" pitchFamily="34" charset="0"/>
                          <a:ea typeface="+mn-ea"/>
                          <a:cs typeface="Arial" panose="020B0604020202020204" pitchFamily="34" charset="0"/>
                        </a:rPr>
                        <a:t>Accessibility and Accommodations Manual</a:t>
                      </a:r>
                    </a:p>
                    <a:p>
                      <a:pPr marL="0" indent="0" algn="l" defTabSz="914126" rtl="0" eaLnBrk="1" latinLnBrk="0" hangingPunct="1">
                        <a:buFont typeface="Arial" panose="020B0604020202020204" pitchFamily="34" charset="0"/>
                        <a:buNone/>
                      </a:pPr>
                      <a:endParaRPr lang="en-US" sz="2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2000">
                          <a:latin typeface="Arial" panose="020B0604020202020204" pitchFamily="34" charset="0"/>
                          <a:cs typeface="Arial" panose="020B0604020202020204" pitchFamily="34" charset="0"/>
                          <a:hlinkClick r:id="rId5"/>
                        </a:rPr>
                        <a:t>www.doe.mass.edu/mcas/accessibility/default.html</a:t>
                      </a:r>
                      <a:r>
                        <a:rPr lang="en-US" sz="200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3482634065"/>
                  </a:ext>
                </a:extLst>
              </a:tr>
              <a:tr h="1055968">
                <a:tc>
                  <a:txBody>
                    <a:bodyPr/>
                    <a:lstStyle/>
                    <a:p>
                      <a:pPr marL="0" algn="l" defTabSz="914126" rtl="0" eaLnBrk="1" latinLnBrk="0" hangingPunct="1"/>
                      <a:r>
                        <a:rPr lang="en-US" sz="2400" kern="1200" dirty="0">
                          <a:solidFill>
                            <a:schemeClr val="dk1"/>
                          </a:solidFill>
                          <a:latin typeface="Arial" panose="020B0604020202020204" pitchFamily="34" charset="0"/>
                          <a:ea typeface="+mn-ea"/>
                          <a:cs typeface="Arial" panose="020B0604020202020204" pitchFamily="34" charset="0"/>
                        </a:rPr>
                        <a:t>Student Assessment Updates </a:t>
                      </a:r>
                      <a:br>
                        <a:rPr lang="en-US" sz="2400" kern="1200" dirty="0">
                          <a:solidFill>
                            <a:schemeClr val="dk1"/>
                          </a:solidFill>
                          <a:latin typeface="Arial" panose="020B0604020202020204" pitchFamily="34" charset="0"/>
                          <a:ea typeface="+mn-ea"/>
                          <a:cs typeface="Arial" panose="020B0604020202020204" pitchFamily="34" charset="0"/>
                        </a:rPr>
                      </a:br>
                      <a:r>
                        <a:rPr lang="en-US" sz="1800" kern="1200" dirty="0">
                          <a:solidFill>
                            <a:schemeClr val="dk1"/>
                          </a:solidFill>
                          <a:latin typeface="Arial" panose="020B0604020202020204" pitchFamily="34" charset="0"/>
                          <a:ea typeface="+mn-ea"/>
                          <a:cs typeface="Arial" panose="020B0604020202020204" pitchFamily="34" charset="0"/>
                        </a:rPr>
                        <a:t>(Biweekly email with important updates about the MCAS program)</a:t>
                      </a:r>
                      <a:endParaRPr lang="en-US" sz="20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hlinkClick r:id="rId6"/>
                        </a:rPr>
                        <a:t>www.doe.mass.edu/mcas/updates.html</a:t>
                      </a:r>
                      <a:endParaRPr lang="en-US" sz="2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If you do not already receive this email, subscribe using this link: </a:t>
                      </a:r>
                      <a:r>
                        <a:rPr lang="en-US" sz="1800" dirty="0">
                          <a:latin typeface="Arial" panose="020B0604020202020204" pitchFamily="34" charset="0"/>
                          <a:cs typeface="Arial" panose="020B0604020202020204" pitchFamily="34" charset="0"/>
                          <a:hlinkClick r:id="rId7"/>
                        </a:rPr>
                        <a:t>http://eepurl.com/ghSOhH</a:t>
                      </a:r>
                      <a:r>
                        <a:rPr lang="en-US" sz="18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961812291"/>
                  </a:ext>
                </a:extLst>
              </a:tr>
            </a:tbl>
          </a:graphicData>
        </a:graphic>
      </p:graphicFrame>
    </p:spTree>
    <p:extLst>
      <p:ext uri="{BB962C8B-B14F-4D97-AF65-F5344CB8AC3E}">
        <p14:creationId xmlns:p14="http://schemas.microsoft.com/office/powerpoint/2010/main" val="2046307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F91F3-79B4-07E6-DA8F-62416B50C7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5EBD18-67AD-76E8-44F2-29A247A48861}"/>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2. Q&amp;A and Additional Demonstrations </a:t>
            </a:r>
            <a:br>
              <a:rPr lang="zh-CN" altLang="en-US" sz="6000" dirty="0">
                <a:solidFill>
                  <a:schemeClr val="accent1">
                    <a:lumMod val="50000"/>
                  </a:schemeClr>
                </a:solidFill>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8395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C9E595D-B290-4F97-8EB4-4C69E5CDB8B3}"/>
              </a:ext>
            </a:extLst>
          </p:cNvPr>
          <p:cNvSpPr txBox="1">
            <a:spLocks noGrp="1"/>
          </p:cNvSpPr>
          <p:nvPr>
            <p:ph type="title" idx="4294967295"/>
          </p:nvPr>
        </p:nvSpPr>
        <p:spPr>
          <a:xfrm>
            <a:off x="2260979" y="1173028"/>
            <a:ext cx="7670042" cy="958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r>
              <a:rPr kumimoji="0" lang="en-US" sz="5998" b="0" i="0" u="none" strike="noStrike" kern="1200" cap="none" spc="0" normalizeH="0" baseline="0" noProof="0">
                <a:ln>
                  <a:noFill/>
                </a:ln>
                <a:solidFill>
                  <a:srgbClr val="3647B6"/>
                </a:solidFill>
                <a:effectLst/>
                <a:uLnTx/>
                <a:uFillTx/>
                <a:latin typeface="Arial" panose="020B0604020202020204" pitchFamily="34" charset="0"/>
                <a:ea typeface="+mn-ea"/>
                <a:cs typeface="Arial" panose="020B0604020202020204" pitchFamily="34" charset="0"/>
              </a:rPr>
              <a:t>Questions &amp; Answers</a:t>
            </a:r>
          </a:p>
        </p:txBody>
      </p:sp>
      <p:sp>
        <p:nvSpPr>
          <p:cNvPr id="3" name="Content Placeholder 2"/>
          <p:cNvSpPr>
            <a:spLocks noGrp="1"/>
          </p:cNvSpPr>
          <p:nvPr>
            <p:ph idx="4294967295"/>
          </p:nvPr>
        </p:nvSpPr>
        <p:spPr>
          <a:xfrm>
            <a:off x="0" y="2132013"/>
            <a:ext cx="7391400" cy="3813175"/>
          </a:xfrm>
        </p:spPr>
        <p:txBody>
          <a:bodyPr anchor="ctr"/>
          <a:lstStyle/>
          <a:p>
            <a:pPr algn="ctr">
              <a:buNone/>
            </a:pPr>
            <a:r>
              <a:rPr lang="en-US" sz="4000">
                <a:latin typeface="Arial" panose="020B0604020202020204" pitchFamily="34" charset="0"/>
                <a:cs typeface="Arial" panose="020B0604020202020204" pitchFamily="34" charset="0"/>
              </a:rPr>
              <a:t>Use the “Q&amp;A” feature </a:t>
            </a:r>
            <a:br>
              <a:rPr lang="en-US" sz="4000">
                <a:latin typeface="Arial" panose="020B0604020202020204" pitchFamily="34" charset="0"/>
                <a:cs typeface="Arial" panose="020B0604020202020204" pitchFamily="34" charset="0"/>
              </a:rPr>
            </a:br>
            <a:r>
              <a:rPr lang="en-US" sz="4000">
                <a:latin typeface="Arial" panose="020B0604020202020204" pitchFamily="34" charset="0"/>
                <a:cs typeface="Arial" panose="020B0604020202020204" pitchFamily="34" charset="0"/>
              </a:rPr>
              <a:t>to ask questions. </a:t>
            </a:r>
          </a:p>
        </p:txBody>
      </p:sp>
      <p:grpSp>
        <p:nvGrpSpPr>
          <p:cNvPr id="10" name="Group 9" descr="Image displays Q and A icon">
            <a:extLst>
              <a:ext uri="{FF2B5EF4-FFF2-40B4-BE49-F238E27FC236}">
                <a16:creationId xmlns:a16="http://schemas.microsoft.com/office/drawing/2014/main" id="{56784EC9-8324-435D-9799-DC8C165EA414}"/>
              </a:ext>
              <a:ext uri="{C183D7F6-B498-43B3-948B-1728B52AA6E4}">
                <adec:decorative xmlns:adec="http://schemas.microsoft.com/office/drawing/2017/decorative" val="0"/>
              </a:ext>
            </a:extLst>
          </p:cNvPr>
          <p:cNvGrpSpPr/>
          <p:nvPr/>
        </p:nvGrpSpPr>
        <p:grpSpPr>
          <a:xfrm>
            <a:off x="9306464" y="2288214"/>
            <a:ext cx="1351472" cy="958850"/>
            <a:chOff x="10086680" y="2047821"/>
            <a:chExt cx="1351472" cy="958850"/>
          </a:xfrm>
        </p:grpSpPr>
        <p:pic>
          <p:nvPicPr>
            <p:cNvPr id="11" name="Picture 10">
              <a:extLst>
                <a:ext uri="{FF2B5EF4-FFF2-40B4-BE49-F238E27FC236}">
                  <a16:creationId xmlns:a16="http://schemas.microsoft.com/office/drawing/2014/main" id="{D4BCD13F-519A-48EB-A42B-56C854BB293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4998" t="5303" r="69522" b="1165"/>
            <a:stretch/>
          </p:blipFill>
          <p:spPr>
            <a:xfrm>
              <a:off x="10086680" y="2172930"/>
              <a:ext cx="1351472" cy="724061"/>
            </a:xfrm>
            <a:prstGeom prst="rect">
              <a:avLst/>
            </a:prstGeom>
          </p:spPr>
        </p:pic>
        <p:sp>
          <p:nvSpPr>
            <p:cNvPr id="12" name="Oval 11">
              <a:extLst>
                <a:ext uri="{FF2B5EF4-FFF2-40B4-BE49-F238E27FC236}">
                  <a16:creationId xmlns:a16="http://schemas.microsoft.com/office/drawing/2014/main" id="{D4EC109F-D28E-4E1D-BD27-6766324F6596}"/>
                </a:ext>
                <a:ext uri="{C183D7F6-B498-43B3-948B-1728B52AA6E4}">
                  <adec:decorative xmlns:adec="http://schemas.microsoft.com/office/drawing/2017/decorative" val="1"/>
                </a:ext>
              </a:extLst>
            </p:cNvPr>
            <p:cNvSpPr/>
            <p:nvPr/>
          </p:nvSpPr>
          <p:spPr>
            <a:xfrm>
              <a:off x="10228483" y="2047821"/>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E6220CA8-8518-4F6B-BA96-CDBBE13452B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2689885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F91F3-79B4-07E6-DA8F-62416B50C7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5EBD18-67AD-76E8-44F2-29A247A48861}"/>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3. Support and Next Steps</a:t>
            </a:r>
            <a:br>
              <a:rPr lang="zh-CN" altLang="en-US" sz="6000" dirty="0">
                <a:solidFill>
                  <a:schemeClr val="accent1">
                    <a:lumMod val="50000"/>
                  </a:schemeClr>
                </a:solidFill>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0664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283EA-ECA5-7074-092B-27E9667CC1F0}"/>
              </a:ext>
            </a:extLst>
          </p:cNvPr>
          <p:cNvSpPr>
            <a:spLocks noGrp="1"/>
          </p:cNvSpPr>
          <p:nvPr>
            <p:ph type="title" idx="4294967295"/>
          </p:nvPr>
        </p:nvSpPr>
        <p:spPr>
          <a:xfrm>
            <a:off x="372862" y="171450"/>
            <a:ext cx="10514013" cy="1041400"/>
          </a:xfrm>
        </p:spPr>
        <p:txBody>
          <a:bodyPr>
            <a:normAutofit/>
          </a:bodyPr>
          <a:lstStyle/>
          <a:p>
            <a:r>
              <a:rPr lang="en-US" altLang="en-US" sz="3999">
                <a:solidFill>
                  <a:srgbClr val="3647B6"/>
                </a:solidFill>
              </a:rPr>
              <a:t>Next Steps</a:t>
            </a:r>
            <a:endParaRPr lang="en-US" sz="3999">
              <a:solidFill>
                <a:srgbClr val="3647B6"/>
              </a:solidFill>
            </a:endParaRPr>
          </a:p>
        </p:txBody>
      </p:sp>
      <p:sp>
        <p:nvSpPr>
          <p:cNvPr id="2" name="Content Placeholder 1">
            <a:extLst>
              <a:ext uri="{FF2B5EF4-FFF2-40B4-BE49-F238E27FC236}">
                <a16:creationId xmlns:a16="http://schemas.microsoft.com/office/drawing/2014/main" id="{8BF5F1AD-90A5-FAA2-2AA6-3367618F17F4}"/>
              </a:ext>
            </a:extLst>
          </p:cNvPr>
          <p:cNvSpPr>
            <a:spLocks noGrp="1"/>
          </p:cNvSpPr>
          <p:nvPr>
            <p:ph idx="4294967295"/>
          </p:nvPr>
        </p:nvSpPr>
        <p:spPr>
          <a:xfrm>
            <a:off x="523782" y="1403350"/>
            <a:ext cx="10514013" cy="4051300"/>
          </a:xfrm>
        </p:spPr>
        <p:txBody>
          <a:bodyPr/>
          <a:lstStyle/>
          <a:p>
            <a:pPr>
              <a:buClr>
                <a:srgbClr val="010203"/>
              </a:buClr>
            </a:pPr>
            <a:r>
              <a:rPr lang="en-US" altLang="en-US" b="1">
                <a:latin typeface="Arial" panose="020B0604020202020204" pitchFamily="34" charset="0"/>
                <a:cs typeface="Arial" panose="020B0604020202020204" pitchFamily="34" charset="0"/>
              </a:rPr>
              <a:t>Today: </a:t>
            </a:r>
            <a:r>
              <a:rPr lang="en-US" altLang="en-US">
                <a:latin typeface="Arial" panose="020B0604020202020204" pitchFamily="34" charset="0"/>
                <a:cs typeface="Arial" panose="020B0604020202020204" pitchFamily="34" charset="0"/>
              </a:rPr>
              <a:t>Complete the evaluation form.</a:t>
            </a:r>
          </a:p>
          <a:p>
            <a:pPr lvl="1">
              <a:buClr>
                <a:srgbClr val="010203"/>
              </a:buClr>
              <a:buFont typeface="Arial" panose="020B0604020202020204" pitchFamily="34" charset="0"/>
              <a:buChar char="•"/>
            </a:pPr>
            <a:r>
              <a:rPr lang="en-US" altLang="en-US">
                <a:latin typeface="Arial" panose="020B0604020202020204" pitchFamily="34" charset="0"/>
                <a:cs typeface="Arial" panose="020B0604020202020204" pitchFamily="34" charset="0"/>
              </a:rPr>
              <a:t>Responses are associated with the name and email address used to log in.</a:t>
            </a:r>
          </a:p>
          <a:p>
            <a:pPr lvl="1">
              <a:buClr>
                <a:srgbClr val="010203"/>
              </a:buClr>
              <a:buFont typeface="Arial" panose="020B0604020202020204" pitchFamily="34" charset="0"/>
              <a:buChar char="•"/>
            </a:pPr>
            <a:r>
              <a:rPr lang="en-US" altLang="en-US">
                <a:latin typeface="Arial" panose="020B0604020202020204" pitchFamily="34" charset="0"/>
                <a:cs typeface="Arial" panose="020B0604020202020204" pitchFamily="34" charset="0"/>
              </a:rPr>
              <a:t>Email your input to </a:t>
            </a:r>
            <a:r>
              <a:rPr lang="en-US" altLang="en-US">
                <a:hlinkClick r:id="rId3"/>
              </a:rPr>
              <a:t>mcas@mass.gov</a:t>
            </a:r>
            <a:r>
              <a:rPr lang="en-US" altLang="en-US"/>
              <a:t> </a:t>
            </a:r>
            <a:r>
              <a:rPr lang="en-US" altLang="en-US">
                <a:latin typeface="Arial" panose="020B0604020202020204" pitchFamily="34" charset="0"/>
                <a:cs typeface="Arial" panose="020B0604020202020204" pitchFamily="34" charset="0"/>
              </a:rPr>
              <a:t>if you have problems accessing or completing the form.</a:t>
            </a:r>
          </a:p>
          <a:p>
            <a:pPr>
              <a:buClr>
                <a:srgbClr val="010203"/>
              </a:buClr>
            </a:pPr>
            <a:r>
              <a:rPr lang="en-US" altLang="en-US" b="1">
                <a:latin typeface="Arial" panose="020B0604020202020204" pitchFamily="34" charset="0"/>
                <a:cs typeface="Arial" panose="020B0604020202020204" pitchFamily="34" charset="0"/>
              </a:rPr>
              <a:t>Within one week: </a:t>
            </a:r>
          </a:p>
          <a:p>
            <a:pPr lvl="1">
              <a:buClr>
                <a:srgbClr val="010203"/>
              </a:buClr>
              <a:buFont typeface="Arial" panose="020B0604020202020204" pitchFamily="34" charset="0"/>
              <a:buChar char="•"/>
            </a:pPr>
            <a:r>
              <a:rPr lang="en-US" altLang="en-US">
                <a:latin typeface="Arial" panose="020B0604020202020204" pitchFamily="34" charset="0"/>
                <a:cs typeface="Arial" panose="020B0604020202020204" pitchFamily="34" charset="0"/>
              </a:rPr>
              <a:t>Receive an email with the Q&amp;A from this session</a:t>
            </a:r>
          </a:p>
          <a:p>
            <a:pPr lvl="1">
              <a:buClr>
                <a:srgbClr val="010203"/>
              </a:buClr>
              <a:buFont typeface="Arial" panose="020B0604020202020204" pitchFamily="34" charset="0"/>
              <a:buChar char="•"/>
            </a:pPr>
            <a:r>
              <a:rPr lang="en-US" altLang="en-US">
                <a:latin typeface="Arial" panose="020B0604020202020204" pitchFamily="34" charset="0"/>
                <a:cs typeface="Arial" panose="020B0604020202020204" pitchFamily="34" charset="0"/>
              </a:rPr>
              <a:t>Recording will be available </a:t>
            </a:r>
          </a:p>
        </p:txBody>
      </p:sp>
    </p:spTree>
    <p:extLst>
      <p:ext uri="{BB962C8B-B14F-4D97-AF65-F5344CB8AC3E}">
        <p14:creationId xmlns:p14="http://schemas.microsoft.com/office/powerpoint/2010/main" val="94862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A972CD-2840-6F6F-1B06-D0E024C1B816}"/>
              </a:ext>
            </a:extLst>
          </p:cNvPr>
          <p:cNvSpPr>
            <a:spLocks noGrp="1"/>
          </p:cNvSpPr>
          <p:nvPr>
            <p:ph type="title" idx="4294967295"/>
          </p:nvPr>
        </p:nvSpPr>
        <p:spPr>
          <a:xfrm>
            <a:off x="339792" y="171450"/>
            <a:ext cx="10514013" cy="1041400"/>
          </a:xfrm>
        </p:spPr>
        <p:txBody>
          <a:bodyPr/>
          <a:lstStyle/>
          <a:p>
            <a:r>
              <a:rPr lang="en-US" sz="4000">
                <a:solidFill>
                  <a:srgbClr val="3647B6"/>
                </a:solidFill>
              </a:rPr>
              <a:t>Email and Phone Support </a:t>
            </a:r>
          </a:p>
        </p:txBody>
      </p:sp>
      <p:sp>
        <p:nvSpPr>
          <p:cNvPr id="2" name="Text Placeholder 1">
            <a:extLst>
              <a:ext uri="{FF2B5EF4-FFF2-40B4-BE49-F238E27FC236}">
                <a16:creationId xmlns:a16="http://schemas.microsoft.com/office/drawing/2014/main" id="{1C6A7017-17C6-F511-1D48-8093C62BB9FA}"/>
              </a:ext>
            </a:extLst>
          </p:cNvPr>
          <p:cNvSpPr>
            <a:spLocks noGrp="1"/>
          </p:cNvSpPr>
          <p:nvPr>
            <p:ph type="body" idx="4294967295"/>
          </p:nvPr>
        </p:nvSpPr>
        <p:spPr>
          <a:xfrm>
            <a:off x="339791" y="1212851"/>
            <a:ext cx="5157788" cy="676275"/>
          </a:xfrm>
        </p:spPr>
        <p:txBody>
          <a:bodyPr/>
          <a:lstStyle/>
          <a:p>
            <a:pPr marL="0" indent="0">
              <a:buNone/>
            </a:pPr>
            <a:r>
              <a:rPr lang="en-US" b="1">
                <a:latin typeface="Arial" panose="020B0604020202020204" pitchFamily="34" charset="0"/>
                <a:cs typeface="Arial" panose="020B0604020202020204" pitchFamily="34" charset="0"/>
              </a:rPr>
              <a:t>MCAS Service Center </a:t>
            </a:r>
          </a:p>
        </p:txBody>
      </p:sp>
      <p:sp>
        <p:nvSpPr>
          <p:cNvPr id="3" name="Content Placeholder 2">
            <a:extLst>
              <a:ext uri="{FF2B5EF4-FFF2-40B4-BE49-F238E27FC236}">
                <a16:creationId xmlns:a16="http://schemas.microsoft.com/office/drawing/2014/main" id="{10F3C2F1-C065-1C59-D812-2C29FFD6A6D3}"/>
              </a:ext>
            </a:extLst>
          </p:cNvPr>
          <p:cNvSpPr>
            <a:spLocks noGrp="1"/>
          </p:cNvSpPr>
          <p:nvPr>
            <p:ph sz="half" idx="4294967295"/>
          </p:nvPr>
        </p:nvSpPr>
        <p:spPr>
          <a:xfrm>
            <a:off x="461963" y="1889126"/>
            <a:ext cx="5775875" cy="4022725"/>
          </a:xfrm>
        </p:spPr>
        <p:txBody>
          <a:bodyPr>
            <a:normAutofit/>
          </a:bodyPr>
          <a:lstStyle/>
          <a:p>
            <a:pPr>
              <a:buClr>
                <a:srgbClr val="010203"/>
              </a:buClr>
            </a:pPr>
            <a:r>
              <a:rPr lang="en-US" dirty="0">
                <a:latin typeface="Arial" panose="020B0604020202020204" pitchFamily="34" charset="0"/>
                <a:cs typeface="Arial" panose="020B0604020202020204" pitchFamily="34" charset="0"/>
              </a:rPr>
              <a:t>Questions on logistics and technology</a:t>
            </a:r>
            <a:br>
              <a:rPr lang="en-US" dirty="0">
                <a:latin typeface="Arial" panose="020B0604020202020204" pitchFamily="34" charset="0"/>
                <a:cs typeface="Arial" panose="020B0604020202020204" pitchFamily="34" charset="0"/>
              </a:rPr>
            </a:br>
            <a:endParaRPr lang="en-US" sz="1200" dirty="0"/>
          </a:p>
          <a:p>
            <a:pPr marL="852589" lvl="1" indent="-457200">
              <a:buClr>
                <a:srgbClr val="010203"/>
              </a:buClr>
            </a:pPr>
            <a:r>
              <a:rPr lang="en-US" b="1" dirty="0">
                <a:latin typeface="Arial" panose="020B0604020202020204" pitchFamily="34" charset="0"/>
                <a:cs typeface="Arial" panose="020B0604020202020204" pitchFamily="34" charset="0"/>
              </a:rPr>
              <a:t>Web: </a:t>
            </a:r>
            <a:r>
              <a:rPr lang="en-US" dirty="0">
                <a:latin typeface="Arial" panose="020B0604020202020204" pitchFamily="34" charset="0"/>
                <a:cs typeface="Arial" panose="020B0604020202020204" pitchFamily="34" charset="0"/>
                <a:hlinkClick r:id="rId3"/>
              </a:rPr>
              <a:t>https://mcas.onlinehelp.cognia.org/</a:t>
            </a:r>
            <a:r>
              <a:rPr lang="en-US" dirty="0">
                <a:latin typeface="Arial" panose="020B0604020202020204" pitchFamily="34" charset="0"/>
                <a:cs typeface="Arial" panose="020B0604020202020204" pitchFamily="34" charset="0"/>
              </a:rPr>
              <a:t> </a:t>
            </a:r>
          </a:p>
          <a:p>
            <a:pPr marL="852589" lvl="1" indent="-457200">
              <a:buClr>
                <a:srgbClr val="010203"/>
              </a:buClr>
            </a:pPr>
            <a:r>
              <a:rPr lang="en-US" b="1" dirty="0">
                <a:latin typeface="Arial" panose="020B0604020202020204" pitchFamily="34" charset="0"/>
                <a:cs typeface="Arial" panose="020B0604020202020204" pitchFamily="34" charset="0"/>
              </a:rPr>
              <a:t>Email: </a:t>
            </a:r>
            <a:r>
              <a:rPr lang="en-US" sz="2299" dirty="0">
                <a:hlinkClick r:id="rId4"/>
              </a:rPr>
              <a:t>mcas@cognia.org</a:t>
            </a:r>
            <a:endParaRPr lang="en-US" sz="2299" dirty="0"/>
          </a:p>
          <a:p>
            <a:pPr marL="852589" lvl="1" indent="-457200">
              <a:buClr>
                <a:srgbClr val="010203"/>
              </a:buClr>
            </a:pPr>
            <a:r>
              <a:rPr lang="en-US" b="1" dirty="0">
                <a:latin typeface="Arial" panose="020B0604020202020204" pitchFamily="34" charset="0"/>
                <a:cs typeface="Arial" panose="020B0604020202020204" pitchFamily="34" charset="0"/>
              </a:rPr>
              <a:t>Phone: </a:t>
            </a:r>
            <a:r>
              <a:rPr lang="en-US" dirty="0">
                <a:latin typeface="Arial" panose="020B0604020202020204" pitchFamily="34" charset="0"/>
                <a:cs typeface="Arial" panose="020B0604020202020204" pitchFamily="34" charset="0"/>
              </a:rPr>
              <a:t>800-737-5103</a:t>
            </a:r>
          </a:p>
          <a:p>
            <a:pPr marL="852589" lvl="1" indent="-457200">
              <a:buClr>
                <a:srgbClr val="010203"/>
              </a:buClr>
            </a:pPr>
            <a:r>
              <a:rPr lang="en-US" b="1" dirty="0"/>
              <a:t>TTY: </a:t>
            </a:r>
            <a:r>
              <a:rPr lang="en-US" dirty="0"/>
              <a:t>888-222-1671</a:t>
            </a:r>
          </a:p>
          <a:p>
            <a:pPr marL="852589" lvl="1" indent="-457200">
              <a:buClr>
                <a:srgbClr val="010203"/>
              </a:buClr>
            </a:pPr>
            <a:r>
              <a:rPr lang="en-US" b="0" i="0" dirty="0">
                <a:solidFill>
                  <a:srgbClr val="000000"/>
                </a:solidFill>
                <a:effectLst/>
                <a:latin typeface="Helvetica" panose="020B0604020202020204" pitchFamily="34" charset="0"/>
              </a:rPr>
              <a:t>Live chat is available at the link on the bottom of the page at the </a:t>
            </a:r>
            <a:r>
              <a:rPr lang="en-US" b="0" i="0" u="sng" dirty="0">
                <a:solidFill>
                  <a:srgbClr val="337AB7"/>
                </a:solidFill>
                <a:effectLst/>
                <a:latin typeface="Helvetica" panose="020B0604020202020204" pitchFamily="34" charset="0"/>
                <a:hlinkClick r:id="rId3"/>
              </a:rPr>
              <a:t>MCAS Resource Center</a:t>
            </a:r>
            <a:endParaRPr lang="en-US" dirty="0">
              <a:latin typeface="Arial" panose="020B0604020202020204" pitchFamily="34" charset="0"/>
              <a:cs typeface="Arial" panose="020B0604020202020204" pitchFamily="34" charset="0"/>
            </a:endParaRPr>
          </a:p>
          <a:p>
            <a:endParaRPr lang="en-US" dirty="0"/>
          </a:p>
          <a:p>
            <a:endParaRPr lang="en-US" dirty="0"/>
          </a:p>
        </p:txBody>
      </p:sp>
      <p:sp>
        <p:nvSpPr>
          <p:cNvPr id="4" name="Text Placeholder 3">
            <a:extLst>
              <a:ext uri="{FF2B5EF4-FFF2-40B4-BE49-F238E27FC236}">
                <a16:creationId xmlns:a16="http://schemas.microsoft.com/office/drawing/2014/main" id="{4FAEE545-508E-BBC8-B75B-D911AD48B8DB}"/>
              </a:ext>
            </a:extLst>
          </p:cNvPr>
          <p:cNvSpPr>
            <a:spLocks noGrp="1"/>
          </p:cNvSpPr>
          <p:nvPr>
            <p:ph type="body" sz="quarter" idx="4294967295"/>
          </p:nvPr>
        </p:nvSpPr>
        <p:spPr>
          <a:xfrm>
            <a:off x="6550028" y="1212851"/>
            <a:ext cx="5640387" cy="676275"/>
          </a:xfrm>
        </p:spPr>
        <p:txBody>
          <a:bodyPr>
            <a:noAutofit/>
          </a:bodyPr>
          <a:lstStyle/>
          <a:p>
            <a:pPr marL="0" indent="0">
              <a:buNone/>
            </a:pPr>
            <a:r>
              <a:rPr lang="en-US" b="1">
                <a:latin typeface="Arial" panose="020B0604020202020204" pitchFamily="34" charset="0"/>
                <a:cs typeface="Arial" panose="020B0604020202020204" pitchFamily="34" charset="0"/>
              </a:rPr>
              <a:t>DESE Student Assessment Services</a:t>
            </a:r>
          </a:p>
        </p:txBody>
      </p:sp>
      <p:sp>
        <p:nvSpPr>
          <p:cNvPr id="5" name="Content Placeholder 4">
            <a:extLst>
              <a:ext uri="{FF2B5EF4-FFF2-40B4-BE49-F238E27FC236}">
                <a16:creationId xmlns:a16="http://schemas.microsoft.com/office/drawing/2014/main" id="{60287B2E-8978-C144-AD68-11C997FF9006}"/>
              </a:ext>
            </a:extLst>
          </p:cNvPr>
          <p:cNvSpPr>
            <a:spLocks noGrp="1"/>
          </p:cNvSpPr>
          <p:nvPr>
            <p:ph sz="quarter" idx="4294967295"/>
          </p:nvPr>
        </p:nvSpPr>
        <p:spPr>
          <a:xfrm>
            <a:off x="6703501" y="2134840"/>
            <a:ext cx="5258313" cy="3509850"/>
          </a:xfrm>
        </p:spPr>
        <p:txBody>
          <a:bodyPr/>
          <a:lstStyle/>
          <a:p>
            <a:pPr>
              <a:buClr>
                <a:srgbClr val="010203"/>
              </a:buClr>
            </a:pPr>
            <a:r>
              <a:rPr lang="en-US">
                <a:latin typeface="Arial" panose="020B0604020202020204" pitchFamily="34" charset="0"/>
                <a:cs typeface="Arial" panose="020B0604020202020204" pitchFamily="34" charset="0"/>
              </a:rPr>
              <a:t>Policy questions (e.g., student participation, accommodations)</a:t>
            </a:r>
            <a:br>
              <a:rPr lang="en-US">
                <a:latin typeface="Arial" panose="020B0604020202020204" pitchFamily="34" charset="0"/>
                <a:cs typeface="Arial" panose="020B0604020202020204" pitchFamily="34" charset="0"/>
              </a:rPr>
            </a:br>
            <a:endParaRPr lang="en-US" sz="1200"/>
          </a:p>
          <a:p>
            <a:pPr marL="852589" lvl="1" indent="-457200">
              <a:buClr>
                <a:srgbClr val="010203"/>
              </a:buClr>
            </a:pPr>
            <a:r>
              <a:rPr lang="en-US" b="1">
                <a:latin typeface="Arial" panose="020B0604020202020204" pitchFamily="34" charset="0"/>
                <a:cs typeface="Arial" panose="020B0604020202020204" pitchFamily="34" charset="0"/>
              </a:rPr>
              <a:t>Web: </a:t>
            </a:r>
            <a:r>
              <a:rPr lang="en-US">
                <a:latin typeface="Arial" panose="020B0604020202020204" pitchFamily="34" charset="0"/>
                <a:cs typeface="Arial" panose="020B0604020202020204" pitchFamily="34" charset="0"/>
                <a:hlinkClick r:id="rId5"/>
              </a:rPr>
              <a:t>www.doe.mass.edu/mcas</a:t>
            </a:r>
            <a:r>
              <a:rPr lang="en-US">
                <a:latin typeface="Arial" panose="020B0604020202020204" pitchFamily="34" charset="0"/>
                <a:cs typeface="Arial" panose="020B0604020202020204" pitchFamily="34" charset="0"/>
              </a:rPr>
              <a:t> </a:t>
            </a:r>
            <a:endParaRPr lang="en-US" sz="2199"/>
          </a:p>
          <a:p>
            <a:pPr marL="852589" lvl="1" indent="-457200">
              <a:buClr>
                <a:srgbClr val="010203"/>
              </a:buClr>
            </a:pPr>
            <a:r>
              <a:rPr lang="en-US" b="1">
                <a:latin typeface="Arial" panose="020B0604020202020204" pitchFamily="34" charset="0"/>
                <a:cs typeface="Arial" panose="020B0604020202020204" pitchFamily="34" charset="0"/>
              </a:rPr>
              <a:t>Email: </a:t>
            </a:r>
            <a:r>
              <a:rPr lang="en-US">
                <a:latin typeface="Arial" panose="020B0604020202020204" pitchFamily="34" charset="0"/>
                <a:cs typeface="Arial" panose="020B0604020202020204" pitchFamily="34" charset="0"/>
                <a:hlinkClick r:id="rId6"/>
              </a:rPr>
              <a:t>mcas@mass.gov</a:t>
            </a:r>
            <a:r>
              <a:rPr lang="en-US">
                <a:latin typeface="Arial" panose="020B0604020202020204" pitchFamily="34" charset="0"/>
                <a:cs typeface="Arial" panose="020B0604020202020204" pitchFamily="34" charset="0"/>
              </a:rPr>
              <a:t> </a:t>
            </a:r>
          </a:p>
          <a:p>
            <a:pPr marL="852589" lvl="1" indent="-457200">
              <a:buClr>
                <a:srgbClr val="010203"/>
              </a:buClr>
            </a:pPr>
            <a:r>
              <a:rPr lang="en-US" b="1">
                <a:latin typeface="Arial" panose="020B0604020202020204" pitchFamily="34" charset="0"/>
                <a:cs typeface="Arial" panose="020B0604020202020204" pitchFamily="34" charset="0"/>
              </a:rPr>
              <a:t>Phone: </a:t>
            </a:r>
            <a:r>
              <a:rPr lang="en-US">
                <a:latin typeface="Arial" panose="020B0604020202020204" pitchFamily="34" charset="0"/>
                <a:cs typeface="Arial" panose="020B0604020202020204" pitchFamily="34" charset="0"/>
              </a:rPr>
              <a:t>781-338-3625</a:t>
            </a:r>
          </a:p>
          <a:p>
            <a:pPr marL="852589" lvl="1" indent="-457200">
              <a:buClr>
                <a:srgbClr val="010203"/>
              </a:buClr>
            </a:pPr>
            <a:r>
              <a:rPr lang="en-US" b="1"/>
              <a:t>TTY: </a:t>
            </a:r>
            <a:r>
              <a:rPr lang="en-US"/>
              <a:t>800-439-2370</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471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06ECE3-F650-4378-934E-EE8C413AE02A}"/>
              </a:ext>
            </a:extLst>
          </p:cNvPr>
          <p:cNvSpPr>
            <a:spLocks noGrp="1"/>
          </p:cNvSpPr>
          <p:nvPr>
            <p:ph type="title"/>
          </p:nvPr>
        </p:nvSpPr>
        <p:spPr>
          <a:xfrm>
            <a:off x="839569" y="883718"/>
            <a:ext cx="10512862" cy="1093401"/>
          </a:xfrm>
        </p:spPr>
        <p:txBody>
          <a:bodyPr>
            <a:normAutofit/>
          </a:bodyPr>
          <a:lstStyle/>
          <a:p>
            <a:pPr algn="ctr"/>
            <a:r>
              <a:rPr lang="en-US" sz="5398" b="1"/>
              <a:t>THANK YOU</a:t>
            </a:r>
          </a:p>
        </p:txBody>
      </p:sp>
      <p:sp>
        <p:nvSpPr>
          <p:cNvPr id="2" name="文本框 10">
            <a:extLst>
              <a:ext uri="{FF2B5EF4-FFF2-40B4-BE49-F238E27FC236}">
                <a16:creationId xmlns:a16="http://schemas.microsoft.com/office/drawing/2014/main" id="{65AC4342-977A-FE94-C667-6CC1EC805FF2}"/>
              </a:ext>
            </a:extLst>
          </p:cNvPr>
          <p:cNvSpPr txBox="1">
            <a:spLocks noChangeArrowheads="1"/>
          </p:cNvSpPr>
          <p:nvPr/>
        </p:nvSpPr>
        <p:spPr bwMode="auto">
          <a:xfrm>
            <a:off x="1671144" y="1977119"/>
            <a:ext cx="8975835" cy="399981"/>
          </a:xfrm>
          <a:prstGeom prst="rect">
            <a:avLst/>
          </a:prstGeom>
          <a:noFill/>
          <a:ln w="9525">
            <a:noFill/>
            <a:miter lim="800000"/>
            <a:headEnd/>
            <a:tailEnd/>
          </a:ln>
        </p:spPr>
        <p:txBody>
          <a:bodyPr wrap="square">
            <a:spAutoFit/>
          </a:bodyPr>
          <a:lstStyle/>
          <a:p>
            <a:pPr algn="ctr" eaLnBrk="1" hangingPunct="1"/>
            <a:r>
              <a:rPr lang="en-US" altLang="zh-CN" sz="1999" b="1">
                <a:latin typeface="Arial" panose="020B0604020202020204" pitchFamily="34" charset="0"/>
                <a:ea typeface="Segoe SemiBold"/>
                <a:cs typeface="Arial" panose="020B0604020202020204" pitchFamily="34" charset="0"/>
              </a:rPr>
              <a:t>The Office of Student Assessment Services </a:t>
            </a:r>
            <a:endParaRPr lang="zh-CN" altLang="en-US" sz="1999" b="1">
              <a:latin typeface="Arial" panose="020B0604020202020204" pitchFamily="34" charset="0"/>
              <a:ea typeface="Segoe SemiBold"/>
              <a:cs typeface="Arial" panose="020B0604020202020204" pitchFamily="34" charset="0"/>
            </a:endParaRPr>
          </a:p>
        </p:txBody>
      </p:sp>
      <p:pic>
        <p:nvPicPr>
          <p:cNvPr id="11" name="Graphic 10" descr="phone icon">
            <a:extLst>
              <a:ext uri="{FF2B5EF4-FFF2-40B4-BE49-F238E27FC236}">
                <a16:creationId xmlns:a16="http://schemas.microsoft.com/office/drawing/2014/main" id="{50CF37C7-7697-49B2-8F01-E2F7AB7B28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1040" y="2971920"/>
            <a:ext cx="457081" cy="457081"/>
          </a:xfrm>
          <a:prstGeom prst="rect">
            <a:avLst/>
          </a:prstGeom>
        </p:spPr>
      </p:pic>
      <p:sp>
        <p:nvSpPr>
          <p:cNvPr id="8" name="TextBox 7">
            <a:extLst>
              <a:ext uri="{FF2B5EF4-FFF2-40B4-BE49-F238E27FC236}">
                <a16:creationId xmlns:a16="http://schemas.microsoft.com/office/drawing/2014/main" id="{D52364A7-580D-AE8D-F784-8563D39CE920}"/>
              </a:ext>
            </a:extLst>
          </p:cNvPr>
          <p:cNvSpPr txBox="1"/>
          <p:nvPr/>
        </p:nvSpPr>
        <p:spPr>
          <a:xfrm>
            <a:off x="1918121" y="3009630"/>
            <a:ext cx="2376759" cy="400006"/>
          </a:xfrm>
          <a:prstGeom prst="rect">
            <a:avLst/>
          </a:prstGeom>
          <a:noFill/>
        </p:spPr>
        <p:txBody>
          <a:bodyPr wrap="square" rtlCol="0">
            <a:spAutoFit/>
          </a:bodyPr>
          <a:lstStyle/>
          <a:p>
            <a:r>
              <a:rPr lang="en-US" sz="1999">
                <a:latin typeface="Arial" panose="020B0604020202020204" pitchFamily="34" charset="0"/>
                <a:cs typeface="Arial" panose="020B0604020202020204" pitchFamily="34" charset="0"/>
              </a:rPr>
              <a:t>781-338-3625</a:t>
            </a:r>
          </a:p>
        </p:txBody>
      </p:sp>
      <p:pic>
        <p:nvPicPr>
          <p:cNvPr id="12" name="Graphic 11" descr="Email icon">
            <a:extLst>
              <a:ext uri="{FF2B5EF4-FFF2-40B4-BE49-F238E27FC236}">
                <a16:creationId xmlns:a16="http://schemas.microsoft.com/office/drawing/2014/main" id="{A09C4642-67BC-4D06-A3AD-DFA1158F15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50601" y="2874680"/>
            <a:ext cx="540693" cy="540693"/>
          </a:xfrm>
          <a:prstGeom prst="rect">
            <a:avLst/>
          </a:prstGeom>
        </p:spPr>
      </p:pic>
      <p:sp>
        <p:nvSpPr>
          <p:cNvPr id="9" name="TextBox 8">
            <a:extLst>
              <a:ext uri="{FF2B5EF4-FFF2-40B4-BE49-F238E27FC236}">
                <a16:creationId xmlns:a16="http://schemas.microsoft.com/office/drawing/2014/main" id="{D7D507E8-7DBC-71DC-71C9-20BC9E38067A}"/>
              </a:ext>
            </a:extLst>
          </p:cNvPr>
          <p:cNvSpPr txBox="1"/>
          <p:nvPr/>
        </p:nvSpPr>
        <p:spPr>
          <a:xfrm>
            <a:off x="7387870" y="2971919"/>
            <a:ext cx="2999939" cy="400006"/>
          </a:xfrm>
          <a:prstGeom prst="rect">
            <a:avLst/>
          </a:prstGeom>
          <a:noFill/>
        </p:spPr>
        <p:txBody>
          <a:bodyPr wrap="square" rtlCol="0">
            <a:spAutoFit/>
          </a:bodyPr>
          <a:lstStyle/>
          <a:p>
            <a:r>
              <a:rPr lang="en-US" sz="1999">
                <a:latin typeface="Arial" panose="020B0604020202020204" pitchFamily="34" charset="0"/>
                <a:cs typeface="Arial" panose="020B0604020202020204" pitchFamily="34" charset="0"/>
                <a:hlinkClick r:id="rId7"/>
              </a:rPr>
              <a:t>mcas@mass.gov</a:t>
            </a:r>
            <a:r>
              <a:rPr lang="en-US" sz="1999">
                <a:latin typeface="Arial" panose="020B0604020202020204" pitchFamily="34" charset="0"/>
                <a:cs typeface="Arial" panose="020B0604020202020204" pitchFamily="34" charset="0"/>
              </a:rPr>
              <a:t> </a:t>
            </a:r>
          </a:p>
        </p:txBody>
      </p:sp>
      <p:pic>
        <p:nvPicPr>
          <p:cNvPr id="70" name="Graphic 69" descr="internet icon">
            <a:extLst>
              <a:ext uri="{FF2B5EF4-FFF2-40B4-BE49-F238E27FC236}">
                <a16:creationId xmlns:a16="http://schemas.microsoft.com/office/drawing/2014/main" id="{A0F0B6FE-BDBA-4605-BD46-20A654F1A44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17215" y="3658951"/>
            <a:ext cx="544731" cy="544731"/>
          </a:xfrm>
          <a:prstGeom prst="rect">
            <a:avLst/>
          </a:prstGeom>
        </p:spPr>
      </p:pic>
      <p:sp>
        <p:nvSpPr>
          <p:cNvPr id="10" name="TextBox 9">
            <a:extLst>
              <a:ext uri="{FF2B5EF4-FFF2-40B4-BE49-F238E27FC236}">
                <a16:creationId xmlns:a16="http://schemas.microsoft.com/office/drawing/2014/main" id="{7BE3C942-6A76-228B-CC15-6292752AB424}"/>
              </a:ext>
            </a:extLst>
          </p:cNvPr>
          <p:cNvSpPr txBox="1"/>
          <p:nvPr/>
        </p:nvSpPr>
        <p:spPr>
          <a:xfrm>
            <a:off x="1961946" y="3742135"/>
            <a:ext cx="5085429" cy="400006"/>
          </a:xfrm>
          <a:prstGeom prst="rect">
            <a:avLst/>
          </a:prstGeom>
          <a:noFill/>
        </p:spPr>
        <p:txBody>
          <a:bodyPr wrap="square" rtlCol="0">
            <a:spAutoFit/>
          </a:bodyPr>
          <a:lstStyle/>
          <a:p>
            <a:r>
              <a:rPr lang="en-US" sz="1999">
                <a:latin typeface="Arial" panose="020B0604020202020204" pitchFamily="34" charset="0"/>
                <a:cs typeface="Arial" panose="020B0604020202020204" pitchFamily="34" charset="0"/>
                <a:hlinkClick r:id="rId10"/>
              </a:rPr>
              <a:t>www.doe.mass.edu/mcas</a:t>
            </a:r>
            <a:r>
              <a:rPr lang="en-US" sz="1999">
                <a:latin typeface="Arial" panose="020B0604020202020204" pitchFamily="34" charset="0"/>
                <a:cs typeface="Arial" panose="020B0604020202020204" pitchFamily="34" charset="0"/>
              </a:rPr>
              <a:t>  </a:t>
            </a:r>
          </a:p>
        </p:txBody>
      </p:sp>
      <p:pic>
        <p:nvPicPr>
          <p:cNvPr id="15" name="Graphic 14" descr="mailing address icon">
            <a:extLst>
              <a:ext uri="{FF2B5EF4-FFF2-40B4-BE49-F238E27FC236}">
                <a16:creationId xmlns:a16="http://schemas.microsoft.com/office/drawing/2014/main" id="{52358C72-268A-4136-8497-230A4AC0E8B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37090" y="3628500"/>
            <a:ext cx="544732" cy="544732"/>
          </a:xfrm>
          <a:prstGeom prst="rect">
            <a:avLst/>
          </a:prstGeom>
        </p:spPr>
      </p:pic>
      <p:sp>
        <p:nvSpPr>
          <p:cNvPr id="14" name="TextBox 13">
            <a:extLst>
              <a:ext uri="{FF2B5EF4-FFF2-40B4-BE49-F238E27FC236}">
                <a16:creationId xmlns:a16="http://schemas.microsoft.com/office/drawing/2014/main" id="{82763777-05D3-0160-67F6-BC78C18C3576}"/>
              </a:ext>
            </a:extLst>
          </p:cNvPr>
          <p:cNvSpPr txBox="1"/>
          <p:nvPr/>
        </p:nvSpPr>
        <p:spPr>
          <a:xfrm>
            <a:off x="7183853" y="3731311"/>
            <a:ext cx="6092407" cy="400006"/>
          </a:xfrm>
          <a:prstGeom prst="rect">
            <a:avLst/>
          </a:prstGeom>
          <a:noFill/>
        </p:spPr>
        <p:txBody>
          <a:bodyPr wrap="square">
            <a:spAutoFit/>
          </a:bodyPr>
          <a:lstStyle/>
          <a:p>
            <a:r>
              <a:rPr lang="en-US" sz="1999">
                <a:latin typeface="Arial" panose="020B0604020202020204" pitchFamily="34" charset="0"/>
                <a:cs typeface="Arial" panose="020B0604020202020204" pitchFamily="34" charset="0"/>
              </a:rPr>
              <a:t>135 </a:t>
            </a:r>
            <a:r>
              <a:rPr lang="en-US" sz="1999" err="1">
                <a:latin typeface="Arial" panose="020B0604020202020204" pitchFamily="34" charset="0"/>
                <a:cs typeface="Arial" panose="020B0604020202020204" pitchFamily="34" charset="0"/>
              </a:rPr>
              <a:t>Santilli</a:t>
            </a:r>
            <a:r>
              <a:rPr lang="en-US" sz="1999">
                <a:latin typeface="Arial" panose="020B0604020202020204" pitchFamily="34" charset="0"/>
                <a:cs typeface="Arial" panose="020B0604020202020204" pitchFamily="34" charset="0"/>
              </a:rPr>
              <a:t> Highway, Everett, MA 02149</a:t>
            </a:r>
          </a:p>
        </p:txBody>
      </p:sp>
    </p:spTree>
    <p:extLst>
      <p:ext uri="{BB962C8B-B14F-4D97-AF65-F5344CB8AC3E}">
        <p14:creationId xmlns:p14="http://schemas.microsoft.com/office/powerpoint/2010/main" val="1976191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822325" y="288925"/>
            <a:ext cx="11369675" cy="679450"/>
          </a:xfrm>
        </p:spPr>
        <p:txBody>
          <a:bodyPr/>
          <a:lstStyle/>
          <a:p>
            <a:r>
              <a:rPr lang="en-US" sz="4000">
                <a:solidFill>
                  <a:srgbClr val="0563C1"/>
                </a:solidFill>
                <a:latin typeface="Arial" panose="020B0604020202020204" pitchFamily="34" charset="0"/>
                <a:cs typeface="Arial" panose="020B0604020202020204" pitchFamily="34" charset="0"/>
              </a:rPr>
              <a:t>Presenters</a:t>
            </a:r>
          </a:p>
        </p:txBody>
      </p:sp>
      <p:sp>
        <p:nvSpPr>
          <p:cNvPr id="7173" name="Content Placeholder 6"/>
          <p:cNvSpPr>
            <a:spLocks noGrp="1"/>
          </p:cNvSpPr>
          <p:nvPr>
            <p:ph idx="4294967295"/>
          </p:nvPr>
        </p:nvSpPr>
        <p:spPr>
          <a:xfrm>
            <a:off x="822325" y="1201130"/>
            <a:ext cx="10160203" cy="5049837"/>
          </a:xfrm>
        </p:spPr>
        <p:txBody>
          <a:bodyPr vert="horz" lIns="91440" tIns="45720" rIns="91440" bIns="45720" rtlCol="0" anchor="t">
            <a:noAutofit/>
          </a:bodyPr>
          <a:lstStyle/>
          <a:p>
            <a:pPr marL="0" indent="0">
              <a:buClrTx/>
              <a:buNone/>
            </a:pPr>
            <a:r>
              <a:rPr lang="en-US" sz="2800" dirty="0">
                <a:solidFill>
                  <a:srgbClr val="101D35"/>
                </a:solidFill>
                <a:latin typeface="Arial" panose="020B0604020202020204" pitchFamily="34" charset="0"/>
                <a:cs typeface="Arial" panose="020B0604020202020204" pitchFamily="34" charset="0"/>
              </a:rPr>
              <a:t>Shannon Cullen, MCAS Test Administration Coordinator</a:t>
            </a:r>
          </a:p>
          <a:p>
            <a:pPr marL="0" indent="0">
              <a:buClrTx/>
              <a:buNone/>
            </a:pPr>
            <a:r>
              <a:rPr lang="en-US" sz="2800" dirty="0">
                <a:solidFill>
                  <a:srgbClr val="101D35"/>
                </a:solidFill>
                <a:latin typeface="Arial"/>
                <a:cs typeface="Arial"/>
              </a:rPr>
              <a:t>Abbie Currier, </a:t>
            </a:r>
            <a:r>
              <a:rPr lang="en-US" sz="2800" dirty="0" err="1">
                <a:solidFill>
                  <a:srgbClr val="101D35"/>
                </a:solidFill>
                <a:latin typeface="Arial"/>
                <a:cs typeface="Arial"/>
              </a:rPr>
              <a:t>eMetric</a:t>
            </a:r>
            <a:r>
              <a:rPr lang="en-US" sz="2800" dirty="0">
                <a:solidFill>
                  <a:srgbClr val="101D35"/>
                </a:solidFill>
                <a:latin typeface="Arial"/>
                <a:cs typeface="Arial"/>
              </a:rPr>
              <a:t> Sr. Project Manager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Logistics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189738"/>
            <a:ext cx="11192609" cy="4873132"/>
          </a:xfrm>
        </p:spPr>
        <p:txBody>
          <a:bodyPr>
            <a:normAutofit fontScale="92500" lnSpcReduction="10000"/>
          </a:bodyPr>
          <a:lstStyle/>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Use the Q&amp;A feature to ask a question.  </a:t>
            </a:r>
          </a:p>
          <a:p>
            <a:pPr marL="800100" lvl="1" indent="-342900">
              <a:buClrTx/>
              <a:buFont typeface="Arial" panose="020B0604020202020204" pitchFamily="34" charset="0"/>
              <a:buChar char="•"/>
            </a:pPr>
            <a:r>
              <a:rPr lang="en-US" sz="2400" dirty="0">
                <a:solidFill>
                  <a:srgbClr val="101D35"/>
                </a:solidFill>
                <a:latin typeface="Arial" panose="020B0604020202020204" pitchFamily="34" charset="0"/>
                <a:cs typeface="Arial" panose="020B0604020202020204" pitchFamily="34" charset="0"/>
              </a:rPr>
              <a:t>We will answer some questions aloud at specified times during this training session, and we will email the Q&amp;A afterwards.</a:t>
            </a:r>
          </a:p>
          <a:p>
            <a:pPr marL="800100" lvl="1" indent="-342900">
              <a:buClrTx/>
              <a:buFont typeface="Arial" panose="020B0604020202020204" pitchFamily="34" charset="0"/>
              <a:buChar char="•"/>
            </a:pPr>
            <a:r>
              <a:rPr lang="en-US" sz="2400" dirty="0">
                <a:solidFill>
                  <a:srgbClr val="101D35"/>
                </a:solidFill>
                <a:latin typeface="Arial" panose="020B0604020202020204" pitchFamily="34" charset="0"/>
                <a:cs typeface="Arial" panose="020B0604020202020204" pitchFamily="34" charset="0"/>
              </a:rPr>
              <a:t>Type your questions anytime, but we may not answer them in real time as some questions may be covered during the presentation. </a:t>
            </a:r>
          </a:p>
          <a:p>
            <a:pPr marL="800100" lvl="1" indent="-342900">
              <a:buClrTx/>
              <a:buFont typeface="Arial" panose="020B0604020202020204" pitchFamily="34" charset="0"/>
              <a:buChar char="•"/>
            </a:pPr>
            <a:r>
              <a:rPr lang="en-US" sz="2400" dirty="0">
                <a:solidFill>
                  <a:srgbClr val="101D35"/>
                </a:solidFill>
                <a:latin typeface="Arial" panose="020B0604020202020204" pitchFamily="34" charset="0"/>
                <a:cs typeface="Arial" panose="020B0604020202020204" pitchFamily="34" charset="0"/>
              </a:rPr>
              <a:t>Use the thumbs-up icon to “upvote” someone else’s question. </a:t>
            </a:r>
          </a:p>
          <a:p>
            <a:pPr marL="800100" lvl="1" indent="-342900">
              <a:buClrTx/>
              <a:buFont typeface="Arial" panose="020B0604020202020204" pitchFamily="34" charset="0"/>
              <a:buChar char="•"/>
            </a:pPr>
            <a:r>
              <a:rPr lang="en-US" sz="2400" dirty="0">
                <a:solidFill>
                  <a:srgbClr val="101D35"/>
                </a:solidFill>
                <a:latin typeface="Arial" panose="020B0604020202020204" pitchFamily="34" charset="0"/>
                <a:cs typeface="Arial" panose="020B0604020202020204" pitchFamily="34" charset="0"/>
              </a:rPr>
              <a:t>Email student-specific questions to </a:t>
            </a:r>
            <a:r>
              <a:rPr lang="en-US" sz="2400" dirty="0">
                <a:latin typeface="Arial" panose="020B0604020202020204" pitchFamily="34" charset="0"/>
                <a:cs typeface="Arial" panose="020B0604020202020204" pitchFamily="34" charset="0"/>
                <a:hlinkClick r:id="rId3"/>
              </a:rPr>
              <a:t>mcas@mass.gov</a:t>
            </a:r>
            <a:r>
              <a:rPr lang="en-US" sz="2400" dirty="0">
                <a:latin typeface="Arial" panose="020B0604020202020204" pitchFamily="34" charset="0"/>
                <a:cs typeface="Arial" panose="020B0604020202020204" pitchFamily="34" charset="0"/>
              </a:rPr>
              <a:t> </a:t>
            </a:r>
            <a:r>
              <a:rPr lang="en-US" sz="2400" dirty="0">
                <a:solidFill>
                  <a:srgbClr val="101D35"/>
                </a:solidFill>
                <a:latin typeface="Arial" panose="020B0604020202020204" pitchFamily="34" charset="0"/>
                <a:cs typeface="Arial" panose="020B0604020202020204" pitchFamily="34" charset="0"/>
              </a:rPr>
              <a:t>instead of asking here. </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This session is being recorded and will be available in about a week in the </a:t>
            </a:r>
            <a:r>
              <a:rPr lang="en-US" dirty="0">
                <a:latin typeface="Arial" panose="020B0604020202020204" pitchFamily="34" charset="0"/>
                <a:cs typeface="Arial" panose="020B0604020202020204" pitchFamily="34" charset="0"/>
                <a:hlinkClick r:id="rId4"/>
              </a:rPr>
              <a:t>MCAS Resource Center</a:t>
            </a:r>
            <a:r>
              <a:rPr lang="en-US" dirty="0">
                <a:solidFill>
                  <a:srgbClr val="101D35"/>
                </a:solidFill>
                <a:latin typeface="Arial" panose="020B0604020202020204" pitchFamily="34" charset="0"/>
                <a:cs typeface="Arial" panose="020B0604020202020204" pitchFamily="34" charset="0"/>
              </a:rPr>
              <a:t>, along with the slides.</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Closed captioning has been enabled for participants who need it.</a:t>
            </a:r>
          </a:p>
          <a:p>
            <a:pPr marL="457200" indent="-457200">
              <a:buClrTx/>
              <a:buFont typeface="Arial" panose="020B0604020202020204" pitchFamily="34" charset="0"/>
              <a:buChar char="•"/>
            </a:pPr>
            <a:r>
              <a:rPr lang="en-US" b="0" i="0" u="none" strike="noStrike" dirty="0">
                <a:solidFill>
                  <a:srgbClr val="101D35"/>
                </a:solidFill>
                <a:effectLst/>
                <a:latin typeface="Arial" panose="020B0604020202020204" pitchFamily="34" charset="0"/>
              </a:rPr>
              <a:t>Please be advised that DESE does not authorize attendees to record or to use AI transcription tools during the meeting and DESE does not endorse any unauthorized transcripts created by third parties of its meetings. </a:t>
            </a:r>
            <a:r>
              <a:rPr lang="en-US" dirty="0">
                <a:solidFill>
                  <a:srgbClr val="101D35"/>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73459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Slides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189738"/>
            <a:ext cx="11192609" cy="4873132"/>
          </a:xfrm>
        </p:spPr>
        <p:txBody>
          <a:bodyPr>
            <a:normAutofit/>
          </a:bodyPr>
          <a:lstStyle/>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Slides were emailed to participants before this session from </a:t>
            </a:r>
            <a:r>
              <a:rPr lang="en-US">
                <a:solidFill>
                  <a:srgbClr val="101D35"/>
                </a:solidFill>
                <a:latin typeface="Arial" panose="020B0604020202020204" pitchFamily="34" charset="0"/>
                <a:cs typeface="Arial" panose="020B0604020202020204" pitchFamily="34" charset="0"/>
                <a:hlinkClick r:id="rId3"/>
              </a:rPr>
              <a:t>MCASEvents@cognia.org</a:t>
            </a:r>
            <a:r>
              <a:rPr lang="en-US">
                <a:solidFill>
                  <a:srgbClr val="101D35"/>
                </a:solidFill>
                <a:latin typeface="Arial" panose="020B0604020202020204" pitchFamily="34" charset="0"/>
                <a:cs typeface="Arial" panose="020B0604020202020204" pitchFamily="34" charset="0"/>
              </a:rPr>
              <a:t>.  </a:t>
            </a:r>
          </a:p>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Slides are now being posted in the chat.</a:t>
            </a:r>
          </a:p>
          <a:p>
            <a:pPr lvl="2" indent="-457200">
              <a:spcBef>
                <a:spcPts val="1000"/>
              </a:spcBef>
              <a:buClrTx/>
              <a:buFont typeface="Arial" panose="020B0604020202020204" pitchFamily="34" charset="0"/>
              <a:buChar char="•"/>
            </a:pPr>
            <a:r>
              <a:rPr lang="en-US" sz="2600">
                <a:solidFill>
                  <a:srgbClr val="101D35"/>
                </a:solidFill>
                <a:latin typeface="Arial" panose="020B0604020202020204" pitchFamily="34" charset="0"/>
                <a:cs typeface="Arial" panose="020B0604020202020204" pitchFamily="34" charset="0"/>
              </a:rPr>
              <a:t>If you cannot access the slides in the chat, ask in the Q&amp;A.</a:t>
            </a:r>
          </a:p>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After the session, we will send the slides again to participants, and they will be posted in the MCAS Resource Center along with the recording. </a:t>
            </a:r>
          </a:p>
        </p:txBody>
      </p:sp>
    </p:spTree>
    <p:extLst>
      <p:ext uri="{BB962C8B-B14F-4D97-AF65-F5344CB8AC3E}">
        <p14:creationId xmlns:p14="http://schemas.microsoft.com/office/powerpoint/2010/main" val="4011166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Today’s Agenda</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0990385" cy="3589937"/>
          </a:xfrm>
        </p:spPr>
        <p:txBody>
          <a:bodyPr vert="horz" lIns="91440" tIns="45720" rIns="91440" bIns="45720" rtlCol="0" anchor="t">
            <a:normAutofit/>
          </a:bodyPr>
          <a:lstStyle/>
          <a:p>
            <a:pPr marL="514350" indent="-514350">
              <a:buClrTx/>
              <a:buFont typeface="+mj-lt"/>
              <a:buAutoNum type="arabicPeriod"/>
            </a:pPr>
            <a:r>
              <a:rPr lang="en-US" dirty="0">
                <a:solidFill>
                  <a:srgbClr val="101D35"/>
                </a:solidFill>
                <a:latin typeface="Arial"/>
                <a:cs typeface="Arial"/>
              </a:rPr>
              <a:t>Resources</a:t>
            </a:r>
          </a:p>
          <a:p>
            <a:pPr marL="514350" indent="-514350">
              <a:buClrTx/>
              <a:buFont typeface="+mj-lt"/>
              <a:buAutoNum type="arabicPeriod"/>
            </a:pPr>
            <a:r>
              <a:rPr lang="en-US" dirty="0">
                <a:solidFill>
                  <a:srgbClr val="101D35"/>
                </a:solidFill>
                <a:latin typeface="Arial"/>
                <a:cs typeface="Arial"/>
              </a:rPr>
              <a:t>Q&amp;A and Additional Demonstrations</a:t>
            </a:r>
          </a:p>
          <a:p>
            <a:pPr marL="514350" indent="-514350">
              <a:buClrTx/>
              <a:buFont typeface="+mj-lt"/>
              <a:buAutoNum type="arabicPeriod"/>
            </a:pPr>
            <a:r>
              <a:rPr lang="en-US" dirty="0">
                <a:solidFill>
                  <a:srgbClr val="101D35"/>
                </a:solidFill>
                <a:latin typeface="Arial"/>
                <a:cs typeface="Arial"/>
              </a:rPr>
              <a:t>Support and Next Steps</a:t>
            </a:r>
          </a:p>
          <a:p>
            <a:pPr marL="514350" indent="-514350">
              <a:buClrTx/>
              <a:buFont typeface="+mj-lt"/>
              <a:buAutoNum type="arabicPeriod"/>
            </a:pPr>
            <a:endParaRPr lang="en-US" dirty="0">
              <a:solidFill>
                <a:srgbClr val="101D35"/>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938697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F91F3-79B4-07E6-DA8F-62416B50C7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5EBD18-67AD-76E8-44F2-29A247A48861}"/>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1. Resources</a:t>
            </a:r>
            <a:br>
              <a:rPr lang="zh-CN" altLang="en-US" sz="6000" dirty="0">
                <a:solidFill>
                  <a:schemeClr val="accent1">
                    <a:lumMod val="50000"/>
                  </a:schemeClr>
                </a:solidFill>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1193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966B0-67AC-4CB2-BBC2-A8595DA2C47C}"/>
              </a:ext>
            </a:extLst>
          </p:cNvPr>
          <p:cNvSpPr>
            <a:spLocks noGrp="1"/>
          </p:cNvSpPr>
          <p:nvPr>
            <p:ph type="title" idx="4294967295"/>
          </p:nvPr>
        </p:nvSpPr>
        <p:spPr>
          <a:xfrm>
            <a:off x="496445" y="19984"/>
            <a:ext cx="11369675" cy="679450"/>
          </a:xfrm>
        </p:spPr>
        <p:txBody>
          <a:bodyPr>
            <a:normAutofit fontScale="90000"/>
          </a:bodyPr>
          <a:lstStyle/>
          <a:p>
            <a:r>
              <a:rPr lang="en-US" sz="4400" dirty="0">
                <a:solidFill>
                  <a:srgbClr val="3647B6"/>
                </a:solidFill>
                <a:cs typeface="Segoe UI" pitchFamily="34" charset="0"/>
              </a:rPr>
              <a:t>Resources on Using the MCAS Portal</a:t>
            </a:r>
          </a:p>
        </p:txBody>
      </p:sp>
      <p:graphicFrame>
        <p:nvGraphicFramePr>
          <p:cNvPr id="6" name="Content Placeholder 5">
            <a:extLst>
              <a:ext uri="{FF2B5EF4-FFF2-40B4-BE49-F238E27FC236}">
                <a16:creationId xmlns:a16="http://schemas.microsoft.com/office/drawing/2014/main" id="{542CEC8D-B89A-4DB6-818C-8F3A9CC6214F}"/>
              </a:ext>
            </a:extLst>
          </p:cNvPr>
          <p:cNvGraphicFramePr>
            <a:graphicFrameLocks noGrp="1"/>
          </p:cNvGraphicFramePr>
          <p:nvPr>
            <p:ph idx="4294967295"/>
            <p:extLst>
              <p:ext uri="{D42A27DB-BD31-4B8C-83A1-F6EECF244321}">
                <p14:modId xmlns:p14="http://schemas.microsoft.com/office/powerpoint/2010/main" val="3882456859"/>
              </p:ext>
            </p:extLst>
          </p:nvPr>
        </p:nvGraphicFramePr>
        <p:xfrm>
          <a:off x="193388" y="699434"/>
          <a:ext cx="11805223" cy="6124444"/>
        </p:xfrm>
        <a:graphic>
          <a:graphicData uri="http://schemas.openxmlformats.org/drawingml/2006/table">
            <a:tbl>
              <a:tblPr firstRow="1" bandRow="1">
                <a:tableStyleId>{5C22544A-7EE6-4342-B048-85BDC9FD1C3A}</a:tableStyleId>
              </a:tblPr>
              <a:tblGrid>
                <a:gridCol w="6887148">
                  <a:extLst>
                    <a:ext uri="{9D8B030D-6E8A-4147-A177-3AD203B41FA5}">
                      <a16:colId xmlns:a16="http://schemas.microsoft.com/office/drawing/2014/main" val="693765042"/>
                    </a:ext>
                  </a:extLst>
                </a:gridCol>
                <a:gridCol w="4918075">
                  <a:extLst>
                    <a:ext uri="{9D8B030D-6E8A-4147-A177-3AD203B41FA5}">
                      <a16:colId xmlns:a16="http://schemas.microsoft.com/office/drawing/2014/main" val="4077489660"/>
                    </a:ext>
                  </a:extLst>
                </a:gridCol>
              </a:tblGrid>
              <a:tr h="353236">
                <a:tc>
                  <a:txBody>
                    <a:bodyPr/>
                    <a:lstStyle/>
                    <a:p>
                      <a:pPr marL="0" algn="l" defTabSz="914126" rtl="0" eaLnBrk="1" latinLnBrk="0" hangingPunct="1"/>
                      <a:r>
                        <a:rPr lang="en-US" sz="1800" b="1" kern="1200" dirty="0">
                          <a:solidFill>
                            <a:schemeClr val="lt1"/>
                          </a:solidFill>
                          <a:latin typeface="Arial" panose="020B0604020202020204" pitchFamily="34" charset="0"/>
                          <a:ea typeface="+mn-ea"/>
                          <a:cs typeface="Arial" panose="020B0604020202020204" pitchFamily="34" charset="0"/>
                        </a:rPr>
                        <a:t>Resource</a:t>
                      </a:r>
                    </a:p>
                  </a:txBody>
                  <a:tcPr/>
                </a:tc>
                <a:tc>
                  <a:txBody>
                    <a:bodyPr/>
                    <a:lstStyle/>
                    <a:p>
                      <a:pPr marL="0" algn="l" defTabSz="914126" rtl="0" eaLnBrk="1" latinLnBrk="0" hangingPunct="1"/>
                      <a:r>
                        <a:rPr lang="en-US" sz="1800" b="1" kern="1200">
                          <a:solidFill>
                            <a:schemeClr val="lt1"/>
                          </a:solidFill>
                          <a:latin typeface="Arial" panose="020B0604020202020204" pitchFamily="34" charset="0"/>
                          <a:ea typeface="+mn-ea"/>
                          <a:cs typeface="Arial" panose="020B0604020202020204" pitchFamily="34" charset="0"/>
                        </a:rPr>
                        <a:t>Location</a:t>
                      </a:r>
                    </a:p>
                  </a:txBody>
                  <a:tcPr/>
                </a:tc>
                <a:extLst>
                  <a:ext uri="{0D108BD9-81ED-4DB2-BD59-A6C34878D82A}">
                    <a16:rowId xmlns:a16="http://schemas.microsoft.com/office/drawing/2014/main" val="2087652330"/>
                  </a:ext>
                </a:extLst>
              </a:tr>
              <a:tr h="412108">
                <a:tc>
                  <a:txBody>
                    <a:bodyPr/>
                    <a:lstStyle/>
                    <a:p>
                      <a:pPr marL="0" algn="l" defTabSz="914126" rtl="0" eaLnBrk="1" latinLnBrk="0" hangingPunct="1"/>
                      <a:r>
                        <a:rPr lang="en-US" sz="2200" kern="1200" dirty="0">
                          <a:solidFill>
                            <a:schemeClr val="dk1"/>
                          </a:solidFill>
                          <a:latin typeface="Arial" panose="020B0604020202020204" pitchFamily="34" charset="0"/>
                          <a:ea typeface="+mn-ea"/>
                          <a:cs typeface="Arial" panose="020B0604020202020204" pitchFamily="34" charset="0"/>
                        </a:rPr>
                        <a:t>MCAS Resource Center </a:t>
                      </a:r>
                    </a:p>
                  </a:txBody>
                  <a:tcPr/>
                </a:tc>
                <a:tc>
                  <a:txBody>
                    <a:bodyPr/>
                    <a:lstStyle/>
                    <a:p>
                      <a:r>
                        <a:rPr lang="en-US" sz="2000" dirty="0">
                          <a:latin typeface="Arial" panose="020B0604020202020204" pitchFamily="34" charset="0"/>
                          <a:cs typeface="Arial" panose="020B0604020202020204" pitchFamily="34" charset="0"/>
                          <a:hlinkClick r:id="rId3"/>
                        </a:rPr>
                        <a:t>mcas.onlinehelp.cognia.org </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00032679"/>
                  </a:ext>
                </a:extLst>
              </a:tr>
              <a:tr h="2531523">
                <a:tc>
                  <a:txBody>
                    <a:bodyPr/>
                    <a:lstStyle/>
                    <a:p>
                      <a:pPr marL="0" algn="l" defTabSz="914126" rtl="0" eaLnBrk="1" latinLnBrk="0" hangingPunct="1"/>
                      <a:r>
                        <a:rPr lang="en-US" sz="2200" kern="1200" dirty="0">
                          <a:solidFill>
                            <a:schemeClr val="dk1"/>
                          </a:solidFill>
                          <a:latin typeface="Arial" panose="020B0604020202020204" pitchFamily="34" charset="0"/>
                          <a:ea typeface="+mn-ea"/>
                          <a:cs typeface="Arial" panose="020B0604020202020204" pitchFamily="34" charset="0"/>
                        </a:rPr>
                        <a:t>MCAS Portal User Guides</a:t>
                      </a:r>
                    </a:p>
                    <a:p>
                      <a:pPr marL="342900" indent="-34290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Guide to the MCAS Portal</a:t>
                      </a:r>
                    </a:p>
                    <a:p>
                      <a:pPr marL="342900" indent="-34290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Student Registration Guide</a:t>
                      </a:r>
                    </a:p>
                    <a:p>
                      <a:pPr marL="342900" indent="-34290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MCAS Portal User Management Guide </a:t>
                      </a:r>
                    </a:p>
                    <a:p>
                      <a:pPr marL="342900" indent="-34290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Guide to Creating and Managing Classes</a:t>
                      </a:r>
                    </a:p>
                    <a:p>
                      <a:pPr marL="342900" indent="-34290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Guide to Enrollment Transfers</a:t>
                      </a:r>
                    </a:p>
                    <a:p>
                      <a:pPr marL="342900" indent="-34290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Guide to Scheduling Tests and Printing Student Logins</a:t>
                      </a:r>
                    </a:p>
                    <a:p>
                      <a:pPr marL="342900" indent="-34290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Instructions for Using Materials Management</a:t>
                      </a:r>
                    </a:p>
                    <a:p>
                      <a:pPr marL="342900" indent="-34290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Additional Tasks on the Test Scheduling Page</a:t>
                      </a:r>
                    </a:p>
                  </a:txBody>
                  <a:tcPr/>
                </a:tc>
                <a:tc>
                  <a:txBody>
                    <a:bodyPr/>
                    <a:lstStyle/>
                    <a:p>
                      <a:r>
                        <a:rPr lang="en-US" sz="2000" dirty="0">
                          <a:latin typeface="Arial" panose="020B0604020202020204" pitchFamily="34" charset="0"/>
                          <a:cs typeface="Arial" panose="020B0604020202020204" pitchFamily="34" charset="0"/>
                          <a:hlinkClick r:id="rId4"/>
                        </a:rPr>
                        <a:t>https://mcas.onlinehelp.cognia.org/portal/</a:t>
                      </a:r>
                      <a:r>
                        <a:rPr lang="en-US" sz="20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405862612"/>
                  </a:ext>
                </a:extLst>
              </a:tr>
              <a:tr h="1471816">
                <a:tc>
                  <a:txBody>
                    <a:bodyPr/>
                    <a:lstStyle/>
                    <a:p>
                      <a:pPr marL="0" indent="0" algn="l" defTabSz="914126" rtl="0" eaLnBrk="1" latinLnBrk="0" hangingPunct="1">
                        <a:buFont typeface="Arial" panose="020B0604020202020204" pitchFamily="34" charset="0"/>
                        <a:buNone/>
                      </a:pPr>
                      <a:r>
                        <a:rPr lang="en-US" sz="2200" kern="1200" dirty="0">
                          <a:solidFill>
                            <a:schemeClr val="dk1"/>
                          </a:solidFill>
                          <a:latin typeface="Arial" panose="020B0604020202020204" pitchFamily="34" charset="0"/>
                          <a:ea typeface="+mn-ea"/>
                          <a:cs typeface="Arial" panose="020B0604020202020204" pitchFamily="34" charset="0"/>
                        </a:rPr>
                        <a:t>MCAS Training Site User Guides</a:t>
                      </a:r>
                    </a:p>
                    <a:p>
                      <a:pPr marL="285750" indent="-28575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Guide to Conducting a Practice Test through the MCAS Training Site</a:t>
                      </a:r>
                    </a:p>
                    <a:p>
                      <a:pPr marL="285750" indent="-28575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Guide for Reviewing Reports of Results for Practice Tests Conducted in the MCAS Training Site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hlinkClick r:id="rId4"/>
                        </a:rPr>
                        <a:t>https://mcas.onlinehelp.cognia.org/portal/</a:t>
                      </a:r>
                      <a:r>
                        <a:rPr lang="en-US" sz="2000" dirty="0">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80977627"/>
                  </a:ext>
                </a:extLst>
              </a:tr>
              <a:tr h="1186684">
                <a:tc>
                  <a:txBody>
                    <a:bodyPr/>
                    <a:lstStyle/>
                    <a:p>
                      <a:pPr marL="0" indent="0" algn="l" defTabSz="914126" rtl="0" eaLnBrk="1" latinLnBrk="0" hangingPunct="1">
                        <a:buFont typeface="Arial" panose="020B0604020202020204" pitchFamily="34" charset="0"/>
                        <a:buNone/>
                      </a:pPr>
                      <a:r>
                        <a:rPr lang="en-US" sz="2200" kern="1200" dirty="0">
                          <a:solidFill>
                            <a:schemeClr val="dk1"/>
                          </a:solidFill>
                          <a:latin typeface="Arial" panose="020B0604020202020204" pitchFamily="34" charset="0"/>
                          <a:ea typeface="+mn-ea"/>
                          <a:cs typeface="Arial" panose="020B0604020202020204" pitchFamily="34" charset="0"/>
                        </a:rPr>
                        <a:t>MCAS Student Kiosk Guides</a:t>
                      </a:r>
                    </a:p>
                    <a:p>
                      <a:pPr marL="342900" indent="-34290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Instructions for Unlocking Test Questions in the MCAS Student Kiosk</a:t>
                      </a:r>
                    </a:p>
                  </a:txBody>
                  <a:tcPr/>
                </a:tc>
                <a:tc>
                  <a:txBody>
                    <a:bodyPr/>
                    <a:lstStyle/>
                    <a:p>
                      <a:r>
                        <a:rPr lang="en-US" sz="2000" dirty="0">
                          <a:latin typeface="Arial" panose="020B0604020202020204" pitchFamily="34" charset="0"/>
                          <a:cs typeface="Arial" panose="020B0604020202020204" pitchFamily="34" charset="0"/>
                          <a:hlinkClick r:id="rId5"/>
                        </a:rPr>
                        <a:t>https://mcas.onlinehelp.cognia.org/technology-setup/</a:t>
                      </a:r>
                      <a:r>
                        <a:rPr lang="en-US" sz="20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3269205449"/>
                  </a:ext>
                </a:extLst>
              </a:tr>
            </a:tbl>
          </a:graphicData>
        </a:graphic>
      </p:graphicFrame>
    </p:spTree>
    <p:extLst>
      <p:ext uri="{BB962C8B-B14F-4D97-AF65-F5344CB8AC3E}">
        <p14:creationId xmlns:p14="http://schemas.microsoft.com/office/powerpoint/2010/main" val="2329932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4B21E-6BC7-FF69-1978-A6B9807A33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79DDF4-379D-A8BF-27D7-D5AF1BBE3A10}"/>
              </a:ext>
            </a:extLst>
          </p:cNvPr>
          <p:cNvSpPr>
            <a:spLocks noGrp="1"/>
          </p:cNvSpPr>
          <p:nvPr>
            <p:ph type="title" idx="4294967295"/>
          </p:nvPr>
        </p:nvSpPr>
        <p:spPr>
          <a:xfrm>
            <a:off x="496445" y="284144"/>
            <a:ext cx="11369675" cy="679450"/>
          </a:xfrm>
        </p:spPr>
        <p:txBody>
          <a:bodyPr>
            <a:normAutofit fontScale="90000"/>
          </a:bodyPr>
          <a:lstStyle/>
          <a:p>
            <a:r>
              <a:rPr lang="en-US" sz="4400" dirty="0">
                <a:solidFill>
                  <a:srgbClr val="3647B6"/>
                </a:solidFill>
                <a:cs typeface="Segoe UI" pitchFamily="34" charset="0"/>
              </a:rPr>
              <a:t>Modules and Recordings of Previous Training Sessions</a:t>
            </a:r>
          </a:p>
        </p:txBody>
      </p:sp>
      <p:graphicFrame>
        <p:nvGraphicFramePr>
          <p:cNvPr id="6" name="Content Placeholder 5">
            <a:extLst>
              <a:ext uri="{FF2B5EF4-FFF2-40B4-BE49-F238E27FC236}">
                <a16:creationId xmlns:a16="http://schemas.microsoft.com/office/drawing/2014/main" id="{18B485E5-12F5-0F41-B32B-A256CFA99C78}"/>
              </a:ext>
            </a:extLst>
          </p:cNvPr>
          <p:cNvGraphicFramePr>
            <a:graphicFrameLocks noGrp="1"/>
          </p:cNvGraphicFramePr>
          <p:nvPr>
            <p:ph idx="4294967295"/>
            <p:extLst>
              <p:ext uri="{D42A27DB-BD31-4B8C-83A1-F6EECF244321}">
                <p14:modId xmlns:p14="http://schemas.microsoft.com/office/powerpoint/2010/main" val="3298738222"/>
              </p:ext>
            </p:extLst>
          </p:nvPr>
        </p:nvGraphicFramePr>
        <p:xfrm>
          <a:off x="496445" y="1288713"/>
          <a:ext cx="11369675" cy="4466055"/>
        </p:xfrm>
        <a:graphic>
          <a:graphicData uri="http://schemas.openxmlformats.org/drawingml/2006/table">
            <a:tbl>
              <a:tblPr firstRow="1" bandRow="1">
                <a:tableStyleId>{5C22544A-7EE6-4342-B048-85BDC9FD1C3A}</a:tableStyleId>
              </a:tblPr>
              <a:tblGrid>
                <a:gridCol w="6779369">
                  <a:extLst>
                    <a:ext uri="{9D8B030D-6E8A-4147-A177-3AD203B41FA5}">
                      <a16:colId xmlns:a16="http://schemas.microsoft.com/office/drawing/2014/main" val="693765042"/>
                    </a:ext>
                  </a:extLst>
                </a:gridCol>
                <a:gridCol w="4590306">
                  <a:extLst>
                    <a:ext uri="{9D8B030D-6E8A-4147-A177-3AD203B41FA5}">
                      <a16:colId xmlns:a16="http://schemas.microsoft.com/office/drawing/2014/main" val="4077489660"/>
                    </a:ext>
                  </a:extLst>
                </a:gridCol>
              </a:tblGrid>
              <a:tr h="381735">
                <a:tc>
                  <a:txBody>
                    <a:bodyPr/>
                    <a:lstStyle/>
                    <a:p>
                      <a:pPr marL="0" algn="l" defTabSz="914126" rtl="0" eaLnBrk="1" latinLnBrk="0" hangingPunct="1"/>
                      <a:r>
                        <a:rPr lang="en-US" sz="1800" b="1" kern="1200" dirty="0">
                          <a:solidFill>
                            <a:schemeClr val="lt1"/>
                          </a:solidFill>
                          <a:latin typeface="Arial" panose="020B0604020202020204" pitchFamily="34" charset="0"/>
                          <a:ea typeface="+mn-ea"/>
                          <a:cs typeface="Arial" panose="020B0604020202020204" pitchFamily="34" charset="0"/>
                        </a:rPr>
                        <a:t>Resource</a:t>
                      </a:r>
                    </a:p>
                  </a:txBody>
                  <a:tcPr/>
                </a:tc>
                <a:tc>
                  <a:txBody>
                    <a:bodyPr/>
                    <a:lstStyle/>
                    <a:p>
                      <a:pPr marL="0" algn="l" defTabSz="914126" rtl="0" eaLnBrk="1" latinLnBrk="0" hangingPunct="1"/>
                      <a:r>
                        <a:rPr lang="en-US" sz="1800" b="1" kern="1200">
                          <a:solidFill>
                            <a:schemeClr val="lt1"/>
                          </a:solidFill>
                          <a:latin typeface="Arial" panose="020B0604020202020204" pitchFamily="34" charset="0"/>
                          <a:ea typeface="+mn-ea"/>
                          <a:cs typeface="Arial" panose="020B0604020202020204" pitchFamily="34" charset="0"/>
                        </a:rPr>
                        <a:t>Location</a:t>
                      </a:r>
                    </a:p>
                  </a:txBody>
                  <a:tcPr/>
                </a:tc>
                <a:extLst>
                  <a:ext uri="{0D108BD9-81ED-4DB2-BD59-A6C34878D82A}">
                    <a16:rowId xmlns:a16="http://schemas.microsoft.com/office/drawing/2014/main" val="2087652330"/>
                  </a:ext>
                </a:extLst>
              </a:tr>
              <a:tr h="616650">
                <a:tc>
                  <a:txBody>
                    <a:bodyPr/>
                    <a:lstStyle/>
                    <a:p>
                      <a:pPr marL="0" indent="0" algn="l" defTabSz="914126" rtl="0" eaLnBrk="1" latinLnBrk="0" hangingPunct="1">
                        <a:buFont typeface="Arial" panose="020B0604020202020204" pitchFamily="34" charset="0"/>
                        <a:buNone/>
                      </a:pPr>
                      <a:r>
                        <a:rPr lang="en-US" sz="2400" kern="1200" dirty="0">
                          <a:solidFill>
                            <a:schemeClr val="dk1"/>
                          </a:solidFill>
                          <a:latin typeface="Arial" panose="020B0604020202020204" pitchFamily="34" charset="0"/>
                          <a:ea typeface="+mn-ea"/>
                          <a:cs typeface="Arial" panose="020B0604020202020204" pitchFamily="34" charset="0"/>
                        </a:rPr>
                        <a:t>MCAS Portal Modules and Video Demonstrations</a:t>
                      </a:r>
                    </a:p>
                    <a:p>
                      <a:pPr marL="342900" indent="-342900" algn="l" defTabSz="914126" rtl="0" eaLnBrk="1" latinLnBrk="0" hangingPunct="1">
                        <a:buFont typeface="Arial" panose="020B0604020202020204" pitchFamily="34" charset="0"/>
                        <a:buChar char="•"/>
                      </a:pPr>
                      <a:r>
                        <a:rPr lang="en-US" sz="2000" kern="1200" dirty="0">
                          <a:solidFill>
                            <a:schemeClr val="dk1"/>
                          </a:solidFill>
                          <a:latin typeface="Arial" panose="020B0604020202020204" pitchFamily="34" charset="0"/>
                          <a:ea typeface="+mn-ea"/>
                          <a:cs typeface="Arial" panose="020B0604020202020204" pitchFamily="34" charset="0"/>
                        </a:rPr>
                        <a:t>Video demonstration: Creating Classes and Scheduling Tests</a:t>
                      </a:r>
                    </a:p>
                  </a:txBody>
                  <a:tcPr/>
                </a:tc>
                <a:tc>
                  <a:txBody>
                    <a:bodyPr/>
                    <a:lstStyle/>
                    <a:p>
                      <a:r>
                        <a:rPr lang="en-US" sz="1800">
                          <a:latin typeface="Arial" panose="020B0604020202020204" pitchFamily="34" charset="0"/>
                          <a:cs typeface="Arial" panose="020B0604020202020204" pitchFamily="34" charset="0"/>
                          <a:hlinkClick r:id="rId3"/>
                        </a:rPr>
                        <a:t>https://mcas.onlinehelp.cognia.org/training-modules/</a:t>
                      </a:r>
                      <a:r>
                        <a:rPr lang="en-US" sz="180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1504066765"/>
                  </a:ext>
                </a:extLst>
              </a:tr>
              <a:tr h="616650">
                <a:tc>
                  <a:txBody>
                    <a:bodyPr/>
                    <a:lstStyle/>
                    <a:p>
                      <a:pPr marL="0" indent="0" algn="l" defTabSz="914126" rtl="0" eaLnBrk="1" latinLnBrk="0" hangingPunct="1">
                        <a:buFont typeface="Arial" panose="020B0604020202020204" pitchFamily="34" charset="0"/>
                        <a:buNone/>
                      </a:pPr>
                      <a:r>
                        <a:rPr lang="en-US" sz="2400" kern="1200" dirty="0">
                          <a:solidFill>
                            <a:schemeClr val="dk1"/>
                          </a:solidFill>
                          <a:latin typeface="Arial" panose="020B0604020202020204" pitchFamily="34" charset="0"/>
                          <a:ea typeface="+mn-ea"/>
                          <a:cs typeface="Arial" panose="020B0604020202020204" pitchFamily="34" charset="0"/>
                        </a:rPr>
                        <a:t>Recordings of previous training sessions</a:t>
                      </a:r>
                    </a:p>
                  </a:txBody>
                  <a:tcPr/>
                </a:tc>
                <a:tc>
                  <a:txBody>
                    <a:bodyPr/>
                    <a:lstStyle/>
                    <a:p>
                      <a:r>
                        <a:rPr lang="en-US" sz="1800">
                          <a:latin typeface="Arial" panose="020B0604020202020204" pitchFamily="34" charset="0"/>
                          <a:cs typeface="Arial" panose="020B0604020202020204" pitchFamily="34" charset="0"/>
                          <a:hlinkClick r:id="rId4"/>
                        </a:rPr>
                        <a:t>https://mcas.onlinehelp.cognia.org/training-webinars/</a:t>
                      </a:r>
                      <a:r>
                        <a:rPr lang="en-US" sz="180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3482634065"/>
                  </a:ext>
                </a:extLst>
              </a:tr>
              <a:tr h="616650">
                <a:tc>
                  <a:txBody>
                    <a:bodyPr/>
                    <a:lstStyle/>
                    <a:p>
                      <a:pPr marL="0" indent="0" algn="l" defTabSz="914126" rtl="0" eaLnBrk="1" latinLnBrk="0" hangingPunct="1">
                        <a:buFont typeface="Arial" panose="020B0604020202020204" pitchFamily="34" charset="0"/>
                        <a:buNone/>
                      </a:pPr>
                      <a:r>
                        <a:rPr lang="en-US" sz="2400" kern="1200" dirty="0">
                          <a:solidFill>
                            <a:schemeClr val="dk1"/>
                          </a:solidFill>
                          <a:latin typeface="Arial" panose="020B0604020202020204" pitchFamily="34" charset="0"/>
                          <a:ea typeface="+mn-ea"/>
                          <a:cs typeface="Arial" panose="020B0604020202020204" pitchFamily="34" charset="0"/>
                        </a:rPr>
                        <a:t>Slide template for training test administrators</a:t>
                      </a:r>
                    </a:p>
                    <a:p>
                      <a:pPr marL="0" indent="0" algn="l" defTabSz="914126" rtl="0" eaLnBrk="1" latinLnBrk="0" hangingPunct="1">
                        <a:buFont typeface="Arial" panose="020B0604020202020204" pitchFamily="34" charset="0"/>
                        <a:buNone/>
                      </a:pPr>
                      <a:endParaRPr lang="en-US" sz="2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1800">
                          <a:latin typeface="Arial" panose="020B0604020202020204" pitchFamily="34" charset="0"/>
                          <a:cs typeface="Arial" panose="020B0604020202020204" pitchFamily="34" charset="0"/>
                          <a:hlinkClick r:id="rId5"/>
                        </a:rPr>
                        <a:t>https://www.doe.mass.edu/mcas/testadmin/training/slides.pptx</a:t>
                      </a: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95479919"/>
                  </a:ext>
                </a:extLst>
              </a:tr>
              <a:tr h="616650">
                <a:tc>
                  <a:txBody>
                    <a:bodyPr/>
                    <a:lstStyle/>
                    <a:p>
                      <a:pPr marL="0" indent="0" algn="l" defTabSz="914126" rtl="0" eaLnBrk="1" latinLnBrk="0" hangingPunct="1">
                        <a:buFont typeface="Arial" panose="020B0604020202020204" pitchFamily="34" charset="0"/>
                        <a:buNone/>
                      </a:pPr>
                      <a:r>
                        <a:rPr lang="en-US" sz="2400" kern="1200" dirty="0">
                          <a:solidFill>
                            <a:schemeClr val="dk1"/>
                          </a:solidFill>
                          <a:latin typeface="Arial" panose="020B0604020202020204" pitchFamily="34" charset="0"/>
                          <a:ea typeface="+mn-ea"/>
                          <a:cs typeface="Arial" panose="020B0604020202020204" pitchFamily="34" charset="0"/>
                        </a:rPr>
                        <a:t>Test administrator tasks in the MCAS Portal</a:t>
                      </a:r>
                    </a:p>
                    <a:p>
                      <a:pPr marL="342900" indent="-342900" algn="l" defTabSz="914126" rtl="0" eaLnBrk="1" latinLnBrk="0" hangingPunct="1">
                        <a:buFont typeface="Arial" panose="020B0604020202020204" pitchFamily="34" charset="0"/>
                        <a:buChar char="•"/>
                      </a:pPr>
                      <a:r>
                        <a:rPr lang="en-US" sz="2400" kern="1200" dirty="0">
                          <a:solidFill>
                            <a:schemeClr val="dk1"/>
                          </a:solidFill>
                          <a:latin typeface="Arial" panose="020B0604020202020204" pitchFamily="34" charset="0"/>
                          <a:ea typeface="+mn-ea"/>
                          <a:cs typeface="Arial" panose="020B0604020202020204" pitchFamily="34" charset="0"/>
                          <a:hlinkClick r:id="rId6"/>
                        </a:rPr>
                        <a:t>Recording</a:t>
                      </a:r>
                      <a:r>
                        <a:rPr lang="en-US" sz="2400" kern="1200" dirty="0">
                          <a:solidFill>
                            <a:schemeClr val="dk1"/>
                          </a:solidFill>
                          <a:latin typeface="Arial" panose="020B0604020202020204" pitchFamily="34" charset="0"/>
                          <a:ea typeface="+mn-ea"/>
                          <a:cs typeface="Arial" panose="020B0604020202020204" pitchFamily="34" charset="0"/>
                        </a:rPr>
                        <a:t> (begins at 36:05)</a:t>
                      </a:r>
                    </a:p>
                    <a:p>
                      <a:pPr marL="342900" indent="-342900" algn="l" defTabSz="914126" rtl="0" eaLnBrk="1" latinLnBrk="0" hangingPunct="1">
                        <a:buFont typeface="Arial" panose="020B0604020202020204" pitchFamily="34" charset="0"/>
                        <a:buChar char="•"/>
                      </a:pPr>
                      <a:r>
                        <a:rPr lang="en-US" sz="2400" kern="1200" dirty="0">
                          <a:solidFill>
                            <a:schemeClr val="dk1"/>
                          </a:solidFill>
                          <a:latin typeface="Arial" panose="020B0604020202020204" pitchFamily="34" charset="0"/>
                          <a:ea typeface="+mn-ea"/>
                          <a:cs typeface="Arial" panose="020B0604020202020204" pitchFamily="34" charset="0"/>
                          <a:hlinkClick r:id="rId7"/>
                        </a:rPr>
                        <a:t>Slides 43–51</a:t>
                      </a:r>
                      <a:endParaRPr lang="en-US" sz="2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1800">
                          <a:latin typeface="Arial" panose="020B0604020202020204" pitchFamily="34" charset="0"/>
                          <a:cs typeface="Arial" panose="020B0604020202020204" pitchFamily="34" charset="0"/>
                          <a:hlinkClick r:id="rId4"/>
                        </a:rPr>
                        <a:t>https://mcas.onlinehelp.cognia.org/training-webinars/</a:t>
                      </a:r>
                      <a:r>
                        <a:rPr lang="en-US" sz="180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4177622211"/>
                  </a:ext>
                </a:extLst>
              </a:tr>
            </a:tbl>
          </a:graphicData>
        </a:graphic>
      </p:graphicFrame>
    </p:spTree>
    <p:extLst>
      <p:ext uri="{BB962C8B-B14F-4D97-AF65-F5344CB8AC3E}">
        <p14:creationId xmlns:p14="http://schemas.microsoft.com/office/powerpoint/2010/main" val="4063676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3EA35-0C3E-C283-AAE5-B387BF0BF9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F04ED1-D3ED-1335-1EF6-D27DB9EC5730}"/>
              </a:ext>
            </a:extLst>
          </p:cNvPr>
          <p:cNvSpPr>
            <a:spLocks noGrp="1"/>
          </p:cNvSpPr>
          <p:nvPr>
            <p:ph type="title" idx="4294967295"/>
          </p:nvPr>
        </p:nvSpPr>
        <p:spPr>
          <a:xfrm>
            <a:off x="505970" y="162859"/>
            <a:ext cx="11369675" cy="679450"/>
          </a:xfrm>
        </p:spPr>
        <p:txBody>
          <a:bodyPr>
            <a:normAutofit fontScale="90000"/>
          </a:bodyPr>
          <a:lstStyle/>
          <a:p>
            <a:r>
              <a:rPr lang="en-US" sz="4400" dirty="0">
                <a:solidFill>
                  <a:srgbClr val="3647B6"/>
                </a:solidFill>
                <a:cs typeface="Segoe UI" pitchFamily="34" charset="0"/>
              </a:rPr>
              <a:t>Technology Resources</a:t>
            </a:r>
          </a:p>
        </p:txBody>
      </p:sp>
      <p:graphicFrame>
        <p:nvGraphicFramePr>
          <p:cNvPr id="6" name="Content Placeholder 5">
            <a:extLst>
              <a:ext uri="{FF2B5EF4-FFF2-40B4-BE49-F238E27FC236}">
                <a16:creationId xmlns:a16="http://schemas.microsoft.com/office/drawing/2014/main" id="{13673324-7BC8-0B00-6574-7E50D89C8AAA}"/>
              </a:ext>
            </a:extLst>
          </p:cNvPr>
          <p:cNvGraphicFramePr>
            <a:graphicFrameLocks noGrp="1"/>
          </p:cNvGraphicFramePr>
          <p:nvPr>
            <p:ph idx="4294967295"/>
            <p:extLst>
              <p:ext uri="{D42A27DB-BD31-4B8C-83A1-F6EECF244321}">
                <p14:modId xmlns:p14="http://schemas.microsoft.com/office/powerpoint/2010/main" val="3897952990"/>
              </p:ext>
            </p:extLst>
          </p:nvPr>
        </p:nvGraphicFramePr>
        <p:xfrm>
          <a:off x="193388" y="975658"/>
          <a:ext cx="11805223" cy="3124935"/>
        </p:xfrm>
        <a:graphic>
          <a:graphicData uri="http://schemas.openxmlformats.org/drawingml/2006/table">
            <a:tbl>
              <a:tblPr firstRow="1" bandRow="1">
                <a:tableStyleId>{5C22544A-7EE6-4342-B048-85BDC9FD1C3A}</a:tableStyleId>
              </a:tblPr>
              <a:tblGrid>
                <a:gridCol w="7122537">
                  <a:extLst>
                    <a:ext uri="{9D8B030D-6E8A-4147-A177-3AD203B41FA5}">
                      <a16:colId xmlns:a16="http://schemas.microsoft.com/office/drawing/2014/main" val="693765042"/>
                    </a:ext>
                  </a:extLst>
                </a:gridCol>
                <a:gridCol w="4682686">
                  <a:extLst>
                    <a:ext uri="{9D8B030D-6E8A-4147-A177-3AD203B41FA5}">
                      <a16:colId xmlns:a16="http://schemas.microsoft.com/office/drawing/2014/main" val="4077489660"/>
                    </a:ext>
                  </a:extLst>
                </a:gridCol>
              </a:tblGrid>
              <a:tr h="381735">
                <a:tc>
                  <a:txBody>
                    <a:bodyPr/>
                    <a:lstStyle/>
                    <a:p>
                      <a:pPr marL="0" algn="l" defTabSz="914126" rtl="0" eaLnBrk="1" latinLnBrk="0" hangingPunct="1"/>
                      <a:r>
                        <a:rPr lang="en-US" sz="1800" b="1" kern="1200" dirty="0">
                          <a:solidFill>
                            <a:schemeClr val="lt1"/>
                          </a:solidFill>
                          <a:latin typeface="Arial" panose="020B0604020202020204" pitchFamily="34" charset="0"/>
                          <a:ea typeface="+mn-ea"/>
                          <a:cs typeface="Arial" panose="020B0604020202020204" pitchFamily="34" charset="0"/>
                        </a:rPr>
                        <a:t>Resource</a:t>
                      </a:r>
                    </a:p>
                  </a:txBody>
                  <a:tcPr/>
                </a:tc>
                <a:tc>
                  <a:txBody>
                    <a:bodyPr/>
                    <a:lstStyle/>
                    <a:p>
                      <a:pPr marL="0" algn="l" defTabSz="914126" rtl="0" eaLnBrk="1" latinLnBrk="0" hangingPunct="1"/>
                      <a:r>
                        <a:rPr lang="en-US" sz="1800" b="1" kern="1200">
                          <a:solidFill>
                            <a:schemeClr val="lt1"/>
                          </a:solidFill>
                          <a:latin typeface="Arial" panose="020B0604020202020204" pitchFamily="34" charset="0"/>
                          <a:ea typeface="+mn-ea"/>
                          <a:cs typeface="Arial" panose="020B0604020202020204" pitchFamily="34" charset="0"/>
                        </a:rPr>
                        <a:t>Location</a:t>
                      </a:r>
                    </a:p>
                  </a:txBody>
                  <a:tcPr/>
                </a:tc>
                <a:extLst>
                  <a:ext uri="{0D108BD9-81ED-4DB2-BD59-A6C34878D82A}">
                    <a16:rowId xmlns:a16="http://schemas.microsoft.com/office/drawing/2014/main" val="2087652330"/>
                  </a:ext>
                </a:extLst>
              </a:tr>
              <a:tr h="1174571">
                <a:tc>
                  <a:txBody>
                    <a:bodyPr/>
                    <a:lstStyle/>
                    <a:p>
                      <a:pPr marL="0" algn="l" defTabSz="914126" rtl="0" eaLnBrk="1" latinLnBrk="0" hangingPunct="1"/>
                      <a:r>
                        <a:rPr lang="en-US" sz="2400" kern="1200" dirty="0">
                          <a:solidFill>
                            <a:schemeClr val="dk1"/>
                          </a:solidFill>
                          <a:latin typeface="Arial" panose="020B0604020202020204" pitchFamily="34" charset="0"/>
                          <a:ea typeface="+mn-ea"/>
                          <a:cs typeface="Arial" panose="020B0604020202020204" pitchFamily="34" charset="0"/>
                        </a:rPr>
                        <a:t>Technology Information</a:t>
                      </a:r>
                    </a:p>
                    <a:p>
                      <a:pPr marL="342900" indent="-342900" algn="l" defTabSz="914126" rtl="0" eaLnBrk="1" latinLnBrk="0" hangingPunct="1">
                        <a:buFont typeface="Arial" panose="020B0604020202020204" pitchFamily="34" charset="0"/>
                        <a:buChar char="•"/>
                      </a:pPr>
                      <a:r>
                        <a:rPr lang="en-US" sz="2000" kern="1200" dirty="0">
                          <a:solidFill>
                            <a:schemeClr val="dk1"/>
                          </a:solidFill>
                          <a:latin typeface="Arial" panose="020B0604020202020204" pitchFamily="34" charset="0"/>
                          <a:ea typeface="+mn-ea"/>
                          <a:cs typeface="Arial" panose="020B0604020202020204" pitchFamily="34" charset="0"/>
                        </a:rPr>
                        <a:t>Technology Guidelines for MCAS Computer-Based Testing</a:t>
                      </a:r>
                    </a:p>
                    <a:p>
                      <a:pPr marL="342900" indent="-342900" algn="l" defTabSz="914126" rtl="0" eaLnBrk="1" latinLnBrk="0" hangingPunct="1">
                        <a:buFont typeface="Arial" panose="020B0604020202020204" pitchFamily="34" charset="0"/>
                        <a:buChar char="•"/>
                      </a:pPr>
                      <a:r>
                        <a:rPr lang="en-US" sz="2000" kern="1200" dirty="0">
                          <a:solidFill>
                            <a:schemeClr val="dk1"/>
                          </a:solidFill>
                          <a:latin typeface="Arial" panose="020B0604020202020204" pitchFamily="34" charset="0"/>
                          <a:ea typeface="+mn-ea"/>
                          <a:cs typeface="Arial" panose="020B0604020202020204" pitchFamily="34" charset="0"/>
                        </a:rPr>
                        <a:t>Guide to Installing the MCAS Student Kiosk and Conducting Site Readiness</a:t>
                      </a:r>
                    </a:p>
                  </a:txBody>
                  <a:tcPr/>
                </a:tc>
                <a:tc>
                  <a:txBody>
                    <a:bodyPr/>
                    <a:lstStyle/>
                    <a:p>
                      <a:r>
                        <a:rPr lang="en-US" sz="1800">
                          <a:latin typeface="Arial" panose="020B0604020202020204" pitchFamily="34" charset="0"/>
                          <a:cs typeface="Arial" panose="020B0604020202020204" pitchFamily="34" charset="0"/>
                          <a:hlinkClick r:id="rId3"/>
                        </a:rPr>
                        <a:t>https://mcas.onlinehelp.cognia.org/</a:t>
                      </a:r>
                      <a:br>
                        <a:rPr lang="en-US" sz="1800">
                          <a:latin typeface="Arial" panose="020B0604020202020204" pitchFamily="34" charset="0"/>
                          <a:cs typeface="Arial" panose="020B0604020202020204" pitchFamily="34" charset="0"/>
                          <a:hlinkClick r:id="rId3"/>
                        </a:rPr>
                      </a:br>
                      <a:r>
                        <a:rPr lang="en-US" sz="1800">
                          <a:latin typeface="Arial" panose="020B0604020202020204" pitchFamily="34" charset="0"/>
                          <a:cs typeface="Arial" panose="020B0604020202020204" pitchFamily="34" charset="0"/>
                          <a:hlinkClick r:id="rId3"/>
                        </a:rPr>
                        <a:t>technology-setup/</a:t>
                      </a:r>
                      <a:r>
                        <a:rPr lang="en-US" sz="180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822600052"/>
                  </a:ext>
                </a:extLst>
              </a:tr>
              <a:tr h="1174571">
                <a:tc>
                  <a:txBody>
                    <a:bodyPr/>
                    <a:lstStyle/>
                    <a:p>
                      <a:pPr marL="0" indent="0" algn="l" defTabSz="914126" rtl="0" eaLnBrk="1" latinLnBrk="0" hangingPunct="1">
                        <a:buFont typeface="Arial" panose="020B0604020202020204" pitchFamily="34" charset="0"/>
                        <a:buNone/>
                      </a:pPr>
                      <a:r>
                        <a:rPr lang="en-US" sz="2400" kern="1200" dirty="0">
                          <a:solidFill>
                            <a:schemeClr val="dk1"/>
                          </a:solidFill>
                          <a:latin typeface="Arial" panose="020B0604020202020204" pitchFamily="34" charset="0"/>
                          <a:ea typeface="+mn-ea"/>
                          <a:cs typeface="Arial" panose="020B0604020202020204" pitchFamily="34" charset="0"/>
                        </a:rPr>
                        <a:t>Previously recorded webinars</a:t>
                      </a:r>
                    </a:p>
                    <a:p>
                      <a:pPr marL="342900" indent="-342900" algn="l" defTabSz="914126" rtl="0" eaLnBrk="1" latinLnBrk="0" hangingPunct="1">
                        <a:buFont typeface="Arial" panose="020B0604020202020204" pitchFamily="34" charset="0"/>
                        <a:buChar char="•"/>
                      </a:pPr>
                      <a:r>
                        <a:rPr lang="en-US" sz="2000" kern="1200" dirty="0">
                          <a:solidFill>
                            <a:schemeClr val="dk1"/>
                          </a:solidFill>
                          <a:latin typeface="Arial" panose="020B0604020202020204" pitchFamily="34" charset="0"/>
                          <a:ea typeface="+mn-ea"/>
                          <a:cs typeface="Arial" panose="020B0604020202020204" pitchFamily="34" charset="0"/>
                        </a:rPr>
                        <a:t>Introduction to the MCAS Portal: Tasks for Technology Coordinators</a:t>
                      </a:r>
                    </a:p>
                    <a:p>
                      <a:pPr marL="342900" indent="-342900" algn="l" defTabSz="914126" rtl="0" eaLnBrk="1" latinLnBrk="0" hangingPunct="1">
                        <a:buFont typeface="Arial" panose="020B0604020202020204" pitchFamily="34" charset="0"/>
                        <a:buChar char="•"/>
                      </a:pPr>
                      <a:r>
                        <a:rPr lang="en-US" sz="2000" kern="1200" dirty="0">
                          <a:solidFill>
                            <a:schemeClr val="dk1"/>
                          </a:solidFill>
                          <a:latin typeface="Arial" panose="020B0604020202020204" pitchFamily="34" charset="0"/>
                          <a:ea typeface="+mn-ea"/>
                          <a:cs typeface="Arial" panose="020B0604020202020204" pitchFamily="34" charset="0"/>
                        </a:rPr>
                        <a:t>MCAS Technology Coordinator Training</a:t>
                      </a:r>
                    </a:p>
                  </a:txBody>
                  <a:tcPr/>
                </a:tc>
                <a:tc>
                  <a:txBody>
                    <a:bodyPr/>
                    <a:lstStyle/>
                    <a:p>
                      <a:r>
                        <a:rPr lang="en-US" sz="1800" dirty="0">
                          <a:latin typeface="Arial" panose="020B0604020202020204" pitchFamily="34" charset="0"/>
                          <a:cs typeface="Arial" panose="020B0604020202020204" pitchFamily="34" charset="0"/>
                          <a:hlinkClick r:id="rId4"/>
                        </a:rPr>
                        <a:t>https://mcas.onlinehelp.cognia.org/training-webinars/</a:t>
                      </a:r>
                      <a:r>
                        <a:rPr lang="en-US" sz="18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176295014"/>
                  </a:ext>
                </a:extLst>
              </a:tr>
            </a:tbl>
          </a:graphicData>
        </a:graphic>
      </p:graphicFrame>
    </p:spTree>
    <p:extLst>
      <p:ext uri="{BB962C8B-B14F-4D97-AF65-F5344CB8AC3E}">
        <p14:creationId xmlns:p14="http://schemas.microsoft.com/office/powerpoint/2010/main" val="3624656205"/>
      </p:ext>
    </p:extLst>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32492CAC103A49A985C1EA3C99F8E6" ma:contentTypeVersion="14" ma:contentTypeDescription="Create a new document." ma:contentTypeScope="" ma:versionID="029ab163fe53dea6eac6a50caa86fa3a">
  <xsd:schema xmlns:xsd="http://www.w3.org/2001/XMLSchema" xmlns:xs="http://www.w3.org/2001/XMLSchema" xmlns:p="http://schemas.microsoft.com/office/2006/metadata/properties" xmlns:ns2="e77133ba-eec1-4d51-86ef-7b6d23495175" xmlns:ns3="049449a1-970d-4061-91c8-87f7c4621d9d" targetNamespace="http://schemas.microsoft.com/office/2006/metadata/properties" ma:root="true" ma:fieldsID="96eeb4d8f957f047a37b3907739772c3" ns2:_="" ns3:_="">
    <xsd:import namespace="e77133ba-eec1-4d51-86ef-7b6d23495175"/>
    <xsd:import namespace="049449a1-970d-4061-91c8-87f7c4621d9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7133ba-eec1-4d51-86ef-7b6d234951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9449a1-970d-4061-91c8-87f7c4621d9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44dd94a-ad39-4ee4-bc43-d261aca497bd}" ma:internalName="TaxCatchAll" ma:showField="CatchAllData" ma:web="049449a1-970d-4061-91c8-87f7c4621d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49449a1-970d-4061-91c8-87f7c4621d9d">
      <UserInfo>
        <DisplayName>Zalk, Jodie (DESE)</DisplayName>
        <AccountId>18</AccountId>
        <AccountType/>
      </UserInfo>
      <UserInfo>
        <DisplayName>Cullen, Shannon (DESE)</DisplayName>
        <AccountId>17</AccountId>
        <AccountType/>
      </UserInfo>
      <UserInfo>
        <DisplayName>Kelley, R. Scott (DESE)</DisplayName>
        <AccountId>23</AccountId>
        <AccountType/>
      </UserInfo>
      <UserInfo>
        <DisplayName>Jennifer Kash</DisplayName>
        <AccountId>87</AccountId>
        <AccountType/>
      </UserInfo>
      <UserInfo>
        <DisplayName>Pelychaty, Robert (DESE)</DisplayName>
        <AccountId>38</AccountId>
        <AccountType/>
      </UserInfo>
    </SharedWithUsers>
    <lcf76f155ced4ddcb4097134ff3c332f xmlns="e77133ba-eec1-4d51-86ef-7b6d23495175">
      <Terms xmlns="http://schemas.microsoft.com/office/infopath/2007/PartnerControls"/>
    </lcf76f155ced4ddcb4097134ff3c332f>
    <TaxCatchAll xmlns="049449a1-970d-4061-91c8-87f7c4621d9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1600CA-CD72-4E89-8B29-DFF136A282BB}">
  <ds:schemaRefs>
    <ds:schemaRef ds:uri="049449a1-970d-4061-91c8-87f7c4621d9d"/>
    <ds:schemaRef ds:uri="e77133ba-eec1-4d51-86ef-7b6d234951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EAF0FD2-44B7-49AE-A44E-FF3F2848CDD7}">
  <ds:schemaRefs>
    <ds:schemaRef ds:uri="http://purl.org/dc/elements/1.1/"/>
    <ds:schemaRef ds:uri="http://schemas.microsoft.com/office/infopath/2007/PartnerControls"/>
    <ds:schemaRef ds:uri="http://purl.org/dc/dcmitype/"/>
    <ds:schemaRef ds:uri="049449a1-970d-4061-91c8-87f7c4621d9d"/>
    <ds:schemaRef ds:uri="http://schemas.microsoft.com/office/2006/documentManagement/types"/>
    <ds:schemaRef ds:uri="e77133ba-eec1-4d51-86ef-7b6d23495175"/>
    <ds:schemaRef ds:uri="http://schemas.microsoft.com/office/2006/metadata/properties"/>
    <ds:schemaRef ds:uri="http://purl.org/dc/terms/"/>
    <ds:schemaRef ds:uri="http://www.w3.org/XML/1998/namespace"/>
    <ds:schemaRef ds:uri="http://schemas.openxmlformats.org/package/2006/metadata/core-properties"/>
  </ds:schemaRefs>
</ds:datastoreItem>
</file>

<file path=customXml/itemProps3.xml><?xml version="1.0" encoding="utf-8"?>
<ds:datastoreItem xmlns:ds="http://schemas.openxmlformats.org/officeDocument/2006/customXml" ds:itemID="{3B70C1E0-D73F-4393-AF8B-EC030DBF27CE}">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ESE PowerPoint Template 2017</Template>
  <TotalTime>5016</TotalTime>
  <Words>960</Words>
  <Application>Microsoft Office PowerPoint</Application>
  <PresentationFormat>Widescreen</PresentationFormat>
  <Paragraphs>135</Paragraphs>
  <Slides>16</Slides>
  <Notes>16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等线</vt:lpstr>
      <vt:lpstr>Arial</vt:lpstr>
      <vt:lpstr>Calibri</vt:lpstr>
      <vt:lpstr>Courier New</vt:lpstr>
      <vt:lpstr>Helvetica</vt:lpstr>
      <vt:lpstr>Segoe</vt:lpstr>
      <vt:lpstr>Segoe SemiBold</vt:lpstr>
      <vt:lpstr>Segoe UI</vt:lpstr>
      <vt:lpstr>Segoe UI Semibold</vt:lpstr>
      <vt:lpstr>Wingdings</vt:lpstr>
      <vt:lpstr>ESE PowerPoint Template 2017</vt:lpstr>
      <vt:lpstr>Office Theme</vt:lpstr>
      <vt:lpstr>MCAS Portal Tasks: Grades 3–8  Office Hours</vt:lpstr>
      <vt:lpstr>Presenters</vt:lpstr>
      <vt:lpstr>Logistics for This Session </vt:lpstr>
      <vt:lpstr>Slides for This Session </vt:lpstr>
      <vt:lpstr>Today’s Agenda</vt:lpstr>
      <vt:lpstr>1. Resources </vt:lpstr>
      <vt:lpstr>Resources on Using the MCAS Portal</vt:lpstr>
      <vt:lpstr>Modules and Recordings of Previous Training Sessions</vt:lpstr>
      <vt:lpstr>Technology Resources</vt:lpstr>
      <vt:lpstr>Resources on the DESE Website</vt:lpstr>
      <vt:lpstr>2. Q&amp;A and Additional Demonstrations  </vt:lpstr>
      <vt:lpstr>Questions &amp; Answers</vt:lpstr>
      <vt:lpstr>3. Support and Next Steps </vt:lpstr>
      <vt:lpstr>Next Steps</vt:lpstr>
      <vt:lpstr>Email and Phone Support </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20</cp:revision>
  <cp:lastPrinted>2020-01-24T16:15:48Z</cp:lastPrinted>
  <dcterms:created xsi:type="dcterms:W3CDTF">2018-01-22T18:15:09Z</dcterms:created>
  <dcterms:modified xsi:type="dcterms:W3CDTF">2025-03-19T15:53:42Z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le Status">
    <vt:lpwstr>Draft</vt:lpwstr>
  </property>
  <property fmtid="{D5CDD505-2E9C-101B-9397-08002B2CF9AE}" pid="3" name="Archive">
    <vt:bool>false</vt:bool>
  </property>
  <property fmtid="{D5CDD505-2E9C-101B-9397-08002B2CF9AE}" pid="4" name="SharedWithUsers">
    <vt:lpwstr>18;#Zalk, Jodie (DESE)</vt:lpwstr>
  </property>
  <property fmtid="{D5CDD505-2E9C-101B-9397-08002B2CF9AE}" pid="5" name="Category0">
    <vt:lpwstr>To be assigned</vt:lpwstr>
  </property>
  <property fmtid="{D5CDD505-2E9C-101B-9397-08002B2CF9AE}" pid="6" name="Approval Record">
    <vt:bool>false</vt:bool>
  </property>
  <property fmtid="{D5CDD505-2E9C-101B-9397-08002B2CF9AE}" pid="7" name="Admin Year">
    <vt:lpwstr>2020</vt:lpwstr>
  </property>
  <property fmtid="{D5CDD505-2E9C-101B-9397-08002B2CF9AE}" pid="8" name="MediaServiceImageTags">
    <vt:lpwstr/>
  </property>
  <property fmtid="{D5CDD505-2E9C-101B-9397-08002B2CF9AE}" pid="9" name="MSIP_Label_09530f54-9721-46db-bbe4-0dd4cd6e1126_Enabled">
    <vt:lpwstr>true</vt:lpwstr>
  </property>
  <property fmtid="{D5CDD505-2E9C-101B-9397-08002B2CF9AE}" pid="10" name="MSIP_Label_09530f54-9721-46db-bbe4-0dd4cd6e1126_SetDate">
    <vt:lpwstr>2024-10-22T16:39:02Z</vt:lpwstr>
  </property>
  <property fmtid="{D5CDD505-2E9C-101B-9397-08002B2CF9AE}" pid="11" name="MSIP_Label_09530f54-9721-46db-bbe4-0dd4cd6e1126_Method">
    <vt:lpwstr>Standard</vt:lpwstr>
  </property>
  <property fmtid="{D5CDD505-2E9C-101B-9397-08002B2CF9AE}" pid="12" name="MSIP_Label_09530f54-9721-46db-bbe4-0dd4cd6e1126_Name">
    <vt:lpwstr>General</vt:lpwstr>
  </property>
  <property fmtid="{D5CDD505-2E9C-101B-9397-08002B2CF9AE}" pid="13" name="MSIP_Label_09530f54-9721-46db-bbe4-0dd4cd6e1126_SiteId">
    <vt:lpwstr>22230e31-3d9d-47b1-8794-50b0e2d7bd02</vt:lpwstr>
  </property>
  <property fmtid="{D5CDD505-2E9C-101B-9397-08002B2CF9AE}" pid="14" name="MSIP_Label_09530f54-9721-46db-bbe4-0dd4cd6e1126_ActionId">
    <vt:lpwstr>29e52121-f53f-4d45-a91e-224cb8ec555d</vt:lpwstr>
  </property>
  <property fmtid="{D5CDD505-2E9C-101B-9397-08002B2CF9AE}" pid="15" name="MSIP_Label_09530f54-9721-46db-bbe4-0dd4cd6e1126_ContentBits">
    <vt:lpwstr>2</vt:lpwstr>
  </property>
  <property fmtid="{D5CDD505-2E9C-101B-9397-08002B2CF9AE}" pid="16" name="ClassificationContentMarkingFooterLocations">
    <vt:lpwstr>ESE PowerPoint Template 2017:8\Office Theme:4</vt:lpwstr>
  </property>
  <property fmtid="{D5CDD505-2E9C-101B-9397-08002B2CF9AE}" pid="17" name="ClassificationContentMarkingFooterText">
    <vt:lpwstr>Copyright - eMetric LLC</vt:lpwstr>
  </property>
  <property fmtid="{D5CDD505-2E9C-101B-9397-08002B2CF9AE}" pid="18" name="ContentTypeId">
    <vt:lpwstr>0x0101001632492CAC103A49A985C1EA3C99F8E6</vt:lpwstr>
  </property>
</Properties>
</file>