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06"/>
  </p:notesMasterIdLst>
  <p:handoutMasterIdLst>
    <p:handoutMasterId r:id="rId107"/>
  </p:handoutMasterIdLst>
  <p:sldIdLst>
    <p:sldId id="262" r:id="rId5"/>
    <p:sldId id="264" r:id="rId6"/>
    <p:sldId id="1184" r:id="rId7"/>
    <p:sldId id="1206" r:id="rId8"/>
    <p:sldId id="267" r:id="rId9"/>
    <p:sldId id="1448" r:id="rId10"/>
    <p:sldId id="278" r:id="rId11"/>
    <p:sldId id="1449" r:id="rId12"/>
    <p:sldId id="1337" r:id="rId13"/>
    <p:sldId id="1451" r:id="rId14"/>
    <p:sldId id="1339" r:id="rId15"/>
    <p:sldId id="1341" r:id="rId16"/>
    <p:sldId id="1452" r:id="rId17"/>
    <p:sldId id="345" r:id="rId18"/>
    <p:sldId id="266" r:id="rId19"/>
    <p:sldId id="1338" r:id="rId20"/>
    <p:sldId id="1453" r:id="rId21"/>
    <p:sldId id="1233" r:id="rId22"/>
    <p:sldId id="270" r:id="rId23"/>
    <p:sldId id="1174" r:id="rId24"/>
    <p:sldId id="1342" r:id="rId25"/>
    <p:sldId id="1270" r:id="rId26"/>
    <p:sldId id="1229" r:id="rId27"/>
    <p:sldId id="276" r:id="rId28"/>
    <p:sldId id="1263" r:id="rId29"/>
    <p:sldId id="279" r:id="rId30"/>
    <p:sldId id="1343" r:id="rId31"/>
    <p:sldId id="1271" r:id="rId32"/>
    <p:sldId id="1231" r:id="rId33"/>
    <p:sldId id="1269" r:id="rId34"/>
    <p:sldId id="1235" r:id="rId35"/>
    <p:sldId id="1236" r:id="rId36"/>
    <p:sldId id="1237" r:id="rId37"/>
    <p:sldId id="1238" r:id="rId38"/>
    <p:sldId id="1239" r:id="rId39"/>
    <p:sldId id="1240" r:id="rId40"/>
    <p:sldId id="1336" r:id="rId41"/>
    <p:sldId id="1333" r:id="rId42"/>
    <p:sldId id="1334" r:id="rId43"/>
    <p:sldId id="307" r:id="rId44"/>
    <p:sldId id="1273" r:id="rId45"/>
    <p:sldId id="1242" r:id="rId46"/>
    <p:sldId id="1335" r:id="rId47"/>
    <p:sldId id="293" r:id="rId48"/>
    <p:sldId id="1328" r:id="rId49"/>
    <p:sldId id="1276" r:id="rId50"/>
    <p:sldId id="1445" r:id="rId51"/>
    <p:sldId id="1329" r:id="rId52"/>
    <p:sldId id="1152" r:id="rId53"/>
    <p:sldId id="1446" r:id="rId54"/>
    <p:sldId id="1447" r:id="rId55"/>
    <p:sldId id="1243" r:id="rId56"/>
    <p:sldId id="296" r:id="rId57"/>
    <p:sldId id="1340" r:id="rId58"/>
    <p:sldId id="1245" r:id="rId59"/>
    <p:sldId id="329" r:id="rId60"/>
    <p:sldId id="330" r:id="rId61"/>
    <p:sldId id="297" r:id="rId62"/>
    <p:sldId id="298" r:id="rId63"/>
    <p:sldId id="331" r:id="rId64"/>
    <p:sldId id="299" r:id="rId65"/>
    <p:sldId id="300" r:id="rId66"/>
    <p:sldId id="1265" r:id="rId67"/>
    <p:sldId id="301" r:id="rId68"/>
    <p:sldId id="302" r:id="rId69"/>
    <p:sldId id="303" r:id="rId70"/>
    <p:sldId id="304" r:id="rId71"/>
    <p:sldId id="333" r:id="rId72"/>
    <p:sldId id="305" r:id="rId73"/>
    <p:sldId id="1266" r:id="rId74"/>
    <p:sldId id="332" r:id="rId75"/>
    <p:sldId id="334" r:id="rId76"/>
    <p:sldId id="335" r:id="rId77"/>
    <p:sldId id="339" r:id="rId78"/>
    <p:sldId id="336" r:id="rId79"/>
    <p:sldId id="337" r:id="rId80"/>
    <p:sldId id="338" r:id="rId81"/>
    <p:sldId id="371" r:id="rId82"/>
    <p:sldId id="340" r:id="rId83"/>
    <p:sldId id="1267" r:id="rId84"/>
    <p:sldId id="327" r:id="rId85"/>
    <p:sldId id="373" r:id="rId86"/>
    <p:sldId id="1177" r:id="rId87"/>
    <p:sldId id="342" r:id="rId88"/>
    <p:sldId id="344" r:id="rId89"/>
    <p:sldId id="347" r:id="rId90"/>
    <p:sldId id="1150" r:id="rId91"/>
    <p:sldId id="1157" r:id="rId92"/>
    <p:sldId id="348" r:id="rId93"/>
    <p:sldId id="1442" r:id="rId94"/>
    <p:sldId id="1251" r:id="rId95"/>
    <p:sldId id="311" r:id="rId96"/>
    <p:sldId id="1165" r:id="rId97"/>
    <p:sldId id="1275" r:id="rId98"/>
    <p:sldId id="354" r:id="rId99"/>
    <p:sldId id="355" r:id="rId100"/>
    <p:sldId id="356" r:id="rId101"/>
    <p:sldId id="357" r:id="rId102"/>
    <p:sldId id="358" r:id="rId103"/>
    <p:sldId id="359" r:id="rId104"/>
    <p:sldId id="1156" r:id="rId10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065B60-68B2-033C-0531-4C24429BD042}" name="Cullen, Shannon (DESE)" initials="CS(" userId="S::Shannon.Cullen@mass.gov::6b1ad6a8-5818-44b3-9274-ccefbf22d13d" providerId="AD"/>
  <p188:author id="{2DDAB86A-D521-A4F8-DC3C-FF0AD3E217C3}" name="Zalk, Jodie (DESE)" initials="ZJ(" userId="S::Jodie.L.Zalk@mass.gov::e1452584-4588-4fe8-8e76-c634323654f0" providerId="AD"/>
  <p188:author id="{D2B726C1-6B67-7C9B-17B0-EF1B90BE53D0}" name="Pelychaty, Robert (DESE)" initials="P(" userId="S::robert.pelychaty@mass.gov::4b7f82dc-9b90-4364-a63e-8be2ecd61eb5" providerId="AD"/>
  <p188:author id="{8E0784C7-A4CA-7647-B0A9-222665956AEB}" name="Ragsdale, David (DESE)" initials="RD" userId="S::david.ragsdale@mass.gov::587e51b7-b7d7-43e1-8411-df89860897aa" providerId="AD"/>
  <p188:author id="{A2AB63E1-59F4-2BBC-B07B-799A89196A5C}" name="David Ragsdale" initials="DR" userId="S::David.Ragsdale@mass.gov::587e51b7-b7d7-43e1-8411-df89860897aa" providerId="AD"/>
  <p188:author id="{D7C264F7-7DD7-2006-D813-B710073AC89F}" name="Pelychaty, Robert (DESE)" initials="" userId="S::Robert.Pelychaty@mass.gov::4b7f82dc-9b90-4364-a63e-8be2ecd61e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ullen, Shannon (DESE)" initials="CS(" lastIdx="14" clrIdx="0">
    <p:extLst>
      <p:ext uri="{19B8F6BF-5375-455C-9EA6-DF929625EA0E}">
        <p15:presenceInfo xmlns:p15="http://schemas.microsoft.com/office/powerpoint/2012/main" userId="S::Shannon.Cullen@mass.gov::6b1ad6a8-5818-44b3-9274-ccefbf22d13d" providerId="AD"/>
      </p:ext>
    </p:extLst>
  </p:cmAuthor>
  <p:cmAuthor id="2" name="Zalk, Jodie (DESE)" initials="ZJ(" lastIdx="8" clrIdx="1">
    <p:extLst>
      <p:ext uri="{19B8F6BF-5375-455C-9EA6-DF929625EA0E}">
        <p15:presenceInfo xmlns:p15="http://schemas.microsoft.com/office/powerpoint/2012/main" userId="S::Jodie.L.Zalk@mass.gov::e1452584-4588-4fe8-8e76-c634323654f0" providerId="AD"/>
      </p:ext>
    </p:extLst>
  </p:cmAuthor>
  <p:cmAuthor id="3" name="Ragsdale, David (DESE)" initials="RD(" lastIdx="1" clrIdx="2">
    <p:extLst>
      <p:ext uri="{19B8F6BF-5375-455C-9EA6-DF929625EA0E}">
        <p15:presenceInfo xmlns:p15="http://schemas.microsoft.com/office/powerpoint/2012/main" userId="S::David.Ragsdale@mass.gov::587e51b7-b7d7-43e1-8411-df89860897aa" providerId="AD"/>
      </p:ext>
    </p:extLst>
  </p:cmAuthor>
  <p:cmAuthor id="4" name="Pelychaty, Robert (DESE)" initials="P(" lastIdx="2" clrIdx="3">
    <p:extLst>
      <p:ext uri="{19B8F6BF-5375-455C-9EA6-DF929625EA0E}">
        <p15:presenceInfo xmlns:p15="http://schemas.microsoft.com/office/powerpoint/2012/main" userId="S::robert.pelychaty@mass.gov::4b7f82dc-9b90-4364-a63e-8be2ecd61e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47B6"/>
    <a:srgbClr val="8397E7"/>
    <a:srgbClr val="CFD6EB"/>
    <a:srgbClr val="000000"/>
    <a:srgbClr val="AFCBFD"/>
    <a:srgbClr val="93A9FF"/>
    <a:srgbClr val="86A9E2"/>
    <a:srgbClr val="494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CC4D0C-C187-4228-9428-324A24D95E85}" v="1" dt="2025-01-29T20:21:44.5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641" autoAdjust="0"/>
    <p:restoredTop sz="94660"/>
  </p:normalViewPr>
  <p:slideViewPr>
    <p:cSldViewPr snapToGrid="0">
      <p:cViewPr varScale="1">
        <p:scale>
          <a:sx n="102" d="100"/>
          <a:sy n="102" d="100"/>
        </p:scale>
        <p:origin x="120" y="18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handoutMaster" Target="handoutMasters/handoutMaster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microsoft.com/office/2015/10/relationships/revisionInfo" Target="revisionInfo.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commentAuthors" Target="commentAuthor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notesMaster" Target="notesMasters/notesMaster1.xml"/><Relationship Id="rId114"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http://www.doe.mass.edu/mcas/updates.html"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doe.mass.edu/mcas/updates.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EFB3B8-40CA-439F-97EE-B05FDFEE2F03}"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B563D6A7-BF5B-42F2-8E0D-F50297828F40}">
      <dgm:prSet phldrT="[Text]" custT="1"/>
      <dgm:spPr/>
      <dgm:t>
        <a:bodyPr/>
        <a:lstStyle/>
        <a:p>
          <a:r>
            <a:rPr lang="en-US" sz="2000" b="1">
              <a:latin typeface="Arial" panose="020B0604020202020204" pitchFamily="34" charset="0"/>
              <a:cs typeface="Arial" panose="020B0604020202020204" pitchFamily="34" charset="0"/>
            </a:rPr>
            <a:t>Beginning in Fall 2024</a:t>
          </a:r>
        </a:p>
      </dgm:t>
      <dgm:extLst>
        <a:ext uri="{E40237B7-FDA0-4F09-8148-C483321AD2D9}">
          <dgm14:cNvPr xmlns:dgm14="http://schemas.microsoft.com/office/drawing/2010/diagram" id="0" name="">
            <a:extLst>
              <a:ext uri="{C183D7F6-B498-43B3-948B-1728B52AA6E4}">
                <adec:decorative xmlns:adec="http://schemas.microsoft.com/office/drawing/2017/decorative" val="0"/>
              </a:ext>
            </a:extLst>
          </dgm14:cNvPr>
        </a:ext>
      </dgm:extLst>
    </dgm:pt>
    <dgm:pt modelId="{9543EFFA-E497-407B-A174-155F1F9F6BDD}" type="parTrans" cxnId="{76B9229A-7334-4576-8A99-F2067161207F}">
      <dgm:prSet/>
      <dgm:spPr/>
      <dgm:t>
        <a:bodyPr/>
        <a:lstStyle/>
        <a:p>
          <a:endParaRPr lang="en-US"/>
        </a:p>
      </dgm:t>
    </dgm:pt>
    <dgm:pt modelId="{F78F0CA0-1A34-474D-A37B-3B51E725DAC5}" type="sibTrans" cxnId="{76B9229A-7334-4576-8A99-F2067161207F}">
      <dgm:prSet/>
      <dgm:spPr/>
      <dgm:t>
        <a:bodyPr/>
        <a:lstStyle/>
        <a:p>
          <a:endParaRPr lang="en-US"/>
        </a:p>
      </dgm:t>
    </dgm:pt>
    <dgm:pt modelId="{64E37092-3093-4051-BAF6-3308FB1B586D}">
      <dgm:prSet phldrT="[Text]" custT="1"/>
      <dgm:spPr/>
      <dgm:t>
        <a:bodyPr/>
        <a:lstStyle/>
        <a:p>
          <a:r>
            <a:rPr lang="en-US" sz="2000">
              <a:latin typeface="Arial" panose="020B0604020202020204" pitchFamily="34" charset="0"/>
              <a:cs typeface="Arial" panose="020B0604020202020204" pitchFamily="34" charset="0"/>
            </a:rPr>
            <a:t>(Ongoing) Read biweekly </a:t>
          </a:r>
          <a:r>
            <a:rPr lang="en-US" sz="2000">
              <a:latin typeface="Arial" panose="020B0604020202020204" pitchFamily="34" charset="0"/>
              <a:cs typeface="Arial" panose="020B0604020202020204" pitchFamily="34" charset="0"/>
              <a:hlinkClick xmlns:r="http://schemas.openxmlformats.org/officeDocument/2006/relationships" r:id="rId1"/>
            </a:rPr>
            <a:t>Student Assessment Updates</a:t>
          </a:r>
          <a:r>
            <a:rPr lang="en-US" sz="2000">
              <a:latin typeface="Arial" panose="020B0604020202020204" pitchFamily="34" charset="0"/>
              <a:cs typeface="Arial" panose="020B0604020202020204" pitchFamily="34" charset="0"/>
            </a:rPr>
            <a:t>. </a:t>
          </a:r>
        </a:p>
      </dgm:t>
    </dgm:pt>
    <dgm:pt modelId="{D1950554-12A3-4217-BEAF-5164ED47A080}" type="parTrans" cxnId="{10BF0AE0-745F-4242-A2AD-75CED21C5C82}">
      <dgm:prSet/>
      <dgm:spPr/>
      <dgm:t>
        <a:bodyPr/>
        <a:lstStyle/>
        <a:p>
          <a:endParaRPr lang="en-US"/>
        </a:p>
      </dgm:t>
    </dgm:pt>
    <dgm:pt modelId="{65C99F1C-EFBB-476B-A037-9685F04CEB5C}" type="sibTrans" cxnId="{10BF0AE0-745F-4242-A2AD-75CED21C5C82}">
      <dgm:prSet/>
      <dgm:spPr/>
      <dgm:t>
        <a:bodyPr/>
        <a:lstStyle/>
        <a:p>
          <a:endParaRPr lang="en-US"/>
        </a:p>
      </dgm:t>
    </dgm:pt>
    <dgm:pt modelId="{BF2085B9-47C4-4660-864C-0F1FC5334300}">
      <dgm:prSet phldrT="[Text]" custT="1"/>
      <dgm:spPr/>
      <dgm:t>
        <a:bodyPr/>
        <a:lstStyle/>
        <a:p>
          <a:r>
            <a:rPr lang="en-US" sz="2000" b="1">
              <a:latin typeface="Arial" panose="020B0604020202020204" pitchFamily="34" charset="0"/>
              <a:cs typeface="Arial" panose="020B0604020202020204" pitchFamily="34" charset="0"/>
            </a:rPr>
            <a:t>At least 2 months before testing</a:t>
          </a:r>
        </a:p>
      </dgm:t>
    </dgm:pt>
    <dgm:pt modelId="{140B26C8-3E94-472D-AA9A-5E95997C7D92}" type="parTrans" cxnId="{CA6C730E-CFC3-456D-9106-1B3EF78FFD2E}">
      <dgm:prSet/>
      <dgm:spPr/>
      <dgm:t>
        <a:bodyPr/>
        <a:lstStyle/>
        <a:p>
          <a:endParaRPr lang="en-US"/>
        </a:p>
      </dgm:t>
    </dgm:pt>
    <dgm:pt modelId="{FB8AE374-EFE9-4EAD-8EBA-9C2B58EAF7CA}" type="sibTrans" cxnId="{CA6C730E-CFC3-456D-9106-1B3EF78FFD2E}">
      <dgm:prSet/>
      <dgm:spPr/>
      <dgm:t>
        <a:bodyPr/>
        <a:lstStyle/>
        <a:p>
          <a:endParaRPr lang="en-US"/>
        </a:p>
      </dgm:t>
    </dgm:pt>
    <dgm:pt modelId="{5D005010-2DAC-43A2-A2C4-7D8C5B7122A1}">
      <dgm:prSet phldrT="[Text]" custT="1"/>
      <dgm:spPr/>
      <dgm:t>
        <a:bodyPr/>
        <a:lstStyle/>
        <a:p>
          <a:r>
            <a:rPr lang="en-US" sz="1800">
              <a:latin typeface="Arial" panose="020B0604020202020204" pitchFamily="34" charset="0"/>
              <a:cs typeface="Arial" panose="020B0604020202020204" pitchFamily="34" charset="0"/>
            </a:rPr>
            <a:t>Update user accounts</a:t>
          </a:r>
          <a:br>
            <a:rPr lang="en-US" sz="1800">
              <a:latin typeface="Arial" panose="020B0604020202020204" pitchFamily="34" charset="0"/>
              <a:cs typeface="Arial" panose="020B0604020202020204" pitchFamily="34" charset="0"/>
            </a:rPr>
          </a:br>
          <a:r>
            <a:rPr lang="en-US" sz="1800">
              <a:latin typeface="Arial" panose="020B0604020202020204" pitchFamily="34" charset="0"/>
              <a:cs typeface="Arial" panose="020B0604020202020204" pitchFamily="34" charset="0"/>
            </a:rPr>
            <a:t>the MCAS Portal and create additional accounts.</a:t>
          </a:r>
        </a:p>
      </dgm:t>
    </dgm:pt>
    <dgm:pt modelId="{56ED169B-04F6-4E8F-BBA7-201D9782F31A}" type="parTrans" cxnId="{994AD29F-9DFA-46F5-A955-831E1C593FBB}">
      <dgm:prSet/>
      <dgm:spPr/>
      <dgm:t>
        <a:bodyPr/>
        <a:lstStyle/>
        <a:p>
          <a:endParaRPr lang="en-US"/>
        </a:p>
      </dgm:t>
    </dgm:pt>
    <dgm:pt modelId="{FEDD5DCA-303A-49EA-AB09-C10B6FA9A8C7}" type="sibTrans" cxnId="{994AD29F-9DFA-46F5-A955-831E1C593FBB}">
      <dgm:prSet/>
      <dgm:spPr/>
      <dgm:t>
        <a:bodyPr/>
        <a:lstStyle/>
        <a:p>
          <a:endParaRPr lang="en-US"/>
        </a:p>
      </dgm:t>
    </dgm:pt>
    <dgm:pt modelId="{2A706D3E-FD1A-43CE-B285-996786F7EB3F}">
      <dgm:prSet phldrT="[Text]" custT="1"/>
      <dgm:spPr/>
      <dgm:t>
        <a:bodyPr/>
        <a:lstStyle/>
        <a:p>
          <a:endParaRPr lang="en-US" sz="1800"/>
        </a:p>
      </dgm:t>
    </dgm:pt>
    <dgm:pt modelId="{03FCA16E-24B6-4799-9CC4-A21378F33BC8}" type="parTrans" cxnId="{0E0D30A1-AF19-4F98-A04A-2012CF7B496E}">
      <dgm:prSet/>
      <dgm:spPr/>
      <dgm:t>
        <a:bodyPr/>
        <a:lstStyle/>
        <a:p>
          <a:endParaRPr lang="en-US"/>
        </a:p>
      </dgm:t>
    </dgm:pt>
    <dgm:pt modelId="{BFFC436D-E1AB-4513-94FA-F18D0028C08B}" type="sibTrans" cxnId="{0E0D30A1-AF19-4F98-A04A-2012CF7B496E}">
      <dgm:prSet/>
      <dgm:spPr/>
      <dgm:t>
        <a:bodyPr/>
        <a:lstStyle/>
        <a:p>
          <a:endParaRPr lang="en-US"/>
        </a:p>
      </dgm:t>
    </dgm:pt>
    <dgm:pt modelId="{467B61B1-B403-45B1-85A0-6F1A2273CE72}">
      <dgm:prSet phldrT="[Text]" custT="1"/>
      <dgm:spPr/>
      <dgm:t>
        <a:bodyPr/>
        <a:lstStyle/>
        <a:p>
          <a:r>
            <a:rPr lang="en-US" sz="2000" b="1">
              <a:latin typeface="Arial" panose="020B0604020202020204" pitchFamily="34" charset="0"/>
              <a:cs typeface="Arial" panose="020B0604020202020204" pitchFamily="34" charset="0"/>
            </a:rPr>
            <a:t>At least 2 weeks before testing</a:t>
          </a:r>
        </a:p>
      </dgm:t>
    </dgm:pt>
    <dgm:pt modelId="{DB340A8C-B1C5-425F-AFA4-B9434C27852C}" type="parTrans" cxnId="{8799259D-B400-4038-9C13-32CD22B0E82A}">
      <dgm:prSet/>
      <dgm:spPr/>
      <dgm:t>
        <a:bodyPr/>
        <a:lstStyle/>
        <a:p>
          <a:endParaRPr lang="en-US"/>
        </a:p>
      </dgm:t>
    </dgm:pt>
    <dgm:pt modelId="{5291E6EF-F7BB-49C8-AD0E-935F84B224A6}" type="sibTrans" cxnId="{8799259D-B400-4038-9C13-32CD22B0E82A}">
      <dgm:prSet/>
      <dgm:spPr/>
      <dgm:t>
        <a:bodyPr/>
        <a:lstStyle/>
        <a:p>
          <a:endParaRPr lang="en-US"/>
        </a:p>
      </dgm:t>
    </dgm:pt>
    <dgm:pt modelId="{913FF2A6-F1CA-471D-880A-ABD231C55285}">
      <dgm:prSet phldrT="[Text]" custT="1"/>
      <dgm:spPr/>
      <dgm:t>
        <a:bodyPr/>
        <a:lstStyle/>
        <a:p>
          <a:endParaRPr lang="en-US" sz="1900">
            <a:latin typeface="Arial" panose="020B0604020202020204" pitchFamily="34" charset="0"/>
            <a:cs typeface="Arial" panose="020B0604020202020204" pitchFamily="34" charset="0"/>
          </a:endParaRPr>
        </a:p>
      </dgm:t>
    </dgm:pt>
    <dgm:pt modelId="{FD5CAE00-679C-43B4-9F7B-549174BE23DC}" type="parTrans" cxnId="{1B20B1D6-C113-4A68-9AE3-033A4CB0CFAE}">
      <dgm:prSet/>
      <dgm:spPr/>
      <dgm:t>
        <a:bodyPr/>
        <a:lstStyle/>
        <a:p>
          <a:endParaRPr lang="en-US"/>
        </a:p>
      </dgm:t>
    </dgm:pt>
    <dgm:pt modelId="{8904E1F9-A2DB-4B0D-B510-E1F0D9EE642A}" type="sibTrans" cxnId="{1B20B1D6-C113-4A68-9AE3-033A4CB0CFAE}">
      <dgm:prSet/>
      <dgm:spPr/>
      <dgm:t>
        <a:bodyPr/>
        <a:lstStyle/>
        <a:p>
          <a:endParaRPr lang="en-US"/>
        </a:p>
      </dgm:t>
    </dgm:pt>
    <dgm:pt modelId="{858E3C0E-1C44-4E43-B734-6D57A6892083}">
      <dgm:prSet phldrT="[Text]" custT="1"/>
      <dgm:spPr/>
      <dgm:t>
        <a:bodyPr/>
        <a:lstStyle/>
        <a:p>
          <a:r>
            <a:rPr lang="en-US" sz="1900">
              <a:latin typeface="Arial" panose="020B0604020202020204" pitchFamily="34" charset="0"/>
              <a:cs typeface="Arial" panose="020B0604020202020204" pitchFamily="34" charset="0"/>
            </a:rPr>
            <a:t>Prepare students for online testing. </a:t>
          </a:r>
        </a:p>
      </dgm:t>
    </dgm:pt>
    <dgm:pt modelId="{28AD2089-B13B-4DFE-8BBE-368051F41EFC}" type="parTrans" cxnId="{D0EA3495-5073-4397-8D9C-F446F5EEBC45}">
      <dgm:prSet/>
      <dgm:spPr/>
      <dgm:t>
        <a:bodyPr/>
        <a:lstStyle/>
        <a:p>
          <a:endParaRPr lang="en-US"/>
        </a:p>
      </dgm:t>
    </dgm:pt>
    <dgm:pt modelId="{ED0C12D6-317B-4BBE-8A6F-72575CDB770E}" type="sibTrans" cxnId="{D0EA3495-5073-4397-8D9C-F446F5EEBC45}">
      <dgm:prSet/>
      <dgm:spPr/>
      <dgm:t>
        <a:bodyPr/>
        <a:lstStyle/>
        <a:p>
          <a:endParaRPr lang="en-US"/>
        </a:p>
      </dgm:t>
    </dgm:pt>
    <dgm:pt modelId="{A91A490C-C832-4D26-8ADD-3F51C3582A9D}">
      <dgm:prSet phldrT="[Text]" custT="1"/>
      <dgm:spPr/>
      <dgm:t>
        <a:bodyPr/>
        <a:lstStyle/>
        <a:p>
          <a:r>
            <a:rPr lang="en-US" sz="2000" dirty="0">
              <a:latin typeface="Arial" panose="020B0604020202020204" pitchFamily="34" charset="0"/>
              <a:cs typeface="Arial" panose="020B0604020202020204" pitchFamily="34" charset="0"/>
            </a:rPr>
            <a:t>Become familiar with CBT components.</a:t>
          </a:r>
        </a:p>
      </dgm:t>
    </dgm:pt>
    <dgm:pt modelId="{E130EEF9-11D3-4E79-BB06-E8192F6CB55C}" type="parTrans" cxnId="{83F2875C-1F98-424A-9000-90343DD1B39E}">
      <dgm:prSet/>
      <dgm:spPr/>
      <dgm:t>
        <a:bodyPr/>
        <a:lstStyle/>
        <a:p>
          <a:endParaRPr lang="en-US"/>
        </a:p>
      </dgm:t>
    </dgm:pt>
    <dgm:pt modelId="{39662942-AE67-4313-9AF4-5942DA1800AA}" type="sibTrans" cxnId="{83F2875C-1F98-424A-9000-90343DD1B39E}">
      <dgm:prSet/>
      <dgm:spPr/>
      <dgm:t>
        <a:bodyPr/>
        <a:lstStyle/>
        <a:p>
          <a:endParaRPr lang="en-US"/>
        </a:p>
      </dgm:t>
    </dgm:pt>
    <dgm:pt modelId="{27567DE6-4207-4E67-8EB8-408A036E262F}">
      <dgm:prSet phldrT="[Text]" custT="1"/>
      <dgm:spPr/>
      <dgm:t>
        <a:bodyPr/>
        <a:lstStyle/>
        <a:p>
          <a:r>
            <a:rPr lang="en-US" sz="2000" dirty="0">
              <a:latin typeface="Arial" panose="020B0604020202020204" pitchFamily="34" charset="0"/>
              <a:cs typeface="Arial" panose="020B0604020202020204" pitchFamily="34" charset="0"/>
            </a:rPr>
            <a:t>Identify the school test administration team. </a:t>
          </a:r>
        </a:p>
      </dgm:t>
    </dgm:pt>
    <dgm:pt modelId="{4131F353-28B7-4438-880A-3BC6E44BE890}" type="parTrans" cxnId="{A60ED018-4494-444B-8F43-0AFC6FB060A4}">
      <dgm:prSet/>
      <dgm:spPr/>
      <dgm:t>
        <a:bodyPr/>
        <a:lstStyle/>
        <a:p>
          <a:endParaRPr lang="en-US"/>
        </a:p>
      </dgm:t>
    </dgm:pt>
    <dgm:pt modelId="{5175206C-5323-4514-B9BA-8DDE7A4C5627}" type="sibTrans" cxnId="{A60ED018-4494-444B-8F43-0AFC6FB060A4}">
      <dgm:prSet/>
      <dgm:spPr/>
      <dgm:t>
        <a:bodyPr/>
        <a:lstStyle/>
        <a:p>
          <a:endParaRPr lang="en-US"/>
        </a:p>
      </dgm:t>
    </dgm:pt>
    <dgm:pt modelId="{2F3AFA7D-71C4-4325-99EF-BE9A3CB7908C}">
      <dgm:prSet phldrT="[Text]" custT="1"/>
      <dgm:spPr/>
      <dgm:t>
        <a:bodyPr/>
        <a:lstStyle/>
        <a:p>
          <a:r>
            <a:rPr lang="en-US" sz="2000">
              <a:latin typeface="Arial" panose="020B0604020202020204" pitchFamily="34" charset="0"/>
              <a:cs typeface="Arial" panose="020B0604020202020204" pitchFamily="34" charset="0"/>
            </a:rPr>
            <a:t>Update contact info with DESE. </a:t>
          </a:r>
        </a:p>
        <a:p>
          <a:endParaRPr lang="en-US" sz="1000"/>
        </a:p>
      </dgm:t>
    </dgm:pt>
    <dgm:pt modelId="{A41273CC-5790-4ABA-B003-371AF39F379C}" type="parTrans" cxnId="{A4E0DCEB-530F-4B89-A4AD-E73709719EE1}">
      <dgm:prSet/>
      <dgm:spPr/>
      <dgm:t>
        <a:bodyPr/>
        <a:lstStyle/>
        <a:p>
          <a:endParaRPr lang="en-US"/>
        </a:p>
      </dgm:t>
    </dgm:pt>
    <dgm:pt modelId="{9811DB09-5848-4444-8E71-848D8068DA2C}" type="sibTrans" cxnId="{A4E0DCEB-530F-4B89-A4AD-E73709719EE1}">
      <dgm:prSet/>
      <dgm:spPr/>
      <dgm:t>
        <a:bodyPr/>
        <a:lstStyle/>
        <a:p>
          <a:endParaRPr lang="en-US"/>
        </a:p>
      </dgm:t>
    </dgm:pt>
    <dgm:pt modelId="{4C58E632-C350-4FEC-99FB-84711EDDAAE0}">
      <dgm:prSet phldrT="[Text]" custT="1"/>
      <dgm:spPr/>
      <dgm:t>
        <a:bodyPr/>
        <a:lstStyle/>
        <a:p>
          <a:r>
            <a:rPr lang="en-US" sz="1800">
              <a:latin typeface="Arial" panose="020B0604020202020204" pitchFamily="34" charset="0"/>
              <a:cs typeface="Arial" panose="020B0604020202020204" pitchFamily="34" charset="0"/>
            </a:rPr>
            <a:t>View online modules and participate in training sessions. </a:t>
          </a:r>
        </a:p>
      </dgm:t>
    </dgm:pt>
    <dgm:pt modelId="{1397321B-556E-48CD-9A4F-0FE901AA3948}" type="parTrans" cxnId="{CD74F704-7CC4-4CF3-B1D1-C59328437E14}">
      <dgm:prSet/>
      <dgm:spPr/>
      <dgm:t>
        <a:bodyPr/>
        <a:lstStyle/>
        <a:p>
          <a:endParaRPr lang="en-US"/>
        </a:p>
      </dgm:t>
    </dgm:pt>
    <dgm:pt modelId="{8FE24576-988F-447F-8829-C2E86AF24DC6}" type="sibTrans" cxnId="{CD74F704-7CC4-4CF3-B1D1-C59328437E14}">
      <dgm:prSet/>
      <dgm:spPr/>
      <dgm:t>
        <a:bodyPr/>
        <a:lstStyle/>
        <a:p>
          <a:endParaRPr lang="en-US"/>
        </a:p>
      </dgm:t>
    </dgm:pt>
    <dgm:pt modelId="{C2FAFE15-4789-4413-8EB6-5133DE2AC43E}">
      <dgm:prSet phldrT="[Text]" custT="1"/>
      <dgm:spPr/>
      <dgm:t>
        <a:bodyPr/>
        <a:lstStyle/>
        <a:p>
          <a:r>
            <a:rPr lang="en-US" sz="1800">
              <a:latin typeface="Arial" panose="020B0604020202020204" pitchFamily="34" charset="0"/>
              <a:cs typeface="Arial" panose="020B0604020202020204" pitchFamily="34" charset="0"/>
            </a:rPr>
            <a:t>Meet with the technology coordinator, who will review the tech specs and prepare the school’s technology, including Site Readiness. </a:t>
          </a:r>
        </a:p>
      </dgm:t>
    </dgm:pt>
    <dgm:pt modelId="{142B3949-BC5A-4E14-841E-15FBD6DFE38A}" type="parTrans" cxnId="{E67ECE6C-B1E9-4A39-BCE6-F79E5BBED515}">
      <dgm:prSet/>
      <dgm:spPr/>
      <dgm:t>
        <a:bodyPr/>
        <a:lstStyle/>
        <a:p>
          <a:endParaRPr lang="en-US"/>
        </a:p>
      </dgm:t>
    </dgm:pt>
    <dgm:pt modelId="{5F41EFCF-5935-44AB-80A6-3008C6E35840}" type="sibTrans" cxnId="{E67ECE6C-B1E9-4A39-BCE6-F79E5BBED515}">
      <dgm:prSet/>
      <dgm:spPr/>
      <dgm:t>
        <a:bodyPr/>
        <a:lstStyle/>
        <a:p>
          <a:endParaRPr lang="en-US"/>
        </a:p>
      </dgm:t>
    </dgm:pt>
    <dgm:pt modelId="{4160F64E-ED74-48F2-A917-463153BC52F1}">
      <dgm:prSet phldrT="[Text]" custT="1"/>
      <dgm:spPr/>
      <dgm:t>
        <a:bodyPr/>
        <a:lstStyle/>
        <a:p>
          <a:r>
            <a:rPr lang="en-US" sz="1900">
              <a:latin typeface="Arial" panose="020B0604020202020204" pitchFamily="34" charset="0"/>
              <a:cs typeface="Arial" panose="020B0604020202020204" pitchFamily="34" charset="0"/>
            </a:rPr>
            <a:t>Review instructions in the </a:t>
          </a:r>
          <a:r>
            <a:rPr lang="en-US" sz="1900" i="1">
              <a:latin typeface="Arial" panose="020B0604020202020204" pitchFamily="34" charset="0"/>
              <a:cs typeface="Arial" panose="020B0604020202020204" pitchFamily="34" charset="0"/>
            </a:rPr>
            <a:t>Principal’s Administration Manual</a:t>
          </a:r>
          <a:r>
            <a:rPr lang="en-US" sz="1900">
              <a:latin typeface="Arial" panose="020B0604020202020204" pitchFamily="34" charset="0"/>
              <a:cs typeface="Arial" panose="020B0604020202020204" pitchFamily="34" charset="0"/>
            </a:rPr>
            <a:t>.</a:t>
          </a:r>
        </a:p>
      </dgm:t>
    </dgm:pt>
    <dgm:pt modelId="{FBD39573-8F69-4919-BBCE-EEE9CCA54555}" type="parTrans" cxnId="{C8F1D7D7-D9B1-4445-AACF-05D8D6D46DB5}">
      <dgm:prSet/>
      <dgm:spPr/>
      <dgm:t>
        <a:bodyPr/>
        <a:lstStyle/>
        <a:p>
          <a:endParaRPr lang="en-US"/>
        </a:p>
      </dgm:t>
    </dgm:pt>
    <dgm:pt modelId="{5873A193-30B5-46DE-84D9-8816CE9D8B0F}" type="sibTrans" cxnId="{C8F1D7D7-D9B1-4445-AACF-05D8D6D46DB5}">
      <dgm:prSet/>
      <dgm:spPr/>
      <dgm:t>
        <a:bodyPr/>
        <a:lstStyle/>
        <a:p>
          <a:endParaRPr lang="en-US"/>
        </a:p>
      </dgm:t>
    </dgm:pt>
    <dgm:pt modelId="{B89F9626-0ED4-4821-AFB3-E969EADB2EBE}">
      <dgm:prSet phldrT="[Text]" custT="1"/>
      <dgm:spPr/>
      <dgm:t>
        <a:bodyPr/>
        <a:lstStyle/>
        <a:p>
          <a:r>
            <a:rPr lang="en-US" sz="1800">
              <a:latin typeface="Arial" panose="020B0604020202020204" pitchFamily="34" charset="0"/>
              <a:cs typeface="Arial" panose="020B0604020202020204" pitchFamily="34" charset="0"/>
            </a:rPr>
            <a:t>Plan for accessibility features and accommodations. </a:t>
          </a:r>
        </a:p>
      </dgm:t>
    </dgm:pt>
    <dgm:pt modelId="{A6555CC0-E3E5-403E-BBB8-81738B9A18EF}" type="parTrans" cxnId="{C3427FD4-B871-47CC-9253-A08AA189BF21}">
      <dgm:prSet/>
      <dgm:spPr/>
      <dgm:t>
        <a:bodyPr/>
        <a:lstStyle/>
        <a:p>
          <a:endParaRPr lang="en-US"/>
        </a:p>
      </dgm:t>
    </dgm:pt>
    <dgm:pt modelId="{A21AB259-30CA-49C2-9375-3B2FF2309E79}" type="sibTrans" cxnId="{C3427FD4-B871-47CC-9253-A08AA189BF21}">
      <dgm:prSet/>
      <dgm:spPr/>
      <dgm:t>
        <a:bodyPr/>
        <a:lstStyle/>
        <a:p>
          <a:endParaRPr lang="en-US"/>
        </a:p>
      </dgm:t>
    </dgm:pt>
    <dgm:pt modelId="{85622042-E6FE-4248-BC33-DF8C1E3F8D08}">
      <dgm:prSet phldrT="[Text]" custT="1"/>
      <dgm:spPr/>
      <dgm:t>
        <a:bodyPr/>
        <a:lstStyle/>
        <a:p>
          <a:r>
            <a:rPr lang="en-US" sz="1900">
              <a:latin typeface="Arial" panose="020B0604020202020204" pitchFamily="34" charset="0"/>
              <a:cs typeface="Arial" panose="020B0604020202020204" pitchFamily="34" charset="0"/>
            </a:rPr>
            <a:t>Prepare devices and materials. </a:t>
          </a:r>
        </a:p>
      </dgm:t>
    </dgm:pt>
    <dgm:pt modelId="{F7D30B57-6767-442E-8703-282DE3C924F0}" type="parTrans" cxnId="{D5227E64-5C1A-4D10-B902-875A754037AD}">
      <dgm:prSet/>
      <dgm:spPr/>
      <dgm:t>
        <a:bodyPr/>
        <a:lstStyle/>
        <a:p>
          <a:endParaRPr lang="en-US"/>
        </a:p>
      </dgm:t>
    </dgm:pt>
    <dgm:pt modelId="{5FD27B3B-C4E1-4D52-91AF-684879DB08B7}" type="sibTrans" cxnId="{D5227E64-5C1A-4D10-B902-875A754037AD}">
      <dgm:prSet/>
      <dgm:spPr/>
      <dgm:t>
        <a:bodyPr/>
        <a:lstStyle/>
        <a:p>
          <a:endParaRPr lang="en-US"/>
        </a:p>
      </dgm:t>
    </dgm:pt>
    <dgm:pt modelId="{A43D8045-12AB-439C-8C19-720BC038E6B9}">
      <dgm:prSet phldrT="[Text]" custT="1"/>
      <dgm:spPr/>
      <dgm:t>
        <a:bodyPr/>
        <a:lstStyle/>
        <a:p>
          <a:r>
            <a:rPr lang="en-US" sz="1600">
              <a:latin typeface="Arial" panose="020B0604020202020204" pitchFamily="34" charset="0"/>
              <a:cs typeface="Arial" panose="020B0604020202020204" pitchFamily="34" charset="0"/>
            </a:rPr>
            <a:t>Delivered to schools 2 weeks before spring ELA, and one week before each fall/winter administration. Available online beforehand. </a:t>
          </a:r>
        </a:p>
      </dgm:t>
    </dgm:pt>
    <dgm:pt modelId="{DB955D16-F21C-4409-B87A-C171A78C7EC5}" type="parTrans" cxnId="{93770F65-79E3-4691-A9D2-824130747E06}">
      <dgm:prSet/>
      <dgm:spPr/>
      <dgm:t>
        <a:bodyPr/>
        <a:lstStyle/>
        <a:p>
          <a:endParaRPr lang="en-US"/>
        </a:p>
      </dgm:t>
    </dgm:pt>
    <dgm:pt modelId="{361C4F64-F485-45A2-B8D1-82C6C61FE55A}" type="sibTrans" cxnId="{93770F65-79E3-4691-A9D2-824130747E06}">
      <dgm:prSet/>
      <dgm:spPr/>
      <dgm:t>
        <a:bodyPr/>
        <a:lstStyle/>
        <a:p>
          <a:endParaRPr lang="en-US"/>
        </a:p>
      </dgm:t>
    </dgm:pt>
    <dgm:pt modelId="{F23F2978-95CF-42BC-8BF9-16049D5C42FB}">
      <dgm:prSet phldrT="[Text]" custT="1"/>
      <dgm:spPr/>
      <dgm:t>
        <a:bodyPr/>
        <a:lstStyle/>
        <a:p>
          <a:r>
            <a:rPr lang="en-US" sz="1900">
              <a:latin typeface="Arial" panose="020B0604020202020204" pitchFamily="34" charset="0"/>
              <a:cs typeface="Arial" panose="020B0604020202020204" pitchFamily="34" charset="0"/>
            </a:rPr>
            <a:t>Train test administrators in protocols and security requirements.</a:t>
          </a:r>
        </a:p>
      </dgm:t>
    </dgm:pt>
    <dgm:pt modelId="{40542B84-8659-44D4-8D30-ABAE80F42769}" type="parTrans" cxnId="{286C86CE-1815-429D-9E39-2D13EBD649A6}">
      <dgm:prSet/>
      <dgm:spPr/>
      <dgm:t>
        <a:bodyPr/>
        <a:lstStyle/>
        <a:p>
          <a:endParaRPr lang="en-US"/>
        </a:p>
      </dgm:t>
    </dgm:pt>
    <dgm:pt modelId="{B680044E-9348-4579-B8E1-496EFAE87F84}" type="sibTrans" cxnId="{286C86CE-1815-429D-9E39-2D13EBD649A6}">
      <dgm:prSet/>
      <dgm:spPr/>
      <dgm:t>
        <a:bodyPr/>
        <a:lstStyle/>
        <a:p>
          <a:endParaRPr lang="en-US"/>
        </a:p>
      </dgm:t>
    </dgm:pt>
    <dgm:pt modelId="{C6E8B992-48F6-47B1-B6BD-E4CC3A820115}">
      <dgm:prSet phldrT="[Text]" custT="1"/>
      <dgm:spPr/>
      <dgm:t>
        <a:bodyPr/>
        <a:lstStyle/>
        <a:p>
          <a:r>
            <a:rPr lang="en-US" sz="2000">
              <a:latin typeface="Arial" panose="020B0604020202020204" pitchFamily="34" charset="0"/>
              <a:cs typeface="Arial" panose="020B0604020202020204" pitchFamily="34" charset="0"/>
            </a:rPr>
            <a:t>Establish a communication plan with the test administration team.</a:t>
          </a:r>
        </a:p>
      </dgm:t>
    </dgm:pt>
    <dgm:pt modelId="{4F47417B-B3D7-4492-9595-0BEFACFBC49C}" type="parTrans" cxnId="{17B0153C-16FC-4EF6-85DB-AB405144ED20}">
      <dgm:prSet/>
      <dgm:spPr/>
      <dgm:t>
        <a:bodyPr/>
        <a:lstStyle/>
        <a:p>
          <a:endParaRPr lang="en-US"/>
        </a:p>
      </dgm:t>
    </dgm:pt>
    <dgm:pt modelId="{CBCCC88F-E87E-4177-B197-837A22F0BA45}" type="sibTrans" cxnId="{17B0153C-16FC-4EF6-85DB-AB405144ED20}">
      <dgm:prSet/>
      <dgm:spPr/>
      <dgm:t>
        <a:bodyPr/>
        <a:lstStyle/>
        <a:p>
          <a:endParaRPr lang="en-US"/>
        </a:p>
      </dgm:t>
    </dgm:pt>
    <dgm:pt modelId="{02EC23F3-3FCD-4B9C-9293-1C414A2A08EA}">
      <dgm:prSet phldrT="[Text]" custT="1"/>
      <dgm:spPr/>
      <dgm:t>
        <a:bodyPr/>
        <a:lstStyle/>
        <a:p>
          <a:r>
            <a:rPr lang="en-US" sz="1800">
              <a:latin typeface="Arial" panose="020B0604020202020204" pitchFamily="34" charset="0"/>
              <a:cs typeface="Arial" panose="020B0604020202020204" pitchFamily="34" charset="0"/>
            </a:rPr>
            <a:t>Complete Student Registration.</a:t>
          </a:r>
        </a:p>
      </dgm:t>
    </dgm:pt>
    <dgm:pt modelId="{7F81CDD4-DC8D-4BA4-84FC-7CB0D42AF46A}" type="sibTrans" cxnId="{B1F09813-24E5-4CCE-8CBE-52A8F2C7BA86}">
      <dgm:prSet/>
      <dgm:spPr/>
      <dgm:t>
        <a:bodyPr/>
        <a:lstStyle/>
        <a:p>
          <a:endParaRPr lang="en-US"/>
        </a:p>
      </dgm:t>
    </dgm:pt>
    <dgm:pt modelId="{A019A22C-B0F5-43F5-BF65-47F0A7C86E08}" type="parTrans" cxnId="{B1F09813-24E5-4CCE-8CBE-52A8F2C7BA86}">
      <dgm:prSet/>
      <dgm:spPr/>
      <dgm:t>
        <a:bodyPr/>
        <a:lstStyle/>
        <a:p>
          <a:endParaRPr lang="en-US"/>
        </a:p>
      </dgm:t>
    </dgm:pt>
    <dgm:pt modelId="{958B6679-B398-4D1A-B906-88FAEE1FEB10}" type="pres">
      <dgm:prSet presAssocID="{5AEFB3B8-40CA-439F-97EE-B05FDFEE2F03}" presName="Name0" presStyleCnt="0">
        <dgm:presLayoutVars>
          <dgm:dir/>
          <dgm:animLvl val="lvl"/>
          <dgm:resizeHandles val="exact"/>
        </dgm:presLayoutVars>
      </dgm:prSet>
      <dgm:spPr/>
    </dgm:pt>
    <dgm:pt modelId="{D67EDBD3-D1FF-46D7-9EB6-AE00D0893187}" type="pres">
      <dgm:prSet presAssocID="{B563D6A7-BF5B-42F2-8E0D-F50297828F40}" presName="composite" presStyleCnt="0"/>
      <dgm:spPr/>
    </dgm:pt>
    <dgm:pt modelId="{53F4DCE6-15AC-44EE-A5D8-90D150D39878}" type="pres">
      <dgm:prSet presAssocID="{B563D6A7-BF5B-42F2-8E0D-F50297828F40}" presName="parTx" presStyleLbl="node1" presStyleIdx="0" presStyleCnt="3">
        <dgm:presLayoutVars>
          <dgm:chMax val="0"/>
          <dgm:chPref val="0"/>
          <dgm:bulletEnabled val="1"/>
        </dgm:presLayoutVars>
      </dgm:prSet>
      <dgm:spPr/>
    </dgm:pt>
    <dgm:pt modelId="{2F947E7E-99A1-4809-B4E9-414BFD82EEED}" type="pres">
      <dgm:prSet presAssocID="{B563D6A7-BF5B-42F2-8E0D-F50297828F40}" presName="desTx" presStyleLbl="revTx" presStyleIdx="0" presStyleCnt="3" custLinFactNeighborX="13919" custLinFactNeighborY="1987">
        <dgm:presLayoutVars>
          <dgm:bulletEnabled val="1"/>
        </dgm:presLayoutVars>
      </dgm:prSet>
      <dgm:spPr/>
    </dgm:pt>
    <dgm:pt modelId="{71B26A8D-578B-4460-9C59-53D445EAF5D7}" type="pres">
      <dgm:prSet presAssocID="{F78F0CA0-1A34-474D-A37B-3B51E725DAC5}" presName="space" presStyleCnt="0"/>
      <dgm:spPr/>
    </dgm:pt>
    <dgm:pt modelId="{D9156FB7-D98E-4733-9DBA-7E8141D35FB6}" type="pres">
      <dgm:prSet presAssocID="{BF2085B9-47C4-4660-864C-0F1FC5334300}" presName="composite" presStyleCnt="0"/>
      <dgm:spPr/>
    </dgm:pt>
    <dgm:pt modelId="{36272020-30B9-46BD-A11E-37844C5F7F47}" type="pres">
      <dgm:prSet presAssocID="{BF2085B9-47C4-4660-864C-0F1FC5334300}" presName="parTx" presStyleLbl="node1" presStyleIdx="1" presStyleCnt="3" custLinFactNeighborX="3013">
        <dgm:presLayoutVars>
          <dgm:chMax val="0"/>
          <dgm:chPref val="0"/>
          <dgm:bulletEnabled val="1"/>
        </dgm:presLayoutVars>
      </dgm:prSet>
      <dgm:spPr/>
    </dgm:pt>
    <dgm:pt modelId="{BD790CA9-82E9-43B2-B3BC-92100C838574}" type="pres">
      <dgm:prSet presAssocID="{BF2085B9-47C4-4660-864C-0F1FC5334300}" presName="desTx" presStyleLbl="revTx" presStyleIdx="1" presStyleCnt="3" custLinFactNeighborX="11607">
        <dgm:presLayoutVars>
          <dgm:bulletEnabled val="1"/>
        </dgm:presLayoutVars>
      </dgm:prSet>
      <dgm:spPr/>
    </dgm:pt>
    <dgm:pt modelId="{3DB4DEE5-A480-4070-AB52-42A9078C1025}" type="pres">
      <dgm:prSet presAssocID="{FB8AE374-EFE9-4EAD-8EBA-9C2B58EAF7CA}" presName="space" presStyleCnt="0"/>
      <dgm:spPr/>
    </dgm:pt>
    <dgm:pt modelId="{AAF9B5F7-3FEE-48D8-93D8-85CB9522E680}" type="pres">
      <dgm:prSet presAssocID="{467B61B1-B403-45B1-85A0-6F1A2273CE72}" presName="composite" presStyleCnt="0"/>
      <dgm:spPr/>
    </dgm:pt>
    <dgm:pt modelId="{D63279A0-8DF8-4A48-A849-5FA77A8A2F7D}" type="pres">
      <dgm:prSet presAssocID="{467B61B1-B403-45B1-85A0-6F1A2273CE72}" presName="parTx" presStyleLbl="node1" presStyleIdx="2" presStyleCnt="3" custLinFactNeighborX="-92" custLinFactNeighborY="78">
        <dgm:presLayoutVars>
          <dgm:chMax val="0"/>
          <dgm:chPref val="0"/>
          <dgm:bulletEnabled val="1"/>
        </dgm:presLayoutVars>
      </dgm:prSet>
      <dgm:spPr/>
    </dgm:pt>
    <dgm:pt modelId="{B8F400DF-502C-4015-802A-4967AA4DFF1E}" type="pres">
      <dgm:prSet presAssocID="{467B61B1-B403-45B1-85A0-6F1A2273CE72}" presName="desTx" presStyleLbl="revTx" presStyleIdx="2" presStyleCnt="3" custScaleX="121475" custLinFactNeighborX="15353" custLinFactNeighborY="2220">
        <dgm:presLayoutVars>
          <dgm:bulletEnabled val="1"/>
        </dgm:presLayoutVars>
      </dgm:prSet>
      <dgm:spPr/>
    </dgm:pt>
  </dgm:ptLst>
  <dgm:cxnLst>
    <dgm:cxn modelId="{05595C02-35B7-4D75-A6E0-B29BEFFA036E}" type="presOf" srcId="{A91A490C-C832-4D26-8ADD-3F51C3582A9D}" destId="{2F947E7E-99A1-4809-B4E9-414BFD82EEED}" srcOrd="0" destOrd="1" presId="urn:microsoft.com/office/officeart/2005/8/layout/chevron1"/>
    <dgm:cxn modelId="{CD74F704-7CC4-4CF3-B1D1-C59328437E14}" srcId="{BF2085B9-47C4-4660-864C-0F1FC5334300}" destId="{4C58E632-C350-4FEC-99FB-84711EDDAAE0}" srcOrd="2" destOrd="0" parTransId="{1397321B-556E-48CD-9A4F-0FE901AA3948}" sibTransId="{8FE24576-988F-447F-8829-C2E86AF24DC6}"/>
    <dgm:cxn modelId="{A0E7160A-3ACB-41D7-901E-BDC1808FD115}" type="presOf" srcId="{BF2085B9-47C4-4660-864C-0F1FC5334300}" destId="{36272020-30B9-46BD-A11E-37844C5F7F47}" srcOrd="0" destOrd="0" presId="urn:microsoft.com/office/officeart/2005/8/layout/chevron1"/>
    <dgm:cxn modelId="{E6E09D0B-100A-4315-B9E0-D1168473AE1C}" type="presOf" srcId="{2F3AFA7D-71C4-4325-99EF-BE9A3CB7908C}" destId="{2F947E7E-99A1-4809-B4E9-414BFD82EEED}" srcOrd="0" destOrd="4" presId="urn:microsoft.com/office/officeart/2005/8/layout/chevron1"/>
    <dgm:cxn modelId="{CA6C730E-CFC3-456D-9106-1B3EF78FFD2E}" srcId="{5AEFB3B8-40CA-439F-97EE-B05FDFEE2F03}" destId="{BF2085B9-47C4-4660-864C-0F1FC5334300}" srcOrd="1" destOrd="0" parTransId="{140B26C8-3E94-472D-AA9A-5E95997C7D92}" sibTransId="{FB8AE374-EFE9-4EAD-8EBA-9C2B58EAF7CA}"/>
    <dgm:cxn modelId="{B1F09813-24E5-4CCE-8CBE-52A8F2C7BA86}" srcId="{BF2085B9-47C4-4660-864C-0F1FC5334300}" destId="{02EC23F3-3FCD-4B9C-9293-1C414A2A08EA}" srcOrd="4" destOrd="0" parTransId="{A019A22C-B0F5-43F5-BF65-47F0A7C86E08}" sibTransId="{7F81CDD4-DC8D-4BA4-84FC-7CB0D42AF46A}"/>
    <dgm:cxn modelId="{A60ED018-4494-444B-8F43-0AFC6FB060A4}" srcId="{B563D6A7-BF5B-42F2-8E0D-F50297828F40}" destId="{27567DE6-4207-4E67-8EB8-408A036E262F}" srcOrd="2" destOrd="0" parTransId="{4131F353-28B7-4438-880A-3BC6E44BE890}" sibTransId="{5175206C-5323-4514-B9BA-8DDE7A4C5627}"/>
    <dgm:cxn modelId="{E4BCA121-C25A-4627-996B-BE4AE32C404B}" type="presOf" srcId="{913FF2A6-F1CA-471D-880A-ABD231C55285}" destId="{B8F400DF-502C-4015-802A-4967AA4DFF1E}" srcOrd="0" destOrd="0" presId="urn:microsoft.com/office/officeart/2005/8/layout/chevron1"/>
    <dgm:cxn modelId="{D6F39629-1030-4BB0-ABF2-B88B9E81F6B5}" type="presOf" srcId="{F23F2978-95CF-42BC-8BF9-16049D5C42FB}" destId="{B8F400DF-502C-4015-802A-4967AA4DFF1E}" srcOrd="0" destOrd="1" presId="urn:microsoft.com/office/officeart/2005/8/layout/chevron1"/>
    <dgm:cxn modelId="{EF731D2A-CA80-44B7-90DF-8836578B4F09}" type="presOf" srcId="{B89F9626-0ED4-4821-AFB3-E969EADB2EBE}" destId="{BD790CA9-82E9-43B2-B3BC-92100C838574}" srcOrd="0" destOrd="1" presId="urn:microsoft.com/office/officeart/2005/8/layout/chevron1"/>
    <dgm:cxn modelId="{17B0153C-16FC-4EF6-85DB-AB405144ED20}" srcId="{B563D6A7-BF5B-42F2-8E0D-F50297828F40}" destId="{C6E8B992-48F6-47B1-B6BD-E4CC3A820115}" srcOrd="3" destOrd="0" parTransId="{4F47417B-B3D7-4492-9595-0BEFACFBC49C}" sibTransId="{CBCCC88F-E87E-4177-B197-837A22F0BA45}"/>
    <dgm:cxn modelId="{B0EF375C-F0E6-483F-AE99-15B0FDE94574}" type="presOf" srcId="{C6E8B992-48F6-47B1-B6BD-E4CC3A820115}" destId="{2F947E7E-99A1-4809-B4E9-414BFD82EEED}" srcOrd="0" destOrd="3" presId="urn:microsoft.com/office/officeart/2005/8/layout/chevron1"/>
    <dgm:cxn modelId="{83F2875C-1F98-424A-9000-90343DD1B39E}" srcId="{B563D6A7-BF5B-42F2-8E0D-F50297828F40}" destId="{A91A490C-C832-4D26-8ADD-3F51C3582A9D}" srcOrd="1" destOrd="0" parTransId="{E130EEF9-11D3-4E79-BB06-E8192F6CB55C}" sibTransId="{39662942-AE67-4313-9AF4-5942DA1800AA}"/>
    <dgm:cxn modelId="{D5227E64-5C1A-4D10-B902-875A754037AD}" srcId="{467B61B1-B403-45B1-85A0-6F1A2273CE72}" destId="{85622042-E6FE-4248-BC33-DF8C1E3F8D08}" srcOrd="2" destOrd="0" parTransId="{F7D30B57-6767-442E-8703-282DE3C924F0}" sibTransId="{5FD27B3B-C4E1-4D52-91AF-684879DB08B7}"/>
    <dgm:cxn modelId="{6A948A64-0A60-4A77-B6FA-48A596DA8095}" type="presOf" srcId="{02EC23F3-3FCD-4B9C-9293-1C414A2A08EA}" destId="{BD790CA9-82E9-43B2-B3BC-92100C838574}" srcOrd="0" destOrd="4" presId="urn:microsoft.com/office/officeart/2005/8/layout/chevron1"/>
    <dgm:cxn modelId="{93770F65-79E3-4691-A9D2-824130747E06}" srcId="{4160F64E-ED74-48F2-A917-463153BC52F1}" destId="{A43D8045-12AB-439C-8C19-720BC038E6B9}" srcOrd="0" destOrd="0" parTransId="{DB955D16-F21C-4409-B87A-C171A78C7EC5}" sibTransId="{361C4F64-F485-45A2-B8D1-82C6C61FE55A}"/>
    <dgm:cxn modelId="{5797446C-795F-4D46-9CDB-2BE6541A1C93}" type="presOf" srcId="{2A706D3E-FD1A-43CE-B285-996786F7EB3F}" destId="{BD790CA9-82E9-43B2-B3BC-92100C838574}" srcOrd="0" destOrd="5" presId="urn:microsoft.com/office/officeart/2005/8/layout/chevron1"/>
    <dgm:cxn modelId="{E67ECE6C-B1E9-4A39-BCE6-F79E5BBED515}" srcId="{BF2085B9-47C4-4660-864C-0F1FC5334300}" destId="{C2FAFE15-4789-4413-8EB6-5133DE2AC43E}" srcOrd="3" destOrd="0" parTransId="{142B3949-BC5A-4E14-841E-15FBD6DFE38A}" sibTransId="{5F41EFCF-5935-44AB-80A6-3008C6E35840}"/>
    <dgm:cxn modelId="{60329653-554E-4431-9439-5E0BFF8B9F45}" type="presOf" srcId="{C2FAFE15-4789-4413-8EB6-5133DE2AC43E}" destId="{BD790CA9-82E9-43B2-B3BC-92100C838574}" srcOrd="0" destOrd="3" presId="urn:microsoft.com/office/officeart/2005/8/layout/chevron1"/>
    <dgm:cxn modelId="{722BFE75-933B-41EC-B78F-CAAB879729F3}" type="presOf" srcId="{5AEFB3B8-40CA-439F-97EE-B05FDFEE2F03}" destId="{958B6679-B398-4D1A-B906-88FAEE1FEB10}" srcOrd="0" destOrd="0" presId="urn:microsoft.com/office/officeart/2005/8/layout/chevron1"/>
    <dgm:cxn modelId="{9D4D4589-167B-4B8F-8991-437A16320C92}" type="presOf" srcId="{A43D8045-12AB-439C-8C19-720BC038E6B9}" destId="{B8F400DF-502C-4015-802A-4967AA4DFF1E}" srcOrd="0" destOrd="5" presId="urn:microsoft.com/office/officeart/2005/8/layout/chevron1"/>
    <dgm:cxn modelId="{D0EA3495-5073-4397-8D9C-F446F5EEBC45}" srcId="{467B61B1-B403-45B1-85A0-6F1A2273CE72}" destId="{858E3C0E-1C44-4E43-B734-6D57A6892083}" srcOrd="3" destOrd="0" parTransId="{28AD2089-B13B-4DFE-8BBE-368051F41EFC}" sibTransId="{ED0C12D6-317B-4BBE-8A6F-72575CDB770E}"/>
    <dgm:cxn modelId="{76B9229A-7334-4576-8A99-F2067161207F}" srcId="{5AEFB3B8-40CA-439F-97EE-B05FDFEE2F03}" destId="{B563D6A7-BF5B-42F2-8E0D-F50297828F40}" srcOrd="0" destOrd="0" parTransId="{9543EFFA-E497-407B-A174-155F1F9F6BDD}" sibTransId="{F78F0CA0-1A34-474D-A37B-3B51E725DAC5}"/>
    <dgm:cxn modelId="{0CD4EF9A-0049-43AB-8256-620383B38B6F}" type="presOf" srcId="{64E37092-3093-4051-BAF6-3308FB1B586D}" destId="{2F947E7E-99A1-4809-B4E9-414BFD82EEED}" srcOrd="0" destOrd="0" presId="urn:microsoft.com/office/officeart/2005/8/layout/chevron1"/>
    <dgm:cxn modelId="{8799259D-B400-4038-9C13-32CD22B0E82A}" srcId="{5AEFB3B8-40CA-439F-97EE-B05FDFEE2F03}" destId="{467B61B1-B403-45B1-85A0-6F1A2273CE72}" srcOrd="2" destOrd="0" parTransId="{DB340A8C-B1C5-425F-AFA4-B9434C27852C}" sibTransId="{5291E6EF-F7BB-49C8-AD0E-935F84B224A6}"/>
    <dgm:cxn modelId="{FF823D9F-CE37-4280-BDC1-B1609A79E394}" type="presOf" srcId="{B563D6A7-BF5B-42F2-8E0D-F50297828F40}" destId="{53F4DCE6-15AC-44EE-A5D8-90D150D39878}" srcOrd="0" destOrd="0" presId="urn:microsoft.com/office/officeart/2005/8/layout/chevron1"/>
    <dgm:cxn modelId="{994AD29F-9DFA-46F5-A955-831E1C593FBB}" srcId="{BF2085B9-47C4-4660-864C-0F1FC5334300}" destId="{5D005010-2DAC-43A2-A2C4-7D8C5B7122A1}" srcOrd="0" destOrd="0" parTransId="{56ED169B-04F6-4E8F-BBA7-201D9782F31A}" sibTransId="{FEDD5DCA-303A-49EA-AB09-C10B6FA9A8C7}"/>
    <dgm:cxn modelId="{0E0D30A1-AF19-4F98-A04A-2012CF7B496E}" srcId="{BF2085B9-47C4-4660-864C-0F1FC5334300}" destId="{2A706D3E-FD1A-43CE-B285-996786F7EB3F}" srcOrd="5" destOrd="0" parTransId="{03FCA16E-24B6-4799-9CC4-A21378F33BC8}" sibTransId="{BFFC436D-E1AB-4513-94FA-F18D0028C08B}"/>
    <dgm:cxn modelId="{D38599A3-4C9B-4CC3-B2BC-0BA96A15832F}" type="presOf" srcId="{467B61B1-B403-45B1-85A0-6F1A2273CE72}" destId="{D63279A0-8DF8-4A48-A849-5FA77A8A2F7D}" srcOrd="0" destOrd="0" presId="urn:microsoft.com/office/officeart/2005/8/layout/chevron1"/>
    <dgm:cxn modelId="{DC0516B7-8976-4812-84BF-D44D8327EDEE}" type="presOf" srcId="{858E3C0E-1C44-4E43-B734-6D57A6892083}" destId="{B8F400DF-502C-4015-802A-4967AA4DFF1E}" srcOrd="0" destOrd="3" presId="urn:microsoft.com/office/officeart/2005/8/layout/chevron1"/>
    <dgm:cxn modelId="{966048C1-0FCB-453A-ADEC-F1C3C36C768D}" type="presOf" srcId="{85622042-E6FE-4248-BC33-DF8C1E3F8D08}" destId="{B8F400DF-502C-4015-802A-4967AA4DFF1E}" srcOrd="0" destOrd="2" presId="urn:microsoft.com/office/officeart/2005/8/layout/chevron1"/>
    <dgm:cxn modelId="{F62ADECD-20F9-467F-9367-1C0053125B79}" type="presOf" srcId="{27567DE6-4207-4E67-8EB8-408A036E262F}" destId="{2F947E7E-99A1-4809-B4E9-414BFD82EEED}" srcOrd="0" destOrd="2" presId="urn:microsoft.com/office/officeart/2005/8/layout/chevron1"/>
    <dgm:cxn modelId="{286C86CE-1815-429D-9E39-2D13EBD649A6}" srcId="{467B61B1-B403-45B1-85A0-6F1A2273CE72}" destId="{F23F2978-95CF-42BC-8BF9-16049D5C42FB}" srcOrd="1" destOrd="0" parTransId="{40542B84-8659-44D4-8D30-ABAE80F42769}" sibTransId="{B680044E-9348-4579-B8E1-496EFAE87F84}"/>
    <dgm:cxn modelId="{291F2AD1-C35A-4D59-BFF1-8EFA9AF5F215}" type="presOf" srcId="{5D005010-2DAC-43A2-A2C4-7D8C5B7122A1}" destId="{BD790CA9-82E9-43B2-B3BC-92100C838574}" srcOrd="0" destOrd="0" presId="urn:microsoft.com/office/officeart/2005/8/layout/chevron1"/>
    <dgm:cxn modelId="{C3427FD4-B871-47CC-9253-A08AA189BF21}" srcId="{BF2085B9-47C4-4660-864C-0F1FC5334300}" destId="{B89F9626-0ED4-4821-AFB3-E969EADB2EBE}" srcOrd="1" destOrd="0" parTransId="{A6555CC0-E3E5-403E-BBB8-81738B9A18EF}" sibTransId="{A21AB259-30CA-49C2-9375-3B2FF2309E79}"/>
    <dgm:cxn modelId="{510E24D6-D200-4D58-B5C0-2E1614760D07}" type="presOf" srcId="{4C58E632-C350-4FEC-99FB-84711EDDAAE0}" destId="{BD790CA9-82E9-43B2-B3BC-92100C838574}" srcOrd="0" destOrd="2" presId="urn:microsoft.com/office/officeart/2005/8/layout/chevron1"/>
    <dgm:cxn modelId="{1B20B1D6-C113-4A68-9AE3-033A4CB0CFAE}" srcId="{467B61B1-B403-45B1-85A0-6F1A2273CE72}" destId="{913FF2A6-F1CA-471D-880A-ABD231C55285}" srcOrd="0" destOrd="0" parTransId="{FD5CAE00-679C-43B4-9F7B-549174BE23DC}" sibTransId="{8904E1F9-A2DB-4B0D-B510-E1F0D9EE642A}"/>
    <dgm:cxn modelId="{C8F1D7D7-D9B1-4445-AACF-05D8D6D46DB5}" srcId="{467B61B1-B403-45B1-85A0-6F1A2273CE72}" destId="{4160F64E-ED74-48F2-A917-463153BC52F1}" srcOrd="4" destOrd="0" parTransId="{FBD39573-8F69-4919-BBCE-EEE9CCA54555}" sibTransId="{5873A193-30B5-46DE-84D9-8816CE9D8B0F}"/>
    <dgm:cxn modelId="{10BF0AE0-745F-4242-A2AD-75CED21C5C82}" srcId="{B563D6A7-BF5B-42F2-8E0D-F50297828F40}" destId="{64E37092-3093-4051-BAF6-3308FB1B586D}" srcOrd="0" destOrd="0" parTransId="{D1950554-12A3-4217-BEAF-5164ED47A080}" sibTransId="{65C99F1C-EFBB-476B-A037-9685F04CEB5C}"/>
    <dgm:cxn modelId="{45F76AE0-079D-40E8-9BB2-EBE9365E3FBA}" type="presOf" srcId="{4160F64E-ED74-48F2-A917-463153BC52F1}" destId="{B8F400DF-502C-4015-802A-4967AA4DFF1E}" srcOrd="0" destOrd="4" presId="urn:microsoft.com/office/officeart/2005/8/layout/chevron1"/>
    <dgm:cxn modelId="{A4E0DCEB-530F-4B89-A4AD-E73709719EE1}" srcId="{B563D6A7-BF5B-42F2-8E0D-F50297828F40}" destId="{2F3AFA7D-71C4-4325-99EF-BE9A3CB7908C}" srcOrd="4" destOrd="0" parTransId="{A41273CC-5790-4ABA-B003-371AF39F379C}" sibTransId="{9811DB09-5848-4444-8E71-848D8068DA2C}"/>
    <dgm:cxn modelId="{03CFE9EA-8E7B-4909-B831-376C1620C64A}" type="presParOf" srcId="{958B6679-B398-4D1A-B906-88FAEE1FEB10}" destId="{D67EDBD3-D1FF-46D7-9EB6-AE00D0893187}" srcOrd="0" destOrd="0" presId="urn:microsoft.com/office/officeart/2005/8/layout/chevron1"/>
    <dgm:cxn modelId="{2C4E21D8-881E-448B-991E-7EFA82FA0E5A}" type="presParOf" srcId="{D67EDBD3-D1FF-46D7-9EB6-AE00D0893187}" destId="{53F4DCE6-15AC-44EE-A5D8-90D150D39878}" srcOrd="0" destOrd="0" presId="urn:microsoft.com/office/officeart/2005/8/layout/chevron1"/>
    <dgm:cxn modelId="{57BCA562-EC6C-49D5-9B47-0561C7F947FD}" type="presParOf" srcId="{D67EDBD3-D1FF-46D7-9EB6-AE00D0893187}" destId="{2F947E7E-99A1-4809-B4E9-414BFD82EEED}" srcOrd="1" destOrd="0" presId="urn:microsoft.com/office/officeart/2005/8/layout/chevron1"/>
    <dgm:cxn modelId="{C0A90B6E-BE7E-4BAC-BC5D-6BF8E1F9C963}" type="presParOf" srcId="{958B6679-B398-4D1A-B906-88FAEE1FEB10}" destId="{71B26A8D-578B-4460-9C59-53D445EAF5D7}" srcOrd="1" destOrd="0" presId="urn:microsoft.com/office/officeart/2005/8/layout/chevron1"/>
    <dgm:cxn modelId="{2EF10442-B4A8-4833-905C-C5EA0B83E15C}" type="presParOf" srcId="{958B6679-B398-4D1A-B906-88FAEE1FEB10}" destId="{D9156FB7-D98E-4733-9DBA-7E8141D35FB6}" srcOrd="2" destOrd="0" presId="urn:microsoft.com/office/officeart/2005/8/layout/chevron1"/>
    <dgm:cxn modelId="{53463730-0306-4BBA-BE79-FF46FD1E74C2}" type="presParOf" srcId="{D9156FB7-D98E-4733-9DBA-7E8141D35FB6}" destId="{36272020-30B9-46BD-A11E-37844C5F7F47}" srcOrd="0" destOrd="0" presId="urn:microsoft.com/office/officeart/2005/8/layout/chevron1"/>
    <dgm:cxn modelId="{71B3273D-6163-4A3F-BAC8-157BC3F421EA}" type="presParOf" srcId="{D9156FB7-D98E-4733-9DBA-7E8141D35FB6}" destId="{BD790CA9-82E9-43B2-B3BC-92100C838574}" srcOrd="1" destOrd="0" presId="urn:microsoft.com/office/officeart/2005/8/layout/chevron1"/>
    <dgm:cxn modelId="{5112A802-E55F-428C-94BE-96B8A7F90F64}" type="presParOf" srcId="{958B6679-B398-4D1A-B906-88FAEE1FEB10}" destId="{3DB4DEE5-A480-4070-AB52-42A9078C1025}" srcOrd="3" destOrd="0" presId="urn:microsoft.com/office/officeart/2005/8/layout/chevron1"/>
    <dgm:cxn modelId="{18F006D3-8A19-4DF7-8D26-968BD6E529CC}" type="presParOf" srcId="{958B6679-B398-4D1A-B906-88FAEE1FEB10}" destId="{AAF9B5F7-3FEE-48D8-93D8-85CB9522E680}" srcOrd="4" destOrd="0" presId="urn:microsoft.com/office/officeart/2005/8/layout/chevron1"/>
    <dgm:cxn modelId="{1896759C-9CE5-4138-9AD0-1FFFCD553CB1}" type="presParOf" srcId="{AAF9B5F7-3FEE-48D8-93D8-85CB9522E680}" destId="{D63279A0-8DF8-4A48-A849-5FA77A8A2F7D}" srcOrd="0" destOrd="0" presId="urn:microsoft.com/office/officeart/2005/8/layout/chevron1"/>
    <dgm:cxn modelId="{151E3F20-149C-4275-A087-9811F53EB689}" type="presParOf" srcId="{AAF9B5F7-3FEE-48D8-93D8-85CB9522E680}" destId="{B8F400DF-502C-4015-802A-4967AA4DFF1E}"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47E8AA-9F29-453C-A686-337EFE2F5410}" type="doc">
      <dgm:prSet loTypeId="urn:microsoft.com/office/officeart/2005/8/layout/hProcess9" loCatId="process" qsTypeId="urn:microsoft.com/office/officeart/2005/8/quickstyle/simple1" qsCatId="simple" csTypeId="urn:microsoft.com/office/officeart/2005/8/colors/accent1_2" csCatId="accent1" phldr="1"/>
      <dgm:spPr/>
    </dgm:pt>
    <dgm:pt modelId="{5ADE4732-C80A-40FA-BB1B-1D5EBC7EFB6C}">
      <dgm:prSet phldrT="[Text]" custT="1"/>
      <dgm:spPr/>
      <dgm:t>
        <a:bodyPr/>
        <a:lstStyle/>
        <a:p>
          <a:r>
            <a:rPr lang="en-US" sz="1800" b="1" kern="1200" dirty="0">
              <a:latin typeface="Arial" panose="020B0604020202020204" pitchFamily="34" charset="0"/>
              <a:cs typeface="Arial" panose="020B0604020202020204" pitchFamily="34" charset="0"/>
            </a:rPr>
            <a:t>Fall 2024</a:t>
          </a:r>
        </a:p>
        <a:p>
          <a:r>
            <a:rPr lang="en-US" sz="1800" kern="1200" dirty="0">
              <a:solidFill>
                <a:prstClr val="white"/>
              </a:solidFill>
              <a:latin typeface="Arial" panose="020B0604020202020204" pitchFamily="34" charset="0"/>
              <a:ea typeface="+mn-ea"/>
              <a:cs typeface="Arial" panose="020B0604020202020204" pitchFamily="34" charset="0"/>
            </a:rPr>
            <a:t>●Create/update MCAS Portal user accounts</a:t>
          </a:r>
        </a:p>
        <a:p>
          <a:r>
            <a:rPr lang="en-US" sz="1800" kern="1200" dirty="0">
              <a:solidFill>
                <a:prstClr val="white"/>
              </a:solidFill>
              <a:latin typeface="Arial" panose="020B0604020202020204" pitchFamily="34" charset="0"/>
              <a:ea typeface="+mn-ea"/>
              <a:cs typeface="Arial" panose="020B0604020202020204" pitchFamily="34" charset="0"/>
            </a:rPr>
            <a:t>●</a:t>
          </a:r>
          <a:r>
            <a:rPr lang="en-US" sz="1800" kern="1200" dirty="0">
              <a:latin typeface="Arial" panose="020B0604020202020204" pitchFamily="34" charset="0"/>
              <a:cs typeface="Arial" panose="020B0604020202020204" pitchFamily="34" charset="0"/>
            </a:rPr>
            <a:t>Download the MCAS Student Kiosk to student devices and conduct Site Readiness (tech. coordinators)</a:t>
          </a:r>
        </a:p>
      </dgm:t>
    </dgm:pt>
    <dgm:pt modelId="{532285F1-D02A-49A6-9F62-5427B8722255}" type="parTrans" cxnId="{59FC21B2-E8DB-48C7-B1EA-2D70372A4417}">
      <dgm:prSet/>
      <dgm:spPr/>
      <dgm:t>
        <a:bodyPr/>
        <a:lstStyle/>
        <a:p>
          <a:endParaRPr lang="en-US"/>
        </a:p>
      </dgm:t>
    </dgm:pt>
    <dgm:pt modelId="{8F4CF3F7-B928-4333-AE67-FB8CAE293400}" type="sibTrans" cxnId="{59FC21B2-E8DB-48C7-B1EA-2D70372A4417}">
      <dgm:prSet/>
      <dgm:spPr/>
      <dgm:t>
        <a:bodyPr/>
        <a:lstStyle/>
        <a:p>
          <a:endParaRPr lang="en-US"/>
        </a:p>
      </dgm:t>
    </dgm:pt>
    <dgm:pt modelId="{C8BE4F26-6ED1-440C-BA85-26238D877F89}">
      <dgm:prSet phldrT="[Text]"/>
      <dgm:spPr/>
      <dgm:t>
        <a:bodyPr/>
        <a:lstStyle/>
        <a:p>
          <a:r>
            <a:rPr lang="en-US" b="1" dirty="0">
              <a:latin typeface="Arial" panose="020B0604020202020204" pitchFamily="34" charset="0"/>
              <a:cs typeface="Arial" panose="020B0604020202020204" pitchFamily="34" charset="0"/>
            </a:rPr>
            <a:t>Approx. 2 months before testing</a:t>
          </a:r>
        </a:p>
        <a:p>
          <a:r>
            <a:rPr lang="en-US" dirty="0">
              <a:latin typeface="Arial" panose="020B0604020202020204" pitchFamily="34" charset="0"/>
              <a:cs typeface="Arial" panose="020B0604020202020204" pitchFamily="34" charset="0"/>
            </a:rPr>
            <a:t>Submit Student Registration</a:t>
          </a:r>
        </a:p>
      </dgm:t>
    </dgm:pt>
    <dgm:pt modelId="{909B645F-984F-4AFE-A270-44E7F15BB7A3}" type="parTrans" cxnId="{BEFBA239-A95C-4FCE-8501-F3CC4F351D5E}">
      <dgm:prSet/>
      <dgm:spPr/>
      <dgm:t>
        <a:bodyPr/>
        <a:lstStyle/>
        <a:p>
          <a:endParaRPr lang="en-US"/>
        </a:p>
      </dgm:t>
    </dgm:pt>
    <dgm:pt modelId="{D1A9FFAA-0951-43E9-B4BC-2A9FD5B89EE0}" type="sibTrans" cxnId="{BEFBA239-A95C-4FCE-8501-F3CC4F351D5E}">
      <dgm:prSet/>
      <dgm:spPr/>
      <dgm:t>
        <a:bodyPr/>
        <a:lstStyle/>
        <a:p>
          <a:endParaRPr lang="en-US"/>
        </a:p>
      </dgm:t>
    </dgm:pt>
    <dgm:pt modelId="{080FBEA3-B9A5-46FC-8AA3-F2EBF5644D79}">
      <dgm:prSet phldrT="[Text]"/>
      <dgm:spPr/>
      <dgm:t>
        <a:bodyPr/>
        <a:lstStyle/>
        <a:p>
          <a:r>
            <a:rPr lang="en-US" b="1" dirty="0">
              <a:latin typeface="Arial" panose="020B0604020202020204" pitchFamily="34" charset="0"/>
              <a:cs typeface="Arial" panose="020B0604020202020204" pitchFamily="34" charset="0"/>
            </a:rPr>
            <a:t>Approx. 2 weeks before testing</a:t>
          </a:r>
        </a:p>
        <a:p>
          <a:r>
            <a:rPr lang="en-US" dirty="0">
              <a:solidFill>
                <a:prstClr val="white"/>
              </a:solidFill>
              <a:latin typeface="Arial" panose="020B0604020202020204" pitchFamily="34" charset="0"/>
              <a:ea typeface="+mn-ea"/>
              <a:cs typeface="Arial" panose="020B0604020202020204" pitchFamily="34" charset="0"/>
            </a:rPr>
            <a:t>●</a:t>
          </a:r>
          <a:r>
            <a:rPr lang="en-US" dirty="0">
              <a:latin typeface="Arial" panose="020B0604020202020204" pitchFamily="34" charset="0"/>
              <a:cs typeface="Arial" panose="020B0604020202020204" pitchFamily="34" charset="0"/>
            </a:rPr>
            <a:t>Create classes in the MCAS Portal</a:t>
          </a:r>
        </a:p>
        <a:p>
          <a:r>
            <a:rPr lang="en-US" dirty="0">
              <a:solidFill>
                <a:prstClr val="white"/>
              </a:solidFill>
              <a:latin typeface="Arial" panose="020B0604020202020204" pitchFamily="34" charset="0"/>
              <a:ea typeface="+mn-ea"/>
              <a:cs typeface="Arial" panose="020B0604020202020204" pitchFamily="34" charset="0"/>
            </a:rPr>
            <a:t>●</a:t>
          </a:r>
          <a:r>
            <a:rPr lang="en-US" dirty="0">
              <a:latin typeface="Arial" panose="020B0604020202020204" pitchFamily="34" charset="0"/>
              <a:cs typeface="Arial" panose="020B0604020202020204" pitchFamily="34" charset="0"/>
            </a:rPr>
            <a:t>Verify accommodations</a:t>
          </a:r>
        </a:p>
      </dgm:t>
    </dgm:pt>
    <dgm:pt modelId="{D7E2A537-799E-4E5E-B729-6FC54E124B22}" type="parTrans" cxnId="{38A4AB93-ACED-49F5-9DBE-070CECFBC0FB}">
      <dgm:prSet/>
      <dgm:spPr/>
      <dgm:t>
        <a:bodyPr/>
        <a:lstStyle/>
        <a:p>
          <a:endParaRPr lang="en-US"/>
        </a:p>
      </dgm:t>
    </dgm:pt>
    <dgm:pt modelId="{07DF89AF-473E-41CD-8382-10E5422FF766}" type="sibTrans" cxnId="{38A4AB93-ACED-49F5-9DBE-070CECFBC0FB}">
      <dgm:prSet/>
      <dgm:spPr/>
      <dgm:t>
        <a:bodyPr/>
        <a:lstStyle/>
        <a:p>
          <a:endParaRPr lang="en-US"/>
        </a:p>
      </dgm:t>
    </dgm:pt>
    <dgm:pt modelId="{FE8039B3-2418-46A2-909E-DFB34B4A28A6}">
      <dgm:prSet phldrT="[Text]"/>
      <dgm:spPr/>
      <dgm:t>
        <a:bodyPr/>
        <a:lstStyle/>
        <a:p>
          <a:r>
            <a:rPr lang="en-US" b="1" dirty="0">
              <a:latin typeface="Arial" panose="020B0604020202020204" pitchFamily="34" charset="0"/>
              <a:cs typeface="Arial" panose="020B0604020202020204" pitchFamily="34" charset="0"/>
            </a:rPr>
            <a:t>One week before testing</a:t>
          </a:r>
        </a:p>
        <a:p>
          <a:r>
            <a:rPr lang="en-US" dirty="0">
              <a:latin typeface="Arial" panose="020B0604020202020204" pitchFamily="34" charset="0"/>
              <a:cs typeface="Arial" panose="020B0604020202020204" pitchFamily="34" charset="0"/>
            </a:rPr>
            <a:t>Schedule classes to tests</a:t>
          </a:r>
        </a:p>
      </dgm:t>
    </dgm:pt>
    <dgm:pt modelId="{5DD9EDE4-551C-49AC-BDA4-0A1360304BAE}" type="parTrans" cxnId="{CF35FE7E-8E9E-422D-803E-B92FA1A7E1D3}">
      <dgm:prSet/>
      <dgm:spPr/>
      <dgm:t>
        <a:bodyPr/>
        <a:lstStyle/>
        <a:p>
          <a:endParaRPr lang="en-US"/>
        </a:p>
      </dgm:t>
    </dgm:pt>
    <dgm:pt modelId="{897066D9-84BB-498B-BB25-5EDFAADC7924}" type="sibTrans" cxnId="{CF35FE7E-8E9E-422D-803E-B92FA1A7E1D3}">
      <dgm:prSet/>
      <dgm:spPr/>
      <dgm:t>
        <a:bodyPr/>
        <a:lstStyle/>
        <a:p>
          <a:endParaRPr lang="en-US"/>
        </a:p>
      </dgm:t>
    </dgm:pt>
    <dgm:pt modelId="{52BD7463-C058-4B2D-8090-93412FDA9178}">
      <dgm:prSet phldrT="[Text]"/>
      <dgm:spPr/>
      <dgm:t>
        <a:bodyPr/>
        <a:lstStyle/>
        <a:p>
          <a:r>
            <a:rPr lang="en-US" b="1" dirty="0">
              <a:latin typeface="Arial" panose="020B0604020202020204" pitchFamily="34" charset="0"/>
              <a:cs typeface="Arial" panose="020B0604020202020204" pitchFamily="34" charset="0"/>
            </a:rPr>
            <a:t>Up to 2 days before testing</a:t>
          </a:r>
        </a:p>
        <a:p>
          <a:r>
            <a:rPr lang="en-US" dirty="0">
              <a:latin typeface="Arial" panose="020B0604020202020204" pitchFamily="34" charset="0"/>
              <a:cs typeface="Arial" panose="020B0604020202020204" pitchFamily="34" charset="0"/>
            </a:rPr>
            <a:t>Print student logins</a:t>
          </a:r>
        </a:p>
      </dgm:t>
    </dgm:pt>
    <dgm:pt modelId="{2DD2DAF4-CE74-4C49-8F02-7BE1FB64EA7A}" type="parTrans" cxnId="{D51ADA51-1B80-4B3A-BB71-EA49E822A66A}">
      <dgm:prSet/>
      <dgm:spPr/>
      <dgm:t>
        <a:bodyPr/>
        <a:lstStyle/>
        <a:p>
          <a:endParaRPr lang="en-US"/>
        </a:p>
      </dgm:t>
    </dgm:pt>
    <dgm:pt modelId="{760E0983-4809-43D0-B1EE-16259B849C78}" type="sibTrans" cxnId="{D51ADA51-1B80-4B3A-BB71-EA49E822A66A}">
      <dgm:prSet/>
      <dgm:spPr/>
      <dgm:t>
        <a:bodyPr/>
        <a:lstStyle/>
        <a:p>
          <a:endParaRPr lang="en-US"/>
        </a:p>
      </dgm:t>
    </dgm:pt>
    <dgm:pt modelId="{E44DE27B-45EE-4DF8-8644-53653CCF6E15}" type="pres">
      <dgm:prSet presAssocID="{7F47E8AA-9F29-453C-A686-337EFE2F5410}" presName="CompostProcess" presStyleCnt="0">
        <dgm:presLayoutVars>
          <dgm:dir/>
          <dgm:resizeHandles val="exact"/>
        </dgm:presLayoutVars>
      </dgm:prSet>
      <dgm:spPr/>
    </dgm:pt>
    <dgm:pt modelId="{420E43EE-BA85-43BC-B683-37D16D3D65FB}" type="pres">
      <dgm:prSet presAssocID="{7F47E8AA-9F29-453C-A686-337EFE2F5410}" presName="arrow" presStyleLbl="bgShp" presStyleIdx="0" presStyleCnt="1" custScaleX="117647"/>
      <dgm:spPr>
        <a:solidFill>
          <a:schemeClr val="accent1">
            <a:lumMod val="40000"/>
            <a:lumOff val="60000"/>
          </a:schemeClr>
        </a:solidFill>
      </dgm:spPr>
    </dgm:pt>
    <dgm:pt modelId="{8940D74B-2108-47B3-8678-A0B0A9F54FBB}" type="pres">
      <dgm:prSet presAssocID="{7F47E8AA-9F29-453C-A686-337EFE2F5410}" presName="linearProcess" presStyleCnt="0"/>
      <dgm:spPr/>
    </dgm:pt>
    <dgm:pt modelId="{1C3A0BF6-8329-413C-BF8B-4BEE875DDC03}" type="pres">
      <dgm:prSet presAssocID="{5ADE4732-C80A-40FA-BB1B-1D5EBC7EFB6C}" presName="textNode" presStyleLbl="node1" presStyleIdx="0" presStyleCnt="5" custScaleX="72095" custScaleY="119217">
        <dgm:presLayoutVars>
          <dgm:bulletEnabled val="1"/>
        </dgm:presLayoutVars>
      </dgm:prSet>
      <dgm:spPr/>
    </dgm:pt>
    <dgm:pt modelId="{6ED25E07-06FE-4C34-A0A5-38A619AB291D}" type="pres">
      <dgm:prSet presAssocID="{8F4CF3F7-B928-4333-AE67-FB8CAE293400}" presName="sibTrans" presStyleCnt="0"/>
      <dgm:spPr/>
    </dgm:pt>
    <dgm:pt modelId="{B8CE6D0D-EBE2-498A-A82B-A5145F716405}" type="pres">
      <dgm:prSet presAssocID="{C8BE4F26-6ED1-440C-BA85-26238D877F89}" presName="textNode" presStyleLbl="node1" presStyleIdx="1" presStyleCnt="5" custScaleX="71080" custScaleY="119527">
        <dgm:presLayoutVars>
          <dgm:bulletEnabled val="1"/>
        </dgm:presLayoutVars>
      </dgm:prSet>
      <dgm:spPr/>
    </dgm:pt>
    <dgm:pt modelId="{F3AF793A-C5B8-48D4-8DE1-71A0F0E2F228}" type="pres">
      <dgm:prSet presAssocID="{D1A9FFAA-0951-43E9-B4BC-2A9FD5B89EE0}" presName="sibTrans" presStyleCnt="0"/>
      <dgm:spPr/>
    </dgm:pt>
    <dgm:pt modelId="{D44784A7-7CD0-4EA2-9B14-3BD9B1DDB0C4}" type="pres">
      <dgm:prSet presAssocID="{080FBEA3-B9A5-46FC-8AA3-F2EBF5644D79}" presName="textNode" presStyleLbl="node1" presStyleIdx="2" presStyleCnt="5" custScaleX="70154" custScaleY="116900">
        <dgm:presLayoutVars>
          <dgm:bulletEnabled val="1"/>
        </dgm:presLayoutVars>
      </dgm:prSet>
      <dgm:spPr/>
    </dgm:pt>
    <dgm:pt modelId="{55DC4FAB-56EA-49B7-9B83-D4D8CCC92543}" type="pres">
      <dgm:prSet presAssocID="{07DF89AF-473E-41CD-8382-10E5422FF766}" presName="sibTrans" presStyleCnt="0"/>
      <dgm:spPr/>
    </dgm:pt>
    <dgm:pt modelId="{381483F6-6062-4B47-A410-F822BC528599}" type="pres">
      <dgm:prSet presAssocID="{FE8039B3-2418-46A2-909E-DFB34B4A28A6}" presName="textNode" presStyleLbl="node1" presStyleIdx="3" presStyleCnt="5" custScaleX="57640" custScaleY="116025">
        <dgm:presLayoutVars>
          <dgm:bulletEnabled val="1"/>
        </dgm:presLayoutVars>
      </dgm:prSet>
      <dgm:spPr/>
    </dgm:pt>
    <dgm:pt modelId="{1B5B5A09-E47B-4675-8C64-5E340092C682}" type="pres">
      <dgm:prSet presAssocID="{897066D9-84BB-498B-BB25-5EDFAADC7924}" presName="sibTrans" presStyleCnt="0"/>
      <dgm:spPr/>
    </dgm:pt>
    <dgm:pt modelId="{48592BF1-5599-46CD-9A7F-E7705F362CBF}" type="pres">
      <dgm:prSet presAssocID="{52BD7463-C058-4B2D-8090-93412FDA9178}" presName="textNode" presStyleLbl="node1" presStyleIdx="4" presStyleCnt="5" custScaleX="48215" custScaleY="115784" custLinFactNeighborX="28039" custLinFactNeighborY="-996">
        <dgm:presLayoutVars>
          <dgm:bulletEnabled val="1"/>
        </dgm:presLayoutVars>
      </dgm:prSet>
      <dgm:spPr/>
    </dgm:pt>
  </dgm:ptLst>
  <dgm:cxnLst>
    <dgm:cxn modelId="{0D24FB00-C705-4B27-A3C8-AD36A80FE39C}" type="presOf" srcId="{7F47E8AA-9F29-453C-A686-337EFE2F5410}" destId="{E44DE27B-45EE-4DF8-8644-53653CCF6E15}" srcOrd="0" destOrd="0" presId="urn:microsoft.com/office/officeart/2005/8/layout/hProcess9"/>
    <dgm:cxn modelId="{1C2F1309-54DF-487B-9E3D-DD7FCFCB58DD}" type="presOf" srcId="{5ADE4732-C80A-40FA-BB1B-1D5EBC7EFB6C}" destId="{1C3A0BF6-8329-413C-BF8B-4BEE875DDC03}" srcOrd="0" destOrd="0" presId="urn:microsoft.com/office/officeart/2005/8/layout/hProcess9"/>
    <dgm:cxn modelId="{BEFBA239-A95C-4FCE-8501-F3CC4F351D5E}" srcId="{7F47E8AA-9F29-453C-A686-337EFE2F5410}" destId="{C8BE4F26-6ED1-440C-BA85-26238D877F89}" srcOrd="1" destOrd="0" parTransId="{909B645F-984F-4AFE-A270-44E7F15BB7A3}" sibTransId="{D1A9FFAA-0951-43E9-B4BC-2A9FD5B89EE0}"/>
    <dgm:cxn modelId="{907A473B-3A1B-413F-8EC8-34CF556236C2}" type="presOf" srcId="{FE8039B3-2418-46A2-909E-DFB34B4A28A6}" destId="{381483F6-6062-4B47-A410-F822BC528599}" srcOrd="0" destOrd="0" presId="urn:microsoft.com/office/officeart/2005/8/layout/hProcess9"/>
    <dgm:cxn modelId="{4885115B-CD94-456F-97E9-4E68D4358E80}" type="presOf" srcId="{C8BE4F26-6ED1-440C-BA85-26238D877F89}" destId="{B8CE6D0D-EBE2-498A-A82B-A5145F716405}" srcOrd="0" destOrd="0" presId="urn:microsoft.com/office/officeart/2005/8/layout/hProcess9"/>
    <dgm:cxn modelId="{A1BAD563-BE32-44A7-B7A0-45CBFA807124}" type="presOf" srcId="{080FBEA3-B9A5-46FC-8AA3-F2EBF5644D79}" destId="{D44784A7-7CD0-4EA2-9B14-3BD9B1DDB0C4}" srcOrd="0" destOrd="0" presId="urn:microsoft.com/office/officeart/2005/8/layout/hProcess9"/>
    <dgm:cxn modelId="{D51ADA51-1B80-4B3A-BB71-EA49E822A66A}" srcId="{7F47E8AA-9F29-453C-A686-337EFE2F5410}" destId="{52BD7463-C058-4B2D-8090-93412FDA9178}" srcOrd="4" destOrd="0" parTransId="{2DD2DAF4-CE74-4C49-8F02-7BE1FB64EA7A}" sibTransId="{760E0983-4809-43D0-B1EE-16259B849C78}"/>
    <dgm:cxn modelId="{CF35FE7E-8E9E-422D-803E-B92FA1A7E1D3}" srcId="{7F47E8AA-9F29-453C-A686-337EFE2F5410}" destId="{FE8039B3-2418-46A2-909E-DFB34B4A28A6}" srcOrd="3" destOrd="0" parTransId="{5DD9EDE4-551C-49AC-BDA4-0A1360304BAE}" sibTransId="{897066D9-84BB-498B-BB25-5EDFAADC7924}"/>
    <dgm:cxn modelId="{38A4AB93-ACED-49F5-9DBE-070CECFBC0FB}" srcId="{7F47E8AA-9F29-453C-A686-337EFE2F5410}" destId="{080FBEA3-B9A5-46FC-8AA3-F2EBF5644D79}" srcOrd="2" destOrd="0" parTransId="{D7E2A537-799E-4E5E-B729-6FC54E124B22}" sibTransId="{07DF89AF-473E-41CD-8382-10E5422FF766}"/>
    <dgm:cxn modelId="{59FC21B2-E8DB-48C7-B1EA-2D70372A4417}" srcId="{7F47E8AA-9F29-453C-A686-337EFE2F5410}" destId="{5ADE4732-C80A-40FA-BB1B-1D5EBC7EFB6C}" srcOrd="0" destOrd="0" parTransId="{532285F1-D02A-49A6-9F62-5427B8722255}" sibTransId="{8F4CF3F7-B928-4333-AE67-FB8CAE293400}"/>
    <dgm:cxn modelId="{AE20ECC4-9805-4CA3-A53D-DDBD7569C9A9}" type="presOf" srcId="{52BD7463-C058-4B2D-8090-93412FDA9178}" destId="{48592BF1-5599-46CD-9A7F-E7705F362CBF}" srcOrd="0" destOrd="0" presId="urn:microsoft.com/office/officeart/2005/8/layout/hProcess9"/>
    <dgm:cxn modelId="{4C5339E9-3F0C-468D-B406-9CB3ACCE9378}" type="presParOf" srcId="{E44DE27B-45EE-4DF8-8644-53653CCF6E15}" destId="{420E43EE-BA85-43BC-B683-37D16D3D65FB}" srcOrd="0" destOrd="0" presId="urn:microsoft.com/office/officeart/2005/8/layout/hProcess9"/>
    <dgm:cxn modelId="{A8BC5D0C-8E44-46C9-8448-101537CB2F32}" type="presParOf" srcId="{E44DE27B-45EE-4DF8-8644-53653CCF6E15}" destId="{8940D74B-2108-47B3-8678-A0B0A9F54FBB}" srcOrd="1" destOrd="0" presId="urn:microsoft.com/office/officeart/2005/8/layout/hProcess9"/>
    <dgm:cxn modelId="{B581F98E-6F43-4F49-BA4F-7C8C09AAF10B}" type="presParOf" srcId="{8940D74B-2108-47B3-8678-A0B0A9F54FBB}" destId="{1C3A0BF6-8329-413C-BF8B-4BEE875DDC03}" srcOrd="0" destOrd="0" presId="urn:microsoft.com/office/officeart/2005/8/layout/hProcess9"/>
    <dgm:cxn modelId="{2DCE06D5-67DD-47F8-8BB6-5DFB4998CA4E}" type="presParOf" srcId="{8940D74B-2108-47B3-8678-A0B0A9F54FBB}" destId="{6ED25E07-06FE-4C34-A0A5-38A619AB291D}" srcOrd="1" destOrd="0" presId="urn:microsoft.com/office/officeart/2005/8/layout/hProcess9"/>
    <dgm:cxn modelId="{61285F3C-03F3-47AD-B54C-2B19A6FFA06F}" type="presParOf" srcId="{8940D74B-2108-47B3-8678-A0B0A9F54FBB}" destId="{B8CE6D0D-EBE2-498A-A82B-A5145F716405}" srcOrd="2" destOrd="0" presId="urn:microsoft.com/office/officeart/2005/8/layout/hProcess9"/>
    <dgm:cxn modelId="{AEEC39F0-65D8-4951-B0CB-E4ECEAA122EC}" type="presParOf" srcId="{8940D74B-2108-47B3-8678-A0B0A9F54FBB}" destId="{F3AF793A-C5B8-48D4-8DE1-71A0F0E2F228}" srcOrd="3" destOrd="0" presId="urn:microsoft.com/office/officeart/2005/8/layout/hProcess9"/>
    <dgm:cxn modelId="{81C1E7F6-C30A-4C6B-95A4-FD3017A2E49F}" type="presParOf" srcId="{8940D74B-2108-47B3-8678-A0B0A9F54FBB}" destId="{D44784A7-7CD0-4EA2-9B14-3BD9B1DDB0C4}" srcOrd="4" destOrd="0" presId="urn:microsoft.com/office/officeart/2005/8/layout/hProcess9"/>
    <dgm:cxn modelId="{604439D9-C0BD-4CF3-80CF-7305219E0C4F}" type="presParOf" srcId="{8940D74B-2108-47B3-8678-A0B0A9F54FBB}" destId="{55DC4FAB-56EA-49B7-9B83-D4D8CCC92543}" srcOrd="5" destOrd="0" presId="urn:microsoft.com/office/officeart/2005/8/layout/hProcess9"/>
    <dgm:cxn modelId="{8D0F73E1-1AF9-4D75-8DE6-002C1598B88F}" type="presParOf" srcId="{8940D74B-2108-47B3-8678-A0B0A9F54FBB}" destId="{381483F6-6062-4B47-A410-F822BC528599}" srcOrd="6" destOrd="0" presId="urn:microsoft.com/office/officeart/2005/8/layout/hProcess9"/>
    <dgm:cxn modelId="{2AD9C6E7-7767-4E95-BBE8-10EE764F3CDC}" type="presParOf" srcId="{8940D74B-2108-47B3-8678-A0B0A9F54FBB}" destId="{1B5B5A09-E47B-4675-8C64-5E340092C682}" srcOrd="7" destOrd="0" presId="urn:microsoft.com/office/officeart/2005/8/layout/hProcess9"/>
    <dgm:cxn modelId="{1C77290D-92B7-4B0F-A7E3-E35EDECA871F}" type="presParOf" srcId="{8940D74B-2108-47B3-8678-A0B0A9F54FBB}" destId="{48592BF1-5599-46CD-9A7F-E7705F362CBF}"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47E8AA-9F29-453C-A686-337EFE2F5410}" type="doc">
      <dgm:prSet loTypeId="urn:microsoft.com/office/officeart/2005/8/layout/hProcess9" loCatId="process" qsTypeId="urn:microsoft.com/office/officeart/2005/8/quickstyle/simple1" qsCatId="simple" csTypeId="urn:microsoft.com/office/officeart/2005/8/colors/accent1_2" csCatId="accent1" phldr="1"/>
      <dgm:spPr/>
    </dgm:pt>
    <dgm:pt modelId="{5ADE4732-C80A-40FA-BB1B-1D5EBC7EFB6C}">
      <dgm:prSet phldrT="[Text]"/>
      <dgm:spPr/>
      <dgm:t>
        <a:bodyPr/>
        <a:lstStyle/>
        <a:p>
          <a:r>
            <a:rPr lang="en-US" b="1">
              <a:latin typeface="Arial" panose="020B0604020202020204" pitchFamily="34" charset="0"/>
              <a:cs typeface="Arial" panose="020B0604020202020204" pitchFamily="34" charset="0"/>
            </a:rPr>
            <a:t>During Testing</a:t>
          </a:r>
        </a:p>
        <a:p>
          <a:r>
            <a:rPr lang="en-US">
              <a:solidFill>
                <a:prstClr val="white"/>
              </a:solidFill>
              <a:latin typeface="Arial" panose="020B0604020202020204" pitchFamily="34" charset="0"/>
              <a:ea typeface="+mn-ea"/>
              <a:cs typeface="Arial" panose="020B0604020202020204" pitchFamily="34" charset="0"/>
            </a:rPr>
            <a:t>●</a:t>
          </a:r>
          <a:r>
            <a:rPr lang="en-US">
              <a:latin typeface="Arial" panose="020B0604020202020204" pitchFamily="34" charset="0"/>
              <a:cs typeface="Arial" panose="020B0604020202020204" pitchFamily="34" charset="0"/>
            </a:rPr>
            <a:t>Resolve incorrect accommodations and other issues</a:t>
          </a:r>
        </a:p>
        <a:p>
          <a:r>
            <a:rPr lang="en-US">
              <a:solidFill>
                <a:prstClr val="white"/>
              </a:solidFill>
              <a:latin typeface="Arial" panose="020B0604020202020204" pitchFamily="34" charset="0"/>
              <a:ea typeface="+mn-ea"/>
              <a:cs typeface="Arial" panose="020B0604020202020204" pitchFamily="34" charset="0"/>
            </a:rPr>
            <a:t>●</a:t>
          </a:r>
          <a:r>
            <a:rPr lang="en-US">
              <a:latin typeface="Arial" panose="020B0604020202020204" pitchFamily="34" charset="0"/>
              <a:cs typeface="Arial" panose="020B0604020202020204" pitchFamily="34" charset="0"/>
            </a:rPr>
            <a:t>Manage makeup testing</a:t>
          </a:r>
        </a:p>
        <a:p>
          <a:r>
            <a:rPr lang="en-US">
              <a:solidFill>
                <a:prstClr val="white"/>
              </a:solidFill>
              <a:latin typeface="Arial" panose="020B0604020202020204" pitchFamily="34" charset="0"/>
              <a:ea typeface="+mn-ea"/>
              <a:cs typeface="Arial" panose="020B0604020202020204" pitchFamily="34" charset="0"/>
            </a:rPr>
            <a:t>●</a:t>
          </a:r>
          <a:r>
            <a:rPr lang="en-US">
              <a:latin typeface="Arial" panose="020B0604020202020204" pitchFamily="34" charset="0"/>
              <a:cs typeface="Arial" panose="020B0604020202020204" pitchFamily="34" charset="0"/>
            </a:rPr>
            <a:t>Void tests as needed</a:t>
          </a:r>
        </a:p>
      </dgm:t>
    </dgm:pt>
    <dgm:pt modelId="{532285F1-D02A-49A6-9F62-5427B8722255}" type="parTrans" cxnId="{59FC21B2-E8DB-48C7-B1EA-2D70372A4417}">
      <dgm:prSet/>
      <dgm:spPr/>
      <dgm:t>
        <a:bodyPr/>
        <a:lstStyle/>
        <a:p>
          <a:endParaRPr lang="en-US"/>
        </a:p>
      </dgm:t>
    </dgm:pt>
    <dgm:pt modelId="{8F4CF3F7-B928-4333-AE67-FB8CAE293400}" type="sibTrans" cxnId="{59FC21B2-E8DB-48C7-B1EA-2D70372A4417}">
      <dgm:prSet/>
      <dgm:spPr/>
      <dgm:t>
        <a:bodyPr/>
        <a:lstStyle/>
        <a:p>
          <a:endParaRPr lang="en-US"/>
        </a:p>
      </dgm:t>
    </dgm:pt>
    <dgm:pt modelId="{C8BE4F26-6ED1-440C-BA85-26238D877F89}">
      <dgm:prSet phldrT="[Text]"/>
      <dgm:spPr/>
      <dgm:t>
        <a:bodyPr/>
        <a:lstStyle/>
        <a:p>
          <a:r>
            <a:rPr lang="en-US" b="1">
              <a:latin typeface="Arial" panose="020B0604020202020204" pitchFamily="34" charset="0"/>
              <a:cs typeface="Arial" panose="020B0604020202020204" pitchFamily="34" charset="0"/>
            </a:rPr>
            <a:t>After Testing</a:t>
          </a:r>
        </a:p>
        <a:p>
          <a:r>
            <a:rPr lang="en-US">
              <a:solidFill>
                <a:prstClr val="white"/>
              </a:solidFill>
              <a:latin typeface="Arial" panose="020B0604020202020204" pitchFamily="34" charset="0"/>
              <a:ea typeface="+mn-ea"/>
              <a:cs typeface="Arial" panose="020B0604020202020204" pitchFamily="34" charset="0"/>
            </a:rPr>
            <a:t>●</a:t>
          </a:r>
          <a:r>
            <a:rPr lang="en-US">
              <a:latin typeface="Arial" panose="020B0604020202020204" pitchFamily="34" charset="0"/>
              <a:cs typeface="Arial" panose="020B0604020202020204" pitchFamily="34" charset="0"/>
            </a:rPr>
            <a:t>Fill in not tested codes</a:t>
          </a:r>
        </a:p>
        <a:p>
          <a:r>
            <a:rPr lang="en-US">
              <a:solidFill>
                <a:prstClr val="white"/>
              </a:solidFill>
              <a:latin typeface="Arial" panose="020B0604020202020204" pitchFamily="34" charset="0"/>
              <a:ea typeface="+mn-ea"/>
              <a:cs typeface="Arial" panose="020B0604020202020204" pitchFamily="34" charset="0"/>
            </a:rPr>
            <a:t>●</a:t>
          </a:r>
          <a:r>
            <a:rPr lang="en-US">
              <a:latin typeface="Arial" panose="020B0604020202020204" pitchFamily="34" charset="0"/>
              <a:cs typeface="Arial" panose="020B0604020202020204" pitchFamily="34" charset="0"/>
            </a:rPr>
            <a:t>Void tests as needed</a:t>
          </a:r>
        </a:p>
      </dgm:t>
    </dgm:pt>
    <dgm:pt modelId="{909B645F-984F-4AFE-A270-44E7F15BB7A3}" type="parTrans" cxnId="{BEFBA239-A95C-4FCE-8501-F3CC4F351D5E}">
      <dgm:prSet/>
      <dgm:spPr/>
      <dgm:t>
        <a:bodyPr/>
        <a:lstStyle/>
        <a:p>
          <a:endParaRPr lang="en-US"/>
        </a:p>
      </dgm:t>
    </dgm:pt>
    <dgm:pt modelId="{D1A9FFAA-0951-43E9-B4BC-2A9FD5B89EE0}" type="sibTrans" cxnId="{BEFBA239-A95C-4FCE-8501-F3CC4F351D5E}">
      <dgm:prSet/>
      <dgm:spPr/>
      <dgm:t>
        <a:bodyPr/>
        <a:lstStyle/>
        <a:p>
          <a:endParaRPr lang="en-US"/>
        </a:p>
      </dgm:t>
    </dgm:pt>
    <dgm:pt modelId="{E44DE27B-45EE-4DF8-8644-53653CCF6E15}" type="pres">
      <dgm:prSet presAssocID="{7F47E8AA-9F29-453C-A686-337EFE2F5410}" presName="CompostProcess" presStyleCnt="0">
        <dgm:presLayoutVars>
          <dgm:dir/>
          <dgm:resizeHandles val="exact"/>
        </dgm:presLayoutVars>
      </dgm:prSet>
      <dgm:spPr/>
    </dgm:pt>
    <dgm:pt modelId="{420E43EE-BA85-43BC-B683-37D16D3D65FB}" type="pres">
      <dgm:prSet presAssocID="{7F47E8AA-9F29-453C-A686-337EFE2F5410}" presName="arrow" presStyleLbl="bgShp" presStyleIdx="0" presStyleCnt="1" custLinFactNeighborX="733" custLinFactNeighborY="1518"/>
      <dgm:spPr>
        <a:solidFill>
          <a:schemeClr val="accent1">
            <a:lumMod val="40000"/>
            <a:lumOff val="60000"/>
          </a:schemeClr>
        </a:solidFill>
      </dgm:spPr>
    </dgm:pt>
    <dgm:pt modelId="{8940D74B-2108-47B3-8678-A0B0A9F54FBB}" type="pres">
      <dgm:prSet presAssocID="{7F47E8AA-9F29-453C-A686-337EFE2F5410}" presName="linearProcess" presStyleCnt="0"/>
      <dgm:spPr/>
    </dgm:pt>
    <dgm:pt modelId="{1C3A0BF6-8329-413C-BF8B-4BEE875DDC03}" type="pres">
      <dgm:prSet presAssocID="{5ADE4732-C80A-40FA-BB1B-1D5EBC7EFB6C}" presName="textNode" presStyleLbl="node1" presStyleIdx="0" presStyleCnt="2">
        <dgm:presLayoutVars>
          <dgm:bulletEnabled val="1"/>
        </dgm:presLayoutVars>
      </dgm:prSet>
      <dgm:spPr/>
    </dgm:pt>
    <dgm:pt modelId="{6ED25E07-06FE-4C34-A0A5-38A619AB291D}" type="pres">
      <dgm:prSet presAssocID="{8F4CF3F7-B928-4333-AE67-FB8CAE293400}" presName="sibTrans" presStyleCnt="0"/>
      <dgm:spPr/>
    </dgm:pt>
    <dgm:pt modelId="{B8CE6D0D-EBE2-498A-A82B-A5145F716405}" type="pres">
      <dgm:prSet presAssocID="{C8BE4F26-6ED1-440C-BA85-26238D877F89}" presName="textNode" presStyleLbl="node1" presStyleIdx="1" presStyleCnt="2">
        <dgm:presLayoutVars>
          <dgm:bulletEnabled val="1"/>
        </dgm:presLayoutVars>
      </dgm:prSet>
      <dgm:spPr/>
    </dgm:pt>
  </dgm:ptLst>
  <dgm:cxnLst>
    <dgm:cxn modelId="{0D24FB00-C705-4B27-A3C8-AD36A80FE39C}" type="presOf" srcId="{7F47E8AA-9F29-453C-A686-337EFE2F5410}" destId="{E44DE27B-45EE-4DF8-8644-53653CCF6E15}" srcOrd="0" destOrd="0" presId="urn:microsoft.com/office/officeart/2005/8/layout/hProcess9"/>
    <dgm:cxn modelId="{1C2F1309-54DF-487B-9E3D-DD7FCFCB58DD}" type="presOf" srcId="{5ADE4732-C80A-40FA-BB1B-1D5EBC7EFB6C}" destId="{1C3A0BF6-8329-413C-BF8B-4BEE875DDC03}" srcOrd="0" destOrd="0" presId="urn:microsoft.com/office/officeart/2005/8/layout/hProcess9"/>
    <dgm:cxn modelId="{BEFBA239-A95C-4FCE-8501-F3CC4F351D5E}" srcId="{7F47E8AA-9F29-453C-A686-337EFE2F5410}" destId="{C8BE4F26-6ED1-440C-BA85-26238D877F89}" srcOrd="1" destOrd="0" parTransId="{909B645F-984F-4AFE-A270-44E7F15BB7A3}" sibTransId="{D1A9FFAA-0951-43E9-B4BC-2A9FD5B89EE0}"/>
    <dgm:cxn modelId="{4885115B-CD94-456F-97E9-4E68D4358E80}" type="presOf" srcId="{C8BE4F26-6ED1-440C-BA85-26238D877F89}" destId="{B8CE6D0D-EBE2-498A-A82B-A5145F716405}" srcOrd="0" destOrd="0" presId="urn:microsoft.com/office/officeart/2005/8/layout/hProcess9"/>
    <dgm:cxn modelId="{59FC21B2-E8DB-48C7-B1EA-2D70372A4417}" srcId="{7F47E8AA-9F29-453C-A686-337EFE2F5410}" destId="{5ADE4732-C80A-40FA-BB1B-1D5EBC7EFB6C}" srcOrd="0" destOrd="0" parTransId="{532285F1-D02A-49A6-9F62-5427B8722255}" sibTransId="{8F4CF3F7-B928-4333-AE67-FB8CAE293400}"/>
    <dgm:cxn modelId="{4C5339E9-3F0C-468D-B406-9CB3ACCE9378}" type="presParOf" srcId="{E44DE27B-45EE-4DF8-8644-53653CCF6E15}" destId="{420E43EE-BA85-43BC-B683-37D16D3D65FB}" srcOrd="0" destOrd="0" presId="urn:microsoft.com/office/officeart/2005/8/layout/hProcess9"/>
    <dgm:cxn modelId="{A8BC5D0C-8E44-46C9-8448-101537CB2F32}" type="presParOf" srcId="{E44DE27B-45EE-4DF8-8644-53653CCF6E15}" destId="{8940D74B-2108-47B3-8678-A0B0A9F54FBB}" srcOrd="1" destOrd="0" presId="urn:microsoft.com/office/officeart/2005/8/layout/hProcess9"/>
    <dgm:cxn modelId="{B581F98E-6F43-4F49-BA4F-7C8C09AAF10B}" type="presParOf" srcId="{8940D74B-2108-47B3-8678-A0B0A9F54FBB}" destId="{1C3A0BF6-8329-413C-BF8B-4BEE875DDC03}" srcOrd="0" destOrd="0" presId="urn:microsoft.com/office/officeart/2005/8/layout/hProcess9"/>
    <dgm:cxn modelId="{2DCE06D5-67DD-47F8-8BB6-5DFB4998CA4E}" type="presParOf" srcId="{8940D74B-2108-47B3-8678-A0B0A9F54FBB}" destId="{6ED25E07-06FE-4C34-A0A5-38A619AB291D}" srcOrd="1" destOrd="0" presId="urn:microsoft.com/office/officeart/2005/8/layout/hProcess9"/>
    <dgm:cxn modelId="{61285F3C-03F3-47AD-B54C-2B19A6FFA06F}" type="presParOf" srcId="{8940D74B-2108-47B3-8678-A0B0A9F54FBB}" destId="{B8CE6D0D-EBE2-498A-A82B-A5145F716405}"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47E8AA-9F29-453C-A686-337EFE2F5410}" type="doc">
      <dgm:prSet loTypeId="urn:microsoft.com/office/officeart/2005/8/layout/hProcess9" loCatId="process" qsTypeId="urn:microsoft.com/office/officeart/2005/8/quickstyle/simple1" qsCatId="simple" csTypeId="urn:microsoft.com/office/officeart/2005/8/colors/accent1_2" csCatId="accent1" phldr="1"/>
      <dgm:spPr/>
    </dgm:pt>
    <dgm:pt modelId="{5ADE4732-C80A-40FA-BB1B-1D5EBC7EFB6C}">
      <dgm:prSet phldrT="[Text]"/>
      <dgm:spPr/>
      <dgm:t>
        <a:bodyPr/>
        <a:lstStyle/>
        <a:p>
          <a:r>
            <a:rPr lang="en-US" b="1">
              <a:latin typeface="Arial" panose="020B0604020202020204" pitchFamily="34" charset="0"/>
              <a:cs typeface="Arial" panose="020B0604020202020204" pitchFamily="34" charset="0"/>
            </a:rPr>
            <a:t>Approx. 3 weeks before testing</a:t>
          </a:r>
        </a:p>
        <a:p>
          <a:r>
            <a:rPr lang="en-US">
              <a:latin typeface="Arial" panose="020B0604020202020204" pitchFamily="34" charset="0"/>
              <a:cs typeface="Arial" panose="020B0604020202020204" pitchFamily="34" charset="0"/>
            </a:rPr>
            <a:t>Verify access to MCAS Portal account</a:t>
          </a:r>
        </a:p>
      </dgm:t>
    </dgm:pt>
    <dgm:pt modelId="{532285F1-D02A-49A6-9F62-5427B8722255}" type="parTrans" cxnId="{59FC21B2-E8DB-48C7-B1EA-2D70372A4417}">
      <dgm:prSet/>
      <dgm:spPr/>
      <dgm:t>
        <a:bodyPr/>
        <a:lstStyle/>
        <a:p>
          <a:endParaRPr lang="en-US"/>
        </a:p>
      </dgm:t>
    </dgm:pt>
    <dgm:pt modelId="{8F4CF3F7-B928-4333-AE67-FB8CAE293400}" type="sibTrans" cxnId="{59FC21B2-E8DB-48C7-B1EA-2D70372A4417}">
      <dgm:prSet/>
      <dgm:spPr/>
      <dgm:t>
        <a:bodyPr/>
        <a:lstStyle/>
        <a:p>
          <a:endParaRPr lang="en-US"/>
        </a:p>
      </dgm:t>
    </dgm:pt>
    <dgm:pt modelId="{C8BE4F26-6ED1-440C-BA85-26238D877F89}">
      <dgm:prSet phldrT="[Text]"/>
      <dgm:spPr/>
      <dgm:t>
        <a:bodyPr/>
        <a:lstStyle/>
        <a:p>
          <a:r>
            <a:rPr lang="en-US" b="1" dirty="0">
              <a:latin typeface="Arial" panose="020B0604020202020204" pitchFamily="34" charset="0"/>
              <a:cs typeface="Arial" panose="020B0604020202020204" pitchFamily="34" charset="0"/>
            </a:rPr>
            <a:t>Up to 2 days before testing</a:t>
          </a:r>
        </a:p>
        <a:p>
          <a:r>
            <a:rPr lang="en-US" b="0" dirty="0">
              <a:latin typeface="Arial" panose="020B0604020202020204" pitchFamily="34" charset="0"/>
              <a:cs typeface="Arial" panose="020B0604020202020204" pitchFamily="34" charset="0"/>
            </a:rPr>
            <a:t>Verify that students have the correct form-dependent accommodations in the MCAS Portal (slide 48)</a:t>
          </a:r>
        </a:p>
      </dgm:t>
    </dgm:pt>
    <dgm:pt modelId="{909B645F-984F-4AFE-A270-44E7F15BB7A3}" type="parTrans" cxnId="{BEFBA239-A95C-4FCE-8501-F3CC4F351D5E}">
      <dgm:prSet/>
      <dgm:spPr/>
      <dgm:t>
        <a:bodyPr/>
        <a:lstStyle/>
        <a:p>
          <a:endParaRPr lang="en-US"/>
        </a:p>
      </dgm:t>
    </dgm:pt>
    <dgm:pt modelId="{D1A9FFAA-0951-43E9-B4BC-2A9FD5B89EE0}" type="sibTrans" cxnId="{BEFBA239-A95C-4FCE-8501-F3CC4F351D5E}">
      <dgm:prSet/>
      <dgm:spPr/>
      <dgm:t>
        <a:bodyPr/>
        <a:lstStyle/>
        <a:p>
          <a:endParaRPr lang="en-US"/>
        </a:p>
      </dgm:t>
    </dgm:pt>
    <dgm:pt modelId="{080FBEA3-B9A5-46FC-8AA3-F2EBF5644D79}">
      <dgm:prSet phldrT="[Text]"/>
      <dgm:spPr/>
      <dgm:t>
        <a:bodyPr/>
        <a:lstStyle/>
        <a:p>
          <a:r>
            <a:rPr lang="en-US" b="1">
              <a:latin typeface="Arial" panose="020B0604020202020204" pitchFamily="34" charset="0"/>
              <a:cs typeface="Arial" panose="020B0604020202020204" pitchFamily="34" charset="0"/>
            </a:rPr>
            <a:t>Before students arrive</a:t>
          </a:r>
        </a:p>
        <a:p>
          <a:r>
            <a:rPr lang="en-US" b="0">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rPr>
            <a:t>Verify student roster </a:t>
          </a:r>
        </a:p>
        <a:p>
          <a:r>
            <a:rPr lang="en-US" b="0">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rPr>
            <a:t>Verify accommodations on student summary page</a:t>
          </a:r>
        </a:p>
      </dgm:t>
    </dgm:pt>
    <dgm:pt modelId="{D7E2A537-799E-4E5E-B729-6FC54E124B22}" type="parTrans" cxnId="{38A4AB93-ACED-49F5-9DBE-070CECFBC0FB}">
      <dgm:prSet/>
      <dgm:spPr/>
      <dgm:t>
        <a:bodyPr/>
        <a:lstStyle/>
        <a:p>
          <a:endParaRPr lang="en-US"/>
        </a:p>
      </dgm:t>
    </dgm:pt>
    <dgm:pt modelId="{07DF89AF-473E-41CD-8382-10E5422FF766}" type="sibTrans" cxnId="{38A4AB93-ACED-49F5-9DBE-070CECFBC0FB}">
      <dgm:prSet/>
      <dgm:spPr/>
      <dgm:t>
        <a:bodyPr/>
        <a:lstStyle/>
        <a:p>
          <a:endParaRPr lang="en-US"/>
        </a:p>
      </dgm:t>
    </dgm:pt>
    <dgm:pt modelId="{FE8039B3-2418-46A2-909E-DFB34B4A28A6}">
      <dgm:prSet phldrT="[Text]"/>
      <dgm:spPr/>
      <dgm:t>
        <a:bodyPr/>
        <a:lstStyle/>
        <a:p>
          <a:r>
            <a:rPr lang="en-US" b="1">
              <a:latin typeface="Arial" panose="020B0604020202020204" pitchFamily="34" charset="0"/>
              <a:cs typeface="Arial" panose="020B0604020202020204" pitchFamily="34" charset="0"/>
            </a:rPr>
            <a:t>During testing</a:t>
          </a:r>
        </a:p>
        <a:p>
          <a:r>
            <a:rPr lang="en-US" b="0">
              <a:latin typeface="Arial" panose="020B0604020202020204" pitchFamily="34" charset="0"/>
              <a:cs typeface="Arial" panose="020B0604020202020204" pitchFamily="34" charset="0"/>
            </a:rPr>
            <a:t>●Distribute student logins</a:t>
          </a:r>
        </a:p>
        <a:p>
          <a:r>
            <a:rPr lang="en-US" b="0">
              <a:latin typeface="Arial" panose="020B0604020202020204" pitchFamily="34" charset="0"/>
              <a:cs typeface="Arial" panose="020B0604020202020204" pitchFamily="34" charset="0"/>
            </a:rPr>
            <a:t>●Monitor student testing status in the MCAS Portal </a:t>
          </a:r>
        </a:p>
        <a:p>
          <a:r>
            <a:rPr lang="en-US" b="0">
              <a:latin typeface="Arial" panose="020B0604020202020204" pitchFamily="34" charset="0"/>
              <a:cs typeface="Arial" panose="020B0604020202020204" pitchFamily="34" charset="0"/>
            </a:rPr>
            <a:t>●Enter proctor password as needed</a:t>
          </a:r>
        </a:p>
      </dgm:t>
    </dgm:pt>
    <dgm:pt modelId="{5DD9EDE4-551C-49AC-BDA4-0A1360304BAE}" type="parTrans" cxnId="{CF35FE7E-8E9E-422D-803E-B92FA1A7E1D3}">
      <dgm:prSet/>
      <dgm:spPr/>
      <dgm:t>
        <a:bodyPr/>
        <a:lstStyle/>
        <a:p>
          <a:endParaRPr lang="en-US"/>
        </a:p>
      </dgm:t>
    </dgm:pt>
    <dgm:pt modelId="{897066D9-84BB-498B-BB25-5EDFAADC7924}" type="sibTrans" cxnId="{CF35FE7E-8E9E-422D-803E-B92FA1A7E1D3}">
      <dgm:prSet/>
      <dgm:spPr/>
      <dgm:t>
        <a:bodyPr/>
        <a:lstStyle/>
        <a:p>
          <a:endParaRPr lang="en-US"/>
        </a:p>
      </dgm:t>
    </dgm:pt>
    <dgm:pt modelId="{E44DE27B-45EE-4DF8-8644-53653CCF6E15}" type="pres">
      <dgm:prSet presAssocID="{7F47E8AA-9F29-453C-A686-337EFE2F5410}" presName="CompostProcess" presStyleCnt="0">
        <dgm:presLayoutVars>
          <dgm:dir/>
          <dgm:resizeHandles val="exact"/>
        </dgm:presLayoutVars>
      </dgm:prSet>
      <dgm:spPr/>
    </dgm:pt>
    <dgm:pt modelId="{420E43EE-BA85-43BC-B683-37D16D3D65FB}" type="pres">
      <dgm:prSet presAssocID="{7F47E8AA-9F29-453C-A686-337EFE2F5410}" presName="arrow" presStyleLbl="bgShp" presStyleIdx="0" presStyleCnt="1"/>
      <dgm:spPr>
        <a:solidFill>
          <a:schemeClr val="accent1">
            <a:lumMod val="40000"/>
            <a:lumOff val="60000"/>
          </a:schemeClr>
        </a:solidFill>
      </dgm:spPr>
    </dgm:pt>
    <dgm:pt modelId="{8940D74B-2108-47B3-8678-A0B0A9F54FBB}" type="pres">
      <dgm:prSet presAssocID="{7F47E8AA-9F29-453C-A686-337EFE2F5410}" presName="linearProcess" presStyleCnt="0"/>
      <dgm:spPr/>
    </dgm:pt>
    <dgm:pt modelId="{1C3A0BF6-8329-413C-BF8B-4BEE875DDC03}" type="pres">
      <dgm:prSet presAssocID="{5ADE4732-C80A-40FA-BB1B-1D5EBC7EFB6C}" presName="textNode" presStyleLbl="node1" presStyleIdx="0" presStyleCnt="4">
        <dgm:presLayoutVars>
          <dgm:bulletEnabled val="1"/>
        </dgm:presLayoutVars>
      </dgm:prSet>
      <dgm:spPr/>
    </dgm:pt>
    <dgm:pt modelId="{6ED25E07-06FE-4C34-A0A5-38A619AB291D}" type="pres">
      <dgm:prSet presAssocID="{8F4CF3F7-B928-4333-AE67-FB8CAE293400}" presName="sibTrans" presStyleCnt="0"/>
      <dgm:spPr/>
    </dgm:pt>
    <dgm:pt modelId="{B8CE6D0D-EBE2-498A-A82B-A5145F716405}" type="pres">
      <dgm:prSet presAssocID="{C8BE4F26-6ED1-440C-BA85-26238D877F89}" presName="textNode" presStyleLbl="node1" presStyleIdx="1" presStyleCnt="4">
        <dgm:presLayoutVars>
          <dgm:bulletEnabled val="1"/>
        </dgm:presLayoutVars>
      </dgm:prSet>
      <dgm:spPr/>
    </dgm:pt>
    <dgm:pt modelId="{F3AF793A-C5B8-48D4-8DE1-71A0F0E2F228}" type="pres">
      <dgm:prSet presAssocID="{D1A9FFAA-0951-43E9-B4BC-2A9FD5B89EE0}" presName="sibTrans" presStyleCnt="0"/>
      <dgm:spPr/>
    </dgm:pt>
    <dgm:pt modelId="{D44784A7-7CD0-4EA2-9B14-3BD9B1DDB0C4}" type="pres">
      <dgm:prSet presAssocID="{080FBEA3-B9A5-46FC-8AA3-F2EBF5644D79}" presName="textNode" presStyleLbl="node1" presStyleIdx="2" presStyleCnt="4">
        <dgm:presLayoutVars>
          <dgm:bulletEnabled val="1"/>
        </dgm:presLayoutVars>
      </dgm:prSet>
      <dgm:spPr/>
    </dgm:pt>
    <dgm:pt modelId="{55DC4FAB-56EA-49B7-9B83-D4D8CCC92543}" type="pres">
      <dgm:prSet presAssocID="{07DF89AF-473E-41CD-8382-10E5422FF766}" presName="sibTrans" presStyleCnt="0"/>
      <dgm:spPr/>
    </dgm:pt>
    <dgm:pt modelId="{381483F6-6062-4B47-A410-F822BC528599}" type="pres">
      <dgm:prSet presAssocID="{FE8039B3-2418-46A2-909E-DFB34B4A28A6}" presName="textNode" presStyleLbl="node1" presStyleIdx="3" presStyleCnt="4">
        <dgm:presLayoutVars>
          <dgm:bulletEnabled val="1"/>
        </dgm:presLayoutVars>
      </dgm:prSet>
      <dgm:spPr/>
    </dgm:pt>
  </dgm:ptLst>
  <dgm:cxnLst>
    <dgm:cxn modelId="{0D24FB00-C705-4B27-A3C8-AD36A80FE39C}" type="presOf" srcId="{7F47E8AA-9F29-453C-A686-337EFE2F5410}" destId="{E44DE27B-45EE-4DF8-8644-53653CCF6E15}" srcOrd="0" destOrd="0" presId="urn:microsoft.com/office/officeart/2005/8/layout/hProcess9"/>
    <dgm:cxn modelId="{1C2F1309-54DF-487B-9E3D-DD7FCFCB58DD}" type="presOf" srcId="{5ADE4732-C80A-40FA-BB1B-1D5EBC7EFB6C}" destId="{1C3A0BF6-8329-413C-BF8B-4BEE875DDC03}" srcOrd="0" destOrd="0" presId="urn:microsoft.com/office/officeart/2005/8/layout/hProcess9"/>
    <dgm:cxn modelId="{BEFBA239-A95C-4FCE-8501-F3CC4F351D5E}" srcId="{7F47E8AA-9F29-453C-A686-337EFE2F5410}" destId="{C8BE4F26-6ED1-440C-BA85-26238D877F89}" srcOrd="1" destOrd="0" parTransId="{909B645F-984F-4AFE-A270-44E7F15BB7A3}" sibTransId="{D1A9FFAA-0951-43E9-B4BC-2A9FD5B89EE0}"/>
    <dgm:cxn modelId="{907A473B-3A1B-413F-8EC8-34CF556236C2}" type="presOf" srcId="{FE8039B3-2418-46A2-909E-DFB34B4A28A6}" destId="{381483F6-6062-4B47-A410-F822BC528599}" srcOrd="0" destOrd="0" presId="urn:microsoft.com/office/officeart/2005/8/layout/hProcess9"/>
    <dgm:cxn modelId="{4885115B-CD94-456F-97E9-4E68D4358E80}" type="presOf" srcId="{C8BE4F26-6ED1-440C-BA85-26238D877F89}" destId="{B8CE6D0D-EBE2-498A-A82B-A5145F716405}" srcOrd="0" destOrd="0" presId="urn:microsoft.com/office/officeart/2005/8/layout/hProcess9"/>
    <dgm:cxn modelId="{A1BAD563-BE32-44A7-B7A0-45CBFA807124}" type="presOf" srcId="{080FBEA3-B9A5-46FC-8AA3-F2EBF5644D79}" destId="{D44784A7-7CD0-4EA2-9B14-3BD9B1DDB0C4}" srcOrd="0" destOrd="0" presId="urn:microsoft.com/office/officeart/2005/8/layout/hProcess9"/>
    <dgm:cxn modelId="{CF35FE7E-8E9E-422D-803E-B92FA1A7E1D3}" srcId="{7F47E8AA-9F29-453C-A686-337EFE2F5410}" destId="{FE8039B3-2418-46A2-909E-DFB34B4A28A6}" srcOrd="3" destOrd="0" parTransId="{5DD9EDE4-551C-49AC-BDA4-0A1360304BAE}" sibTransId="{897066D9-84BB-498B-BB25-5EDFAADC7924}"/>
    <dgm:cxn modelId="{38A4AB93-ACED-49F5-9DBE-070CECFBC0FB}" srcId="{7F47E8AA-9F29-453C-A686-337EFE2F5410}" destId="{080FBEA3-B9A5-46FC-8AA3-F2EBF5644D79}" srcOrd="2" destOrd="0" parTransId="{D7E2A537-799E-4E5E-B729-6FC54E124B22}" sibTransId="{07DF89AF-473E-41CD-8382-10E5422FF766}"/>
    <dgm:cxn modelId="{59FC21B2-E8DB-48C7-B1EA-2D70372A4417}" srcId="{7F47E8AA-9F29-453C-A686-337EFE2F5410}" destId="{5ADE4732-C80A-40FA-BB1B-1D5EBC7EFB6C}" srcOrd="0" destOrd="0" parTransId="{532285F1-D02A-49A6-9F62-5427B8722255}" sibTransId="{8F4CF3F7-B928-4333-AE67-FB8CAE293400}"/>
    <dgm:cxn modelId="{4C5339E9-3F0C-468D-B406-9CB3ACCE9378}" type="presParOf" srcId="{E44DE27B-45EE-4DF8-8644-53653CCF6E15}" destId="{420E43EE-BA85-43BC-B683-37D16D3D65FB}" srcOrd="0" destOrd="0" presId="urn:microsoft.com/office/officeart/2005/8/layout/hProcess9"/>
    <dgm:cxn modelId="{A8BC5D0C-8E44-46C9-8448-101537CB2F32}" type="presParOf" srcId="{E44DE27B-45EE-4DF8-8644-53653CCF6E15}" destId="{8940D74B-2108-47B3-8678-A0B0A9F54FBB}" srcOrd="1" destOrd="0" presId="urn:microsoft.com/office/officeart/2005/8/layout/hProcess9"/>
    <dgm:cxn modelId="{B581F98E-6F43-4F49-BA4F-7C8C09AAF10B}" type="presParOf" srcId="{8940D74B-2108-47B3-8678-A0B0A9F54FBB}" destId="{1C3A0BF6-8329-413C-BF8B-4BEE875DDC03}" srcOrd="0" destOrd="0" presId="urn:microsoft.com/office/officeart/2005/8/layout/hProcess9"/>
    <dgm:cxn modelId="{2DCE06D5-67DD-47F8-8BB6-5DFB4998CA4E}" type="presParOf" srcId="{8940D74B-2108-47B3-8678-A0B0A9F54FBB}" destId="{6ED25E07-06FE-4C34-A0A5-38A619AB291D}" srcOrd="1" destOrd="0" presId="urn:microsoft.com/office/officeart/2005/8/layout/hProcess9"/>
    <dgm:cxn modelId="{61285F3C-03F3-47AD-B54C-2B19A6FFA06F}" type="presParOf" srcId="{8940D74B-2108-47B3-8678-A0B0A9F54FBB}" destId="{B8CE6D0D-EBE2-498A-A82B-A5145F716405}" srcOrd="2" destOrd="0" presId="urn:microsoft.com/office/officeart/2005/8/layout/hProcess9"/>
    <dgm:cxn modelId="{AEEC39F0-65D8-4951-B0CB-E4ECEAA122EC}" type="presParOf" srcId="{8940D74B-2108-47B3-8678-A0B0A9F54FBB}" destId="{F3AF793A-C5B8-48D4-8DE1-71A0F0E2F228}" srcOrd="3" destOrd="0" presId="urn:microsoft.com/office/officeart/2005/8/layout/hProcess9"/>
    <dgm:cxn modelId="{81C1E7F6-C30A-4C6B-95A4-FD3017A2E49F}" type="presParOf" srcId="{8940D74B-2108-47B3-8678-A0B0A9F54FBB}" destId="{D44784A7-7CD0-4EA2-9B14-3BD9B1DDB0C4}" srcOrd="4" destOrd="0" presId="urn:microsoft.com/office/officeart/2005/8/layout/hProcess9"/>
    <dgm:cxn modelId="{604439D9-C0BD-4CF3-80CF-7305219E0C4F}" type="presParOf" srcId="{8940D74B-2108-47B3-8678-A0B0A9F54FBB}" destId="{55DC4FAB-56EA-49B7-9B83-D4D8CCC92543}" srcOrd="5" destOrd="0" presId="urn:microsoft.com/office/officeart/2005/8/layout/hProcess9"/>
    <dgm:cxn modelId="{8D0F73E1-1AF9-4D75-8DE6-002C1598B88F}" type="presParOf" srcId="{8940D74B-2108-47B3-8678-A0B0A9F54FBB}" destId="{381483F6-6062-4B47-A410-F822BC52859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4DCE6-15AC-44EE-A5D8-90D150D39878}">
      <dsp:nvSpPr>
        <dsp:cNvPr id="0" name=""/>
        <dsp:cNvSpPr/>
      </dsp:nvSpPr>
      <dsp:spPr>
        <a:xfrm>
          <a:off x="1026" y="9556"/>
          <a:ext cx="3788870" cy="1080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Beginning in Fall 2024</a:t>
          </a:r>
        </a:p>
      </dsp:txBody>
      <dsp:txXfrm>
        <a:off x="541026" y="9556"/>
        <a:ext cx="2708870" cy="1080000"/>
      </dsp:txXfrm>
    </dsp:sp>
    <dsp:sp modelId="{2F947E7E-99A1-4809-B4E9-414BFD82EEED}">
      <dsp:nvSpPr>
        <dsp:cNvPr id="0" name=""/>
        <dsp:cNvSpPr/>
      </dsp:nvSpPr>
      <dsp:spPr>
        <a:xfrm>
          <a:off x="422925" y="1234112"/>
          <a:ext cx="3031096" cy="425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a:latin typeface="Arial" panose="020B0604020202020204" pitchFamily="34" charset="0"/>
              <a:cs typeface="Arial" panose="020B0604020202020204" pitchFamily="34" charset="0"/>
            </a:rPr>
            <a:t>(Ongoing) Read biweekly </a:t>
          </a:r>
          <a:r>
            <a:rPr lang="en-US" sz="2000" kern="1200">
              <a:latin typeface="Arial" panose="020B0604020202020204" pitchFamily="34" charset="0"/>
              <a:cs typeface="Arial" panose="020B0604020202020204" pitchFamily="34" charset="0"/>
              <a:hlinkClick xmlns:r="http://schemas.openxmlformats.org/officeDocument/2006/relationships" r:id="rId1"/>
            </a:rPr>
            <a:t>Student Assessment Updates</a:t>
          </a:r>
          <a:r>
            <a:rPr lang="en-US" sz="2000" kern="1200">
              <a:latin typeface="Arial" panose="020B0604020202020204" pitchFamily="34" charset="0"/>
              <a:cs typeface="Arial" panose="020B0604020202020204" pitchFamily="34" charset="0"/>
            </a:rPr>
            <a:t>. </a:t>
          </a: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Become familiar with CBT components.</a:t>
          </a: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Identify the school test administration team. </a:t>
          </a:r>
        </a:p>
        <a:p>
          <a:pPr marL="228600" lvl="1" indent="-228600" algn="l" defTabSz="889000">
            <a:lnSpc>
              <a:spcPct val="90000"/>
            </a:lnSpc>
            <a:spcBef>
              <a:spcPct val="0"/>
            </a:spcBef>
            <a:spcAft>
              <a:spcPct val="15000"/>
            </a:spcAft>
            <a:buChar char="•"/>
          </a:pPr>
          <a:r>
            <a:rPr lang="en-US" sz="2000" kern="1200">
              <a:latin typeface="Arial" panose="020B0604020202020204" pitchFamily="34" charset="0"/>
              <a:cs typeface="Arial" panose="020B0604020202020204" pitchFamily="34" charset="0"/>
            </a:rPr>
            <a:t>Establish a communication plan with the test administration team.</a:t>
          </a:r>
        </a:p>
        <a:p>
          <a:pPr marL="228600" lvl="1" indent="-228600" algn="l" defTabSz="889000">
            <a:lnSpc>
              <a:spcPct val="90000"/>
            </a:lnSpc>
            <a:spcBef>
              <a:spcPct val="0"/>
            </a:spcBef>
            <a:spcAft>
              <a:spcPct val="15000"/>
            </a:spcAft>
            <a:buChar char="•"/>
          </a:pPr>
          <a:r>
            <a:rPr lang="en-US" sz="2000" kern="1200">
              <a:latin typeface="Arial" panose="020B0604020202020204" pitchFamily="34" charset="0"/>
              <a:cs typeface="Arial" panose="020B0604020202020204" pitchFamily="34" charset="0"/>
            </a:rPr>
            <a:t>Update contact info with DESE. </a:t>
          </a:r>
        </a:p>
        <a:p>
          <a:pPr marL="228600" lvl="1" indent="-228600" algn="l" defTabSz="889000">
            <a:lnSpc>
              <a:spcPct val="90000"/>
            </a:lnSpc>
            <a:spcBef>
              <a:spcPct val="0"/>
            </a:spcBef>
            <a:spcAft>
              <a:spcPct val="15000"/>
            </a:spcAft>
            <a:buChar char="•"/>
          </a:pPr>
          <a:endParaRPr lang="en-US" sz="1000" kern="1200"/>
        </a:p>
      </dsp:txBody>
      <dsp:txXfrm>
        <a:off x="422925" y="1234112"/>
        <a:ext cx="3031096" cy="4252500"/>
      </dsp:txXfrm>
    </dsp:sp>
    <dsp:sp modelId="{36272020-30B9-46BD-A11E-37844C5F7F47}">
      <dsp:nvSpPr>
        <dsp:cNvPr id="0" name=""/>
        <dsp:cNvSpPr/>
      </dsp:nvSpPr>
      <dsp:spPr>
        <a:xfrm>
          <a:off x="3688056" y="9556"/>
          <a:ext cx="3788870" cy="1080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At least 2 months before testing</a:t>
          </a:r>
        </a:p>
      </dsp:txBody>
      <dsp:txXfrm>
        <a:off x="4228056" y="9556"/>
        <a:ext cx="2708870" cy="1080000"/>
      </dsp:txXfrm>
    </dsp:sp>
    <dsp:sp modelId="{BD790CA9-82E9-43B2-B3BC-92100C838574}">
      <dsp:nvSpPr>
        <dsp:cNvPr id="0" name=""/>
        <dsp:cNvSpPr/>
      </dsp:nvSpPr>
      <dsp:spPr>
        <a:xfrm>
          <a:off x="3925716" y="1224556"/>
          <a:ext cx="3031096" cy="425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Update user accounts</a:t>
          </a:r>
          <a:br>
            <a:rPr lang="en-US" sz="1800" kern="1200">
              <a:latin typeface="Arial" panose="020B0604020202020204" pitchFamily="34" charset="0"/>
              <a:cs typeface="Arial" panose="020B0604020202020204" pitchFamily="34" charset="0"/>
            </a:rPr>
          </a:br>
          <a:r>
            <a:rPr lang="en-US" sz="1800" kern="1200">
              <a:latin typeface="Arial" panose="020B0604020202020204" pitchFamily="34" charset="0"/>
              <a:cs typeface="Arial" panose="020B0604020202020204" pitchFamily="34" charset="0"/>
            </a:rPr>
            <a:t>the MCAS Portal and create additional accounts.</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Plan for accessibility features and accommodations. </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View online modules and participate in training sessions. </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Meet with the technology coordinator, who will review the tech specs and prepare the school’s technology, including Site Readiness. </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Complete Student Registration.</a:t>
          </a:r>
        </a:p>
        <a:p>
          <a:pPr marL="171450" lvl="1" indent="-171450" algn="l" defTabSz="800100">
            <a:lnSpc>
              <a:spcPct val="90000"/>
            </a:lnSpc>
            <a:spcBef>
              <a:spcPct val="0"/>
            </a:spcBef>
            <a:spcAft>
              <a:spcPct val="15000"/>
            </a:spcAft>
            <a:buChar char="•"/>
          </a:pPr>
          <a:endParaRPr lang="en-US" sz="1800" kern="1200"/>
        </a:p>
      </dsp:txBody>
      <dsp:txXfrm>
        <a:off x="3925716" y="1224556"/>
        <a:ext cx="3031096" cy="4252500"/>
      </dsp:txXfrm>
    </dsp:sp>
    <dsp:sp modelId="{D63279A0-8DF8-4A48-A849-5FA77A8A2F7D}">
      <dsp:nvSpPr>
        <dsp:cNvPr id="0" name=""/>
        <dsp:cNvSpPr/>
      </dsp:nvSpPr>
      <dsp:spPr>
        <a:xfrm>
          <a:off x="7468746" y="10398"/>
          <a:ext cx="3788870" cy="1080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At least 2 weeks before testing</a:t>
          </a:r>
        </a:p>
      </dsp:txBody>
      <dsp:txXfrm>
        <a:off x="8008746" y="10398"/>
        <a:ext cx="2708870" cy="1080000"/>
      </dsp:txXfrm>
    </dsp:sp>
    <dsp:sp modelId="{B8F400DF-502C-4015-802A-4967AA4DFF1E}">
      <dsp:nvSpPr>
        <dsp:cNvPr id="0" name=""/>
        <dsp:cNvSpPr/>
      </dsp:nvSpPr>
      <dsp:spPr>
        <a:xfrm>
          <a:off x="7580105" y="1234112"/>
          <a:ext cx="3682024" cy="425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a:lnSpc>
              <a:spcPct val="90000"/>
            </a:lnSpc>
            <a:spcBef>
              <a:spcPct val="0"/>
            </a:spcBef>
            <a:spcAft>
              <a:spcPct val="15000"/>
            </a:spcAft>
            <a:buChar char="•"/>
          </a:pPr>
          <a:endParaRPr lang="en-US" sz="1900" kern="1200">
            <a:latin typeface="Arial" panose="020B0604020202020204" pitchFamily="34" charset="0"/>
            <a:cs typeface="Arial" panose="020B0604020202020204" pitchFamily="34" charset="0"/>
          </a:endParaRPr>
        </a:p>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Train test administrators in protocols and security requirements.</a:t>
          </a:r>
        </a:p>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Prepare devices and materials. </a:t>
          </a:r>
        </a:p>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Prepare students for online testing. </a:t>
          </a:r>
        </a:p>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Review instructions in the </a:t>
          </a:r>
          <a:r>
            <a:rPr lang="en-US" sz="1900" i="1" kern="1200">
              <a:latin typeface="Arial" panose="020B0604020202020204" pitchFamily="34" charset="0"/>
              <a:cs typeface="Arial" panose="020B0604020202020204" pitchFamily="34" charset="0"/>
            </a:rPr>
            <a:t>Principal’s Administration Manual</a:t>
          </a:r>
          <a:r>
            <a:rPr lang="en-US" sz="1900" kern="1200">
              <a:latin typeface="Arial" panose="020B0604020202020204" pitchFamily="34" charset="0"/>
              <a:cs typeface="Arial" panose="020B0604020202020204" pitchFamily="34" charset="0"/>
            </a:rPr>
            <a:t>.</a:t>
          </a:r>
        </a:p>
        <a:p>
          <a:pPr marL="342900" lvl="2"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Delivered to schools 2 weeks before spring ELA, and one week before each fall/winter administration. Available online beforehand. </a:t>
          </a:r>
        </a:p>
      </dsp:txBody>
      <dsp:txXfrm>
        <a:off x="7580105" y="1234112"/>
        <a:ext cx="3682024" cy="425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E43EE-BA85-43BC-B683-37D16D3D65FB}">
      <dsp:nvSpPr>
        <dsp:cNvPr id="0" name=""/>
        <dsp:cNvSpPr/>
      </dsp:nvSpPr>
      <dsp:spPr>
        <a:xfrm>
          <a:off x="3" y="0"/>
          <a:ext cx="12079698" cy="5496025"/>
        </a:xfrm>
        <a:prstGeom prst="rightArrow">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1C3A0BF6-8329-413C-BF8B-4BEE875DDC03}">
      <dsp:nvSpPr>
        <dsp:cNvPr id="0" name=""/>
        <dsp:cNvSpPr/>
      </dsp:nvSpPr>
      <dsp:spPr>
        <a:xfrm>
          <a:off x="4835" y="1437573"/>
          <a:ext cx="2608456" cy="26208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Fall 2024</a:t>
          </a:r>
        </a:p>
        <a:p>
          <a:pPr marL="0" lvl="0" indent="0" algn="ctr" defTabSz="800100">
            <a:lnSpc>
              <a:spcPct val="90000"/>
            </a:lnSpc>
            <a:spcBef>
              <a:spcPct val="0"/>
            </a:spcBef>
            <a:spcAft>
              <a:spcPct val="35000"/>
            </a:spcAft>
            <a:buNone/>
          </a:pPr>
          <a:r>
            <a:rPr lang="en-US" sz="1800" kern="1200" dirty="0">
              <a:solidFill>
                <a:prstClr val="white"/>
              </a:solidFill>
              <a:latin typeface="Arial" panose="020B0604020202020204" pitchFamily="34" charset="0"/>
              <a:ea typeface="+mn-ea"/>
              <a:cs typeface="Arial" panose="020B0604020202020204" pitchFamily="34" charset="0"/>
            </a:rPr>
            <a:t>●Create/update MCAS Portal user accounts</a:t>
          </a:r>
        </a:p>
        <a:p>
          <a:pPr marL="0" lvl="0" indent="0" algn="ctr" defTabSz="800100">
            <a:lnSpc>
              <a:spcPct val="90000"/>
            </a:lnSpc>
            <a:spcBef>
              <a:spcPct val="0"/>
            </a:spcBef>
            <a:spcAft>
              <a:spcPct val="35000"/>
            </a:spcAft>
            <a:buNone/>
          </a:pPr>
          <a:r>
            <a:rPr lang="en-US" sz="1800" kern="1200" dirty="0">
              <a:solidFill>
                <a:prstClr val="white"/>
              </a:solidFill>
              <a:latin typeface="Arial" panose="020B0604020202020204" pitchFamily="34" charset="0"/>
              <a:ea typeface="+mn-ea"/>
              <a:cs typeface="Arial" panose="020B0604020202020204" pitchFamily="34" charset="0"/>
            </a:rPr>
            <a:t>●</a:t>
          </a:r>
          <a:r>
            <a:rPr lang="en-US" sz="1800" kern="1200" dirty="0">
              <a:latin typeface="Arial" panose="020B0604020202020204" pitchFamily="34" charset="0"/>
              <a:cs typeface="Arial" panose="020B0604020202020204" pitchFamily="34" charset="0"/>
            </a:rPr>
            <a:t>Download the MCAS Student Kiosk to student devices and conduct Site Readiness (tech. coordinators)</a:t>
          </a:r>
        </a:p>
      </dsp:txBody>
      <dsp:txXfrm>
        <a:off x="132169" y="1564907"/>
        <a:ext cx="2353788" cy="2366210"/>
      </dsp:txXfrm>
    </dsp:sp>
    <dsp:sp modelId="{B8CE6D0D-EBE2-498A-A82B-A5145F716405}">
      <dsp:nvSpPr>
        <dsp:cNvPr id="0" name=""/>
        <dsp:cNvSpPr/>
      </dsp:nvSpPr>
      <dsp:spPr>
        <a:xfrm>
          <a:off x="2743715" y="1434165"/>
          <a:ext cx="2571733" cy="26276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Arial" panose="020B0604020202020204" pitchFamily="34" charset="0"/>
              <a:cs typeface="Arial" panose="020B0604020202020204" pitchFamily="34" charset="0"/>
            </a:rPr>
            <a:t>Approx. 2 months before testing</a:t>
          </a:r>
        </a:p>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Submit Student Registration</a:t>
          </a:r>
        </a:p>
      </dsp:txBody>
      <dsp:txXfrm>
        <a:off x="2869257" y="1559707"/>
        <a:ext cx="2320649" cy="2376609"/>
      </dsp:txXfrm>
    </dsp:sp>
    <dsp:sp modelId="{D44784A7-7CD0-4EA2-9B14-3BD9B1DDB0C4}">
      <dsp:nvSpPr>
        <dsp:cNvPr id="0" name=""/>
        <dsp:cNvSpPr/>
      </dsp:nvSpPr>
      <dsp:spPr>
        <a:xfrm>
          <a:off x="5445871" y="1463041"/>
          <a:ext cx="2538229" cy="25699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Arial" panose="020B0604020202020204" pitchFamily="34" charset="0"/>
              <a:cs typeface="Arial" panose="020B0604020202020204" pitchFamily="34" charset="0"/>
            </a:rPr>
            <a:t>Approx. 2 weeks before testing</a:t>
          </a:r>
        </a:p>
        <a:p>
          <a:pPr marL="0" lvl="0" indent="0" algn="ctr" defTabSz="844550">
            <a:lnSpc>
              <a:spcPct val="90000"/>
            </a:lnSpc>
            <a:spcBef>
              <a:spcPct val="0"/>
            </a:spcBef>
            <a:spcAft>
              <a:spcPct val="35000"/>
            </a:spcAft>
            <a:buNone/>
          </a:pPr>
          <a:r>
            <a:rPr lang="en-US" sz="1900" kern="1200" dirty="0">
              <a:solidFill>
                <a:prstClr val="white"/>
              </a:solidFill>
              <a:latin typeface="Arial" panose="020B0604020202020204" pitchFamily="34" charset="0"/>
              <a:ea typeface="+mn-ea"/>
              <a:cs typeface="Arial" panose="020B0604020202020204" pitchFamily="34" charset="0"/>
            </a:rPr>
            <a:t>●</a:t>
          </a:r>
          <a:r>
            <a:rPr lang="en-US" sz="1900" kern="1200" dirty="0">
              <a:latin typeface="Arial" panose="020B0604020202020204" pitchFamily="34" charset="0"/>
              <a:cs typeface="Arial" panose="020B0604020202020204" pitchFamily="34" charset="0"/>
            </a:rPr>
            <a:t>Create classes in the MCAS Portal</a:t>
          </a:r>
        </a:p>
        <a:p>
          <a:pPr marL="0" lvl="0" indent="0" algn="ctr" defTabSz="844550">
            <a:lnSpc>
              <a:spcPct val="90000"/>
            </a:lnSpc>
            <a:spcBef>
              <a:spcPct val="0"/>
            </a:spcBef>
            <a:spcAft>
              <a:spcPct val="35000"/>
            </a:spcAft>
            <a:buNone/>
          </a:pPr>
          <a:r>
            <a:rPr lang="en-US" sz="1900" kern="1200" dirty="0">
              <a:solidFill>
                <a:prstClr val="white"/>
              </a:solidFill>
              <a:latin typeface="Arial" panose="020B0604020202020204" pitchFamily="34" charset="0"/>
              <a:ea typeface="+mn-ea"/>
              <a:cs typeface="Arial" panose="020B0604020202020204" pitchFamily="34" charset="0"/>
            </a:rPr>
            <a:t>●</a:t>
          </a:r>
          <a:r>
            <a:rPr lang="en-US" sz="1900" kern="1200" dirty="0">
              <a:latin typeface="Arial" panose="020B0604020202020204" pitchFamily="34" charset="0"/>
              <a:cs typeface="Arial" panose="020B0604020202020204" pitchFamily="34" charset="0"/>
            </a:rPr>
            <a:t>Verify accommodations</a:t>
          </a:r>
        </a:p>
      </dsp:txBody>
      <dsp:txXfrm>
        <a:off x="5569777" y="1586947"/>
        <a:ext cx="2290417" cy="2322129"/>
      </dsp:txXfrm>
    </dsp:sp>
    <dsp:sp modelId="{381483F6-6062-4B47-A410-F822BC528599}">
      <dsp:nvSpPr>
        <dsp:cNvPr id="0" name=""/>
        <dsp:cNvSpPr/>
      </dsp:nvSpPr>
      <dsp:spPr>
        <a:xfrm>
          <a:off x="8114524" y="1472659"/>
          <a:ext cx="2085463" cy="25507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Arial" panose="020B0604020202020204" pitchFamily="34" charset="0"/>
              <a:cs typeface="Arial" panose="020B0604020202020204" pitchFamily="34" charset="0"/>
            </a:rPr>
            <a:t>One week before testing</a:t>
          </a:r>
        </a:p>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Schedule classes to tests</a:t>
          </a:r>
        </a:p>
      </dsp:txBody>
      <dsp:txXfrm>
        <a:off x="8216328" y="1574463"/>
        <a:ext cx="1881855" cy="2347097"/>
      </dsp:txXfrm>
    </dsp:sp>
    <dsp:sp modelId="{48592BF1-5599-46CD-9A7F-E7705F362CBF}">
      <dsp:nvSpPr>
        <dsp:cNvPr id="0" name=""/>
        <dsp:cNvSpPr/>
      </dsp:nvSpPr>
      <dsp:spPr>
        <a:xfrm>
          <a:off x="10335246" y="1453412"/>
          <a:ext cx="1744458" cy="25454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Arial" panose="020B0604020202020204" pitchFamily="34" charset="0"/>
              <a:cs typeface="Arial" panose="020B0604020202020204" pitchFamily="34" charset="0"/>
            </a:rPr>
            <a:t>Up to 2 days before testing</a:t>
          </a:r>
        </a:p>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Print student logins</a:t>
          </a:r>
        </a:p>
      </dsp:txBody>
      <dsp:txXfrm>
        <a:off x="10420403" y="1538569"/>
        <a:ext cx="1574144" cy="23750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E43EE-BA85-43BC-B683-37D16D3D65FB}">
      <dsp:nvSpPr>
        <dsp:cNvPr id="0" name=""/>
        <dsp:cNvSpPr/>
      </dsp:nvSpPr>
      <dsp:spPr>
        <a:xfrm>
          <a:off x="944276" y="0"/>
          <a:ext cx="9880952" cy="4771418"/>
        </a:xfrm>
        <a:prstGeom prst="rightArrow">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1C3A0BF6-8329-413C-BF8B-4BEE875DDC03}">
      <dsp:nvSpPr>
        <dsp:cNvPr id="0" name=""/>
        <dsp:cNvSpPr/>
      </dsp:nvSpPr>
      <dsp:spPr>
        <a:xfrm>
          <a:off x="1674590" y="1431425"/>
          <a:ext cx="3995973" cy="19085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latin typeface="Arial" panose="020B0604020202020204" pitchFamily="34" charset="0"/>
              <a:cs typeface="Arial" panose="020B0604020202020204" pitchFamily="34" charset="0"/>
            </a:rPr>
            <a:t>During Testing</a:t>
          </a:r>
        </a:p>
        <a:p>
          <a:pPr marL="0" lvl="0" indent="0" algn="ctr" defTabSz="844550">
            <a:lnSpc>
              <a:spcPct val="90000"/>
            </a:lnSpc>
            <a:spcBef>
              <a:spcPct val="0"/>
            </a:spcBef>
            <a:spcAft>
              <a:spcPct val="35000"/>
            </a:spcAft>
            <a:buNone/>
          </a:pPr>
          <a:r>
            <a:rPr lang="en-US" sz="1900" kern="1200">
              <a:solidFill>
                <a:prstClr val="white"/>
              </a:solidFill>
              <a:latin typeface="Arial" panose="020B0604020202020204" pitchFamily="34" charset="0"/>
              <a:ea typeface="+mn-ea"/>
              <a:cs typeface="Arial" panose="020B0604020202020204" pitchFamily="34" charset="0"/>
            </a:rPr>
            <a:t>●</a:t>
          </a:r>
          <a:r>
            <a:rPr lang="en-US" sz="1900" kern="1200">
              <a:latin typeface="Arial" panose="020B0604020202020204" pitchFamily="34" charset="0"/>
              <a:cs typeface="Arial" panose="020B0604020202020204" pitchFamily="34" charset="0"/>
            </a:rPr>
            <a:t>Resolve incorrect accommodations and other issues</a:t>
          </a:r>
        </a:p>
        <a:p>
          <a:pPr marL="0" lvl="0" indent="0" algn="ctr" defTabSz="844550">
            <a:lnSpc>
              <a:spcPct val="90000"/>
            </a:lnSpc>
            <a:spcBef>
              <a:spcPct val="0"/>
            </a:spcBef>
            <a:spcAft>
              <a:spcPct val="35000"/>
            </a:spcAft>
            <a:buNone/>
          </a:pPr>
          <a:r>
            <a:rPr lang="en-US" sz="1900" kern="1200">
              <a:solidFill>
                <a:prstClr val="white"/>
              </a:solidFill>
              <a:latin typeface="Arial" panose="020B0604020202020204" pitchFamily="34" charset="0"/>
              <a:ea typeface="+mn-ea"/>
              <a:cs typeface="Arial" panose="020B0604020202020204" pitchFamily="34" charset="0"/>
            </a:rPr>
            <a:t>●</a:t>
          </a:r>
          <a:r>
            <a:rPr lang="en-US" sz="1900" kern="1200">
              <a:latin typeface="Arial" panose="020B0604020202020204" pitchFamily="34" charset="0"/>
              <a:cs typeface="Arial" panose="020B0604020202020204" pitchFamily="34" charset="0"/>
            </a:rPr>
            <a:t>Manage makeup testing</a:t>
          </a:r>
        </a:p>
        <a:p>
          <a:pPr marL="0" lvl="0" indent="0" algn="ctr" defTabSz="844550">
            <a:lnSpc>
              <a:spcPct val="90000"/>
            </a:lnSpc>
            <a:spcBef>
              <a:spcPct val="0"/>
            </a:spcBef>
            <a:spcAft>
              <a:spcPct val="35000"/>
            </a:spcAft>
            <a:buNone/>
          </a:pPr>
          <a:r>
            <a:rPr lang="en-US" sz="1900" kern="1200">
              <a:solidFill>
                <a:prstClr val="white"/>
              </a:solidFill>
              <a:latin typeface="Arial" panose="020B0604020202020204" pitchFamily="34" charset="0"/>
              <a:ea typeface="+mn-ea"/>
              <a:cs typeface="Arial" panose="020B0604020202020204" pitchFamily="34" charset="0"/>
            </a:rPr>
            <a:t>●</a:t>
          </a:r>
          <a:r>
            <a:rPr lang="en-US" sz="1900" kern="1200">
              <a:latin typeface="Arial" panose="020B0604020202020204" pitchFamily="34" charset="0"/>
              <a:cs typeface="Arial" panose="020B0604020202020204" pitchFamily="34" charset="0"/>
            </a:rPr>
            <a:t>Void tests as needed</a:t>
          </a:r>
        </a:p>
      </dsp:txBody>
      <dsp:txXfrm>
        <a:off x="1767759" y="1524594"/>
        <a:ext cx="3809635" cy="1722229"/>
      </dsp:txXfrm>
    </dsp:sp>
    <dsp:sp modelId="{B8CE6D0D-EBE2-498A-A82B-A5145F716405}">
      <dsp:nvSpPr>
        <dsp:cNvPr id="0" name=""/>
        <dsp:cNvSpPr/>
      </dsp:nvSpPr>
      <dsp:spPr>
        <a:xfrm>
          <a:off x="5954085" y="1431425"/>
          <a:ext cx="3995973" cy="19085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latin typeface="Arial" panose="020B0604020202020204" pitchFamily="34" charset="0"/>
              <a:cs typeface="Arial" panose="020B0604020202020204" pitchFamily="34" charset="0"/>
            </a:rPr>
            <a:t>After Testing</a:t>
          </a:r>
        </a:p>
        <a:p>
          <a:pPr marL="0" lvl="0" indent="0" algn="ctr" defTabSz="844550">
            <a:lnSpc>
              <a:spcPct val="90000"/>
            </a:lnSpc>
            <a:spcBef>
              <a:spcPct val="0"/>
            </a:spcBef>
            <a:spcAft>
              <a:spcPct val="35000"/>
            </a:spcAft>
            <a:buNone/>
          </a:pPr>
          <a:r>
            <a:rPr lang="en-US" sz="1900" kern="1200">
              <a:solidFill>
                <a:prstClr val="white"/>
              </a:solidFill>
              <a:latin typeface="Arial" panose="020B0604020202020204" pitchFamily="34" charset="0"/>
              <a:ea typeface="+mn-ea"/>
              <a:cs typeface="Arial" panose="020B0604020202020204" pitchFamily="34" charset="0"/>
            </a:rPr>
            <a:t>●</a:t>
          </a:r>
          <a:r>
            <a:rPr lang="en-US" sz="1900" kern="1200">
              <a:latin typeface="Arial" panose="020B0604020202020204" pitchFamily="34" charset="0"/>
              <a:cs typeface="Arial" panose="020B0604020202020204" pitchFamily="34" charset="0"/>
            </a:rPr>
            <a:t>Fill in not tested codes</a:t>
          </a:r>
        </a:p>
        <a:p>
          <a:pPr marL="0" lvl="0" indent="0" algn="ctr" defTabSz="844550">
            <a:lnSpc>
              <a:spcPct val="90000"/>
            </a:lnSpc>
            <a:spcBef>
              <a:spcPct val="0"/>
            </a:spcBef>
            <a:spcAft>
              <a:spcPct val="35000"/>
            </a:spcAft>
            <a:buNone/>
          </a:pPr>
          <a:r>
            <a:rPr lang="en-US" sz="1900" kern="1200">
              <a:solidFill>
                <a:prstClr val="white"/>
              </a:solidFill>
              <a:latin typeface="Arial" panose="020B0604020202020204" pitchFamily="34" charset="0"/>
              <a:ea typeface="+mn-ea"/>
              <a:cs typeface="Arial" panose="020B0604020202020204" pitchFamily="34" charset="0"/>
            </a:rPr>
            <a:t>●</a:t>
          </a:r>
          <a:r>
            <a:rPr lang="en-US" sz="1900" kern="1200">
              <a:latin typeface="Arial" panose="020B0604020202020204" pitchFamily="34" charset="0"/>
              <a:cs typeface="Arial" panose="020B0604020202020204" pitchFamily="34" charset="0"/>
            </a:rPr>
            <a:t>Void tests as needed</a:t>
          </a:r>
        </a:p>
      </dsp:txBody>
      <dsp:txXfrm>
        <a:off x="6047254" y="1524594"/>
        <a:ext cx="3809635" cy="17222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E43EE-BA85-43BC-B683-37D16D3D65FB}">
      <dsp:nvSpPr>
        <dsp:cNvPr id="0" name=""/>
        <dsp:cNvSpPr/>
      </dsp:nvSpPr>
      <dsp:spPr>
        <a:xfrm>
          <a:off x="871848" y="0"/>
          <a:ext cx="9880952" cy="4771418"/>
        </a:xfrm>
        <a:prstGeom prst="rightArrow">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1C3A0BF6-8329-413C-BF8B-4BEE875DDC03}">
      <dsp:nvSpPr>
        <dsp:cNvPr id="0" name=""/>
        <dsp:cNvSpPr/>
      </dsp:nvSpPr>
      <dsp:spPr>
        <a:xfrm>
          <a:off x="5818" y="1431425"/>
          <a:ext cx="2798316" cy="19085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Approx. 3 weeks before testing</a:t>
          </a:r>
        </a:p>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Verify access to MCAS Portal account</a:t>
          </a:r>
        </a:p>
      </dsp:txBody>
      <dsp:txXfrm>
        <a:off x="98987" y="1524594"/>
        <a:ext cx="2611978" cy="1722229"/>
      </dsp:txXfrm>
    </dsp:sp>
    <dsp:sp modelId="{B8CE6D0D-EBE2-498A-A82B-A5145F716405}">
      <dsp:nvSpPr>
        <dsp:cNvPr id="0" name=""/>
        <dsp:cNvSpPr/>
      </dsp:nvSpPr>
      <dsp:spPr>
        <a:xfrm>
          <a:off x="2944050" y="1431425"/>
          <a:ext cx="2798316" cy="19085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Up to 2 days before testing</a:t>
          </a:r>
        </a:p>
        <a:p>
          <a:pPr marL="0" lvl="0" indent="0" algn="ctr" defTabSz="711200">
            <a:lnSpc>
              <a:spcPct val="90000"/>
            </a:lnSpc>
            <a:spcBef>
              <a:spcPct val="0"/>
            </a:spcBef>
            <a:spcAft>
              <a:spcPct val="35000"/>
            </a:spcAft>
            <a:buNone/>
          </a:pPr>
          <a:r>
            <a:rPr lang="en-US" sz="1600" b="0" kern="1200" dirty="0">
              <a:latin typeface="Arial" panose="020B0604020202020204" pitchFamily="34" charset="0"/>
              <a:cs typeface="Arial" panose="020B0604020202020204" pitchFamily="34" charset="0"/>
            </a:rPr>
            <a:t>Verify that students have the correct form-dependent accommodations in the MCAS Portal (slide 48)</a:t>
          </a:r>
        </a:p>
      </dsp:txBody>
      <dsp:txXfrm>
        <a:off x="3037219" y="1524594"/>
        <a:ext cx="2611978" cy="1722229"/>
      </dsp:txXfrm>
    </dsp:sp>
    <dsp:sp modelId="{D44784A7-7CD0-4EA2-9B14-3BD9B1DDB0C4}">
      <dsp:nvSpPr>
        <dsp:cNvPr id="0" name=""/>
        <dsp:cNvSpPr/>
      </dsp:nvSpPr>
      <dsp:spPr>
        <a:xfrm>
          <a:off x="5882282" y="1431425"/>
          <a:ext cx="2798316" cy="19085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Before students arrive</a:t>
          </a:r>
        </a:p>
        <a:p>
          <a:pPr marL="0" lvl="0" indent="0" algn="ctr" defTabSz="711200">
            <a:lnSpc>
              <a:spcPct val="90000"/>
            </a:lnSpc>
            <a:spcBef>
              <a:spcPct val="0"/>
            </a:spcBef>
            <a:spcAft>
              <a:spcPct val="35000"/>
            </a:spcAft>
            <a:buNone/>
          </a:pPr>
          <a:r>
            <a:rPr lang="en-US" sz="1600" b="0" kern="1200">
              <a:latin typeface="Arial" panose="020B0604020202020204" pitchFamily="34" charset="0"/>
              <a:cs typeface="Arial" panose="020B0604020202020204" pitchFamily="34" charset="0"/>
            </a:rPr>
            <a:t>●</a:t>
          </a:r>
          <a:r>
            <a:rPr lang="en-US" sz="1600" kern="1200">
              <a:latin typeface="Arial" panose="020B0604020202020204" pitchFamily="34" charset="0"/>
              <a:cs typeface="Arial" panose="020B0604020202020204" pitchFamily="34" charset="0"/>
            </a:rPr>
            <a:t>Verify student roster </a:t>
          </a:r>
        </a:p>
        <a:p>
          <a:pPr marL="0" lvl="0" indent="0" algn="ctr" defTabSz="711200">
            <a:lnSpc>
              <a:spcPct val="90000"/>
            </a:lnSpc>
            <a:spcBef>
              <a:spcPct val="0"/>
            </a:spcBef>
            <a:spcAft>
              <a:spcPct val="35000"/>
            </a:spcAft>
            <a:buNone/>
          </a:pPr>
          <a:r>
            <a:rPr lang="en-US" sz="1600" b="0" kern="1200">
              <a:latin typeface="Arial" panose="020B0604020202020204" pitchFamily="34" charset="0"/>
              <a:cs typeface="Arial" panose="020B0604020202020204" pitchFamily="34" charset="0"/>
            </a:rPr>
            <a:t>●</a:t>
          </a:r>
          <a:r>
            <a:rPr lang="en-US" sz="1600" kern="1200">
              <a:latin typeface="Arial" panose="020B0604020202020204" pitchFamily="34" charset="0"/>
              <a:cs typeface="Arial" panose="020B0604020202020204" pitchFamily="34" charset="0"/>
            </a:rPr>
            <a:t>Verify accommodations on student summary page</a:t>
          </a:r>
        </a:p>
      </dsp:txBody>
      <dsp:txXfrm>
        <a:off x="5975451" y="1524594"/>
        <a:ext cx="2611978" cy="1722229"/>
      </dsp:txXfrm>
    </dsp:sp>
    <dsp:sp modelId="{381483F6-6062-4B47-A410-F822BC528599}">
      <dsp:nvSpPr>
        <dsp:cNvPr id="0" name=""/>
        <dsp:cNvSpPr/>
      </dsp:nvSpPr>
      <dsp:spPr>
        <a:xfrm>
          <a:off x="8820515" y="1431425"/>
          <a:ext cx="2798316" cy="19085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During testing</a:t>
          </a:r>
        </a:p>
        <a:p>
          <a:pPr marL="0" lvl="0" indent="0" algn="ctr" defTabSz="711200">
            <a:lnSpc>
              <a:spcPct val="90000"/>
            </a:lnSpc>
            <a:spcBef>
              <a:spcPct val="0"/>
            </a:spcBef>
            <a:spcAft>
              <a:spcPct val="35000"/>
            </a:spcAft>
            <a:buNone/>
          </a:pPr>
          <a:r>
            <a:rPr lang="en-US" sz="1600" b="0" kern="1200">
              <a:latin typeface="Arial" panose="020B0604020202020204" pitchFamily="34" charset="0"/>
              <a:cs typeface="Arial" panose="020B0604020202020204" pitchFamily="34" charset="0"/>
            </a:rPr>
            <a:t>●Distribute student logins</a:t>
          </a:r>
        </a:p>
        <a:p>
          <a:pPr marL="0" lvl="0" indent="0" algn="ctr" defTabSz="711200">
            <a:lnSpc>
              <a:spcPct val="90000"/>
            </a:lnSpc>
            <a:spcBef>
              <a:spcPct val="0"/>
            </a:spcBef>
            <a:spcAft>
              <a:spcPct val="35000"/>
            </a:spcAft>
            <a:buNone/>
          </a:pPr>
          <a:r>
            <a:rPr lang="en-US" sz="1600" b="0" kern="1200">
              <a:latin typeface="Arial" panose="020B0604020202020204" pitchFamily="34" charset="0"/>
              <a:cs typeface="Arial" panose="020B0604020202020204" pitchFamily="34" charset="0"/>
            </a:rPr>
            <a:t>●Monitor student testing status in the MCAS Portal </a:t>
          </a:r>
        </a:p>
        <a:p>
          <a:pPr marL="0" lvl="0" indent="0" algn="ctr" defTabSz="711200">
            <a:lnSpc>
              <a:spcPct val="90000"/>
            </a:lnSpc>
            <a:spcBef>
              <a:spcPct val="0"/>
            </a:spcBef>
            <a:spcAft>
              <a:spcPct val="35000"/>
            </a:spcAft>
            <a:buNone/>
          </a:pPr>
          <a:r>
            <a:rPr lang="en-US" sz="1600" b="0" kern="1200">
              <a:latin typeface="Arial" panose="020B0604020202020204" pitchFamily="34" charset="0"/>
              <a:cs typeface="Arial" panose="020B0604020202020204" pitchFamily="34" charset="0"/>
            </a:rPr>
            <a:t>●Enter proctor password as needed</a:t>
          </a:r>
        </a:p>
      </dsp:txBody>
      <dsp:txXfrm>
        <a:off x="8913684" y="1524594"/>
        <a:ext cx="2611978" cy="172222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211163C-EE2E-7546-90F8-CF22AAE91DD9}" type="datetimeFigureOut">
              <a:rPr lang="en-US" smtClean="0"/>
              <a:t>1/30/2025</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251491-C050-C142-BE35-A9B9D73644B3}" type="datetimeFigureOut">
              <a:rPr lang="en-US" smtClean="0"/>
              <a:t>1/30/2025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42</a:t>
            </a:fld>
            <a:endParaRPr lang="en-US"/>
          </a:p>
        </p:txBody>
      </p:sp>
    </p:spTree>
    <p:extLst>
      <p:ext uri="{BB962C8B-B14F-4D97-AF65-F5344CB8AC3E}">
        <p14:creationId xmlns:p14="http://schemas.microsoft.com/office/powerpoint/2010/main" val="503272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45</a:t>
            </a:fld>
            <a:endParaRPr lang="zh-CN" altLang="en-US"/>
          </a:p>
        </p:txBody>
      </p:sp>
    </p:spTree>
    <p:extLst>
      <p:ext uri="{BB962C8B-B14F-4D97-AF65-F5344CB8AC3E}">
        <p14:creationId xmlns:p14="http://schemas.microsoft.com/office/powerpoint/2010/main" val="488306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57</a:t>
            </a:fld>
            <a:endParaRPr lang="en-US"/>
          </a:p>
        </p:txBody>
      </p:sp>
    </p:spTree>
    <p:extLst>
      <p:ext uri="{BB962C8B-B14F-4D97-AF65-F5344CB8AC3E}">
        <p14:creationId xmlns:p14="http://schemas.microsoft.com/office/powerpoint/2010/main" val="1108505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D3CE6-E5AE-7397-9252-C9B370B8EA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B84494-2EB1-788D-1225-A6B295D4C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B68D56-EEB6-3FA2-EF88-5643625F72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8FF129-D8DC-6C66-D727-016ECAF22F5A}"/>
              </a:ext>
            </a:extLst>
          </p:cNvPr>
          <p:cNvSpPr>
            <a:spLocks noGrp="1"/>
          </p:cNvSpPr>
          <p:nvPr>
            <p:ph type="sldNum" sz="quarter" idx="5"/>
          </p:nvPr>
        </p:nvSpPr>
        <p:spPr/>
        <p:txBody>
          <a:bodyPr/>
          <a:lstStyle/>
          <a:p>
            <a:fld id="{ADCCD5AF-71CD-4C88-AC55-E7BE057B2D3C}" type="slidenum">
              <a:rPr lang="zh-CN" altLang="en-US" smtClean="0"/>
              <a:pPr/>
              <a:t>90</a:t>
            </a:fld>
            <a:endParaRPr lang="zh-CN" altLang="en-US"/>
          </a:p>
        </p:txBody>
      </p:sp>
    </p:spTree>
    <p:extLst>
      <p:ext uri="{BB962C8B-B14F-4D97-AF65-F5344CB8AC3E}">
        <p14:creationId xmlns:p14="http://schemas.microsoft.com/office/powerpoint/2010/main" val="1446083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92</a:t>
            </a:fld>
            <a:endParaRPr lang="zh-CN" altLang="en-US"/>
          </a:p>
        </p:txBody>
      </p:sp>
    </p:spTree>
    <p:extLst>
      <p:ext uri="{BB962C8B-B14F-4D97-AF65-F5344CB8AC3E}">
        <p14:creationId xmlns:p14="http://schemas.microsoft.com/office/powerpoint/2010/main" val="685681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101</a:t>
            </a:fld>
            <a:endParaRPr lang="en-US"/>
          </a:p>
        </p:txBody>
      </p:sp>
    </p:spTree>
    <p:extLst>
      <p:ext uri="{BB962C8B-B14F-4D97-AF65-F5344CB8AC3E}">
        <p14:creationId xmlns:p14="http://schemas.microsoft.com/office/powerpoint/2010/main" val="2482723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073291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2393-89BF-45A0-C6DC-13AEE87A565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9556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681182"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mcas.onlinehelp.cognia.org/training-webinar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cas.onlinehelp.cognia.org/portal/" TargetMode="Externa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hyperlink" Target="http://www.doe.mass.edu/mcas" TargetMode="External"/><Relationship Id="rId12" Type="http://schemas.openxmlformats.org/officeDocument/2006/relationships/image" Target="../media/image26.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hyperlink" Target="mailto:mcas@mass.gov" TargetMode="External"/><Relationship Id="rId4" Type="http://schemas.openxmlformats.org/officeDocument/2006/relationships/image" Target="../media/image20.svg"/><Relationship Id="rId9" Type="http://schemas.openxmlformats.org/officeDocument/2006/relationships/image" Target="../media/image24.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mcas.cognia.org/" TargetMode="External"/><Relationship Id="rId2" Type="http://schemas.openxmlformats.org/officeDocument/2006/relationships/hyperlink" Target="https://www.doe.mass.edu/mcas/testadmin/crosswalk-of-terminology.pdf" TargetMode="External"/><Relationship Id="rId1" Type="http://schemas.openxmlformats.org/officeDocument/2006/relationships/slideLayout" Target="../slideLayouts/slideLayout4.xml"/><Relationship Id="rId4" Type="http://schemas.openxmlformats.org/officeDocument/2006/relationships/hyperlink" Target="https://mcas-training.cognia.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mcas.onlinehelp.cognia.or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mcas.onlinehelp.cognia.org/portal/" TargetMode="External"/><Relationship Id="rId2" Type="http://schemas.openxmlformats.org/officeDocument/2006/relationships/hyperlink" Target="https://mcas.onlinehelp.cognia.org/" TargetMode="External"/><Relationship Id="rId1" Type="http://schemas.openxmlformats.org/officeDocument/2006/relationships/slideLayout" Target="../slideLayouts/slideLayout4.xml"/><Relationship Id="rId6" Type="http://schemas.openxmlformats.org/officeDocument/2006/relationships/hyperlink" Target="https://mcas.onlinehelp.cognia.org/practice/" TargetMode="External"/><Relationship Id="rId5" Type="http://schemas.openxmlformats.org/officeDocument/2006/relationships/hyperlink" Target="https://mcas.onlinehelp.cognia.org/training/" TargetMode="External"/><Relationship Id="rId4" Type="http://schemas.openxmlformats.org/officeDocument/2006/relationships/hyperlink" Target="https://mcas.onlinehelp.cognia.org/technology-setup/"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hyperlink" Target="https://mcas.onlinehelp.cognia.org/portal/"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doe.mass.edu/mcas/testadmin" TargetMode="External"/><Relationship Id="rId2" Type="http://schemas.openxmlformats.org/officeDocument/2006/relationships/hyperlink" Target="https://www.doe.mass.edu/mcas/highschool.html" TargetMode="External"/><Relationship Id="rId1" Type="http://schemas.openxmlformats.org/officeDocument/2006/relationships/slideLayout" Target="../slideLayouts/slideLayout4.xml"/><Relationship Id="rId4" Type="http://schemas.openxmlformats.org/officeDocument/2006/relationships/hyperlink" Target="https://www.doe.mass.edu/mcas/testadmin/biology-physic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profiles.doe.mass.edu/search/search.aspx?leftNavID=11239"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2" Type="http://schemas.openxmlformats.org/officeDocument/2006/relationships/hyperlink" Target="mailto:mcas@mass.gov"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www.doe.mass.edu/mcas/cal.html"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www.doe.mass.edu/mcas/cal.html"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www.doe.mass.edu/mcas/cal.html"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doe.mass.edu/mcas/student/default.html" TargetMode="External"/><Relationship Id="rId2" Type="http://schemas.openxmlformats.org/officeDocument/2006/relationships/hyperlink" Target="https://mcas.digitalitemlibrary.com/home" TargetMode="External"/><Relationship Id="rId1" Type="http://schemas.openxmlformats.org/officeDocument/2006/relationships/slideLayout" Target="../slideLayouts/slideLayout4.xml"/><Relationship Id="rId4" Type="http://schemas.openxmlformats.org/officeDocument/2006/relationships/hyperlink" Target="http://www.doe.mass.edu/mcas/parent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hyperlink" Target="mailto:MCASEvents@cognia.org"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mcas.onlinehelp.cognia.org/training-webinars/" TargetMode="External"/><Relationship Id="rId2" Type="http://schemas.openxmlformats.org/officeDocument/2006/relationships/hyperlink" Target="https://mcas.onlinehelp.cognia.org/technology-setup/" TargetMode="External"/><Relationship Id="rId1" Type="http://schemas.openxmlformats.org/officeDocument/2006/relationships/slideLayout" Target="../slideLayouts/slideLayout4.xml"/><Relationship Id="rId4" Type="http://schemas.openxmlformats.org/officeDocument/2006/relationships/hyperlink" Target="https://www.doe.mass.edu/mcas/testadmin/devicecalculator.xlsx"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hyperlink" Target="https://www.doe.mass.edu/mcas/updates.html"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gateway.edu.state.ma.us/" TargetMode="External"/><Relationship Id="rId2" Type="http://schemas.openxmlformats.org/officeDocument/2006/relationships/hyperlink" Target="http://www.mcasservicecenter.com/" TargetMode="External"/><Relationship Id="rId1" Type="http://schemas.openxmlformats.org/officeDocument/2006/relationships/slideLayout" Target="../slideLayouts/slideLayout4.xml"/><Relationship Id="rId6" Type="http://schemas.openxmlformats.org/officeDocument/2006/relationships/hyperlink" Target="mailto:mcas@cognia.org" TargetMode="External"/><Relationship Id="rId5" Type="http://schemas.openxmlformats.org/officeDocument/2006/relationships/hyperlink" Target="mailto:mcas@mass.gov" TargetMode="External"/><Relationship Id="rId4" Type="http://schemas.openxmlformats.org/officeDocument/2006/relationships/hyperlink" Target="https://us14.campaign-archive.com/?u=d8f37d1a90dacd97f207f0b4a&amp;id=69ac73a34a"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mcas.onlinehelp.cognia.org/wp-content/uploads/sites/30/2024/12/MCAS_Student_Registration_Template.csv" TargetMode="External"/><Relationship Id="rId3" Type="http://schemas.openxmlformats.org/officeDocument/2006/relationships/hyperlink" Target="https://mcas.onlinehelp.cognia.org/wp-content/uploads/sites/30/2025/01/MCAS-Portal-User-Management-Guide_Final-Review_11.6.2024.pdf" TargetMode="External"/><Relationship Id="rId7" Type="http://schemas.openxmlformats.org/officeDocument/2006/relationships/hyperlink" Target="https://mcas.onlinehelp.cognia.org/wp-content/uploads/sites/30/2024/12/MCAS-Student-Registration-Data-Definitions-12.3.24.xlsx" TargetMode="External"/><Relationship Id="rId12" Type="http://schemas.openxmlformats.org/officeDocument/2006/relationships/hyperlink" Target="https://mcas.onlinehelp.cognia.org/training-modules/" TargetMode="External"/><Relationship Id="rId2" Type="http://schemas.openxmlformats.org/officeDocument/2006/relationships/hyperlink" Target="https://mcas.onlinehelp.cognia.org/wp-content/uploads/sites/30/2024/10/Guide-to-the-MCAS-Portal-Final.pdf" TargetMode="External"/><Relationship Id="rId1" Type="http://schemas.openxmlformats.org/officeDocument/2006/relationships/slideLayout" Target="../slideLayouts/slideLayout4.xml"/><Relationship Id="rId6" Type="http://schemas.openxmlformats.org/officeDocument/2006/relationships/hyperlink" Target="https://mcas.onlinehelp.cognia.org/wp-content/uploads/sites/30/2025/01/MCAS-Student-Registration-Guide_Final_Updated-1-21.pdf" TargetMode="External"/><Relationship Id="rId11" Type="http://schemas.openxmlformats.org/officeDocument/2006/relationships/hyperlink" Target="https://mcas.onlinehelp.cognia.org/wp-content/uploads/sites/30/2025/01/Guide-to-Scheduling-Tests-and-Printing-Student-Logins-in-the-MCAS-Portal.pdf" TargetMode="External"/><Relationship Id="rId5" Type="http://schemas.openxmlformats.org/officeDocument/2006/relationships/hyperlink" Target="https://www.doe.mass.edu/mcas/training.html" TargetMode="External"/><Relationship Id="rId10" Type="http://schemas.openxmlformats.org/officeDocument/2006/relationships/hyperlink" Target="https://mcas.onlinehelp.cognia.org/wp-content/uploads/sites/30/2025/01/Guide-to-Creating-and-Managing-Classes-in-the-MCAS-Portal-FINAL.pdf" TargetMode="External"/><Relationship Id="rId4" Type="http://schemas.openxmlformats.org/officeDocument/2006/relationships/hyperlink" Target="https://mcas.onlinehelp.cognia.org/training-webinars/" TargetMode="External"/><Relationship Id="rId9" Type="http://schemas.openxmlformats.org/officeDocument/2006/relationships/hyperlink" Target="https://mcas.onlinehelp.cognia.org/wp-content/uploads/sites/30/2025/01/Guide-to-Enrollment-Transfers-in-the-MCAS-Portal-FINAL.pdf"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hyperlink" Target="https://www.doe.mass.edu/mcas/testadmin/forms/nondisclosure-ack-form.pdf" TargetMode="Externa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hyperlink" Target="https://www.doe.mass.edu/mcas/testadmin/biology-physics/forms/PAM-CBT-tracking.docx" TargetMode="Externa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hyperlink" Target="https://mcusercontent.com/d8f37d1a90dacd97f207f0b4a/files/5869510f-18c7-f7ab-cf1d-ebc810862962/Cell_Phones_and_Social_Media_in_Schools_A_Toolkit_for_School_Leaders_and_Communities_January_2025.pdf?utm_source=DA-On+the+Desktop&amp;utm_campaign=717da28f9f-EMAIL_CAMPAIGN_2025_01_23_05_42&amp;utm_medium=email&amp;utm_term=0_-717da28f9f-46323006" TargetMode="External"/><Relationship Id="rId2" Type="http://schemas.openxmlformats.org/officeDocument/2006/relationships/hyperlink" Target="https://www.doe.mass.edu/mcas/testadmin/forms/prohibited-materials-sign.pdf"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www.doe.mass.edu/mcas/testadmin" TargetMode="Externa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https://www.doe.mass.edu/mcas/testadmin/forms/nondisclosure-ack-form.pdf" TargetMode="External"/><Relationship Id="rId2" Type="http://schemas.openxmlformats.org/officeDocument/2006/relationships/hyperlink" Target="https://www.doe.mass.edu/mcas/testadmin/retest/forms/training-confirm.docx" TargetMode="Externa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hyperlink" Target="https://www.doe.mass.edu/mcas/testadmin/biology-physics/forms/stu-responsibility-letter.docx" TargetMode="External"/><Relationship Id="rId2" Type="http://schemas.openxmlformats.org/officeDocument/2006/relationships/hyperlink" Target="https://www.doe.mass.edu/mcas/testadmin/biology-physics/forms/stu-responsibility-form.docx" TargetMode="Externa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hyperlink" Target="https://www.doe.mass.edu/mcas/accessibility/unique-accommodation.html" TargetMode="External"/><Relationship Id="rId2" Type="http://schemas.openxmlformats.org/officeDocument/2006/relationships/hyperlink" Target="https://www.doe.mass.edu/mcas/accessibility/default.html" TargetMode="External"/><Relationship Id="rId1" Type="http://schemas.openxmlformats.org/officeDocument/2006/relationships/slideLayout" Target="../slideLayouts/slideLayout4.xml"/><Relationship Id="rId5" Type="http://schemas.openxmlformats.org/officeDocument/2006/relationships/hyperlink" Target="https://mcas.onlinehelp.cognia.org/" TargetMode="External"/><Relationship Id="rId4" Type="http://schemas.openxmlformats.org/officeDocument/2006/relationships/hyperlink" Target="https://www.doe.mass.edu/mcas/accessibility/spanish-2025.html"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www.doe.mass.edu/mcas/accessibility/spanish-2025.html" TargetMode="External"/><Relationship Id="rId2" Type="http://schemas.openxmlformats.org/officeDocument/2006/relationships/hyperlink" Target="https://www.doe.mass.edu/mcas/accessibility/default.html" TargetMode="Externa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8" Type="http://schemas.openxmlformats.org/officeDocument/2006/relationships/hyperlink" Target="https://us14.campaign-archive.com/?u=d8f37d1a90dacd97f207f0b4a&amp;id=4f65382bff" TargetMode="External"/><Relationship Id="rId3" Type="http://schemas.openxmlformats.org/officeDocument/2006/relationships/hyperlink" Target="http://www.doe.mass.edu/mcas/tdd/math.html?section=testdesign" TargetMode="External"/><Relationship Id="rId7" Type="http://schemas.openxmlformats.org/officeDocument/2006/relationships/hyperlink" Target="https://www.cisa.gov/protecting-our-future-cybersecurity-k-12" TargetMode="External"/><Relationship Id="rId2" Type="http://schemas.openxmlformats.org/officeDocument/2006/relationships/hyperlink" Target="http://www.doe.mass.edu/mcas/tdd/ela.html?section=testdesign" TargetMode="External"/><Relationship Id="rId1" Type="http://schemas.openxmlformats.org/officeDocument/2006/relationships/slideLayout" Target="../slideLayouts/slideLayout4.xml"/><Relationship Id="rId6" Type="http://schemas.openxmlformats.org/officeDocument/2006/relationships/hyperlink" Target="http://www.doe.mass.edu/mcas/testadmin/schoolsamples/" TargetMode="External"/><Relationship Id="rId5" Type="http://schemas.openxmlformats.org/officeDocument/2006/relationships/hyperlink" Target="https://www.doe.mass.edu/mcas/tdd/hss.html" TargetMode="External"/><Relationship Id="rId4" Type="http://schemas.openxmlformats.org/officeDocument/2006/relationships/hyperlink" Target="http://www.doe.mass.edu/mcas/tdd/sci.html?section=testdesign" TargetMode="External"/><Relationship Id="rId9" Type="http://schemas.openxmlformats.org/officeDocument/2006/relationships/hyperlink" Target="https://us14.campaign-archive.com/?u=d8f37d1a90dacd97f207f0b4a&amp;id=eded2e990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doe.mass.edu/mcas/tdd/sci.html?section=testdesign" TargetMode="External"/><Relationship Id="rId2" Type="http://schemas.openxmlformats.org/officeDocument/2006/relationships/hyperlink" Target="https://www.doe.mass.edu/mcas/accessibility/spanish-2025.html" TargetMode="External"/><Relationship Id="rId1" Type="http://schemas.openxmlformats.org/officeDocument/2006/relationships/slideLayout" Target="../slideLayouts/slideLayout4.xml"/><Relationship Id="rId6" Type="http://schemas.openxmlformats.org/officeDocument/2006/relationships/hyperlink" Target="https://mcas.onlinehelp.cognia.org/portal/" TargetMode="External"/><Relationship Id="rId5" Type="http://schemas.openxmlformats.org/officeDocument/2006/relationships/hyperlink" Target="https://www.doe.mass.edu/commissioner/spec-advisories/2024-1211student-cd-update.html" TargetMode="External"/><Relationship Id="rId4" Type="http://schemas.openxmlformats.org/officeDocument/2006/relationships/hyperlink" Target="https://www.doe.mass.edu/mcas/tdd/hss.html" TargetMode="External"/></Relationships>
</file>

<file path=ppt/slides/_rels/slide90.xml.rels><?xml version="1.0" encoding="UTF-8" standalone="yes"?>
<Relationships xmlns="http://schemas.openxmlformats.org/package/2006/relationships"><Relationship Id="rId3" Type="http://schemas.openxmlformats.org/officeDocument/2006/relationships/hyperlink" Target="https://cognia.zoom.us/webinar/register/WN_j0EaS70gQxywvidiAg6afA#/"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hyperlink" Target="https://mcas.onlinehelp.cognia.org/wp-content/uploads/sites/30/2025/01/Guide-to-Creating-and-Managing-Classes-in-the-MCAS-Portal-FINAL.pdf" TargetMode="External"/><Relationship Id="rId5" Type="http://schemas.openxmlformats.org/officeDocument/2006/relationships/hyperlink" Target="https://mcas.onlinehelp.cognia.org/wp-content/uploads/sites/30/2024/10/Guide-to-the-MCAS-Portal-Final.pdf" TargetMode="External"/><Relationship Id="rId4" Type="http://schemas.openxmlformats.org/officeDocument/2006/relationships/hyperlink" Target="https://mcas.onlinehelp.cognia.org/wp-content/uploads/sites/30/2024/11/MCAS-Student-Registration-Guide_Final_Updated-12-2..pdf" TargetMode="External"/></Relationships>
</file>

<file path=ppt/slides/_rels/slide91.xml.rels><?xml version="1.0" encoding="UTF-8" standalone="yes"?>
<Relationships xmlns="http://schemas.openxmlformats.org/package/2006/relationships"><Relationship Id="rId2" Type="http://schemas.openxmlformats.org/officeDocument/2006/relationships/hyperlink" Target="mailto:mcas@mass.gov" TargetMode="Externa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hyperlink" Target="mailto:mcas@mass.gov" TargetMode="External"/><Relationship Id="rId5" Type="http://schemas.openxmlformats.org/officeDocument/2006/relationships/hyperlink" Target="http://www.doe.mass.edu/mcas" TargetMode="External"/><Relationship Id="rId4" Type="http://schemas.openxmlformats.org/officeDocument/2006/relationships/hyperlink" Target="mailto:mcas@cognia.org"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hyperlink" Target="http://www.mcasservicecenter.com/" TargetMode="Externa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hyperlink" Target="https://mcas.onlinehelp.cognia.org/practice/" TargetMode="External"/><Relationship Id="rId2" Type="http://schemas.openxmlformats.org/officeDocument/2006/relationships/hyperlink" Target="http://www.doe.mass.edu/mcas/release.html" TargetMode="Externa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637814" y="1676605"/>
            <a:ext cx="8631677" cy="1928238"/>
          </a:xfrm>
        </p:spPr>
        <p:txBody>
          <a:bodyPr>
            <a:normAutofit fontScale="90000"/>
          </a:bodyPr>
          <a:lstStyle/>
          <a:p>
            <a:r>
              <a:rPr kumimoji="0" lang="en-US" altLang="en-US" sz="6600" i="0" u="none" strike="noStrike" kern="1200" cap="none" spc="0" normalizeH="0" baseline="0" noProof="0" dirty="0">
                <a:ln>
                  <a:noFill/>
                </a:ln>
                <a:solidFill>
                  <a:prstClr val="white"/>
                </a:solidFill>
                <a:effectLst/>
                <a:uLnTx/>
                <a:uFillTx/>
                <a:ea typeface="+mn-ea"/>
              </a:rPr>
              <a:t>MCAS Test Administration and Security Protocols </a:t>
            </a:r>
            <a:br>
              <a:rPr kumimoji="0" lang="en-US" altLang="en-US" sz="6600" i="0" u="none" strike="noStrike" kern="1200" cap="none" spc="0" normalizeH="0" baseline="0" noProof="0" dirty="0">
                <a:ln>
                  <a:noFill/>
                </a:ln>
                <a:solidFill>
                  <a:prstClr val="white"/>
                </a:solidFill>
                <a:effectLst/>
                <a:uLnTx/>
                <a:uFillTx/>
                <a:ea typeface="+mn-ea"/>
              </a:rPr>
            </a:br>
            <a:r>
              <a:rPr kumimoji="0" lang="en-US" altLang="en-US" sz="6600" u="none" strike="noStrike" kern="1200" cap="none" spc="0" normalizeH="0" baseline="0" noProof="0" dirty="0">
                <a:ln>
                  <a:noFill/>
                </a:ln>
                <a:solidFill>
                  <a:prstClr val="white"/>
                </a:solidFill>
                <a:effectLst/>
                <a:uLnTx/>
                <a:uFillTx/>
                <a:ea typeface="+mn-ea"/>
              </a:rPr>
              <a:t>for Returning Staff </a:t>
            </a:r>
            <a:endParaRPr lang="en-US" dirty="0"/>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a:xfrm>
            <a:off x="505838" y="5466944"/>
            <a:ext cx="7699699" cy="1391055"/>
          </a:xfrm>
        </p:spPr>
        <p:txBody>
          <a:bodyPr/>
          <a:lstStyle/>
          <a:p>
            <a:r>
              <a:rPr lang="en-US" altLang="zh-CN" dirty="0"/>
              <a:t>The Office of Student Assessment Services </a:t>
            </a:r>
          </a:p>
          <a:p>
            <a:r>
              <a:rPr lang="en-US" altLang="zh-CN" dirty="0"/>
              <a:t>January 30, 2025</a:t>
            </a:r>
            <a:endParaRPr lang="zh-CN" altLang="en-US" dirty="0"/>
          </a:p>
          <a:p>
            <a:endParaRPr lang="en-US" dirty="0"/>
          </a:p>
        </p:txBody>
      </p:sp>
      <p:sp>
        <p:nvSpPr>
          <p:cNvPr id="4" name="TextBox 3">
            <a:extLst>
              <a:ext uri="{FF2B5EF4-FFF2-40B4-BE49-F238E27FC236}">
                <a16:creationId xmlns:a16="http://schemas.microsoft.com/office/drawing/2014/main" id="{045AF862-35FB-91D3-344D-6D288DD74FC0}"/>
              </a:ext>
            </a:extLst>
          </p:cNvPr>
          <p:cNvSpPr txBox="1"/>
          <p:nvPr/>
        </p:nvSpPr>
        <p:spPr>
          <a:xfrm>
            <a:off x="505838" y="4074228"/>
            <a:ext cx="11249386" cy="923330"/>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Note: </a:t>
            </a:r>
            <a:r>
              <a:rPr lang="en-US" sz="1800" dirty="0">
                <a:latin typeface="Arial" panose="020B0604020202020204" pitchFamily="34" charset="0"/>
                <a:cs typeface="Arial" panose="020B0604020202020204" pitchFamily="34" charset="0"/>
              </a:rPr>
              <a:t>This training session will be geared toward returning staff. </a:t>
            </a:r>
          </a:p>
          <a:p>
            <a:r>
              <a:rPr lang="en-US" sz="1800" dirty="0">
                <a:latin typeface="Arial" panose="020B0604020202020204" pitchFamily="34" charset="0"/>
                <a:cs typeface="Arial" panose="020B0604020202020204" pitchFamily="34" charset="0"/>
              </a:rPr>
              <a:t>New test coordinators may want to view the training session from January 28</a:t>
            </a:r>
            <a:r>
              <a:rPr lang="en-US" dirty="0">
                <a:latin typeface="Arial" panose="020B0604020202020204" pitchFamily="34" charset="0"/>
                <a:cs typeface="Arial" panose="020B0604020202020204" pitchFamily="34" charset="0"/>
              </a:rPr>
              <a:t>, which will be </a:t>
            </a:r>
            <a:r>
              <a:rPr lang="en-US" dirty="0">
                <a:latin typeface="Arial" panose="020B0604020202020204" pitchFamily="34" charset="0"/>
                <a:cs typeface="Arial" panose="020B0604020202020204" pitchFamily="34" charset="0"/>
                <a:hlinkClick r:id="rId2"/>
              </a:rPr>
              <a:t>available</a:t>
            </a:r>
            <a:r>
              <a:rPr lang="en-US" dirty="0">
                <a:latin typeface="Arial" panose="020B0604020202020204" pitchFamily="34" charset="0"/>
                <a:cs typeface="Arial" panose="020B0604020202020204" pitchFamily="34" charset="0"/>
              </a:rPr>
              <a:t> in about a week. </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7076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59693-17A8-2BDB-CAAD-F5BF412FFF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AFDA4E-FFC8-9CB0-4187-ED74F0C92E9B}"/>
              </a:ext>
            </a:extLst>
          </p:cNvPr>
          <p:cNvSpPr>
            <a:spLocks noGrp="1"/>
          </p:cNvSpPr>
          <p:nvPr>
            <p:ph type="title"/>
          </p:nvPr>
        </p:nvSpPr>
        <p:spPr>
          <a:xfrm>
            <a:off x="373627" y="306450"/>
            <a:ext cx="11611896" cy="768031"/>
          </a:xfrm>
        </p:spPr>
        <p:txBody>
          <a:bodyPr>
            <a:noAutofit/>
          </a:bodyPr>
          <a:lstStyle/>
          <a:p>
            <a:r>
              <a:rPr lang="en-US" sz="4200" dirty="0"/>
              <a:t>Updates to CBT Procedures</a:t>
            </a:r>
          </a:p>
        </p:txBody>
      </p:sp>
      <p:sp>
        <p:nvSpPr>
          <p:cNvPr id="3" name="Text Placeholder 2">
            <a:extLst>
              <a:ext uri="{FF2B5EF4-FFF2-40B4-BE49-F238E27FC236}">
                <a16:creationId xmlns:a16="http://schemas.microsoft.com/office/drawing/2014/main" id="{0BE9C438-FE04-AAAA-120E-21F3932E17A6}"/>
              </a:ext>
            </a:extLst>
          </p:cNvPr>
          <p:cNvSpPr>
            <a:spLocks noGrp="1"/>
          </p:cNvSpPr>
          <p:nvPr>
            <p:ph type="body" idx="1"/>
          </p:nvPr>
        </p:nvSpPr>
        <p:spPr>
          <a:xfrm>
            <a:off x="838199" y="1374133"/>
            <a:ext cx="10918371" cy="4793401"/>
          </a:xfrm>
        </p:spPr>
        <p:txBody>
          <a:bodyPr>
            <a:normAutofit fontScale="85000" lnSpcReduction="10000"/>
          </a:bodyPr>
          <a:lstStyle/>
          <a:p>
            <a:pPr marL="571500" indent="-571500">
              <a:buFont typeface="Arial" panose="020B0604020202020204" pitchFamily="34" charset="0"/>
              <a:buChar char="•"/>
            </a:pPr>
            <a:r>
              <a:rPr lang="en-US" sz="3200" dirty="0"/>
              <a:t>To sign in to a test, students will enter a session access code that test administrators will write on the board, along with usernames and passwords. </a:t>
            </a:r>
          </a:p>
          <a:p>
            <a:pPr marL="571500" indent="-571500">
              <a:buFont typeface="Arial" panose="020B0604020202020204" pitchFamily="34" charset="0"/>
              <a:buChar char="•"/>
            </a:pPr>
            <a:r>
              <a:rPr lang="en-US" sz="3200" dirty="0">
                <a:solidFill>
                  <a:schemeClr val="tx1"/>
                </a:solidFill>
              </a:rPr>
              <a:t>Students will have </a:t>
            </a:r>
            <a:r>
              <a:rPr lang="en-US" sz="3200" dirty="0"/>
              <a:t>the ability to pause their tests. </a:t>
            </a:r>
          </a:p>
          <a:p>
            <a:pPr marL="571500" indent="-571500">
              <a:buFont typeface="Arial" panose="020B0604020202020204" pitchFamily="34" charset="0"/>
              <a:buChar char="•"/>
            </a:pPr>
            <a:r>
              <a:rPr lang="en-US" sz="3200" dirty="0"/>
              <a:t>In some circumstances, students or test administrators will need to enter a proctor password for students to sign back in to a test. </a:t>
            </a:r>
          </a:p>
          <a:p>
            <a:pPr marL="571500" indent="-571500">
              <a:buFont typeface="Arial" panose="020B0604020202020204" pitchFamily="34" charset="0"/>
              <a:buChar char="•"/>
            </a:pPr>
            <a:r>
              <a:rPr lang="en-US" sz="3200" dirty="0">
                <a:solidFill>
                  <a:schemeClr val="tx1"/>
                </a:solidFill>
              </a:rPr>
              <a:t>If a student pauses a test for more than 60 minutes or exits a test:</a:t>
            </a:r>
          </a:p>
          <a:p>
            <a:pPr marL="1028700" lvl="1" indent="-571500">
              <a:buFont typeface="Arial" panose="020B0604020202020204" pitchFamily="34" charset="0"/>
              <a:buChar char="•"/>
            </a:pPr>
            <a:r>
              <a:rPr lang="en-US" sz="2800" dirty="0">
                <a:solidFill>
                  <a:schemeClr val="tx1"/>
                </a:solidFill>
              </a:rPr>
              <a:t>students or test administrators will need to enter a special password (the “proctor password”) in order for students to sign back in to the test.</a:t>
            </a:r>
          </a:p>
          <a:p>
            <a:pPr marL="1028700" lvl="1" indent="-571500">
              <a:buFont typeface="Arial" panose="020B0604020202020204" pitchFamily="34" charset="0"/>
              <a:buChar char="•"/>
            </a:pPr>
            <a:r>
              <a:rPr lang="en-US" sz="2800" dirty="0">
                <a:solidFill>
                  <a:schemeClr val="tx1"/>
                </a:solidFill>
              </a:rPr>
              <a:t>any highlighting or notes in the notepad will not be retained.</a:t>
            </a:r>
          </a:p>
          <a:p>
            <a:pPr marL="1028700" lvl="1" indent="-571500">
              <a:buFont typeface="Arial" panose="020B0604020202020204" pitchFamily="34" charset="0"/>
              <a:buChar char="•"/>
            </a:pPr>
            <a:r>
              <a:rPr lang="en-US" sz="2800" dirty="0">
                <a:solidFill>
                  <a:schemeClr val="tx1"/>
                </a:solidFill>
              </a:rPr>
              <a:t>questions that the student has answered previously in the session will automatically lock. Students will not be able to return to those questions unless unlocked by a test coordinator. </a:t>
            </a:r>
            <a:endParaRPr lang="en-US" sz="2800" dirty="0">
              <a:solidFill>
                <a:schemeClr val="tx1"/>
              </a:solidFill>
              <a:hlinkClick r:id="rId2">
                <a:extLst>
                  <a:ext uri="{A12FA001-AC4F-418D-AE19-62706E023703}">
                    <ahyp:hlinkClr xmlns:ahyp="http://schemas.microsoft.com/office/drawing/2018/hyperlinkcolor" val="tx"/>
                  </a:ext>
                </a:extLst>
              </a:hlinkClick>
            </a:endParaRPr>
          </a:p>
          <a:p>
            <a:pPr marL="1485900" lvl="2" indent="-5715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35582337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The Return Shipment</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446028"/>
            <a:ext cx="10950676" cy="4669637"/>
          </a:xfrm>
        </p:spPr>
        <p:txBody>
          <a:bodyPr>
            <a:normAutofit fontScale="85000" lnSpcReduction="20000"/>
          </a:bodyPr>
          <a:lstStyle/>
          <a:p>
            <a:pPr marL="457200" indent="-457200">
              <a:buFont typeface="Arial" panose="020B0604020202020204" pitchFamily="34" charset="0"/>
              <a:buChar char="•"/>
            </a:pPr>
            <a:r>
              <a:rPr lang="en-US" sz="3300"/>
              <a:t>Complete the Materials Summary and retain it for school files. </a:t>
            </a:r>
          </a:p>
          <a:p>
            <a:pPr marL="914400" lvl="1" indent="-457200">
              <a:buFont typeface="Arial" panose="020B0604020202020204" pitchFamily="34" charset="0"/>
              <a:buChar char="•"/>
            </a:pPr>
            <a:r>
              <a:rPr lang="en-US" sz="2800">
                <a:solidFill>
                  <a:schemeClr val="tx1"/>
                </a:solidFill>
              </a:rPr>
              <a:t>Reconcile quantities of secure materials received vs. returned.</a:t>
            </a:r>
          </a:p>
          <a:p>
            <a:pPr marL="457200" indent="-457200">
              <a:buFont typeface="Arial" panose="020B0604020202020204" pitchFamily="34" charset="0"/>
              <a:buChar char="•"/>
            </a:pPr>
            <a:r>
              <a:rPr lang="en-US" sz="3300"/>
              <a:t>Maintain security of materials while preparing for pickup.</a:t>
            </a:r>
          </a:p>
          <a:p>
            <a:pPr marL="914400" lvl="1" indent="-457200">
              <a:buFont typeface="Arial" panose="020B0604020202020204" pitchFamily="34" charset="0"/>
              <a:buChar char="•"/>
            </a:pPr>
            <a:r>
              <a:rPr lang="en-US" sz="2800">
                <a:solidFill>
                  <a:schemeClr val="tx1"/>
                </a:solidFill>
              </a:rPr>
              <a:t>Use correct UPS labels.</a:t>
            </a:r>
          </a:p>
          <a:p>
            <a:pPr marL="914400" lvl="1" indent="-457200">
              <a:buFont typeface="Arial" panose="020B0604020202020204" pitchFamily="34" charset="0"/>
              <a:buChar char="•"/>
            </a:pPr>
            <a:r>
              <a:rPr lang="en-US" sz="2800">
                <a:solidFill>
                  <a:schemeClr val="tx1"/>
                </a:solidFill>
              </a:rPr>
              <a:t>Do not take materials to UPS or remove from building.</a:t>
            </a:r>
          </a:p>
          <a:p>
            <a:pPr marL="914400" lvl="1" indent="-457200">
              <a:buFont typeface="Arial" panose="020B0604020202020204" pitchFamily="34" charset="0"/>
              <a:buChar char="•"/>
            </a:pPr>
            <a:r>
              <a:rPr lang="en-US" sz="2800">
                <a:solidFill>
                  <a:schemeClr val="tx1"/>
                </a:solidFill>
              </a:rPr>
              <a:t>Do not leave materials unattended.</a:t>
            </a:r>
          </a:p>
          <a:p>
            <a:pPr marL="457200" indent="-457200">
              <a:buFont typeface="Arial" panose="020B0604020202020204" pitchFamily="34" charset="0"/>
              <a:buChar char="•"/>
            </a:pPr>
            <a:r>
              <a:rPr lang="en-US" sz="3300"/>
              <a:t>Prescheduled automatic pickups</a:t>
            </a:r>
          </a:p>
          <a:p>
            <a:pPr marL="914400" lvl="1" indent="-457200">
              <a:buFont typeface="Arial" panose="020B0604020202020204" pitchFamily="34" charset="0"/>
              <a:buChar char="•"/>
            </a:pPr>
            <a:r>
              <a:rPr lang="en-US" sz="2800">
                <a:solidFill>
                  <a:schemeClr val="tx1"/>
                </a:solidFill>
              </a:rPr>
              <a:t>A UPS driver will automatically come to the school on the pickup deadline date for each administration. Schedule earlier pickup if ready.</a:t>
            </a:r>
          </a:p>
          <a:p>
            <a:pPr marL="1371600" lvl="2" indent="-457200">
              <a:buFont typeface="Arial" panose="020B0604020202020204" pitchFamily="34" charset="0"/>
              <a:buChar char="•"/>
            </a:pPr>
            <a:r>
              <a:rPr lang="en-US" sz="2800">
                <a:solidFill>
                  <a:schemeClr val="tx1"/>
                </a:solidFill>
              </a:rPr>
              <a:t>Grades 3–8 ELA: </a:t>
            </a:r>
            <a:r>
              <a:rPr lang="en-US" sz="2800" b="1">
                <a:solidFill>
                  <a:schemeClr val="tx1"/>
                </a:solidFill>
              </a:rPr>
              <a:t>April 29</a:t>
            </a:r>
            <a:r>
              <a:rPr lang="en-US" sz="2800">
                <a:solidFill>
                  <a:schemeClr val="tx1"/>
                </a:solidFill>
              </a:rPr>
              <a:t>; Grades 3–8 Math/STE: </a:t>
            </a:r>
            <a:r>
              <a:rPr lang="en-US" sz="2800" b="1">
                <a:solidFill>
                  <a:schemeClr val="tx1"/>
                </a:solidFill>
              </a:rPr>
              <a:t>May 27; </a:t>
            </a:r>
            <a:r>
              <a:rPr lang="en-US" sz="2800">
                <a:solidFill>
                  <a:schemeClr val="tx1"/>
                </a:solidFill>
              </a:rPr>
              <a:t>Grade 8 Civics: </a:t>
            </a:r>
            <a:r>
              <a:rPr lang="en-US" sz="2800" b="1">
                <a:solidFill>
                  <a:schemeClr val="tx1"/>
                </a:solidFill>
              </a:rPr>
              <a:t>June 10</a:t>
            </a:r>
          </a:p>
          <a:p>
            <a:pPr marL="1371600" lvl="2" indent="-457200">
              <a:buFont typeface="Arial" panose="020B0604020202020204" pitchFamily="34" charset="0"/>
              <a:buChar char="•"/>
            </a:pPr>
            <a:r>
              <a:rPr lang="en-US" sz="2800">
                <a:solidFill>
                  <a:schemeClr val="tx1"/>
                </a:solidFill>
              </a:rPr>
              <a:t>Grade 10 ELA: </a:t>
            </a:r>
            <a:r>
              <a:rPr lang="en-US" sz="2800" b="1">
                <a:solidFill>
                  <a:schemeClr val="tx1"/>
                </a:solidFill>
              </a:rPr>
              <a:t>April 7</a:t>
            </a:r>
          </a:p>
          <a:p>
            <a:pPr marL="1371600" lvl="2" indent="-457200">
              <a:buFont typeface="Arial" panose="020B0604020202020204" pitchFamily="34" charset="0"/>
              <a:buChar char="•"/>
            </a:pPr>
            <a:r>
              <a:rPr lang="en-US" sz="2800">
                <a:solidFill>
                  <a:schemeClr val="tx1"/>
                </a:solidFill>
              </a:rPr>
              <a:t>Grade 10 Mathematics: </a:t>
            </a:r>
            <a:r>
              <a:rPr lang="en-US" sz="2800" b="1">
                <a:solidFill>
                  <a:schemeClr val="tx1"/>
                </a:solidFill>
              </a:rPr>
              <a:t>May 30 </a:t>
            </a:r>
          </a:p>
          <a:p>
            <a:pPr marL="1371600" lvl="2" indent="-457200">
              <a:buFont typeface="Arial" panose="020B0604020202020204" pitchFamily="34" charset="0"/>
              <a:buChar char="•"/>
            </a:pPr>
            <a:r>
              <a:rPr lang="en-US" sz="2800">
                <a:solidFill>
                  <a:schemeClr val="tx1"/>
                </a:solidFill>
              </a:rPr>
              <a:t>High School Science: </a:t>
            </a:r>
            <a:r>
              <a:rPr lang="en-US" sz="2800" b="1">
                <a:solidFill>
                  <a:schemeClr val="tx1"/>
                </a:solidFill>
              </a:rPr>
              <a:t>June 13</a:t>
            </a:r>
            <a:endParaRPr lang="en-US" sz="2300" b="1">
              <a:solidFill>
                <a:schemeClr val="tx1"/>
              </a:solidFill>
            </a:endParaRPr>
          </a:p>
        </p:txBody>
      </p:sp>
    </p:spTree>
    <p:extLst>
      <p:ext uri="{BB962C8B-B14F-4D97-AF65-F5344CB8AC3E}">
        <p14:creationId xmlns:p14="http://schemas.microsoft.com/office/powerpoint/2010/main" val="31443531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6ECE3-F650-4378-934E-EE8C413AE02A}"/>
              </a:ext>
            </a:extLst>
          </p:cNvPr>
          <p:cNvSpPr>
            <a:spLocks noGrp="1"/>
          </p:cNvSpPr>
          <p:nvPr>
            <p:ph type="title"/>
          </p:nvPr>
        </p:nvSpPr>
        <p:spPr>
          <a:xfrm>
            <a:off x="691055" y="958391"/>
            <a:ext cx="10515600" cy="1093686"/>
          </a:xfrm>
        </p:spPr>
        <p:txBody>
          <a:bodyPr>
            <a:normAutofit/>
          </a:bodyPr>
          <a:lstStyle/>
          <a:p>
            <a:pPr algn="ctr"/>
            <a:r>
              <a:rPr lang="en-US" sz="5400" b="1"/>
              <a:t>THANK YOU</a:t>
            </a:r>
          </a:p>
        </p:txBody>
      </p:sp>
      <p:sp>
        <p:nvSpPr>
          <p:cNvPr id="2" name="文本框 10">
            <a:extLst>
              <a:ext uri="{FF2B5EF4-FFF2-40B4-BE49-F238E27FC236}">
                <a16:creationId xmlns:a16="http://schemas.microsoft.com/office/drawing/2014/main" id="{65AC4342-977A-FE94-C667-6CC1EC805FF2}"/>
              </a:ext>
            </a:extLst>
          </p:cNvPr>
          <p:cNvSpPr txBox="1">
            <a:spLocks noChangeArrowheads="1"/>
          </p:cNvSpPr>
          <p:nvPr/>
        </p:nvSpPr>
        <p:spPr bwMode="auto">
          <a:xfrm>
            <a:off x="-147145" y="1976741"/>
            <a:ext cx="12192000" cy="400050"/>
          </a:xfrm>
          <a:prstGeom prst="rect">
            <a:avLst/>
          </a:prstGeom>
          <a:noFill/>
          <a:ln w="9525">
            <a:noFill/>
            <a:miter lim="800000"/>
            <a:headEnd/>
            <a:tailEnd/>
          </a:ln>
        </p:spPr>
        <p:txBody>
          <a:bodyPr>
            <a:spAutoFit/>
          </a:bodyPr>
          <a:lstStyle/>
          <a:p>
            <a:pPr algn="ctr" eaLnBrk="1" hangingPunct="1"/>
            <a:r>
              <a:rPr lang="en-US" altLang="zh-CN" sz="2000" b="1">
                <a:latin typeface="Arial" panose="020B0604020202020204" pitchFamily="34" charset="0"/>
                <a:ea typeface="Segoe SemiBold"/>
                <a:cs typeface="Arial" panose="020B0604020202020204" pitchFamily="34" charset="0"/>
              </a:rPr>
              <a:t>The Office of Student Assessment Services </a:t>
            </a:r>
            <a:endParaRPr lang="zh-CN" altLang="en-US" sz="2000" b="1">
              <a:latin typeface="Arial" panose="020B0604020202020204" pitchFamily="34" charset="0"/>
              <a:ea typeface="Segoe SemiBold"/>
              <a:cs typeface="Arial" panose="020B0604020202020204" pitchFamily="34" charset="0"/>
            </a:endParaRPr>
          </a:p>
        </p:txBody>
      </p:sp>
      <p:pic>
        <p:nvPicPr>
          <p:cNvPr id="11" name="Graphic 10" descr="Receiver with solid fill">
            <a:extLst>
              <a:ext uri="{FF2B5EF4-FFF2-40B4-BE49-F238E27FC236}">
                <a16:creationId xmlns:a16="http://schemas.microsoft.com/office/drawing/2014/main" id="{50CF37C7-7697-49B2-8F01-E2F7AB7B2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9832" y="2971800"/>
            <a:ext cx="457200" cy="457200"/>
          </a:xfrm>
          <a:prstGeom prst="rect">
            <a:avLst/>
          </a:prstGeom>
        </p:spPr>
      </p:pic>
      <p:sp>
        <p:nvSpPr>
          <p:cNvPr id="8" name="TextBox 7">
            <a:extLst>
              <a:ext uri="{FF2B5EF4-FFF2-40B4-BE49-F238E27FC236}">
                <a16:creationId xmlns:a16="http://schemas.microsoft.com/office/drawing/2014/main" id="{D52364A7-580D-AE8D-F784-8563D39CE920}"/>
              </a:ext>
            </a:extLst>
          </p:cNvPr>
          <p:cNvSpPr txBox="1"/>
          <p:nvPr/>
        </p:nvSpPr>
        <p:spPr>
          <a:xfrm>
            <a:off x="1917032" y="3009521"/>
            <a:ext cx="2377378"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781-338-3625</a:t>
            </a:r>
          </a:p>
        </p:txBody>
      </p:sp>
      <p:pic>
        <p:nvPicPr>
          <p:cNvPr id="70" name="Graphic 69" descr="Work from home Wi-Fi with solid fill">
            <a:extLst>
              <a:ext uri="{FF2B5EF4-FFF2-40B4-BE49-F238E27FC236}">
                <a16:creationId xmlns:a16="http://schemas.microsoft.com/office/drawing/2014/main" id="{A0F0B6FE-BDBA-4605-BD46-20A654F1A4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5995" y="3659009"/>
            <a:ext cx="544873" cy="544873"/>
          </a:xfrm>
          <a:prstGeom prst="rect">
            <a:avLst/>
          </a:prstGeom>
        </p:spPr>
      </p:pic>
      <p:sp>
        <p:nvSpPr>
          <p:cNvPr id="10" name="TextBox 9">
            <a:extLst>
              <a:ext uri="{FF2B5EF4-FFF2-40B4-BE49-F238E27FC236}">
                <a16:creationId xmlns:a16="http://schemas.microsoft.com/office/drawing/2014/main" id="{7BE3C942-6A76-228B-CC15-6292752AB424}"/>
              </a:ext>
            </a:extLst>
          </p:cNvPr>
          <p:cNvSpPr txBox="1"/>
          <p:nvPr/>
        </p:nvSpPr>
        <p:spPr>
          <a:xfrm>
            <a:off x="1960868" y="3742217"/>
            <a:ext cx="5086754"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hlinkClick r:id="rId7"/>
              </a:rPr>
              <a:t>www.doe.mass.edu/mcas</a:t>
            </a:r>
            <a:r>
              <a:rPr lang="en-US" sz="2000">
                <a:latin typeface="Arial" panose="020B0604020202020204" pitchFamily="34" charset="0"/>
                <a:cs typeface="Arial" panose="020B0604020202020204" pitchFamily="34" charset="0"/>
              </a:rPr>
              <a:t>  </a:t>
            </a:r>
          </a:p>
        </p:txBody>
      </p:sp>
      <p:pic>
        <p:nvPicPr>
          <p:cNvPr id="12" name="Graphic 11" descr="Email with solid fill">
            <a:extLst>
              <a:ext uri="{FF2B5EF4-FFF2-40B4-BE49-F238E27FC236}">
                <a16:creationId xmlns:a16="http://schemas.microsoft.com/office/drawing/2014/main" id="{A09C4642-67BC-4D06-A3AD-DFA1158F15E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50796" y="2874535"/>
            <a:ext cx="540834" cy="540834"/>
          </a:xfrm>
          <a:prstGeom prst="rect">
            <a:avLst/>
          </a:prstGeom>
        </p:spPr>
      </p:pic>
      <p:sp>
        <p:nvSpPr>
          <p:cNvPr id="9" name="TextBox 8">
            <a:extLst>
              <a:ext uri="{FF2B5EF4-FFF2-40B4-BE49-F238E27FC236}">
                <a16:creationId xmlns:a16="http://schemas.microsoft.com/office/drawing/2014/main" id="{D7D507E8-7DBC-71DC-71C9-20BC9E38067A}"/>
              </a:ext>
            </a:extLst>
          </p:cNvPr>
          <p:cNvSpPr txBox="1"/>
          <p:nvPr/>
        </p:nvSpPr>
        <p:spPr>
          <a:xfrm>
            <a:off x="7388206" y="2971800"/>
            <a:ext cx="3000720"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hlinkClick r:id="rId10"/>
              </a:rPr>
              <a:t>mcas@mass.gov</a:t>
            </a:r>
            <a:r>
              <a:rPr lang="en-US" sz="2000">
                <a:latin typeface="Arial" panose="020B0604020202020204" pitchFamily="34" charset="0"/>
                <a:cs typeface="Arial" panose="020B0604020202020204" pitchFamily="34" charset="0"/>
              </a:rPr>
              <a:t> </a:t>
            </a:r>
          </a:p>
        </p:txBody>
      </p:sp>
      <p:pic>
        <p:nvPicPr>
          <p:cNvPr id="15" name="Graphic 14" descr="Building outline">
            <a:extLst>
              <a:ext uri="{FF2B5EF4-FFF2-40B4-BE49-F238E27FC236}">
                <a16:creationId xmlns:a16="http://schemas.microsoft.com/office/drawing/2014/main" id="{52358C72-268A-4136-8497-230A4AC0E8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37283" y="3628552"/>
            <a:ext cx="544874" cy="544874"/>
          </a:xfrm>
          <a:prstGeom prst="rect">
            <a:avLst/>
          </a:prstGeom>
        </p:spPr>
      </p:pic>
      <p:sp>
        <p:nvSpPr>
          <p:cNvPr id="14" name="TextBox 13">
            <a:extLst>
              <a:ext uri="{FF2B5EF4-FFF2-40B4-BE49-F238E27FC236}">
                <a16:creationId xmlns:a16="http://schemas.microsoft.com/office/drawing/2014/main" id="{82763777-05D3-0160-67F6-BC78C18C3576}"/>
              </a:ext>
            </a:extLst>
          </p:cNvPr>
          <p:cNvSpPr txBox="1"/>
          <p:nvPr/>
        </p:nvSpPr>
        <p:spPr>
          <a:xfrm>
            <a:off x="7184135" y="3731390"/>
            <a:ext cx="6093994" cy="400110"/>
          </a:xfrm>
          <a:prstGeom prst="rect">
            <a:avLst/>
          </a:prstGeom>
          <a:noFill/>
        </p:spPr>
        <p:txBody>
          <a:bodyPr wrap="square">
            <a:spAutoFit/>
          </a:bodyPr>
          <a:lstStyle/>
          <a:p>
            <a:r>
              <a:rPr lang="en-US" sz="1999">
                <a:latin typeface="Arial" panose="020B0604020202020204" pitchFamily="34" charset="0"/>
                <a:cs typeface="Arial" panose="020B0604020202020204" pitchFamily="34" charset="0"/>
              </a:rPr>
              <a:t>135 Santilli Highway, Everett, MA 02149</a:t>
            </a:r>
          </a:p>
        </p:txBody>
      </p:sp>
    </p:spTree>
    <p:extLst>
      <p:ext uri="{BB962C8B-B14F-4D97-AF65-F5344CB8AC3E}">
        <p14:creationId xmlns:p14="http://schemas.microsoft.com/office/powerpoint/2010/main" val="3824124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6FCD0-8C5A-BDD1-5E92-2985FDD680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165A09-2129-A094-76A2-A0731FDFC640}"/>
              </a:ext>
            </a:extLst>
          </p:cNvPr>
          <p:cNvSpPr>
            <a:spLocks noGrp="1"/>
          </p:cNvSpPr>
          <p:nvPr>
            <p:ph type="title"/>
          </p:nvPr>
        </p:nvSpPr>
        <p:spPr>
          <a:xfrm>
            <a:off x="373627" y="306450"/>
            <a:ext cx="11611896" cy="768031"/>
          </a:xfrm>
        </p:spPr>
        <p:txBody>
          <a:bodyPr>
            <a:noAutofit/>
          </a:bodyPr>
          <a:lstStyle/>
          <a:p>
            <a:r>
              <a:rPr lang="en-US" sz="4200" dirty="0"/>
              <a:t>Updates to CBT Procedures (cont’d)</a:t>
            </a:r>
          </a:p>
        </p:txBody>
      </p:sp>
      <p:sp>
        <p:nvSpPr>
          <p:cNvPr id="3" name="Text Placeholder 2">
            <a:extLst>
              <a:ext uri="{FF2B5EF4-FFF2-40B4-BE49-F238E27FC236}">
                <a16:creationId xmlns:a16="http://schemas.microsoft.com/office/drawing/2014/main" id="{50B52BF6-3CCC-963A-3CD7-60F38FCD20A2}"/>
              </a:ext>
            </a:extLst>
          </p:cNvPr>
          <p:cNvSpPr>
            <a:spLocks noGrp="1"/>
          </p:cNvSpPr>
          <p:nvPr>
            <p:ph type="body" idx="1"/>
          </p:nvPr>
        </p:nvSpPr>
        <p:spPr>
          <a:xfrm>
            <a:off x="838199" y="1374133"/>
            <a:ext cx="10918371" cy="4793401"/>
          </a:xfrm>
        </p:spPr>
        <p:txBody>
          <a:bodyPr>
            <a:normAutofit/>
          </a:bodyPr>
          <a:lstStyle/>
          <a:p>
            <a:pPr marL="571500" indent="-571500">
              <a:buFont typeface="Arial" panose="020B0604020202020204" pitchFamily="34" charset="0"/>
              <a:buChar char="•"/>
            </a:pPr>
            <a:r>
              <a:rPr lang="en-US" sz="3600" dirty="0">
                <a:effectLst/>
              </a:rPr>
              <a:t>It is no longer possible to copy text from an ELA passage or Science module to paste into a student’s response. Students must fully type their responses.</a:t>
            </a:r>
            <a:endParaRPr lang="en-US" sz="3600" dirty="0"/>
          </a:p>
          <a:p>
            <a:pPr marL="571500" indent="-571500">
              <a:buFont typeface="Arial" panose="020B0604020202020204" pitchFamily="34" charset="0"/>
              <a:buChar char="•"/>
            </a:pPr>
            <a:r>
              <a:rPr lang="en-US" sz="3600" dirty="0">
                <a:effectLst/>
              </a:rPr>
              <a:t>An electronic notepad will be available for all subject-area tests. Notes typed into the electronic notepad will remain from one test question to the next if they are based on the same passage (for ELA) or stimulus.</a:t>
            </a:r>
          </a:p>
          <a:p>
            <a:pPr marL="1485900" lvl="2" indent="-5715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2945501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3BF18-403C-F0F7-697A-EBA69A19BC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9E7C1E-549F-55D0-761B-7D8E56DC808F}"/>
              </a:ext>
            </a:extLst>
          </p:cNvPr>
          <p:cNvSpPr>
            <a:spLocks noGrp="1"/>
          </p:cNvSpPr>
          <p:nvPr>
            <p:ph type="title"/>
          </p:nvPr>
        </p:nvSpPr>
        <p:spPr>
          <a:xfrm>
            <a:off x="838199" y="449018"/>
            <a:ext cx="10974355" cy="866793"/>
          </a:xfrm>
        </p:spPr>
        <p:txBody>
          <a:bodyPr>
            <a:noAutofit/>
          </a:bodyPr>
          <a:lstStyle/>
          <a:p>
            <a:r>
              <a:rPr lang="en-US" sz="4400"/>
              <a:t>Tasks in the MCAS Portal</a:t>
            </a:r>
          </a:p>
        </p:txBody>
      </p:sp>
      <p:sp>
        <p:nvSpPr>
          <p:cNvPr id="3" name="Text Placeholder 2">
            <a:extLst>
              <a:ext uri="{FF2B5EF4-FFF2-40B4-BE49-F238E27FC236}">
                <a16:creationId xmlns:a16="http://schemas.microsoft.com/office/drawing/2014/main" id="{B260DA48-63AC-16CE-3EC6-8194DC9CCF90}"/>
              </a:ext>
            </a:extLst>
          </p:cNvPr>
          <p:cNvSpPr>
            <a:spLocks noGrp="1"/>
          </p:cNvSpPr>
          <p:nvPr>
            <p:ph type="body" idx="1"/>
          </p:nvPr>
        </p:nvSpPr>
        <p:spPr>
          <a:xfrm>
            <a:off x="838199" y="1673679"/>
            <a:ext cx="10872355" cy="4381888"/>
          </a:xfrm>
        </p:spPr>
        <p:txBody>
          <a:bodyPr>
            <a:normAutofit/>
          </a:bodyPr>
          <a:lstStyle/>
          <a:p>
            <a:pPr marL="457200" indent="-457200">
              <a:buFont typeface="Arial" panose="020B0604020202020204" pitchFamily="34" charset="0"/>
              <a:buChar char="•"/>
            </a:pPr>
            <a:r>
              <a:rPr lang="en-US" sz="3600"/>
              <a:t>Many tasks that were a part of PearsonAccess Next are </a:t>
            </a:r>
            <a:r>
              <a:rPr lang="en-US" sz="3600" b="1"/>
              <a:t>not necessary </a:t>
            </a:r>
            <a:r>
              <a:rPr lang="en-US" sz="3600"/>
              <a:t>in the MCAS Portal, including:</a:t>
            </a:r>
          </a:p>
          <a:p>
            <a:pPr marL="914400" lvl="1" indent="-457200">
              <a:buFont typeface="Arial" panose="020B0604020202020204" pitchFamily="34" charset="0"/>
              <a:buChar char="•"/>
            </a:pPr>
            <a:r>
              <a:rPr lang="en-US" sz="3200">
                <a:solidFill>
                  <a:schemeClr val="tx1"/>
                </a:solidFill>
              </a:rPr>
              <a:t>Preparing sessions</a:t>
            </a:r>
          </a:p>
          <a:p>
            <a:pPr marL="914400" lvl="1" indent="-457200">
              <a:buFont typeface="Arial" panose="020B0604020202020204" pitchFamily="34" charset="0"/>
              <a:buChar char="•"/>
            </a:pPr>
            <a:r>
              <a:rPr lang="en-US" sz="3200">
                <a:solidFill>
                  <a:schemeClr val="tx1"/>
                </a:solidFill>
              </a:rPr>
              <a:t>Starting sessions</a:t>
            </a:r>
          </a:p>
          <a:p>
            <a:pPr marL="914400" lvl="1" indent="-457200">
              <a:buFont typeface="Arial" panose="020B0604020202020204" pitchFamily="34" charset="0"/>
              <a:buChar char="•"/>
            </a:pPr>
            <a:r>
              <a:rPr lang="en-US" sz="3200">
                <a:solidFill>
                  <a:schemeClr val="tx1"/>
                </a:solidFill>
              </a:rPr>
              <a:t>Locking and unlocking sessions</a:t>
            </a:r>
          </a:p>
          <a:p>
            <a:pPr marL="914400" lvl="1" indent="-457200">
              <a:buFont typeface="Arial" panose="020B0604020202020204" pitchFamily="34" charset="0"/>
              <a:buChar char="•"/>
            </a:pPr>
            <a:r>
              <a:rPr lang="en-US" sz="3200">
                <a:solidFill>
                  <a:schemeClr val="tx1"/>
                </a:solidFill>
              </a:rPr>
              <a:t>Resuming students</a:t>
            </a:r>
          </a:p>
          <a:p>
            <a:pPr marL="914400" lvl="1" indent="-457200">
              <a:buFont typeface="Arial" panose="020B0604020202020204" pitchFamily="34" charset="0"/>
              <a:buChar char="•"/>
            </a:pPr>
            <a:r>
              <a:rPr lang="en-US" sz="3200">
                <a:solidFill>
                  <a:schemeClr val="tx1"/>
                </a:solidFill>
              </a:rPr>
              <a:t>Marking tests complete</a:t>
            </a:r>
          </a:p>
          <a:p>
            <a:pPr marL="457200" indent="-457200">
              <a:buFont typeface="Arial" panose="020B0604020202020204" pitchFamily="34" charset="0"/>
              <a:buChar char="•"/>
            </a:pPr>
            <a:endParaRPr lang="en-US" sz="2600">
              <a:solidFill>
                <a:schemeClr val="tx1"/>
              </a:solidFill>
            </a:endParaRPr>
          </a:p>
          <a:p>
            <a:endParaRPr lang="en-US" sz="3200"/>
          </a:p>
        </p:txBody>
      </p:sp>
    </p:spTree>
    <p:extLst>
      <p:ext uri="{BB962C8B-B14F-4D97-AF65-F5344CB8AC3E}">
        <p14:creationId xmlns:p14="http://schemas.microsoft.com/office/powerpoint/2010/main" val="1479857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1FAE8-5ACC-71AE-4829-A22D14F7E1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BFDC74-85D8-84FD-3ECD-A2D7A880C96F}"/>
              </a:ext>
            </a:extLst>
          </p:cNvPr>
          <p:cNvSpPr>
            <a:spLocks noGrp="1"/>
          </p:cNvSpPr>
          <p:nvPr>
            <p:ph type="title"/>
          </p:nvPr>
        </p:nvSpPr>
        <p:spPr>
          <a:xfrm>
            <a:off x="373627" y="306450"/>
            <a:ext cx="11611896" cy="1067683"/>
          </a:xfrm>
        </p:spPr>
        <p:txBody>
          <a:bodyPr>
            <a:noAutofit/>
          </a:bodyPr>
          <a:lstStyle/>
          <a:p>
            <a:r>
              <a:rPr lang="en-US" sz="4200" dirty="0"/>
              <a:t>Updates to Accessibility Features and Accommodations</a:t>
            </a:r>
          </a:p>
        </p:txBody>
      </p:sp>
      <p:sp>
        <p:nvSpPr>
          <p:cNvPr id="3" name="Text Placeholder 2">
            <a:extLst>
              <a:ext uri="{FF2B5EF4-FFF2-40B4-BE49-F238E27FC236}">
                <a16:creationId xmlns:a16="http://schemas.microsoft.com/office/drawing/2014/main" id="{E8CC9E6F-F6B6-5A29-F479-BF0DCE16783D}"/>
              </a:ext>
            </a:extLst>
          </p:cNvPr>
          <p:cNvSpPr>
            <a:spLocks noGrp="1"/>
          </p:cNvSpPr>
          <p:nvPr>
            <p:ph type="body" idx="1"/>
          </p:nvPr>
        </p:nvSpPr>
        <p:spPr>
          <a:xfrm>
            <a:off x="838199" y="1374133"/>
            <a:ext cx="10918371" cy="4793401"/>
          </a:xfrm>
        </p:spPr>
        <p:txBody>
          <a:bodyPr>
            <a:normAutofit/>
          </a:bodyPr>
          <a:lstStyle/>
          <a:p>
            <a:pPr marL="285750" indent="-285750">
              <a:buFont typeface="Arial" panose="020B0604020202020204" pitchFamily="34" charset="0"/>
              <a:buChar char="•"/>
            </a:pPr>
            <a:r>
              <a:rPr lang="en-US" dirty="0">
                <a:effectLst/>
              </a:rPr>
              <a:t>Text-to-Speech (TTS) is no longer a form-dependent accommodation. If TTS was not correctly assigned during the student registration process, it can be changed even after a student begins their test without assigning a new test form.</a:t>
            </a:r>
          </a:p>
          <a:p>
            <a:pPr marL="285750" indent="-285750">
              <a:buFont typeface="Arial" panose="020B0604020202020204" pitchFamily="34" charset="0"/>
              <a:buChar char="•"/>
            </a:pPr>
            <a:r>
              <a:rPr lang="en-US" dirty="0">
                <a:effectLst/>
              </a:rPr>
              <a:t>New Universal accessibility features are available: UF14 (General masking) and UF15 (Reverse contrast).</a:t>
            </a:r>
            <a:endParaRPr lang="en-US" dirty="0"/>
          </a:p>
          <a:p>
            <a:pPr marL="285750" indent="-285750">
              <a:buFont typeface="Arial" panose="020B0604020202020204" pitchFamily="34" charset="0"/>
              <a:buChar char="•"/>
            </a:pPr>
            <a:r>
              <a:rPr lang="en-US" dirty="0">
                <a:effectLst/>
              </a:rPr>
              <a:t>For Spanish/English tests, students can change the language of the MCAS Student Kiosk to Spanish using the localization drop-down menu.</a:t>
            </a:r>
          </a:p>
          <a:p>
            <a:pPr marL="1485900" lvl="2" indent="-5715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1866880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494589"/>
            <a:ext cx="10515600" cy="866793"/>
          </a:xfrm>
        </p:spPr>
        <p:txBody>
          <a:bodyPr>
            <a:noAutofit/>
          </a:bodyPr>
          <a:lstStyle/>
          <a:p>
            <a:r>
              <a:rPr lang="en-US" sz="4000"/>
              <a:t>New Procedure for Human Read-Aloud and Human Signer Classes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425608"/>
            <a:ext cx="10754032" cy="2231992"/>
          </a:xfrm>
        </p:spPr>
        <p:txBody>
          <a:bodyPr>
            <a:normAutofit lnSpcReduction="10000"/>
          </a:bodyPr>
          <a:lstStyle/>
          <a:p>
            <a:pPr marL="457200" indent="-457200">
              <a:buFont typeface="Arial" panose="020B0604020202020204" pitchFamily="34" charset="0"/>
              <a:buChar char="•"/>
            </a:pPr>
            <a:r>
              <a:rPr lang="en-US" sz="2000" dirty="0"/>
              <a:t>For the Human Read-Aloud and Human Signer accommodations, schools may decide whether test administrators will read over the student’s shoulder or will sign in to (and read from) their own computer using a test administrator login.</a:t>
            </a:r>
          </a:p>
          <a:p>
            <a:pPr marL="457200" indent="-457200">
              <a:buFont typeface="Arial" panose="020B0604020202020204" pitchFamily="34" charset="0"/>
              <a:buChar char="•"/>
            </a:pPr>
            <a:r>
              <a:rPr lang="en-US" sz="2000" dirty="0"/>
              <a:t>A test administrator login is necessary if a test administrator will be using their own computer to read aloud or sign the test to students. See instructions in Appendix C of the PAM. </a:t>
            </a:r>
          </a:p>
          <a:p>
            <a:pPr marL="457200" indent="-457200">
              <a:buFont typeface="Arial" panose="020B0604020202020204" pitchFamily="34" charset="0"/>
              <a:buChar char="•"/>
            </a:pPr>
            <a:r>
              <a:rPr lang="en-US" sz="2000" dirty="0"/>
              <a:t>Test administrator logins should be </a:t>
            </a:r>
            <a:r>
              <a:rPr lang="en-US" sz="2000" b="1" dirty="0"/>
              <a:t>voided</a:t>
            </a:r>
            <a:r>
              <a:rPr lang="en-US" sz="2000" dirty="0"/>
              <a:t> after testing. </a:t>
            </a:r>
          </a:p>
          <a:p>
            <a:pPr marL="457200" indent="-457200">
              <a:buFont typeface="Arial" panose="020B0604020202020204" pitchFamily="34" charset="0"/>
              <a:buChar char="•"/>
            </a:pPr>
            <a:endParaRPr lang="en-US" sz="3200" dirty="0"/>
          </a:p>
        </p:txBody>
      </p:sp>
      <p:pic>
        <p:nvPicPr>
          <p:cNvPr id="11" name="Picture 10">
            <a:extLst>
              <a:ext uri="{FF2B5EF4-FFF2-40B4-BE49-F238E27FC236}">
                <a16:creationId xmlns:a16="http://schemas.microsoft.com/office/drawing/2014/main" id="{782B14E1-C9CC-D7A8-9650-6FF90852675D}"/>
              </a:ext>
            </a:extLst>
          </p:cNvPr>
          <p:cNvPicPr>
            <a:picLocks noChangeAspect="1"/>
          </p:cNvPicPr>
          <p:nvPr/>
        </p:nvPicPr>
        <p:blipFill>
          <a:blip r:embed="rId2"/>
          <a:stretch>
            <a:fillRect/>
          </a:stretch>
        </p:blipFill>
        <p:spPr>
          <a:xfrm>
            <a:off x="3081337" y="3651217"/>
            <a:ext cx="4014788" cy="2652881"/>
          </a:xfrm>
          <a:prstGeom prst="rect">
            <a:avLst/>
          </a:prstGeom>
        </p:spPr>
      </p:pic>
    </p:spTree>
    <p:extLst>
      <p:ext uri="{BB962C8B-B14F-4D97-AF65-F5344CB8AC3E}">
        <p14:creationId xmlns:p14="http://schemas.microsoft.com/office/powerpoint/2010/main" val="4203312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91AB-F5D0-F531-522C-600F46EAC0B4}"/>
              </a:ext>
            </a:extLst>
          </p:cNvPr>
          <p:cNvSpPr>
            <a:spLocks noGrp="1"/>
          </p:cNvSpPr>
          <p:nvPr>
            <p:ph type="title"/>
          </p:nvPr>
        </p:nvSpPr>
        <p:spPr/>
        <p:txBody>
          <a:bodyPr>
            <a:normAutofit/>
          </a:bodyPr>
          <a:lstStyle/>
          <a:p>
            <a:pPr defTabSz="796925"/>
            <a:r>
              <a:rPr lang="en-US" dirty="0"/>
              <a:t>2. Introduction and Resources </a:t>
            </a:r>
          </a:p>
        </p:txBody>
      </p:sp>
    </p:spTree>
    <p:extLst>
      <p:ext uri="{BB962C8B-B14F-4D97-AF65-F5344CB8AC3E}">
        <p14:creationId xmlns:p14="http://schemas.microsoft.com/office/powerpoint/2010/main" val="1809025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2A14-6270-A9F6-AEC6-37C8E74BA7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630608-EAF5-16E9-6844-CDEFE44FBF2A}"/>
              </a:ext>
            </a:extLst>
          </p:cNvPr>
          <p:cNvSpPr>
            <a:spLocks noGrp="1"/>
          </p:cNvSpPr>
          <p:nvPr>
            <p:ph type="title"/>
          </p:nvPr>
        </p:nvSpPr>
        <p:spPr>
          <a:xfrm>
            <a:off x="373627" y="306450"/>
            <a:ext cx="11611896" cy="768031"/>
          </a:xfrm>
        </p:spPr>
        <p:txBody>
          <a:bodyPr>
            <a:noAutofit/>
          </a:bodyPr>
          <a:lstStyle/>
          <a:p>
            <a:r>
              <a:rPr lang="en-US" sz="4200"/>
              <a:t>Introduction to MCAS Computer-Based Testing</a:t>
            </a:r>
          </a:p>
        </p:txBody>
      </p:sp>
      <p:sp>
        <p:nvSpPr>
          <p:cNvPr id="3" name="Text Placeholder 2">
            <a:extLst>
              <a:ext uri="{FF2B5EF4-FFF2-40B4-BE49-F238E27FC236}">
                <a16:creationId xmlns:a16="http://schemas.microsoft.com/office/drawing/2014/main" id="{7CB1141B-68F0-95E4-6986-EB37CF45821B}"/>
              </a:ext>
            </a:extLst>
          </p:cNvPr>
          <p:cNvSpPr>
            <a:spLocks noGrp="1"/>
          </p:cNvSpPr>
          <p:nvPr>
            <p:ph type="body" idx="1"/>
          </p:nvPr>
        </p:nvSpPr>
        <p:spPr>
          <a:xfrm>
            <a:off x="838199" y="1374133"/>
            <a:ext cx="10918371" cy="4793401"/>
          </a:xfrm>
        </p:spPr>
        <p:txBody>
          <a:bodyPr>
            <a:normAutofit/>
          </a:bodyPr>
          <a:lstStyle/>
          <a:p>
            <a:pPr marL="571500" indent="-571500">
              <a:buFont typeface="Arial" panose="020B0604020202020204" pitchFamily="34" charset="0"/>
              <a:buChar char="•"/>
            </a:pPr>
            <a:r>
              <a:rPr lang="en-US" sz="3200">
                <a:hlinkClick r:id="rId2"/>
              </a:rPr>
              <a:t>Crosswalk of Terminology for MCAS Tests Beginning in 2025 </a:t>
            </a:r>
            <a:r>
              <a:rPr lang="en-US" sz="2800">
                <a:solidFill>
                  <a:schemeClr val="tx1"/>
                </a:solidFill>
                <a:hlinkClick r:id="rId2"/>
              </a:rPr>
              <a:t>   </a:t>
            </a:r>
            <a:endParaRPr lang="en-US" sz="2800"/>
          </a:p>
          <a:p>
            <a:pPr marL="571500" indent="-571500">
              <a:buFont typeface="Arial" panose="020B0604020202020204" pitchFamily="34" charset="0"/>
              <a:buChar char="•"/>
            </a:pPr>
            <a:r>
              <a:rPr lang="en-US" sz="2800" b="1">
                <a:hlinkClick r:id="rId3"/>
              </a:rPr>
              <a:t>MCAS Portal</a:t>
            </a:r>
            <a:r>
              <a:rPr lang="en-US" sz="2800"/>
              <a:t>: The tes</a:t>
            </a:r>
            <a:r>
              <a:rPr lang="en-US"/>
              <a:t>t administration and management website used by test coordinators, technology coordinators, and test administrators. </a:t>
            </a:r>
          </a:p>
          <a:p>
            <a:pPr marL="571500" indent="-571500">
              <a:buFont typeface="Arial" panose="020B0604020202020204" pitchFamily="34" charset="0"/>
              <a:buChar char="•"/>
            </a:pPr>
            <a:r>
              <a:rPr lang="en-US" sz="2800" b="1">
                <a:solidFill>
                  <a:schemeClr val="tx1"/>
                </a:solidFill>
                <a:hlinkClick r:id="rId4"/>
              </a:rPr>
              <a:t>MCAS Training Site</a:t>
            </a:r>
            <a:r>
              <a:rPr lang="en-US" sz="2800">
                <a:solidFill>
                  <a:schemeClr val="tx1"/>
                </a:solidFill>
              </a:rPr>
              <a:t>: </a:t>
            </a:r>
            <a:r>
              <a:rPr lang="en-US"/>
              <a:t>Test coordinators, technology coordinators, and test administrators may use this site to practice with MCAS Portal tasks and administer practice tests. </a:t>
            </a:r>
          </a:p>
          <a:p>
            <a:pPr marL="571500" indent="-571500">
              <a:buFont typeface="Arial" panose="020B0604020202020204" pitchFamily="34" charset="0"/>
              <a:buChar char="•"/>
            </a:pPr>
            <a:r>
              <a:rPr lang="en-US" sz="2800" b="1">
                <a:solidFill>
                  <a:schemeClr val="tx1"/>
                </a:solidFill>
              </a:rPr>
              <a:t>MCAS Student Kiosk</a:t>
            </a:r>
            <a:r>
              <a:rPr lang="en-US" sz="2800">
                <a:solidFill>
                  <a:schemeClr val="tx1"/>
                </a:solidFill>
              </a:rPr>
              <a:t>: Student testing platform </a:t>
            </a:r>
          </a:p>
        </p:txBody>
      </p:sp>
    </p:spTree>
    <p:extLst>
      <p:ext uri="{BB962C8B-B14F-4D97-AF65-F5344CB8AC3E}">
        <p14:creationId xmlns:p14="http://schemas.microsoft.com/office/powerpoint/2010/main" val="247005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EE3DD-B5A6-715C-E1F7-48A4B7FA1F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BEF187-A81F-BADE-53CB-0B7468409CDF}"/>
              </a:ext>
            </a:extLst>
          </p:cNvPr>
          <p:cNvSpPr>
            <a:spLocks noGrp="1"/>
          </p:cNvSpPr>
          <p:nvPr>
            <p:ph type="title"/>
          </p:nvPr>
        </p:nvSpPr>
        <p:spPr>
          <a:xfrm>
            <a:off x="373627" y="306450"/>
            <a:ext cx="11611896" cy="768031"/>
          </a:xfrm>
        </p:spPr>
        <p:txBody>
          <a:bodyPr>
            <a:noAutofit/>
          </a:bodyPr>
          <a:lstStyle/>
          <a:p>
            <a:r>
              <a:rPr lang="en-US" sz="4200" dirty="0"/>
              <a:t>MCAS Computer-Based Testing Terms</a:t>
            </a:r>
          </a:p>
        </p:txBody>
      </p:sp>
      <p:sp>
        <p:nvSpPr>
          <p:cNvPr id="3" name="Text Placeholder 2">
            <a:extLst>
              <a:ext uri="{FF2B5EF4-FFF2-40B4-BE49-F238E27FC236}">
                <a16:creationId xmlns:a16="http://schemas.microsoft.com/office/drawing/2014/main" id="{125078F5-43C2-EA9D-FE64-0F19682D411D}"/>
              </a:ext>
            </a:extLst>
          </p:cNvPr>
          <p:cNvSpPr>
            <a:spLocks noGrp="1"/>
          </p:cNvSpPr>
          <p:nvPr>
            <p:ph type="body" idx="1"/>
          </p:nvPr>
        </p:nvSpPr>
        <p:spPr>
          <a:xfrm>
            <a:off x="373627" y="1074481"/>
            <a:ext cx="11611896" cy="5599588"/>
          </a:xfrm>
        </p:spPr>
        <p:txBody>
          <a:bodyPr>
            <a:normAutofit fontScale="92500"/>
          </a:bodyPr>
          <a:lstStyle/>
          <a:p>
            <a:pPr marL="571500" indent="-571500">
              <a:buFont typeface="Arial" panose="020B0604020202020204" pitchFamily="34" charset="0"/>
              <a:buChar char="•"/>
            </a:pPr>
            <a:r>
              <a:rPr lang="en-US" sz="2400" b="1" dirty="0">
                <a:effectLst/>
              </a:rPr>
              <a:t>Class</a:t>
            </a:r>
            <a:r>
              <a:rPr lang="en-US" sz="2400" dirty="0">
                <a:effectLst/>
              </a:rPr>
              <a:t>: A group of students testing together in the same place at the same time. DESE</a:t>
            </a:r>
            <a:br>
              <a:rPr lang="en-US" sz="2400" dirty="0">
                <a:effectLst/>
              </a:rPr>
            </a:br>
            <a:r>
              <a:rPr lang="en-US" sz="2400" dirty="0">
                <a:effectLst/>
              </a:rPr>
              <a:t>recommends creating classes and assigning students to them two weeks before</a:t>
            </a:r>
            <a:br>
              <a:rPr lang="en-US" sz="2400" dirty="0">
                <a:effectLst/>
              </a:rPr>
            </a:br>
            <a:r>
              <a:rPr lang="en-US" sz="2400" dirty="0">
                <a:effectLst/>
              </a:rPr>
              <a:t>testing.</a:t>
            </a:r>
            <a:endParaRPr lang="en-US" sz="2400" dirty="0"/>
          </a:p>
          <a:p>
            <a:pPr marL="571500" indent="-571500">
              <a:buFont typeface="Arial" panose="020B0604020202020204" pitchFamily="34" charset="0"/>
              <a:buChar char="•"/>
            </a:pPr>
            <a:r>
              <a:rPr lang="en-US" sz="2400" b="1" dirty="0">
                <a:effectLst/>
              </a:rPr>
              <a:t>Proctor Password</a:t>
            </a:r>
            <a:r>
              <a:rPr lang="en-US" sz="2400" dirty="0">
                <a:effectLst/>
              </a:rPr>
              <a:t>: A proctor password is an additional security measure that is</a:t>
            </a:r>
            <a:br>
              <a:rPr lang="en-US" sz="2400" dirty="0">
                <a:effectLst/>
              </a:rPr>
            </a:br>
            <a:r>
              <a:rPr lang="en-US" sz="2400" dirty="0">
                <a:effectLst/>
              </a:rPr>
              <a:t>required in certain situations. The proctor password is available on the MCAS Portal</a:t>
            </a:r>
            <a:br>
              <a:rPr lang="en-US" sz="2400" dirty="0">
                <a:effectLst/>
              </a:rPr>
            </a:br>
            <a:r>
              <a:rPr lang="en-US" sz="2400" dirty="0">
                <a:effectLst/>
              </a:rPr>
              <a:t>Administration home page.</a:t>
            </a:r>
            <a:endParaRPr lang="en-US" sz="2400" dirty="0"/>
          </a:p>
          <a:p>
            <a:pPr marL="571500" indent="-571500">
              <a:buFont typeface="Arial" panose="020B0604020202020204" pitchFamily="34" charset="0"/>
              <a:buChar char="•"/>
            </a:pPr>
            <a:r>
              <a:rPr lang="en-US" sz="2400" b="1" dirty="0">
                <a:effectLst/>
              </a:rPr>
              <a:t>Scheduling Classes</a:t>
            </a:r>
            <a:r>
              <a:rPr lang="en-US" sz="2400" dirty="0">
                <a:effectLst/>
              </a:rPr>
              <a:t>: Schools will need to “schedule” classes for tests in order to</a:t>
            </a:r>
            <a:br>
              <a:rPr lang="en-US" sz="2400" dirty="0">
                <a:effectLst/>
              </a:rPr>
            </a:br>
            <a:r>
              <a:rPr lang="en-US" sz="2400" dirty="0">
                <a:effectLst/>
              </a:rPr>
              <a:t>assign test forms and create student logins. DESE recommends scheduling classes</a:t>
            </a:r>
            <a:br>
              <a:rPr lang="en-US" sz="2400" dirty="0">
                <a:effectLst/>
              </a:rPr>
            </a:br>
            <a:r>
              <a:rPr lang="en-US" sz="2400" dirty="0">
                <a:effectLst/>
              </a:rPr>
              <a:t>one week before testing.</a:t>
            </a:r>
            <a:endParaRPr lang="en-US" sz="2400" dirty="0"/>
          </a:p>
          <a:p>
            <a:pPr marL="571500" indent="-571500">
              <a:buFont typeface="Arial" panose="020B0604020202020204" pitchFamily="34" charset="0"/>
              <a:buChar char="•"/>
            </a:pPr>
            <a:r>
              <a:rPr lang="en-US" sz="2400" b="1" dirty="0">
                <a:effectLst/>
              </a:rPr>
              <a:t>Session Access Code</a:t>
            </a:r>
            <a:r>
              <a:rPr lang="en-US" sz="2400" dirty="0">
                <a:effectLst/>
              </a:rPr>
              <a:t>: Test administrators will provide students with a session access</a:t>
            </a:r>
            <a:br>
              <a:rPr lang="en-US" sz="2400" dirty="0">
                <a:effectLst/>
              </a:rPr>
            </a:br>
            <a:r>
              <a:rPr lang="en-US" sz="2400" dirty="0">
                <a:effectLst/>
              </a:rPr>
              <a:t>code that students will enter while signing in to each test.</a:t>
            </a:r>
          </a:p>
          <a:p>
            <a:pPr marL="571500" indent="-571500">
              <a:buFont typeface="Arial" panose="020B0604020202020204" pitchFamily="34" charset="0"/>
              <a:buChar char="•"/>
            </a:pPr>
            <a:r>
              <a:rPr lang="en-US" sz="2400" b="1" dirty="0">
                <a:effectLst/>
              </a:rPr>
              <a:t>Site Readiness</a:t>
            </a:r>
            <a:r>
              <a:rPr lang="en-US" sz="2400" dirty="0">
                <a:effectLst/>
              </a:rPr>
              <a:t>: Steps the technology coordinator will take to confirm that different</a:t>
            </a:r>
            <a:br>
              <a:rPr lang="en-US" sz="2400" dirty="0">
                <a:effectLst/>
              </a:rPr>
            </a:br>
            <a:r>
              <a:rPr lang="en-US" sz="2400" dirty="0">
                <a:effectLst/>
              </a:rPr>
              <a:t>device configurations at the school are ready for MCAS computer-based testing.</a:t>
            </a:r>
            <a:endParaRPr lang="en-US" sz="2400" dirty="0"/>
          </a:p>
          <a:p>
            <a:pPr marL="571500" indent="-571500">
              <a:buFont typeface="Arial" panose="020B0604020202020204" pitchFamily="34" charset="0"/>
              <a:buChar char="•"/>
            </a:pPr>
            <a:r>
              <a:rPr lang="en-US" sz="2400" b="1" dirty="0">
                <a:effectLst/>
              </a:rPr>
              <a:t>Student Logins</a:t>
            </a:r>
            <a:r>
              <a:rPr lang="en-US" sz="2400" dirty="0">
                <a:effectLst/>
              </a:rPr>
              <a:t>: Schools will download and print student logins to provide students</a:t>
            </a:r>
            <a:br>
              <a:rPr lang="en-US" sz="2400" dirty="0">
                <a:effectLst/>
              </a:rPr>
            </a:br>
            <a:r>
              <a:rPr lang="en-US" sz="2400" dirty="0">
                <a:effectLst/>
              </a:rPr>
              <a:t>with their usernames and passwords for computer-based testing.</a:t>
            </a:r>
          </a:p>
        </p:txBody>
      </p:sp>
    </p:spTree>
    <p:extLst>
      <p:ext uri="{BB962C8B-B14F-4D97-AF65-F5344CB8AC3E}">
        <p14:creationId xmlns:p14="http://schemas.microsoft.com/office/powerpoint/2010/main" val="2593555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285137" y="515416"/>
            <a:ext cx="11779044" cy="866793"/>
          </a:xfrm>
        </p:spPr>
        <p:txBody>
          <a:bodyPr>
            <a:noAutofit/>
          </a:bodyPr>
          <a:lstStyle/>
          <a:p>
            <a:r>
              <a:rPr lang="en-US" sz="4400"/>
              <a:t>Delivery Dates for Manuals and Materials for Paper-Based Testing (PBT)</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516362"/>
            <a:ext cx="10960510" cy="4392825"/>
          </a:xfrm>
        </p:spPr>
        <p:txBody>
          <a:bodyPr>
            <a:normAutofit/>
          </a:bodyPr>
          <a:lstStyle/>
          <a:p>
            <a:pPr marL="457200" indent="-457200">
              <a:buFont typeface="Arial" panose="020B0604020202020204" pitchFamily="34" charset="0"/>
              <a:buChar char="•"/>
            </a:pPr>
            <a:r>
              <a:rPr lang="en-US" sz="3200">
                <a:solidFill>
                  <a:schemeClr val="tx1"/>
                </a:solidFill>
              </a:rPr>
              <a:t>Grades 3–8: </a:t>
            </a:r>
          </a:p>
          <a:p>
            <a:pPr marL="914400" lvl="1" indent="-457200">
              <a:buFont typeface="Arial" panose="020B0604020202020204" pitchFamily="34" charset="0"/>
              <a:buChar char="•"/>
            </a:pPr>
            <a:r>
              <a:rPr lang="en-US" sz="2800" b="1">
                <a:solidFill>
                  <a:schemeClr val="tx1"/>
                </a:solidFill>
              </a:rPr>
              <a:t>March 10: </a:t>
            </a:r>
            <a:r>
              <a:rPr lang="en-US" sz="2800">
                <a:solidFill>
                  <a:schemeClr val="tx1"/>
                </a:solidFill>
              </a:rPr>
              <a:t>Receive all manuals, and ELA PBT materials</a:t>
            </a:r>
          </a:p>
          <a:p>
            <a:pPr marL="914400" lvl="1" indent="-457200">
              <a:buFont typeface="Arial" panose="020B0604020202020204" pitchFamily="34" charset="0"/>
              <a:buChar char="•"/>
            </a:pPr>
            <a:r>
              <a:rPr lang="en-US" sz="2800" b="1">
                <a:solidFill>
                  <a:schemeClr val="tx1"/>
                </a:solidFill>
              </a:rPr>
              <a:t>April 14: </a:t>
            </a:r>
            <a:r>
              <a:rPr lang="en-US" sz="2800">
                <a:solidFill>
                  <a:schemeClr val="tx1"/>
                </a:solidFill>
              </a:rPr>
              <a:t>Receive Math/STE/Civics PBT materials </a:t>
            </a:r>
          </a:p>
          <a:p>
            <a:pPr marL="457200" indent="-457200">
              <a:buFont typeface="Arial" panose="020B0604020202020204" pitchFamily="34" charset="0"/>
              <a:buChar char="•"/>
            </a:pPr>
            <a:r>
              <a:rPr lang="en-US" sz="3200">
                <a:solidFill>
                  <a:schemeClr val="tx1"/>
                </a:solidFill>
              </a:rPr>
              <a:t>Grade 10: </a:t>
            </a:r>
          </a:p>
          <a:p>
            <a:pPr marL="914400" lvl="1" indent="-457200">
              <a:buFont typeface="Arial" panose="020B0604020202020204" pitchFamily="34" charset="0"/>
              <a:buChar char="•"/>
            </a:pPr>
            <a:r>
              <a:rPr lang="en-US" sz="2800" b="1">
                <a:solidFill>
                  <a:schemeClr val="tx1"/>
                </a:solidFill>
              </a:rPr>
              <a:t>March 11: </a:t>
            </a:r>
            <a:r>
              <a:rPr lang="en-US" sz="2800">
                <a:solidFill>
                  <a:schemeClr val="tx1"/>
                </a:solidFill>
              </a:rPr>
              <a:t>Receive manuals for ELA and Math, and ELA PBT materials</a:t>
            </a:r>
          </a:p>
          <a:p>
            <a:pPr marL="914400" lvl="1" indent="-457200">
              <a:buFont typeface="Arial" panose="020B0604020202020204" pitchFamily="34" charset="0"/>
              <a:buChar char="•"/>
            </a:pPr>
            <a:r>
              <a:rPr lang="en-US" sz="2800" b="1">
                <a:solidFill>
                  <a:schemeClr val="tx1"/>
                </a:solidFill>
              </a:rPr>
              <a:t>May 6: </a:t>
            </a:r>
            <a:r>
              <a:rPr lang="en-US" sz="2800">
                <a:solidFill>
                  <a:schemeClr val="tx1"/>
                </a:solidFill>
              </a:rPr>
              <a:t>Receive Math PBT materials </a:t>
            </a:r>
          </a:p>
          <a:p>
            <a:pPr marL="457200" indent="-457200">
              <a:buFont typeface="Arial" panose="020B0604020202020204" pitchFamily="34" charset="0"/>
              <a:buChar char="•"/>
            </a:pPr>
            <a:r>
              <a:rPr lang="en-US" sz="3200">
                <a:solidFill>
                  <a:schemeClr val="tx1"/>
                </a:solidFill>
              </a:rPr>
              <a:t>High School Science: </a:t>
            </a:r>
          </a:p>
          <a:p>
            <a:pPr marL="914400" lvl="1" indent="-457200">
              <a:buFont typeface="Arial" panose="020B0604020202020204" pitchFamily="34" charset="0"/>
              <a:buChar char="•"/>
            </a:pPr>
            <a:r>
              <a:rPr lang="en-US" sz="2800" b="1">
                <a:solidFill>
                  <a:schemeClr val="tx1"/>
                </a:solidFill>
              </a:rPr>
              <a:t>May 21: </a:t>
            </a:r>
            <a:r>
              <a:rPr lang="en-US" sz="2800">
                <a:solidFill>
                  <a:schemeClr val="tx1"/>
                </a:solidFill>
              </a:rPr>
              <a:t>Receive manuals and PBT materials </a:t>
            </a:r>
          </a:p>
        </p:txBody>
      </p:sp>
    </p:spTree>
    <p:extLst>
      <p:ext uri="{BB962C8B-B14F-4D97-AF65-F5344CB8AC3E}">
        <p14:creationId xmlns:p14="http://schemas.microsoft.com/office/powerpoint/2010/main" val="2439759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295726" y="200025"/>
            <a:ext cx="11745076" cy="866793"/>
          </a:xfrm>
        </p:spPr>
        <p:txBody>
          <a:bodyPr>
            <a:noAutofit/>
          </a:bodyPr>
          <a:lstStyle/>
          <a:p>
            <a:r>
              <a:rPr lang="en-US" sz="3800">
                <a:hlinkClick r:id="rId2"/>
              </a:rPr>
              <a:t>MCAS Resource Center</a:t>
            </a:r>
            <a:endParaRPr lang="en-US" sz="3800"/>
          </a:p>
        </p:txBody>
      </p:sp>
      <p:pic>
        <p:nvPicPr>
          <p:cNvPr id="5" name="Picture 4">
            <a:extLst>
              <a:ext uri="{FF2B5EF4-FFF2-40B4-BE49-F238E27FC236}">
                <a16:creationId xmlns:a16="http://schemas.microsoft.com/office/drawing/2014/main" id="{6C56537A-6166-EBFF-7A8A-3CA292D01B4E}"/>
              </a:ext>
            </a:extLst>
          </p:cNvPr>
          <p:cNvPicPr>
            <a:picLocks noChangeAspect="1"/>
          </p:cNvPicPr>
          <p:nvPr/>
        </p:nvPicPr>
        <p:blipFill>
          <a:blip r:embed="rId3"/>
          <a:stretch>
            <a:fillRect/>
          </a:stretch>
        </p:blipFill>
        <p:spPr>
          <a:xfrm>
            <a:off x="2352696" y="1171575"/>
            <a:ext cx="8589565" cy="5686425"/>
          </a:xfrm>
          <a:prstGeom prst="rect">
            <a:avLst/>
          </a:prstGeom>
        </p:spPr>
      </p:pic>
    </p:spTree>
    <p:extLst>
      <p:ext uri="{BB962C8B-B14F-4D97-AF65-F5344CB8AC3E}">
        <p14:creationId xmlns:p14="http://schemas.microsoft.com/office/powerpoint/2010/main" val="1625967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Presenters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673679"/>
            <a:ext cx="10927702" cy="4363227"/>
          </a:xfrm>
        </p:spPr>
        <p:txBody>
          <a:bodyPr>
            <a:normAutofit/>
          </a:bodyPr>
          <a:lstStyle/>
          <a:p>
            <a:pPr marL="457200" indent="-457200">
              <a:buFont typeface="Arial" panose="020B0604020202020204" pitchFamily="34" charset="0"/>
              <a:buChar char="•"/>
            </a:pPr>
            <a:r>
              <a:rPr lang="en-US" sz="2900"/>
              <a:t>Shannon Cullen, Test Administration Coordinator</a:t>
            </a:r>
          </a:p>
          <a:p>
            <a:pPr marL="457200" indent="-457200">
              <a:buFont typeface="Arial" panose="020B0604020202020204" pitchFamily="34" charset="0"/>
              <a:buChar char="•"/>
            </a:pPr>
            <a:r>
              <a:rPr lang="en-US" sz="2900"/>
              <a:t>Robert Pelychaty, Manager of Inclusive Assessment</a:t>
            </a:r>
          </a:p>
          <a:p>
            <a:pPr marL="457200" indent="-457200">
              <a:buFont typeface="Arial" panose="020B0604020202020204" pitchFamily="34" charset="0"/>
              <a:buChar char="•"/>
            </a:pPr>
            <a:r>
              <a:rPr lang="en-US" sz="2900"/>
              <a:t>David Ragsdale, Test Security Specialist </a:t>
            </a:r>
          </a:p>
          <a:p>
            <a:pPr marL="457200" indent="-457200">
              <a:buFont typeface="Arial" panose="020B0604020202020204" pitchFamily="34" charset="0"/>
              <a:buChar char="•"/>
            </a:pPr>
            <a:r>
              <a:rPr lang="en-US" sz="2900"/>
              <a:t>Jodie Zalk, Manager of Test Administration and Publications</a:t>
            </a:r>
          </a:p>
          <a:p>
            <a:pPr marL="457200" indent="-457200">
              <a:buFont typeface="Arial" panose="020B0604020202020204" pitchFamily="34" charset="0"/>
              <a:buChar char="•"/>
            </a:pPr>
            <a:r>
              <a:rPr lang="en-US" sz="2900"/>
              <a:t>Abbie Currier, eMetric Sr. Project Manager</a:t>
            </a:r>
          </a:p>
        </p:txBody>
      </p:sp>
    </p:spTree>
    <p:extLst>
      <p:ext uri="{BB962C8B-B14F-4D97-AF65-F5344CB8AC3E}">
        <p14:creationId xmlns:p14="http://schemas.microsoft.com/office/powerpoint/2010/main" val="673807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373627" y="306450"/>
            <a:ext cx="11611896" cy="768031"/>
          </a:xfrm>
        </p:spPr>
        <p:txBody>
          <a:bodyPr>
            <a:noAutofit/>
          </a:bodyPr>
          <a:lstStyle/>
          <a:p>
            <a:r>
              <a:rPr lang="en-US" sz="4200">
                <a:hlinkClick r:id="rId2"/>
              </a:rPr>
              <a:t>MCAS Resource Center</a:t>
            </a:r>
            <a:endParaRPr lang="en-US" sz="4200"/>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374133"/>
            <a:ext cx="10918371" cy="4793401"/>
          </a:xfrm>
        </p:spPr>
        <p:txBody>
          <a:bodyPr>
            <a:normAutofit fontScale="92500" lnSpcReduction="10000"/>
          </a:bodyPr>
          <a:lstStyle/>
          <a:p>
            <a:pPr marL="571500" indent="-571500">
              <a:buFont typeface="Arial" panose="020B0604020202020204" pitchFamily="34" charset="0"/>
              <a:buChar char="•"/>
            </a:pPr>
            <a:r>
              <a:rPr lang="en-US" dirty="0">
                <a:hlinkClick r:id="rId3"/>
              </a:rPr>
              <a:t>MCAS Portal page</a:t>
            </a:r>
            <a:endParaRPr lang="en-US" dirty="0"/>
          </a:p>
          <a:p>
            <a:pPr marL="1028700" lvl="1" indent="-571500">
              <a:buFont typeface="Arial" panose="020B0604020202020204" pitchFamily="34" charset="0"/>
              <a:buChar char="•"/>
            </a:pPr>
            <a:r>
              <a:rPr lang="en-US" dirty="0">
                <a:solidFill>
                  <a:schemeClr val="tx1"/>
                </a:solidFill>
              </a:rPr>
              <a:t>Live links to the MCAS Portal and MCAS Training Site</a:t>
            </a:r>
          </a:p>
          <a:p>
            <a:pPr marL="1028700" lvl="1" indent="-571500">
              <a:buFont typeface="Arial" panose="020B0604020202020204" pitchFamily="34" charset="0"/>
              <a:buChar char="•"/>
            </a:pPr>
            <a:r>
              <a:rPr lang="en-US" dirty="0">
                <a:solidFill>
                  <a:schemeClr val="tx1"/>
                </a:solidFill>
              </a:rPr>
              <a:t>Guide to the MCAS Portal</a:t>
            </a:r>
          </a:p>
          <a:p>
            <a:pPr marL="1028700" lvl="1" indent="-571500">
              <a:buFont typeface="Arial" panose="020B0604020202020204" pitchFamily="34" charset="0"/>
              <a:buChar char="•"/>
            </a:pPr>
            <a:r>
              <a:rPr lang="en-US" dirty="0">
                <a:solidFill>
                  <a:schemeClr val="tx1"/>
                </a:solidFill>
              </a:rPr>
              <a:t>MCAS Portal User Management Guide</a:t>
            </a:r>
            <a:endParaRPr lang="en-US" dirty="0"/>
          </a:p>
          <a:p>
            <a:pPr marL="571500" indent="-571500">
              <a:buFont typeface="Arial" panose="020B0604020202020204" pitchFamily="34" charset="0"/>
              <a:buChar char="•"/>
            </a:pPr>
            <a:r>
              <a:rPr lang="en-US" dirty="0">
                <a:solidFill>
                  <a:schemeClr val="tx1"/>
                </a:solidFill>
                <a:hlinkClick r:id="rId4"/>
              </a:rPr>
              <a:t>Technology Setup page</a:t>
            </a:r>
            <a:r>
              <a:rPr lang="en-US" dirty="0">
                <a:solidFill>
                  <a:schemeClr val="tx1"/>
                </a:solidFill>
              </a:rPr>
              <a:t> </a:t>
            </a:r>
          </a:p>
          <a:p>
            <a:pPr marL="1028700" lvl="1" indent="-571500">
              <a:buFont typeface="Arial" panose="020B0604020202020204" pitchFamily="34" charset="0"/>
              <a:buChar char="•"/>
            </a:pPr>
            <a:r>
              <a:rPr lang="en-US" dirty="0">
                <a:solidFill>
                  <a:schemeClr val="tx1"/>
                </a:solidFill>
              </a:rPr>
              <a:t>Technology Guidelines for MCAS Computer-Based Testing</a:t>
            </a:r>
          </a:p>
          <a:p>
            <a:pPr marL="1028700" lvl="1" indent="-571500">
              <a:buFont typeface="Arial" panose="020B0604020202020204" pitchFamily="34" charset="0"/>
              <a:buChar char="•"/>
            </a:pPr>
            <a:r>
              <a:rPr lang="en-US" dirty="0">
                <a:solidFill>
                  <a:schemeClr val="tx1"/>
                </a:solidFill>
              </a:rPr>
              <a:t>Guide to Installing the MCAS Student Kiosk and Conducting Site Readiness</a:t>
            </a:r>
          </a:p>
          <a:p>
            <a:pPr marL="571500" indent="-571500">
              <a:buFont typeface="Arial" panose="020B0604020202020204" pitchFamily="34" charset="0"/>
              <a:buChar char="•"/>
            </a:pPr>
            <a:r>
              <a:rPr lang="en-US" dirty="0">
                <a:solidFill>
                  <a:schemeClr val="tx1"/>
                </a:solidFill>
                <a:hlinkClick r:id="rId5"/>
              </a:rPr>
              <a:t>Training page</a:t>
            </a:r>
            <a:r>
              <a:rPr lang="en-US" dirty="0">
                <a:solidFill>
                  <a:schemeClr val="tx1"/>
                </a:solidFill>
              </a:rPr>
              <a:t> </a:t>
            </a:r>
          </a:p>
          <a:p>
            <a:pPr marL="1028700" lvl="1" indent="-571500">
              <a:buFont typeface="Arial" panose="020B0604020202020204" pitchFamily="34" charset="0"/>
              <a:buChar char="•"/>
            </a:pPr>
            <a:r>
              <a:rPr lang="en-US" dirty="0">
                <a:solidFill>
                  <a:schemeClr val="tx1"/>
                </a:solidFill>
              </a:rPr>
              <a:t>Contains links to previously recorded webinars and accompanying slides and training modules</a:t>
            </a:r>
          </a:p>
          <a:p>
            <a:pPr marL="1028700" lvl="1" indent="-571500">
              <a:buFont typeface="Arial" panose="020B0604020202020204" pitchFamily="34" charset="0"/>
              <a:buChar char="•"/>
            </a:pPr>
            <a:r>
              <a:rPr lang="en-US" dirty="0">
                <a:solidFill>
                  <a:schemeClr val="tx1"/>
                </a:solidFill>
              </a:rPr>
              <a:t>Introduction to the MCAS Portal: Tasks for School and District Test Coordinators</a:t>
            </a:r>
          </a:p>
          <a:p>
            <a:pPr marL="571500" indent="-571500">
              <a:buFont typeface="Arial" panose="020B0604020202020204" pitchFamily="34" charset="0"/>
              <a:buChar char="•"/>
            </a:pPr>
            <a:r>
              <a:rPr lang="en-US" dirty="0">
                <a:hlinkClick r:id="rId6"/>
              </a:rPr>
              <a:t>Practice Tests page</a:t>
            </a:r>
            <a:endParaRPr lang="en-US" dirty="0"/>
          </a:p>
          <a:p>
            <a:pPr marL="1028700" lvl="1" indent="-571500">
              <a:buFont typeface="Arial" panose="020B0604020202020204" pitchFamily="34" charset="0"/>
              <a:buChar char="•"/>
            </a:pPr>
            <a:r>
              <a:rPr lang="en-US" dirty="0">
                <a:solidFill>
                  <a:schemeClr val="tx1"/>
                </a:solidFill>
              </a:rPr>
              <a:t>High school science practice tests available now. </a:t>
            </a:r>
          </a:p>
          <a:p>
            <a:pPr marL="1028700" lvl="1" indent="-571500">
              <a:buFont typeface="Arial" panose="020B0604020202020204" pitchFamily="34" charset="0"/>
              <a:buChar char="•"/>
            </a:pPr>
            <a:r>
              <a:rPr lang="en-US" dirty="0">
                <a:solidFill>
                  <a:schemeClr val="tx1"/>
                </a:solidFill>
              </a:rPr>
              <a:t>Additional practice tests and student tutorial expected to be posted by mid-February.</a:t>
            </a:r>
          </a:p>
        </p:txBody>
      </p:sp>
    </p:spTree>
    <p:extLst>
      <p:ext uri="{BB962C8B-B14F-4D97-AF65-F5344CB8AC3E}">
        <p14:creationId xmlns:p14="http://schemas.microsoft.com/office/powerpoint/2010/main" val="2206207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29286-918D-8D74-5E7D-858BA9ED54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D3BE9A-A287-0D3B-C5E4-951C180B4D3E}"/>
              </a:ext>
            </a:extLst>
          </p:cNvPr>
          <p:cNvSpPr>
            <a:spLocks noGrp="1"/>
          </p:cNvSpPr>
          <p:nvPr>
            <p:ph type="title"/>
          </p:nvPr>
        </p:nvSpPr>
        <p:spPr/>
        <p:txBody>
          <a:bodyPr>
            <a:normAutofit fontScale="90000"/>
          </a:bodyPr>
          <a:lstStyle/>
          <a:p>
            <a:pPr defTabSz="796925"/>
            <a:r>
              <a:rPr lang="en-US" dirty="0"/>
              <a:t>3. Test Administration Protocols</a:t>
            </a:r>
          </a:p>
        </p:txBody>
      </p:sp>
    </p:spTree>
    <p:extLst>
      <p:ext uri="{BB962C8B-B14F-4D97-AF65-F5344CB8AC3E}">
        <p14:creationId xmlns:p14="http://schemas.microsoft.com/office/powerpoint/2010/main" val="2681580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3BF32F-1118-40CB-B0BC-BEA3B8CC67A5}"/>
              </a:ext>
            </a:extLst>
          </p:cNvPr>
          <p:cNvSpPr txBox="1">
            <a:spLocks noGrp="1"/>
          </p:cNvSpPr>
          <p:nvPr>
            <p:ph type="title" idx="4294967295"/>
          </p:nvPr>
        </p:nvSpPr>
        <p:spPr>
          <a:xfrm>
            <a:off x="743057" y="213831"/>
            <a:ext cx="1170622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3647B6"/>
                </a:solidFill>
                <a:effectLst/>
                <a:uLnTx/>
                <a:uFillTx/>
                <a:latin typeface="Arial" panose="020B0604020202020204" pitchFamily="34" charset="0"/>
                <a:ea typeface="+mn-ea"/>
                <a:cs typeface="Arial" panose="020B0604020202020204" pitchFamily="34" charset="0"/>
              </a:rPr>
              <a:t>General Timeline for MCAS CBT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3647B6"/>
                </a:solidFill>
                <a:effectLst/>
                <a:uLnTx/>
                <a:uFillTx/>
                <a:latin typeface="Arial" panose="020B0604020202020204" pitchFamily="34" charset="0"/>
                <a:ea typeface="+mn-ea"/>
                <a:cs typeface="Arial" panose="020B0604020202020204" pitchFamily="34" charset="0"/>
              </a:rPr>
              <a:t>Pre-Administration Tasks</a:t>
            </a:r>
          </a:p>
        </p:txBody>
      </p:sp>
      <p:graphicFrame>
        <p:nvGraphicFramePr>
          <p:cNvPr id="2" name="Diagram 1" descr="timeline">
            <a:extLst>
              <a:ext uri="{FF2B5EF4-FFF2-40B4-BE49-F238E27FC236}">
                <a16:creationId xmlns:a16="http://schemas.microsoft.com/office/drawing/2014/main" id="{F84F7193-F66D-454D-BA25-6EE5E9D067AF}"/>
              </a:ext>
            </a:extLst>
          </p:cNvPr>
          <p:cNvGraphicFramePr/>
          <p:nvPr>
            <p:extLst>
              <p:ext uri="{D42A27DB-BD31-4B8C-83A1-F6EECF244321}">
                <p14:modId xmlns:p14="http://schemas.microsoft.com/office/powerpoint/2010/main" val="2513086211"/>
              </p:ext>
            </p:extLst>
          </p:nvPr>
        </p:nvGraphicFramePr>
        <p:xfrm>
          <a:off x="464935" y="1502915"/>
          <a:ext cx="11262130" cy="5486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3206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1282680" cy="847017"/>
          </a:xfrm>
        </p:spPr>
        <p:txBody>
          <a:bodyPr>
            <a:noAutofit/>
          </a:bodyPr>
          <a:lstStyle/>
          <a:p>
            <a:r>
              <a:rPr lang="en-US" sz="4800"/>
              <a:t>Identify Your Test Administration Team</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374133"/>
            <a:ext cx="10918371" cy="4793401"/>
          </a:xfrm>
        </p:spPr>
        <p:txBody>
          <a:bodyPr>
            <a:normAutofit lnSpcReduction="10000"/>
          </a:bodyPr>
          <a:lstStyle/>
          <a:p>
            <a:pPr marL="457200" indent="-457200">
              <a:buFont typeface="Arial" panose="020B0604020202020204" pitchFamily="34" charset="0"/>
              <a:buChar char="•"/>
            </a:pPr>
            <a:r>
              <a:rPr lang="en-US" sz="4000"/>
              <a:t>Meet with the technology coordinator and begin technology preparations. </a:t>
            </a:r>
          </a:p>
          <a:p>
            <a:pPr marL="457200" indent="-457200">
              <a:buFont typeface="Arial" panose="020B0604020202020204" pitchFamily="34" charset="0"/>
              <a:buChar char="•"/>
            </a:pPr>
            <a:r>
              <a:rPr lang="en-US" sz="4000"/>
              <a:t>Consider assignments for test administrators.</a:t>
            </a:r>
          </a:p>
          <a:p>
            <a:pPr marL="457200" indent="-457200">
              <a:buFont typeface="Arial" panose="020B0604020202020204" pitchFamily="34" charset="0"/>
              <a:buChar char="•"/>
            </a:pPr>
            <a:r>
              <a:rPr lang="en-US" sz="4000">
                <a:solidFill>
                  <a:schemeClr val="tx1"/>
                </a:solidFill>
              </a:rPr>
              <a:t>Develop your communication plan for techno</a:t>
            </a:r>
            <a:r>
              <a:rPr lang="en-US" sz="4000"/>
              <a:t>logy and administration. </a:t>
            </a:r>
          </a:p>
          <a:p>
            <a:pPr marL="457200" indent="-457200">
              <a:buFont typeface="Arial" panose="020B0604020202020204" pitchFamily="34" charset="0"/>
              <a:buChar char="•"/>
            </a:pPr>
            <a:r>
              <a:rPr lang="en-US" sz="4000">
                <a:solidFill>
                  <a:schemeClr val="tx1"/>
                </a:solidFill>
              </a:rPr>
              <a:t>Update contact information with DESE and in the MCAS Portal as needed.</a:t>
            </a:r>
          </a:p>
          <a:p>
            <a:pPr marL="914400" lvl="1" indent="-457200">
              <a:buFont typeface="Arial" panose="020B0604020202020204" pitchFamily="34" charset="0"/>
              <a:buChar char="•"/>
            </a:pPr>
            <a:r>
              <a:rPr lang="en-US" sz="2400">
                <a:solidFill>
                  <a:schemeClr val="tx1"/>
                </a:solidFill>
              </a:rPr>
              <a:t>See the </a:t>
            </a:r>
            <a:r>
              <a:rPr lang="en-US" sz="2400">
                <a:solidFill>
                  <a:schemeClr val="tx1"/>
                </a:solidFill>
                <a:hlinkClick r:id="rId2"/>
              </a:rPr>
              <a:t>MCAS Portal User Management Guide</a:t>
            </a:r>
            <a:r>
              <a:rPr lang="en-US" sz="2400">
                <a:solidFill>
                  <a:schemeClr val="tx1"/>
                </a:solidFill>
              </a:rPr>
              <a:t> for guidance on updating MCAS Portal accounts.</a:t>
            </a:r>
          </a:p>
          <a:p>
            <a:pPr marL="457200" indent="-457200">
              <a:buFont typeface="Arial" panose="020B0604020202020204" pitchFamily="34" charset="0"/>
              <a:buChar char="•"/>
            </a:pPr>
            <a:endParaRPr lang="en-US" sz="4000"/>
          </a:p>
        </p:txBody>
      </p:sp>
    </p:spTree>
    <p:extLst>
      <p:ext uri="{BB962C8B-B14F-4D97-AF65-F5344CB8AC3E}">
        <p14:creationId xmlns:p14="http://schemas.microsoft.com/office/powerpoint/2010/main" val="4074317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4400"/>
              <a:t>Identify “Who,” “Where,” and “When” (Late Winter/Early Spring)</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688157" y="1563319"/>
            <a:ext cx="11199043" cy="4686755"/>
          </a:xfrm>
        </p:spPr>
        <p:txBody>
          <a:bodyPr>
            <a:normAutofit fontScale="92500" lnSpcReduction="10000"/>
          </a:bodyPr>
          <a:lstStyle/>
          <a:p>
            <a:pPr marL="457200" indent="-457200">
              <a:buFont typeface="Arial" panose="020B0604020202020204" pitchFamily="34" charset="0"/>
              <a:buChar char="•"/>
            </a:pPr>
            <a:r>
              <a:rPr lang="en-US" sz="3200" dirty="0"/>
              <a:t>Particularly for high schools, identify all students participating in each grade’s tests.</a:t>
            </a:r>
          </a:p>
          <a:p>
            <a:pPr marL="914400" lvl="1" indent="-457200">
              <a:buFont typeface="Arial" panose="020B0604020202020204" pitchFamily="34" charset="0"/>
              <a:buChar char="•"/>
            </a:pPr>
            <a:r>
              <a:rPr lang="en-US" sz="2400" dirty="0">
                <a:solidFill>
                  <a:schemeClr val="tx1"/>
                </a:solidFill>
                <a:hlinkClick r:id="rId2"/>
              </a:rPr>
              <a:t>High school participation guidelines</a:t>
            </a:r>
            <a:r>
              <a:rPr lang="en-US" sz="2400" dirty="0">
                <a:solidFill>
                  <a:schemeClr val="tx1"/>
                </a:solidFill>
              </a:rPr>
              <a:t> now available </a:t>
            </a:r>
          </a:p>
          <a:p>
            <a:pPr marL="457200" indent="-457200">
              <a:buFont typeface="Arial" panose="020B0604020202020204" pitchFamily="34" charset="0"/>
              <a:buChar char="•"/>
            </a:pPr>
            <a:r>
              <a:rPr lang="en-US" sz="3200" dirty="0"/>
              <a:t>Assign accessibility features and accommodations.</a:t>
            </a:r>
          </a:p>
          <a:p>
            <a:pPr marL="914400" lvl="1" indent="-457200">
              <a:buFont typeface="Arial" panose="020B0604020202020204" pitchFamily="34" charset="0"/>
              <a:buChar char="•"/>
            </a:pPr>
            <a:r>
              <a:rPr lang="en-US" sz="2400" dirty="0">
                <a:solidFill>
                  <a:schemeClr val="tx1"/>
                </a:solidFill>
              </a:rPr>
              <a:t>Plan for where accommodations will be administered </a:t>
            </a:r>
            <a:br>
              <a:rPr lang="en-US" sz="2400" dirty="0">
                <a:solidFill>
                  <a:schemeClr val="tx1"/>
                </a:solidFill>
              </a:rPr>
            </a:br>
            <a:r>
              <a:rPr lang="en-US" sz="2400" dirty="0">
                <a:solidFill>
                  <a:schemeClr val="tx1"/>
                </a:solidFill>
              </a:rPr>
              <a:t>(e.g., students with a one-to-one administration). </a:t>
            </a:r>
          </a:p>
          <a:p>
            <a:pPr marL="457200" indent="-457200">
              <a:buFont typeface="Arial" panose="020B0604020202020204" pitchFamily="34" charset="0"/>
              <a:buChar char="•"/>
            </a:pPr>
            <a:r>
              <a:rPr lang="en-US" sz="3200" dirty="0"/>
              <a:t>Establish testing locations and develop staffing plans. </a:t>
            </a:r>
          </a:p>
          <a:p>
            <a:pPr marL="914400" lvl="1" indent="-457200">
              <a:buFont typeface="Arial" panose="020B0604020202020204" pitchFamily="34" charset="0"/>
              <a:buChar char="•"/>
            </a:pPr>
            <a:r>
              <a:rPr lang="en-US" sz="2400" dirty="0">
                <a:solidFill>
                  <a:schemeClr val="tx1"/>
                </a:solidFill>
              </a:rPr>
              <a:t>Prepare list of test administrators and students for school records, and assign/update user roles in the MCAS Portal (details on upcoming slide).</a:t>
            </a:r>
          </a:p>
          <a:p>
            <a:pPr marL="914400" lvl="1" indent="-457200">
              <a:buFont typeface="Arial" panose="020B0604020202020204" pitchFamily="34" charset="0"/>
              <a:buChar char="•"/>
            </a:pPr>
            <a:r>
              <a:rPr lang="en-US" sz="2400" dirty="0">
                <a:solidFill>
                  <a:schemeClr val="tx1"/>
                </a:solidFill>
              </a:rPr>
              <a:t>Begin training plans for test administrators and staff.</a:t>
            </a:r>
          </a:p>
          <a:p>
            <a:pPr marL="914400" lvl="1" indent="-457200">
              <a:buFont typeface="Arial" panose="020B0604020202020204" pitchFamily="34" charset="0"/>
              <a:buChar char="•"/>
            </a:pPr>
            <a:r>
              <a:rPr lang="en-US" sz="2400" dirty="0">
                <a:solidFill>
                  <a:schemeClr val="tx1"/>
                </a:solidFill>
              </a:rPr>
              <a:t>Plan for secure testing environments. </a:t>
            </a:r>
          </a:p>
          <a:p>
            <a:pPr marL="914400" lvl="1" indent="-457200">
              <a:buFont typeface="Arial" panose="020B0604020202020204" pitchFamily="34" charset="0"/>
              <a:buChar char="•"/>
            </a:pPr>
            <a:r>
              <a:rPr lang="en-US" sz="2400" dirty="0">
                <a:solidFill>
                  <a:schemeClr val="tx1"/>
                </a:solidFill>
                <a:hlinkClick r:id="rId3"/>
              </a:rPr>
              <a:t>Slide template</a:t>
            </a:r>
            <a:r>
              <a:rPr lang="en-US" sz="2400" dirty="0">
                <a:solidFill>
                  <a:schemeClr val="tx1"/>
                </a:solidFill>
              </a:rPr>
              <a:t> for training test administrators to be updated by mid-Feb.; template for </a:t>
            </a:r>
            <a:r>
              <a:rPr lang="en-US" sz="2400" dirty="0">
                <a:solidFill>
                  <a:schemeClr val="tx1"/>
                </a:solidFill>
                <a:hlinkClick r:id="rId4"/>
              </a:rPr>
              <a:t>February Science</a:t>
            </a:r>
            <a:r>
              <a:rPr lang="en-US" sz="2400" dirty="0">
                <a:solidFill>
                  <a:schemeClr val="tx1"/>
                </a:solidFill>
              </a:rPr>
              <a:t> available </a:t>
            </a:r>
          </a:p>
        </p:txBody>
      </p:sp>
    </p:spTree>
    <p:extLst>
      <p:ext uri="{BB962C8B-B14F-4D97-AF65-F5344CB8AC3E}">
        <p14:creationId xmlns:p14="http://schemas.microsoft.com/office/powerpoint/2010/main" val="86047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37898C-CA69-D0C0-C8A5-6F4B1C364BCB}"/>
              </a:ext>
            </a:extLst>
          </p:cNvPr>
          <p:cNvSpPr>
            <a:spLocks noGrp="1"/>
          </p:cNvSpPr>
          <p:nvPr>
            <p:ph type="title"/>
          </p:nvPr>
        </p:nvSpPr>
        <p:spPr/>
        <p:txBody>
          <a:bodyPr/>
          <a:lstStyle/>
          <a:p>
            <a:r>
              <a:rPr lang="en-US" dirty="0"/>
              <a:t>Poll Question</a:t>
            </a:r>
          </a:p>
        </p:txBody>
      </p:sp>
      <p:sp>
        <p:nvSpPr>
          <p:cNvPr id="2" name="Content Placeholder 1">
            <a:extLst>
              <a:ext uri="{FF2B5EF4-FFF2-40B4-BE49-F238E27FC236}">
                <a16:creationId xmlns:a16="http://schemas.microsoft.com/office/drawing/2014/main" id="{0CD045AB-8B9F-26E8-F1FD-EBC4ABFE2F26}"/>
              </a:ext>
            </a:extLst>
          </p:cNvPr>
          <p:cNvSpPr>
            <a:spLocks noGrp="1"/>
          </p:cNvSpPr>
          <p:nvPr>
            <p:ph idx="1"/>
          </p:nvPr>
        </p:nvSpPr>
        <p:spPr>
          <a:xfrm>
            <a:off x="838200" y="2086984"/>
            <a:ext cx="10913918" cy="4054043"/>
          </a:xfrm>
        </p:spPr>
        <p:txBody>
          <a:bodyPr>
            <a:normAutofit/>
          </a:bodyPr>
          <a:lstStyle/>
          <a:p>
            <a:pPr marL="0" indent="0">
              <a:buNone/>
            </a:pPr>
            <a:r>
              <a:rPr lang="en-US" sz="3600" b="1" dirty="0"/>
              <a:t>How does your school schedule test sessions?</a:t>
            </a:r>
            <a:endParaRPr lang="en-US" sz="3600" b="1" i="1" dirty="0"/>
          </a:p>
          <a:p>
            <a:endParaRPr lang="en-US" sz="3600" dirty="0"/>
          </a:p>
          <a:p>
            <a:pPr marL="1250950" lvl="1" indent="-742950">
              <a:buFont typeface="+mj-lt"/>
              <a:buAutoNum type="alphaUcPeriod"/>
            </a:pPr>
            <a:r>
              <a:rPr lang="en-US" sz="3200" dirty="0"/>
              <a:t>All students have one session that lasts all day.</a:t>
            </a:r>
          </a:p>
          <a:p>
            <a:pPr marL="1250950" lvl="1" indent="-742950">
              <a:buFont typeface="+mj-lt"/>
              <a:buAutoNum type="alphaUcPeriod"/>
            </a:pPr>
            <a:r>
              <a:rPr lang="en-US" sz="3200" dirty="0"/>
              <a:t>Most students finish in less than 2 hours.</a:t>
            </a:r>
          </a:p>
          <a:p>
            <a:pPr marL="1250950" lvl="1" indent="-742950">
              <a:buFont typeface="+mj-lt"/>
              <a:buAutoNum type="alphaUcPeriod"/>
            </a:pPr>
            <a:r>
              <a:rPr lang="en-US" sz="3200" dirty="0"/>
              <a:t>Most students finish in 2 to 3 hours. </a:t>
            </a:r>
          </a:p>
          <a:p>
            <a:pPr marL="1250950" lvl="1" indent="-742950">
              <a:buFont typeface="+mj-lt"/>
              <a:buAutoNum type="alphaUcPeriod"/>
            </a:pPr>
            <a:r>
              <a:rPr lang="en-US" sz="3200" dirty="0"/>
              <a:t>Most students take more than 3 hours to finish.</a:t>
            </a:r>
          </a:p>
          <a:p>
            <a:pPr marL="1250950" lvl="1" indent="-742950">
              <a:buFont typeface="+mj-lt"/>
              <a:buAutoNum type="alphaUcPeriod"/>
            </a:pPr>
            <a:r>
              <a:rPr lang="en-US" sz="3200" dirty="0"/>
              <a:t>Something else </a:t>
            </a:r>
          </a:p>
        </p:txBody>
      </p:sp>
    </p:spTree>
    <p:extLst>
      <p:ext uri="{BB962C8B-B14F-4D97-AF65-F5344CB8AC3E}">
        <p14:creationId xmlns:p14="http://schemas.microsoft.com/office/powerpoint/2010/main" val="842726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557452" y="0"/>
            <a:ext cx="10847968" cy="866793"/>
          </a:xfrm>
        </p:spPr>
        <p:txBody>
          <a:bodyPr>
            <a:noAutofit/>
          </a:bodyPr>
          <a:lstStyle/>
          <a:p>
            <a:r>
              <a:rPr lang="en-US" sz="4000"/>
              <a:t>Scheduling Considerations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557451" y="866793"/>
            <a:ext cx="11282369" cy="5329397"/>
          </a:xfrm>
        </p:spPr>
        <p:txBody>
          <a:bodyPr>
            <a:noAutofit/>
          </a:bodyPr>
          <a:lstStyle/>
          <a:p>
            <a:pPr marL="457200" indent="-457200">
              <a:buFont typeface="Arial" panose="020B0604020202020204" pitchFamily="34" charset="0"/>
              <a:buChar char="•"/>
            </a:pPr>
            <a:r>
              <a:rPr lang="en-US" sz="2600">
                <a:solidFill>
                  <a:schemeClr val="tx1"/>
                </a:solidFill>
              </a:rPr>
              <a:t>The MCAS Student Kiosk will be available between 7:00 a.m. and 4:00 p.m., Monday–Friday, except the week of April school vacation; request special access to test outside these hours (see PAM page 24). </a:t>
            </a:r>
          </a:p>
          <a:p>
            <a:pPr marL="457200" indent="-457200">
              <a:buFont typeface="Arial" panose="020B0604020202020204" pitchFamily="34" charset="0"/>
              <a:buChar char="•"/>
            </a:pPr>
            <a:r>
              <a:rPr lang="en-US" sz="2600">
                <a:solidFill>
                  <a:schemeClr val="tx1"/>
                </a:solidFill>
              </a:rPr>
              <a:t>Grades 4 and 10 Math, and grades 5 and 8 STE: </a:t>
            </a:r>
          </a:p>
          <a:p>
            <a:pPr marL="914400" lvl="1" indent="-457200">
              <a:buFont typeface="Arial" panose="020B0604020202020204" pitchFamily="34" charset="0"/>
              <a:buChar char="•"/>
            </a:pPr>
            <a:r>
              <a:rPr lang="en-US" sz="2200">
                <a:solidFill>
                  <a:schemeClr val="tx1"/>
                </a:solidFill>
              </a:rPr>
              <a:t>Decide whether to administer the optional questionnaire directly after Session 2 or another time.</a:t>
            </a:r>
          </a:p>
          <a:p>
            <a:pPr marL="457200" indent="-457200">
              <a:buFont typeface="Arial" panose="020B0604020202020204" pitchFamily="34" charset="0"/>
              <a:buChar char="•"/>
            </a:pPr>
            <a:r>
              <a:rPr lang="en-US" sz="2600"/>
              <a:t>Plan logistics related to scheduling. </a:t>
            </a:r>
          </a:p>
          <a:p>
            <a:pPr marL="914400" lvl="1" indent="-457200">
              <a:buFont typeface="Arial" panose="020B0604020202020204" pitchFamily="34" charset="0"/>
              <a:buChar char="•"/>
            </a:pPr>
            <a:r>
              <a:rPr lang="en-US" sz="2200">
                <a:solidFill>
                  <a:schemeClr val="tx1"/>
                </a:solidFill>
              </a:rPr>
              <a:t>One break per session, around 3–5 minutes, at test administrator’s discretion.</a:t>
            </a:r>
          </a:p>
          <a:p>
            <a:pPr marL="914400" lvl="1" indent="-457200">
              <a:buFont typeface="Arial" panose="020B0604020202020204" pitchFamily="34" charset="0"/>
              <a:buChar char="•"/>
            </a:pPr>
            <a:r>
              <a:rPr lang="en-US" sz="2200">
                <a:solidFill>
                  <a:schemeClr val="tx1"/>
                </a:solidFill>
              </a:rPr>
              <a:t>Make plans for students who finish early and students who need extra time, including students who work through lunch; consider using dismissal waves.</a:t>
            </a:r>
          </a:p>
        </p:txBody>
      </p:sp>
    </p:spTree>
    <p:extLst>
      <p:ext uri="{BB962C8B-B14F-4D97-AF65-F5344CB8AC3E}">
        <p14:creationId xmlns:p14="http://schemas.microsoft.com/office/powerpoint/2010/main" val="4127452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2A028-DBB2-0D59-C432-CD0BA2ED47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9F7FA7-E534-F6CB-D82F-8213656D4947}"/>
              </a:ext>
            </a:extLst>
          </p:cNvPr>
          <p:cNvSpPr>
            <a:spLocks noGrp="1"/>
          </p:cNvSpPr>
          <p:nvPr>
            <p:ph type="title"/>
          </p:nvPr>
        </p:nvSpPr>
        <p:spPr>
          <a:xfrm>
            <a:off x="557452" y="118056"/>
            <a:ext cx="10847968" cy="866793"/>
          </a:xfrm>
        </p:spPr>
        <p:txBody>
          <a:bodyPr>
            <a:noAutofit/>
          </a:bodyPr>
          <a:lstStyle/>
          <a:p>
            <a:r>
              <a:rPr lang="en-US" sz="4000"/>
              <a:t>Scheduling Considerations (cont’d)</a:t>
            </a:r>
          </a:p>
        </p:txBody>
      </p:sp>
      <p:sp>
        <p:nvSpPr>
          <p:cNvPr id="3" name="Text Placeholder 2">
            <a:extLst>
              <a:ext uri="{FF2B5EF4-FFF2-40B4-BE49-F238E27FC236}">
                <a16:creationId xmlns:a16="http://schemas.microsoft.com/office/drawing/2014/main" id="{43B454B4-E69F-C0D2-AE0F-4E44EF3D1D89}"/>
              </a:ext>
            </a:extLst>
          </p:cNvPr>
          <p:cNvSpPr>
            <a:spLocks noGrp="1"/>
          </p:cNvSpPr>
          <p:nvPr>
            <p:ph type="body" idx="1"/>
          </p:nvPr>
        </p:nvSpPr>
        <p:spPr>
          <a:xfrm>
            <a:off x="557451" y="1220962"/>
            <a:ext cx="11282369" cy="4975228"/>
          </a:xfrm>
        </p:spPr>
        <p:txBody>
          <a:bodyPr vert="horz" lIns="91440" tIns="45720" rIns="91440" bIns="45720" rtlCol="0" anchor="t">
            <a:noAutofit/>
          </a:bodyPr>
          <a:lstStyle/>
          <a:p>
            <a:pPr marL="457200" indent="-457200">
              <a:buFont typeface="Arial" panose="020B0604020202020204" pitchFamily="34" charset="0"/>
              <a:buChar char="•"/>
            </a:pPr>
            <a:r>
              <a:rPr lang="en-US">
                <a:latin typeface="Arial"/>
                <a:cs typeface="Arial"/>
              </a:rPr>
              <a:t>If needed for efficiency, you can group together students in different grades taking the same subject-area test for make-up testing, as long as the TAM script matches.</a:t>
            </a:r>
          </a:p>
          <a:p>
            <a:pPr marL="914400" lvl="1" indent="-457200">
              <a:buFont typeface="Arial" panose="020B0604020202020204" pitchFamily="34" charset="0"/>
              <a:buChar char="•"/>
            </a:pPr>
            <a:r>
              <a:rPr lang="en-US" b="1">
                <a:solidFill>
                  <a:schemeClr val="tx1"/>
                </a:solidFill>
                <a:latin typeface="Arial"/>
                <a:cs typeface="Arial"/>
              </a:rPr>
              <a:t>ELA: </a:t>
            </a:r>
            <a:r>
              <a:rPr lang="en-US">
                <a:solidFill>
                  <a:schemeClr val="tx1"/>
                </a:solidFill>
                <a:latin typeface="Arial"/>
                <a:cs typeface="Arial"/>
              </a:rPr>
              <a:t>Grades 3–8</a:t>
            </a:r>
          </a:p>
          <a:p>
            <a:pPr marL="914400" lvl="1" indent="-457200">
              <a:buFont typeface="Arial" panose="020B0604020202020204" pitchFamily="34" charset="0"/>
              <a:buChar char="•"/>
            </a:pPr>
            <a:r>
              <a:rPr lang="en-US" b="1">
                <a:solidFill>
                  <a:schemeClr val="tx1"/>
                </a:solidFill>
                <a:latin typeface="Arial"/>
                <a:cs typeface="Arial"/>
              </a:rPr>
              <a:t>Math:</a:t>
            </a:r>
            <a:r>
              <a:rPr lang="en-US">
                <a:solidFill>
                  <a:schemeClr val="tx1"/>
                </a:solidFill>
                <a:latin typeface="Arial"/>
                <a:cs typeface="Arial"/>
              </a:rPr>
              <a:t> Grades 3 and 4, grades 5 and 6, grades 7 and 8</a:t>
            </a:r>
          </a:p>
          <a:p>
            <a:pPr marL="914400" lvl="1" indent="-457200">
              <a:buFont typeface="Arial" panose="020B0604020202020204" pitchFamily="34" charset="0"/>
              <a:buChar char="•"/>
            </a:pPr>
            <a:r>
              <a:rPr lang="en-US" b="1">
                <a:solidFill>
                  <a:schemeClr val="tx1"/>
                </a:solidFill>
                <a:latin typeface="Arial"/>
                <a:cs typeface="Arial"/>
              </a:rPr>
              <a:t>STE: </a:t>
            </a:r>
            <a:r>
              <a:rPr lang="en-US">
                <a:solidFill>
                  <a:schemeClr val="tx1"/>
                </a:solidFill>
                <a:latin typeface="Arial"/>
                <a:cs typeface="Arial"/>
              </a:rPr>
              <a:t>Grades 5 and 8</a:t>
            </a:r>
          </a:p>
          <a:p>
            <a:pPr marL="457200" indent="-457200">
              <a:buFont typeface="Arial" panose="020B0604020202020204" pitchFamily="34" charset="0"/>
              <a:buChar char="•"/>
            </a:pPr>
            <a:r>
              <a:rPr lang="en-US">
                <a:solidFill>
                  <a:schemeClr val="tx1"/>
                </a:solidFill>
                <a:latin typeface="Arial"/>
                <a:cs typeface="Arial"/>
              </a:rPr>
              <a:t>Do not group together students doing CBT and any students doing PBT.</a:t>
            </a:r>
          </a:p>
          <a:p>
            <a:pPr marL="457200" indent="-457200">
              <a:buFont typeface="Arial" panose="020B0604020202020204" pitchFamily="34" charset="0"/>
              <a:buChar char="•"/>
            </a:pPr>
            <a:r>
              <a:rPr lang="en-US">
                <a:solidFill>
                  <a:schemeClr val="tx1"/>
                </a:solidFill>
                <a:latin typeface="Arial"/>
                <a:cs typeface="Arial"/>
              </a:rPr>
              <a:t>Note that in the MCAS Portal, classes are grade and subject-specific. Students in different grades will need to be placed in different classes in the MCAS Portal, each with their own session access code. </a:t>
            </a:r>
          </a:p>
        </p:txBody>
      </p:sp>
    </p:spTree>
    <p:extLst>
      <p:ext uri="{BB962C8B-B14F-4D97-AF65-F5344CB8AC3E}">
        <p14:creationId xmlns:p14="http://schemas.microsoft.com/office/powerpoint/2010/main" val="2899740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Update Student Information</a:t>
            </a:r>
          </a:p>
        </p:txBody>
      </p:sp>
      <p:grpSp>
        <p:nvGrpSpPr>
          <p:cNvPr id="9" name="Group 8">
            <a:extLst>
              <a:ext uri="{FF2B5EF4-FFF2-40B4-BE49-F238E27FC236}">
                <a16:creationId xmlns:a16="http://schemas.microsoft.com/office/drawing/2014/main" id="{F80927E9-623B-0D4B-A1C8-1A755F9FA014}"/>
              </a:ext>
            </a:extLst>
          </p:cNvPr>
          <p:cNvGrpSpPr/>
          <p:nvPr/>
        </p:nvGrpSpPr>
        <p:grpSpPr>
          <a:xfrm>
            <a:off x="333378" y="1445342"/>
            <a:ext cx="5739579" cy="4652170"/>
            <a:chOff x="333376" y="1336505"/>
            <a:chExt cx="5739579" cy="4652170"/>
          </a:xfrm>
        </p:grpSpPr>
        <p:sp>
          <p:nvSpPr>
            <p:cNvPr id="4" name="Text Placeholder 3">
              <a:extLst>
                <a:ext uri="{FF2B5EF4-FFF2-40B4-BE49-F238E27FC236}">
                  <a16:creationId xmlns:a16="http://schemas.microsoft.com/office/drawing/2014/main" id="{B491E3CB-6D2B-BA73-4F4C-0B80A6A3C966}"/>
                </a:ext>
              </a:extLst>
            </p:cNvPr>
            <p:cNvSpPr txBox="1">
              <a:spLocks/>
            </p:cNvSpPr>
            <p:nvPr/>
          </p:nvSpPr>
          <p:spPr>
            <a:xfrm>
              <a:off x="435429" y="1336505"/>
              <a:ext cx="5452057" cy="776702"/>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solidFill>
                    <a:schemeClr val="tx1"/>
                  </a:solidFill>
                </a:rPr>
                <a:t>In </a:t>
              </a:r>
              <a:r>
                <a:rPr lang="en-US" b="1">
                  <a:solidFill>
                    <a:schemeClr val="tx1"/>
                  </a:solidFill>
                </a:rPr>
                <a:t>SIMS </a:t>
              </a:r>
              <a:r>
                <a:rPr lang="en-US">
                  <a:solidFill>
                    <a:schemeClr val="tx1"/>
                  </a:solidFill>
                </a:rPr>
                <a:t>(DESE Student Information Management System)</a:t>
              </a:r>
            </a:p>
          </p:txBody>
        </p:sp>
        <p:sp>
          <p:nvSpPr>
            <p:cNvPr id="5" name="Content Placeholder 2">
              <a:extLst>
                <a:ext uri="{FF2B5EF4-FFF2-40B4-BE49-F238E27FC236}">
                  <a16:creationId xmlns:a16="http://schemas.microsoft.com/office/drawing/2014/main" id="{3469FB77-70D0-DEAB-55E9-8BA57BBBCC99}"/>
                </a:ext>
              </a:extLst>
            </p:cNvPr>
            <p:cNvSpPr txBox="1">
              <a:spLocks/>
            </p:cNvSpPr>
            <p:nvPr/>
          </p:nvSpPr>
          <p:spPr>
            <a:xfrm>
              <a:off x="333376" y="2189408"/>
              <a:ext cx="5739579" cy="3799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2400">
                  <a:solidFill>
                    <a:schemeClr val="tx1"/>
                  </a:solidFill>
                </a:rPr>
                <a:t>Go to the </a:t>
              </a:r>
              <a:r>
                <a:rPr lang="en-US" sz="2400">
                  <a:solidFill>
                    <a:schemeClr val="tx1"/>
                  </a:solidFill>
                  <a:hlinkClick r:id="rId2"/>
                </a:rPr>
                <a:t>People Search pag</a:t>
              </a:r>
              <a:r>
                <a:rPr lang="en-US" sz="2400">
                  <a:hlinkClick r:id="rId2"/>
                </a:rPr>
                <a:t>e</a:t>
              </a:r>
              <a:r>
                <a:rPr lang="en-US" sz="2400"/>
                <a:t> on the Profiles website</a:t>
              </a:r>
              <a:r>
                <a:rPr lang="en-US" sz="2400">
                  <a:solidFill>
                    <a:schemeClr val="tx1"/>
                  </a:solidFill>
                </a:rPr>
                <a:t>, select </a:t>
              </a:r>
              <a:r>
                <a:rPr lang="en-US" sz="2400" b="1">
                  <a:solidFill>
                    <a:schemeClr val="tx1"/>
                  </a:solidFill>
                </a:rPr>
                <a:t>SIMS</a:t>
              </a:r>
              <a:r>
                <a:rPr lang="en-US" sz="2400">
                  <a:solidFill>
                    <a:schemeClr val="tx1"/>
                  </a:solidFill>
                </a:rPr>
                <a:t> </a:t>
              </a:r>
              <a:r>
                <a:rPr lang="en-US" sz="2400" b="1">
                  <a:solidFill>
                    <a:schemeClr val="tx1"/>
                  </a:solidFill>
                </a:rPr>
                <a:t>Contact</a:t>
              </a:r>
              <a:r>
                <a:rPr lang="en-US" sz="2400">
                  <a:solidFill>
                    <a:schemeClr val="tx1"/>
                  </a:solidFill>
                </a:rPr>
                <a:t> from the Function menu, and click </a:t>
              </a:r>
              <a:r>
                <a:rPr lang="en-US" sz="2400" b="1">
                  <a:solidFill>
                    <a:schemeClr val="tx1"/>
                  </a:solidFill>
                </a:rPr>
                <a:t>Get</a:t>
              </a:r>
              <a:r>
                <a:rPr lang="en-US" sz="2400">
                  <a:solidFill>
                    <a:schemeClr val="tx1"/>
                  </a:solidFill>
                </a:rPr>
                <a:t> </a:t>
              </a:r>
              <a:r>
                <a:rPr lang="en-US" sz="2400" b="1">
                  <a:solidFill>
                    <a:schemeClr val="tx1"/>
                  </a:solidFill>
                </a:rPr>
                <a:t>Results</a:t>
              </a:r>
            </a:p>
            <a:p>
              <a:pPr marL="457200" indent="-457200"/>
              <a:r>
                <a:rPr lang="en-US" sz="2400">
                  <a:solidFill>
                    <a:schemeClr val="tx1"/>
                  </a:solidFill>
                </a:rPr>
                <a:t>Data source: School Interoperability Framework (SIF) for Student Registration for districts that use SIF (October SIMS for non-SIF districts) </a:t>
              </a:r>
            </a:p>
          </p:txBody>
        </p:sp>
      </p:grpSp>
      <p:grpSp>
        <p:nvGrpSpPr>
          <p:cNvPr id="10" name="Group 9">
            <a:extLst>
              <a:ext uri="{FF2B5EF4-FFF2-40B4-BE49-F238E27FC236}">
                <a16:creationId xmlns:a16="http://schemas.microsoft.com/office/drawing/2014/main" id="{F7D7028A-6D3B-044C-3483-DC028F26258D}"/>
              </a:ext>
            </a:extLst>
          </p:cNvPr>
          <p:cNvGrpSpPr/>
          <p:nvPr/>
        </p:nvGrpSpPr>
        <p:grpSpPr>
          <a:xfrm>
            <a:off x="6304513" y="1445342"/>
            <a:ext cx="5740634" cy="4665573"/>
            <a:chOff x="6313714" y="1336505"/>
            <a:chExt cx="5740634" cy="4665573"/>
          </a:xfrm>
        </p:grpSpPr>
        <p:sp>
          <p:nvSpPr>
            <p:cNvPr id="6" name="Text Placeholder 4">
              <a:extLst>
                <a:ext uri="{FF2B5EF4-FFF2-40B4-BE49-F238E27FC236}">
                  <a16:creationId xmlns:a16="http://schemas.microsoft.com/office/drawing/2014/main" id="{91CA295E-5038-132D-5C65-4C74B50C471C}"/>
                </a:ext>
              </a:extLst>
            </p:cNvPr>
            <p:cNvSpPr txBox="1">
              <a:spLocks/>
            </p:cNvSpPr>
            <p:nvPr/>
          </p:nvSpPr>
          <p:spPr>
            <a:xfrm>
              <a:off x="6313714" y="1336505"/>
              <a:ext cx="5740634" cy="7767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tx1"/>
                  </a:solidFill>
                </a:rPr>
                <a:t>In </a:t>
              </a:r>
              <a:r>
                <a:rPr lang="en-US" sz="2400"/>
                <a:t>the </a:t>
              </a:r>
              <a:r>
                <a:rPr lang="en-US" sz="2400" b="1"/>
                <a:t>MCAS Portal</a:t>
              </a:r>
              <a:endParaRPr lang="en-US" sz="2400" b="1">
                <a:solidFill>
                  <a:schemeClr val="tx1"/>
                </a:solidFill>
              </a:endParaRPr>
            </a:p>
          </p:txBody>
        </p:sp>
        <p:sp>
          <p:nvSpPr>
            <p:cNvPr id="7" name="Content Placeholder 6">
              <a:extLst>
                <a:ext uri="{FF2B5EF4-FFF2-40B4-BE49-F238E27FC236}">
                  <a16:creationId xmlns:a16="http://schemas.microsoft.com/office/drawing/2014/main" id="{1BAC5144-CA57-49C3-6011-A08DF146A465}"/>
                </a:ext>
              </a:extLst>
            </p:cNvPr>
            <p:cNvSpPr txBox="1">
              <a:spLocks/>
            </p:cNvSpPr>
            <p:nvPr/>
          </p:nvSpPr>
          <p:spPr>
            <a:xfrm>
              <a:off x="6335685" y="2202811"/>
              <a:ext cx="5452057" cy="3799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400">
                  <a:solidFill>
                    <a:schemeClr val="tx1"/>
                  </a:solidFill>
                </a:rPr>
                <a:t>Pre-administration Student Registration deadlines for PBT test materials and CBT/PBT manuals are as follows: </a:t>
              </a:r>
              <a:r>
                <a:rPr lang="en-US" sz="2400" b="1">
                  <a:solidFill>
                    <a:schemeClr val="tx1"/>
                  </a:solidFill>
                </a:rPr>
                <a:t> </a:t>
              </a:r>
            </a:p>
            <a:p>
              <a:pPr marL="914400" lvl="1" indent="-457200">
                <a:buFont typeface="Arial" panose="020B0604020202020204" pitchFamily="34" charset="0"/>
                <a:buChar char="•"/>
              </a:pPr>
              <a:r>
                <a:rPr lang="en-US" sz="2000" b="1">
                  <a:solidFill>
                    <a:schemeClr val="tx1"/>
                  </a:solidFill>
                </a:rPr>
                <a:t>January 31 </a:t>
              </a:r>
              <a:r>
                <a:rPr lang="en-US" sz="2000">
                  <a:solidFill>
                    <a:schemeClr val="tx1"/>
                  </a:solidFill>
                </a:rPr>
                <a:t>for the March retests</a:t>
              </a:r>
            </a:p>
            <a:p>
              <a:pPr marL="914400" lvl="1" indent="-457200">
                <a:buFont typeface="Arial" panose="020B0604020202020204" pitchFamily="34" charset="0"/>
                <a:buChar char="•"/>
              </a:pPr>
              <a:r>
                <a:rPr lang="en-US" sz="2000" b="1"/>
                <a:t>January 31</a:t>
              </a:r>
              <a:r>
                <a:rPr lang="en-US" sz="2000" b="1">
                  <a:solidFill>
                    <a:schemeClr val="tx1"/>
                  </a:solidFill>
                </a:rPr>
                <a:t> </a:t>
              </a:r>
              <a:r>
                <a:rPr lang="en-US" sz="2000">
                  <a:solidFill>
                    <a:schemeClr val="tx1"/>
                  </a:solidFill>
                </a:rPr>
                <a:t>for grades 3–8</a:t>
              </a:r>
            </a:p>
            <a:p>
              <a:pPr marL="914400" lvl="1" indent="-457200">
                <a:buFont typeface="Arial" panose="020B0604020202020204" pitchFamily="34" charset="0"/>
                <a:buChar char="•"/>
              </a:pPr>
              <a:r>
                <a:rPr lang="en-US" sz="2000" b="1">
                  <a:solidFill>
                    <a:schemeClr val="tx1"/>
                  </a:solidFill>
                </a:rPr>
                <a:t>February 7</a:t>
              </a:r>
              <a:r>
                <a:rPr lang="en-US" sz="2000">
                  <a:solidFill>
                    <a:schemeClr val="tx1"/>
                  </a:solidFill>
                </a:rPr>
                <a:t> for grade 10 ELA and Mathematics </a:t>
              </a:r>
            </a:p>
            <a:p>
              <a:pPr marL="914400" lvl="1" indent="-457200">
                <a:buFont typeface="Arial" panose="020B0604020202020204" pitchFamily="34" charset="0"/>
                <a:buChar char="•"/>
              </a:pPr>
              <a:r>
                <a:rPr lang="en-US" sz="2000" b="1">
                  <a:solidFill>
                    <a:schemeClr val="tx1"/>
                  </a:solidFill>
                </a:rPr>
                <a:t>April 29 </a:t>
              </a:r>
              <a:r>
                <a:rPr lang="en-US" sz="2000">
                  <a:solidFill>
                    <a:schemeClr val="tx1"/>
                  </a:solidFill>
                </a:rPr>
                <a:t>for High school Science</a:t>
              </a:r>
            </a:p>
          </p:txBody>
        </p:sp>
      </p:grpSp>
      <p:cxnSp>
        <p:nvCxnSpPr>
          <p:cNvPr id="8" name="Straight Connector 7">
            <a:extLst>
              <a:ext uri="{FF2B5EF4-FFF2-40B4-BE49-F238E27FC236}">
                <a16:creationId xmlns:a16="http://schemas.microsoft.com/office/drawing/2014/main" id="{A1C18C7F-6709-3DCB-D0FE-EF867892A463}"/>
              </a:ext>
            </a:extLst>
          </p:cNvPr>
          <p:cNvCxnSpPr/>
          <p:nvPr/>
        </p:nvCxnSpPr>
        <p:spPr>
          <a:xfrm>
            <a:off x="6119044" y="1445342"/>
            <a:ext cx="0" cy="48964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60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15629C-1B12-075F-0A9F-8F9225874A53}"/>
              </a:ext>
            </a:extLst>
          </p:cNvPr>
          <p:cNvSpPr>
            <a:spLocks noGrp="1"/>
          </p:cNvSpPr>
          <p:nvPr>
            <p:ph type="title"/>
          </p:nvPr>
        </p:nvSpPr>
        <p:spPr/>
        <p:txBody>
          <a:bodyPr/>
          <a:lstStyle/>
          <a:p>
            <a:r>
              <a:rPr lang="en-US"/>
              <a:t>Poll Question</a:t>
            </a:r>
          </a:p>
        </p:txBody>
      </p:sp>
      <p:sp>
        <p:nvSpPr>
          <p:cNvPr id="2" name="Content Placeholder 1">
            <a:extLst>
              <a:ext uri="{FF2B5EF4-FFF2-40B4-BE49-F238E27FC236}">
                <a16:creationId xmlns:a16="http://schemas.microsoft.com/office/drawing/2014/main" id="{18F99E53-96A3-6884-0027-D2A048D90A8B}"/>
              </a:ext>
            </a:extLst>
          </p:cNvPr>
          <p:cNvSpPr>
            <a:spLocks noGrp="1"/>
          </p:cNvSpPr>
          <p:nvPr>
            <p:ph idx="1"/>
          </p:nvPr>
        </p:nvSpPr>
        <p:spPr/>
        <p:txBody>
          <a:bodyPr>
            <a:normAutofit fontScale="92500" lnSpcReduction="10000"/>
          </a:bodyPr>
          <a:lstStyle/>
          <a:p>
            <a:pPr marL="0" indent="0">
              <a:buNone/>
            </a:pPr>
            <a:r>
              <a:rPr lang="en-US" sz="4000" b="1"/>
              <a:t>Where do you work?</a:t>
            </a:r>
          </a:p>
          <a:p>
            <a:endParaRPr lang="en-US" sz="2800"/>
          </a:p>
          <a:p>
            <a:pPr marL="1022350" lvl="1" indent="-514350">
              <a:buFont typeface="+mj-lt"/>
              <a:buAutoNum type="alphaUcPeriod"/>
            </a:pPr>
            <a:r>
              <a:rPr lang="en-US" sz="3600"/>
              <a:t> At an elementary school</a:t>
            </a:r>
          </a:p>
          <a:p>
            <a:pPr marL="1022350" lvl="1" indent="-514350">
              <a:buFont typeface="+mj-lt"/>
              <a:buAutoNum type="alphaUcPeriod"/>
            </a:pPr>
            <a:r>
              <a:rPr lang="en-US" sz="3600"/>
              <a:t> At a middle school</a:t>
            </a:r>
          </a:p>
          <a:p>
            <a:pPr marL="1022350" lvl="1" indent="-514350">
              <a:buFont typeface="+mj-lt"/>
              <a:buAutoNum type="alphaUcPeriod"/>
            </a:pPr>
            <a:r>
              <a:rPr lang="en-US" sz="3600"/>
              <a:t> At a combined middle/high school</a:t>
            </a:r>
          </a:p>
          <a:p>
            <a:pPr marL="1022350" lvl="1" indent="-514350">
              <a:buFont typeface="+mj-lt"/>
              <a:buAutoNum type="alphaUcPeriod"/>
            </a:pPr>
            <a:r>
              <a:rPr lang="en-US" sz="3600"/>
              <a:t> At a high school</a:t>
            </a:r>
          </a:p>
          <a:p>
            <a:pPr marL="1022350" lvl="1" indent="-514350">
              <a:buFont typeface="+mj-lt"/>
              <a:buAutoNum type="alphaUcPeriod"/>
            </a:pPr>
            <a:r>
              <a:rPr lang="en-US" sz="3600"/>
              <a:t> At a district office</a:t>
            </a:r>
          </a:p>
          <a:p>
            <a:pPr marL="1022350" lvl="1" indent="-514350">
              <a:buFont typeface="+mj-lt"/>
              <a:buAutoNum type="alphaUcPeriod"/>
            </a:pPr>
            <a:r>
              <a:rPr lang="en-US" sz="3600"/>
              <a:t> Other </a:t>
            </a:r>
          </a:p>
          <a:p>
            <a:endParaRPr lang="en-US"/>
          </a:p>
        </p:txBody>
      </p:sp>
    </p:spTree>
    <p:extLst>
      <p:ext uri="{BB962C8B-B14F-4D97-AF65-F5344CB8AC3E}">
        <p14:creationId xmlns:p14="http://schemas.microsoft.com/office/powerpoint/2010/main" val="2451683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Logistics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7"/>
            <a:ext cx="11401544" cy="5161901"/>
          </a:xfrm>
        </p:spPr>
        <p:txBody>
          <a:bodyPr>
            <a:normAutofit/>
          </a:bodyPr>
          <a:lstStyle/>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Use the Q&amp;A feature to ask a question.  </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We will answer some questions aloud at specified times during this training session, and we will email the Q&amp;A afterwards.</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Type your questions anytime, but we may not answer them in real time as some questions may be covered during the presentation. </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Use the thumbs-up icon to “upvote” someone else’s question. </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Email student-specific questions to </a:t>
            </a:r>
            <a:r>
              <a:rPr lang="en-US" dirty="0">
                <a:solidFill>
                  <a:srgbClr val="101D35"/>
                </a:solidFill>
                <a:latin typeface="Arial" panose="020B0604020202020204" pitchFamily="34" charset="0"/>
                <a:cs typeface="Arial" panose="020B0604020202020204" pitchFamily="34" charset="0"/>
                <a:hlinkClick r:id="rId2"/>
              </a:rPr>
              <a:t>mcas@mass.gov</a:t>
            </a:r>
            <a:r>
              <a:rPr lang="en-US" dirty="0">
                <a:solidFill>
                  <a:srgbClr val="101D35"/>
                </a:solidFill>
                <a:latin typeface="Arial" panose="020B0604020202020204" pitchFamily="34" charset="0"/>
                <a:cs typeface="Arial" panose="020B0604020202020204" pitchFamily="34" charset="0"/>
              </a:rPr>
              <a:t> instead of asking here.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This session is being recorded and will be available in about a week in the </a:t>
            </a:r>
            <a:r>
              <a:rPr lang="en-US" dirty="0">
                <a:latin typeface="Arial" panose="020B0604020202020204" pitchFamily="34" charset="0"/>
                <a:cs typeface="Arial" panose="020B0604020202020204" pitchFamily="34" charset="0"/>
                <a:hlinkClick r:id="rId3"/>
              </a:rPr>
              <a:t>MCAS Resource Center</a:t>
            </a:r>
            <a:r>
              <a:rPr lang="en-US" dirty="0">
                <a:solidFill>
                  <a:srgbClr val="101D35"/>
                </a:solidFill>
                <a:latin typeface="Arial" panose="020B0604020202020204" pitchFamily="34" charset="0"/>
                <a:cs typeface="Arial" panose="020B0604020202020204" pitchFamily="34" charset="0"/>
              </a:rPr>
              <a:t>, along with the slides.</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Slides were also emailed out beforehand, and are being posted in the chat.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Closed captioning has been enabled for participants who need it. </a:t>
            </a:r>
          </a:p>
          <a:p>
            <a:endParaRPr lang="en-US" dirty="0"/>
          </a:p>
        </p:txBody>
      </p:sp>
    </p:spTree>
    <p:extLst>
      <p:ext uri="{BB962C8B-B14F-4D97-AF65-F5344CB8AC3E}">
        <p14:creationId xmlns:p14="http://schemas.microsoft.com/office/powerpoint/2010/main" val="1898276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sz="4800"/>
              <a:t>2025 Grades 3–8 </a:t>
            </a:r>
            <a:r>
              <a:rPr lang="en-US" sz="4800">
                <a:hlinkClick r:id="rId2"/>
              </a:rPr>
              <a:t>Administration Schedule </a:t>
            </a:r>
            <a:endParaRPr lang="en-US" sz="4800"/>
          </a:p>
        </p:txBody>
      </p:sp>
      <p:graphicFrame>
        <p:nvGraphicFramePr>
          <p:cNvPr id="4" name="Content Placeholder 4">
            <a:extLst>
              <a:ext uri="{FF2B5EF4-FFF2-40B4-BE49-F238E27FC236}">
                <a16:creationId xmlns:a16="http://schemas.microsoft.com/office/drawing/2014/main" id="{69E31291-6143-E800-3F9E-0A24E09428EC}"/>
              </a:ext>
            </a:extLst>
          </p:cNvPr>
          <p:cNvGraphicFramePr>
            <a:graphicFrameLocks noGrp="1"/>
          </p:cNvGraphicFramePr>
          <p:nvPr>
            <p:ph idx="1"/>
            <p:extLst>
              <p:ext uri="{D42A27DB-BD31-4B8C-83A1-F6EECF244321}">
                <p14:modId xmlns:p14="http://schemas.microsoft.com/office/powerpoint/2010/main" val="582776802"/>
              </p:ext>
            </p:extLst>
          </p:nvPr>
        </p:nvGraphicFramePr>
        <p:xfrm>
          <a:off x="671804" y="1445341"/>
          <a:ext cx="10448480" cy="3113916"/>
        </p:xfrm>
        <a:graphic>
          <a:graphicData uri="http://schemas.openxmlformats.org/drawingml/2006/table">
            <a:tbl>
              <a:tblPr firstRow="1">
                <a:tableStyleId>{2D5ABB26-0587-4C30-8999-92F81FD0307C}</a:tableStyleId>
              </a:tblPr>
              <a:tblGrid>
                <a:gridCol w="5977641">
                  <a:extLst>
                    <a:ext uri="{9D8B030D-6E8A-4147-A177-3AD203B41FA5}">
                      <a16:colId xmlns:a16="http://schemas.microsoft.com/office/drawing/2014/main" val="528703818"/>
                    </a:ext>
                  </a:extLst>
                </a:gridCol>
                <a:gridCol w="4470839">
                  <a:extLst>
                    <a:ext uri="{9D8B030D-6E8A-4147-A177-3AD203B41FA5}">
                      <a16:colId xmlns:a16="http://schemas.microsoft.com/office/drawing/2014/main" val="1488220293"/>
                    </a:ext>
                  </a:extLst>
                </a:gridCol>
              </a:tblGrid>
              <a:tr h="1408596">
                <a:tc>
                  <a:txBody>
                    <a:bodyPr/>
                    <a:lstStyle/>
                    <a:p>
                      <a:pPr marL="0" marR="0">
                        <a:spcBef>
                          <a:spcPts val="0"/>
                        </a:spcBef>
                        <a:spcAft>
                          <a:spcPts val="0"/>
                        </a:spcAft>
                      </a:pPr>
                      <a:r>
                        <a:rPr lang="en-US" sz="2800" b="0" kern="1200">
                          <a:solidFill>
                            <a:schemeClr val="dk1"/>
                          </a:solidFill>
                          <a:latin typeface="Arial" panose="020B0604020202020204" pitchFamily="34" charset="0"/>
                          <a:cs typeface="Arial" panose="020B0604020202020204" pitchFamily="34" charset="0"/>
                        </a:rPr>
                        <a:t>ELA testing window</a:t>
                      </a:r>
                      <a:endParaRPr lang="en-US" sz="2800" b="0" kern="1200">
                        <a:solidFill>
                          <a:schemeClr val="dk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800" b="1" kern="1200">
                          <a:solidFill>
                            <a:schemeClr val="dk1"/>
                          </a:solidFill>
                          <a:latin typeface="Arial" panose="020B0604020202020204" pitchFamily="34" charset="0"/>
                          <a:cs typeface="Arial" panose="020B0604020202020204" pitchFamily="34" charset="0"/>
                        </a:rPr>
                        <a:t>March 24–April 18</a:t>
                      </a:r>
                    </a:p>
                    <a:p>
                      <a:pPr marL="0" marR="0">
                        <a:spcBef>
                          <a:spcPts val="0"/>
                        </a:spcBef>
                        <a:spcAft>
                          <a:spcPts val="0"/>
                        </a:spcAft>
                      </a:pPr>
                      <a:r>
                        <a:rPr lang="en-US" sz="2200" b="0" kern="1200">
                          <a:solidFill>
                            <a:schemeClr val="dk1"/>
                          </a:solidFill>
                          <a:latin typeface="Arial" panose="020B0604020202020204" pitchFamily="34" charset="0"/>
                          <a:cs typeface="Arial" panose="020B0604020202020204" pitchFamily="34" charset="0"/>
                        </a:rPr>
                        <a:t>(Note that ELA will be administered earlier than Mathematics and STE.)</a:t>
                      </a:r>
                      <a:endParaRPr lang="en-US" sz="2200" b="0" kern="1200">
                        <a:solidFill>
                          <a:schemeClr val="dk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87625"/>
                  </a:ext>
                </a:extLst>
              </a:tr>
              <a:tr h="560452">
                <a:tc>
                  <a:txBody>
                    <a:bodyPr/>
                    <a:lstStyle/>
                    <a:p>
                      <a:pPr marL="0" marR="0">
                        <a:spcBef>
                          <a:spcPts val="0"/>
                        </a:spcBef>
                        <a:spcAft>
                          <a:spcPts val="0"/>
                        </a:spcAft>
                      </a:pPr>
                      <a:r>
                        <a:rPr lang="en-US" sz="2800" kern="1200">
                          <a:solidFill>
                            <a:schemeClr val="dk1"/>
                          </a:solidFill>
                          <a:latin typeface="Arial" panose="020B0604020202020204" pitchFamily="34" charset="0"/>
                          <a:cs typeface="Arial" panose="020B0604020202020204" pitchFamily="34" charset="0"/>
                        </a:rPr>
                        <a:t>Mathematics testing window </a:t>
                      </a:r>
                      <a:endParaRPr lang="en-US" sz="2800" kern="1200">
                        <a:solidFill>
                          <a:schemeClr val="dk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800" b="1" kern="1200">
                          <a:solidFill>
                            <a:schemeClr val="dk1"/>
                          </a:solidFill>
                          <a:latin typeface="Arial" panose="020B0604020202020204" pitchFamily="34" charset="0"/>
                          <a:cs typeface="Arial" panose="020B0604020202020204" pitchFamily="34" charset="0"/>
                        </a:rPr>
                        <a:t>April 28–May 23</a:t>
                      </a:r>
                      <a:endParaRPr lang="en-US" sz="2800" b="1" kern="1200">
                        <a:solidFill>
                          <a:schemeClr val="dk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4144363"/>
                  </a:ext>
                </a:extLst>
              </a:tr>
              <a:tr h="560452">
                <a:tc>
                  <a:txBody>
                    <a:bodyPr/>
                    <a:lstStyle/>
                    <a:p>
                      <a:pPr marL="0" marR="0">
                        <a:spcBef>
                          <a:spcPts val="0"/>
                        </a:spcBef>
                        <a:spcAft>
                          <a:spcPts val="0"/>
                        </a:spcAft>
                      </a:pPr>
                      <a:r>
                        <a:rPr lang="en-US" sz="2800" kern="1200">
                          <a:solidFill>
                            <a:schemeClr val="dk1"/>
                          </a:solidFill>
                          <a:latin typeface="Arial" panose="020B0604020202020204" pitchFamily="34" charset="0"/>
                          <a:cs typeface="Arial" panose="020B0604020202020204" pitchFamily="34" charset="0"/>
                        </a:rPr>
                        <a:t>STE testing window (grades 5 and 8)</a:t>
                      </a:r>
                      <a:endParaRPr lang="en-US" sz="2800" kern="1200">
                        <a:solidFill>
                          <a:schemeClr val="dk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800" b="1" kern="1200">
                          <a:solidFill>
                            <a:schemeClr val="dk1"/>
                          </a:solidFill>
                          <a:latin typeface="Arial" panose="020B0604020202020204" pitchFamily="34" charset="0"/>
                          <a:cs typeface="Arial" panose="020B0604020202020204" pitchFamily="34" charset="0"/>
                        </a:rPr>
                        <a:t>April 28–May 23</a:t>
                      </a:r>
                      <a:endParaRPr lang="en-US" sz="2800" b="1" kern="1200">
                        <a:solidFill>
                          <a:schemeClr val="dk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5992345"/>
                  </a:ext>
                </a:extLst>
              </a:tr>
              <a:tr h="560452">
                <a:tc>
                  <a:txBody>
                    <a:bodyPr/>
                    <a:lstStyle/>
                    <a:p>
                      <a:pPr marL="0" marR="0">
                        <a:spcBef>
                          <a:spcPts val="0"/>
                        </a:spcBef>
                        <a:spcAft>
                          <a:spcPts val="0"/>
                        </a:spcAft>
                      </a:pPr>
                      <a:r>
                        <a:rPr lang="en-US" sz="2800" kern="1200">
                          <a:solidFill>
                            <a:schemeClr val="dk1"/>
                          </a:solidFill>
                          <a:latin typeface="Arial" panose="020B0604020202020204" pitchFamily="34" charset="0"/>
                          <a:cs typeface="Arial" panose="020B0604020202020204" pitchFamily="34" charset="0"/>
                        </a:rPr>
                        <a:t>Civics testing window (grade 8)</a:t>
                      </a:r>
                      <a:endParaRPr lang="en-US" sz="2800" kern="1200">
                        <a:solidFill>
                          <a:schemeClr val="dk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800" b="1" kern="1200">
                          <a:solidFill>
                            <a:schemeClr val="dk1"/>
                          </a:solidFill>
                          <a:latin typeface="Arial" panose="020B0604020202020204" pitchFamily="34" charset="0"/>
                          <a:cs typeface="Arial" panose="020B0604020202020204" pitchFamily="34" charset="0"/>
                        </a:rPr>
                        <a:t>April 28–June 6 </a:t>
                      </a:r>
                      <a:endParaRPr lang="en-US" sz="2800" b="1" kern="1200">
                        <a:solidFill>
                          <a:schemeClr val="dk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0681292"/>
                  </a:ext>
                </a:extLst>
              </a:tr>
            </a:tbl>
          </a:graphicData>
        </a:graphic>
      </p:graphicFrame>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1389308" y="4667303"/>
            <a:ext cx="9413383" cy="1808354"/>
          </a:xfrm>
        </p:spPr>
        <p:txBody>
          <a:bodyPr>
            <a:normAutofit fontScale="70000" lnSpcReduction="20000"/>
          </a:bodyPr>
          <a:lstStyle/>
          <a:p>
            <a:pPr marL="342900" indent="-342900">
              <a:buFont typeface="Arial" panose="020B0604020202020204" pitchFamily="34" charset="0"/>
              <a:buChar char="•"/>
            </a:pPr>
            <a:r>
              <a:rPr lang="en-US"/>
              <a:t>These testing windows include </a:t>
            </a:r>
            <a:r>
              <a:rPr lang="en-US" b="1" i="1"/>
              <a:t>all</a:t>
            </a:r>
            <a:r>
              <a:rPr lang="en-US"/>
              <a:t> make-up testing. </a:t>
            </a:r>
          </a:p>
          <a:p>
            <a:pPr marL="342900" indent="-342900">
              <a:buFont typeface="Arial" panose="020B0604020202020204" pitchFamily="34" charset="0"/>
              <a:buChar char="•"/>
            </a:pPr>
            <a:r>
              <a:rPr lang="en-US"/>
              <a:t>The sequence for administering tests should be as follows, </a:t>
            </a:r>
            <a:r>
              <a:rPr lang="en-US" b="1" i="1"/>
              <a:t>when possible</a:t>
            </a:r>
          </a:p>
          <a:p>
            <a:pPr marL="800100" lvl="1" indent="-342900">
              <a:buFont typeface="Arial" panose="020B0604020202020204" pitchFamily="34" charset="0"/>
              <a:buChar char="•"/>
            </a:pPr>
            <a:r>
              <a:rPr lang="en-US" sz="2600" i="1">
                <a:solidFill>
                  <a:schemeClr val="tx1"/>
                </a:solidFill>
              </a:rPr>
              <a:t>first</a:t>
            </a:r>
            <a:r>
              <a:rPr lang="en-US" sz="2600">
                <a:solidFill>
                  <a:schemeClr val="tx1"/>
                </a:solidFill>
              </a:rPr>
              <a:t> ELA</a:t>
            </a:r>
          </a:p>
          <a:p>
            <a:pPr marL="800100" lvl="1" indent="-342900">
              <a:buFont typeface="Arial" panose="020B0604020202020204" pitchFamily="34" charset="0"/>
              <a:buChar char="•"/>
            </a:pPr>
            <a:r>
              <a:rPr lang="en-US" sz="2600" i="1">
                <a:solidFill>
                  <a:schemeClr val="tx1"/>
                </a:solidFill>
              </a:rPr>
              <a:t>followed by </a:t>
            </a:r>
            <a:r>
              <a:rPr lang="en-US" sz="2600">
                <a:solidFill>
                  <a:schemeClr val="tx1"/>
                </a:solidFill>
              </a:rPr>
              <a:t>Mathematics</a:t>
            </a:r>
          </a:p>
          <a:p>
            <a:pPr marL="800100" lvl="1" indent="-342900">
              <a:buFont typeface="Arial" panose="020B0604020202020204" pitchFamily="34" charset="0"/>
              <a:buChar char="•"/>
            </a:pPr>
            <a:r>
              <a:rPr lang="en-US" sz="2600" i="1">
                <a:solidFill>
                  <a:schemeClr val="tx1"/>
                </a:solidFill>
              </a:rPr>
              <a:t>followed by </a:t>
            </a:r>
            <a:r>
              <a:rPr lang="en-US" sz="2600">
                <a:solidFill>
                  <a:schemeClr val="tx1"/>
                </a:solidFill>
              </a:rPr>
              <a:t>STE</a:t>
            </a:r>
          </a:p>
          <a:p>
            <a:pPr marL="800100" lvl="1" indent="-342900">
              <a:buFont typeface="Arial" panose="020B0604020202020204" pitchFamily="34" charset="0"/>
              <a:buChar char="•"/>
            </a:pPr>
            <a:r>
              <a:rPr lang="en-US" sz="2600">
                <a:solidFill>
                  <a:schemeClr val="tx1"/>
                </a:solidFill>
              </a:rPr>
              <a:t>Civics can be administered at any time between April 28 and June 6.</a:t>
            </a:r>
          </a:p>
        </p:txBody>
      </p:sp>
    </p:spTree>
    <p:extLst>
      <p:ext uri="{BB962C8B-B14F-4D97-AF65-F5344CB8AC3E}">
        <p14:creationId xmlns:p14="http://schemas.microsoft.com/office/powerpoint/2010/main" val="2981521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4000"/>
              <a:t>Recommended Testing Times for Grades 3–8 </a:t>
            </a:r>
          </a:p>
        </p:txBody>
      </p:sp>
      <p:graphicFrame>
        <p:nvGraphicFramePr>
          <p:cNvPr id="4" name="Table 14">
            <a:extLst>
              <a:ext uri="{FF2B5EF4-FFF2-40B4-BE49-F238E27FC236}">
                <a16:creationId xmlns:a16="http://schemas.microsoft.com/office/drawing/2014/main" id="{B1EA8FE3-1805-38C8-4B09-96C7AFBE42E0}"/>
              </a:ext>
            </a:extLst>
          </p:cNvPr>
          <p:cNvGraphicFramePr>
            <a:graphicFrameLocks noGrp="1"/>
          </p:cNvGraphicFramePr>
          <p:nvPr>
            <p:ph idx="1"/>
            <p:extLst>
              <p:ext uri="{D42A27DB-BD31-4B8C-83A1-F6EECF244321}">
                <p14:modId xmlns:p14="http://schemas.microsoft.com/office/powerpoint/2010/main" val="3906249291"/>
              </p:ext>
            </p:extLst>
          </p:nvPr>
        </p:nvGraphicFramePr>
        <p:xfrm>
          <a:off x="553716" y="1392282"/>
          <a:ext cx="11084567" cy="3448093"/>
        </p:xfrm>
        <a:graphic>
          <a:graphicData uri="http://schemas.openxmlformats.org/drawingml/2006/table">
            <a:tbl>
              <a:tblPr firstRow="1" bandRow="1">
                <a:tableStyleId>{5C22544A-7EE6-4342-B048-85BDC9FD1C3A}</a:tableStyleId>
              </a:tblPr>
              <a:tblGrid>
                <a:gridCol w="4152825">
                  <a:extLst>
                    <a:ext uri="{9D8B030D-6E8A-4147-A177-3AD203B41FA5}">
                      <a16:colId xmlns:a16="http://schemas.microsoft.com/office/drawing/2014/main" val="1570459846"/>
                    </a:ext>
                  </a:extLst>
                </a:gridCol>
                <a:gridCol w="6931742">
                  <a:extLst>
                    <a:ext uri="{9D8B030D-6E8A-4147-A177-3AD203B41FA5}">
                      <a16:colId xmlns:a16="http://schemas.microsoft.com/office/drawing/2014/main" val="1865590529"/>
                    </a:ext>
                  </a:extLst>
                </a:gridCol>
              </a:tblGrid>
              <a:tr h="1361089">
                <a:tc>
                  <a:txBody>
                    <a:bodyPr/>
                    <a:lstStyle/>
                    <a:p>
                      <a:pPr marL="0" marR="0" algn="l" defTabSz="914400" rtl="0" eaLnBrk="1" latinLnBrk="0" hangingPunct="1">
                        <a:lnSpc>
                          <a:spcPct val="115000"/>
                        </a:lnSpc>
                        <a:spcBef>
                          <a:spcPts val="0"/>
                        </a:spcBef>
                        <a:spcAft>
                          <a:spcPts val="0"/>
                        </a:spcAft>
                      </a:pPr>
                      <a:r>
                        <a:rPr lang="en-US" sz="2400" kern="1200">
                          <a:solidFill>
                            <a:schemeClr val="bg1"/>
                          </a:solidFill>
                          <a:latin typeface="Arial" panose="020B0604020202020204" pitchFamily="34" charset="0"/>
                          <a:ea typeface="+mn-ea"/>
                          <a:cs typeface="Arial" panose="020B0604020202020204" pitchFamily="34" charset="0"/>
                        </a:rPr>
                        <a:t>MCAS Subject Area Test for Grades 3–8</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400" kern="1200">
                          <a:solidFill>
                            <a:schemeClr val="bg1"/>
                          </a:solidFill>
                          <a:latin typeface="Arial" panose="020B0604020202020204" pitchFamily="34" charset="0"/>
                          <a:ea typeface="+mn-ea"/>
                          <a:cs typeface="Arial" panose="020B0604020202020204" pitchFamily="34" charset="0"/>
                        </a:rPr>
                        <a:t>Recommended Testing Times for Spring 2025 </a:t>
                      </a:r>
                      <a:br>
                        <a:rPr lang="en-US" sz="2400" kern="1200">
                          <a:solidFill>
                            <a:schemeClr val="bg1"/>
                          </a:solidFill>
                          <a:latin typeface="Arial" panose="020B0604020202020204" pitchFamily="34" charset="0"/>
                          <a:ea typeface="+mn-ea"/>
                          <a:cs typeface="Arial" panose="020B0604020202020204" pitchFamily="34" charset="0"/>
                        </a:rPr>
                      </a:br>
                      <a:r>
                        <a:rPr lang="en-US" sz="2400" kern="1200">
                          <a:solidFill>
                            <a:schemeClr val="bg1"/>
                          </a:solidFill>
                          <a:latin typeface="Arial" panose="020B0604020202020204" pitchFamily="34" charset="0"/>
                          <a:ea typeface="+mn-ea"/>
                          <a:cs typeface="Arial" panose="020B0604020202020204" pitchFamily="34" charset="0"/>
                        </a:rPr>
                        <a:t>(2 sessions per test)</a:t>
                      </a:r>
                    </a:p>
                  </a:txBody>
                  <a:tcPr marL="68580" marR="68580" marT="0" marB="0"/>
                </a:tc>
                <a:extLst>
                  <a:ext uri="{0D108BD9-81ED-4DB2-BD59-A6C34878D82A}">
                    <a16:rowId xmlns:a16="http://schemas.microsoft.com/office/drawing/2014/main" val="3660190228"/>
                  </a:ext>
                </a:extLst>
              </a:tr>
              <a:tr h="427190">
                <a:tc>
                  <a:txBody>
                    <a:bodyPr/>
                    <a:lstStyle/>
                    <a:p>
                      <a:pPr marL="0" marR="0" algn="l" defTabSz="914400" rtl="0" eaLnBrk="1" latinLnBrk="0" hangingPunct="1">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ELA</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2 to 2½ hours per session</a:t>
                      </a:r>
                    </a:p>
                  </a:txBody>
                  <a:tcPr marL="68580" marR="68580" marT="0" marB="0"/>
                </a:tc>
                <a:extLst>
                  <a:ext uri="{0D108BD9-81ED-4DB2-BD59-A6C34878D82A}">
                    <a16:rowId xmlns:a16="http://schemas.microsoft.com/office/drawing/2014/main" val="336394460"/>
                  </a:ext>
                </a:extLst>
              </a:tr>
              <a:tr h="427190">
                <a:tc>
                  <a:txBody>
                    <a:bodyPr/>
                    <a:lstStyle/>
                    <a:p>
                      <a:pPr marL="0" marR="0" algn="l" defTabSz="914400" rtl="0" eaLnBrk="1" latinLnBrk="0" hangingPunct="1">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Mathematics</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1½ hours per session</a:t>
                      </a:r>
                    </a:p>
                  </a:txBody>
                  <a:tcPr marL="68580" marR="68580" marT="0" marB="0"/>
                </a:tc>
                <a:extLst>
                  <a:ext uri="{0D108BD9-81ED-4DB2-BD59-A6C34878D82A}">
                    <a16:rowId xmlns:a16="http://schemas.microsoft.com/office/drawing/2014/main" val="2321756982"/>
                  </a:ext>
                </a:extLst>
              </a:tr>
              <a:tr h="427190">
                <a:tc>
                  <a:txBody>
                    <a:bodyPr/>
                    <a:lstStyle/>
                    <a:p>
                      <a:pPr marL="0" marR="0" algn="l" defTabSz="914400" rtl="0" eaLnBrk="1" latinLnBrk="0" hangingPunct="1">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Grades 5 and 8 STE </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1 to 1½ hours per session</a:t>
                      </a:r>
                    </a:p>
                  </a:txBody>
                  <a:tcPr marL="68580" marR="68580" marT="0" marB="0"/>
                </a:tc>
                <a:extLst>
                  <a:ext uri="{0D108BD9-81ED-4DB2-BD59-A6C34878D82A}">
                    <a16:rowId xmlns:a16="http://schemas.microsoft.com/office/drawing/2014/main" val="1997843192"/>
                  </a:ext>
                </a:extLst>
              </a:tr>
              <a:tr h="427190">
                <a:tc>
                  <a:txBody>
                    <a:bodyPr/>
                    <a:lstStyle/>
                    <a:p>
                      <a:pPr marL="0" marR="0" algn="l" defTabSz="914400" rtl="0" eaLnBrk="1" latinLnBrk="0" hangingPunct="1">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Grade 8 Civics</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State-level performance task: 1 hour</a:t>
                      </a:r>
                    </a:p>
                    <a:p>
                      <a:pPr marL="0" marR="0" algn="l" defTabSz="914400" rtl="0" eaLnBrk="1" latinLnBrk="0" hangingPunct="1">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End-of-course (EOC) test: 1 hour</a:t>
                      </a:r>
                    </a:p>
                  </a:txBody>
                  <a:tcPr marL="68580" marR="68580" marT="0" marB="0"/>
                </a:tc>
                <a:extLst>
                  <a:ext uri="{0D108BD9-81ED-4DB2-BD59-A6C34878D82A}">
                    <a16:rowId xmlns:a16="http://schemas.microsoft.com/office/drawing/2014/main" val="2014025292"/>
                  </a:ext>
                </a:extLst>
              </a:tr>
            </a:tbl>
          </a:graphicData>
        </a:graphic>
      </p:graphicFrame>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952500" y="4983521"/>
            <a:ext cx="10515600" cy="1628063"/>
          </a:xfrm>
        </p:spPr>
        <p:txBody>
          <a:bodyPr>
            <a:normAutofit/>
          </a:bodyPr>
          <a:lstStyle/>
          <a:p>
            <a:r>
              <a:rPr lang="en-US" sz="2200"/>
              <a:t>Each test session must be administered simultaneously to all students taking that particular test in your school except for students who receive DF10 (Specific Time of Day) or DF3 (Frequent Breaks). See Part III, section C, of the PAM for scheduling guidance. </a:t>
            </a:r>
          </a:p>
          <a:p>
            <a:endParaRPr lang="en-US" sz="3200"/>
          </a:p>
        </p:txBody>
      </p:sp>
    </p:spTree>
    <p:extLst>
      <p:ext uri="{BB962C8B-B14F-4D97-AF65-F5344CB8AC3E}">
        <p14:creationId xmlns:p14="http://schemas.microsoft.com/office/powerpoint/2010/main" val="4053315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625151" y="251715"/>
            <a:ext cx="11151637" cy="914612"/>
          </a:xfrm>
        </p:spPr>
        <p:txBody>
          <a:bodyPr>
            <a:noAutofit/>
          </a:bodyPr>
          <a:lstStyle/>
          <a:p>
            <a:r>
              <a:rPr lang="en-US" sz="3800"/>
              <a:t>2025 Grade 10 </a:t>
            </a:r>
            <a:r>
              <a:rPr lang="en-US" sz="3800">
                <a:hlinkClick r:id="rId2"/>
              </a:rPr>
              <a:t>Prescribed Administration Schedule </a:t>
            </a:r>
            <a:endParaRPr lang="en-US" sz="3800"/>
          </a:p>
        </p:txBody>
      </p:sp>
      <p:graphicFrame>
        <p:nvGraphicFramePr>
          <p:cNvPr id="6" name="Content Placeholder 4">
            <a:extLst>
              <a:ext uri="{FF2B5EF4-FFF2-40B4-BE49-F238E27FC236}">
                <a16:creationId xmlns:a16="http://schemas.microsoft.com/office/drawing/2014/main" id="{0BE55C09-295B-4CC8-8B56-CAB644EB56BB}"/>
              </a:ext>
            </a:extLst>
          </p:cNvPr>
          <p:cNvGraphicFramePr>
            <a:graphicFrameLocks/>
          </p:cNvGraphicFramePr>
          <p:nvPr>
            <p:extLst>
              <p:ext uri="{D42A27DB-BD31-4B8C-83A1-F6EECF244321}">
                <p14:modId xmlns:p14="http://schemas.microsoft.com/office/powerpoint/2010/main" val="1002568683"/>
              </p:ext>
            </p:extLst>
          </p:nvPr>
        </p:nvGraphicFramePr>
        <p:xfrm>
          <a:off x="625151" y="1427047"/>
          <a:ext cx="11151637" cy="3352144"/>
        </p:xfrm>
        <a:graphic>
          <a:graphicData uri="http://schemas.openxmlformats.org/drawingml/2006/table">
            <a:tbl>
              <a:tblPr firstRow="1" bandRow="1">
                <a:tableStyleId>{5C22544A-7EE6-4342-B048-85BDC9FD1C3A}</a:tableStyleId>
              </a:tblPr>
              <a:tblGrid>
                <a:gridCol w="2447658">
                  <a:extLst>
                    <a:ext uri="{9D8B030D-6E8A-4147-A177-3AD203B41FA5}">
                      <a16:colId xmlns:a16="http://schemas.microsoft.com/office/drawing/2014/main" val="3767213749"/>
                    </a:ext>
                  </a:extLst>
                </a:gridCol>
                <a:gridCol w="5668742">
                  <a:extLst>
                    <a:ext uri="{9D8B030D-6E8A-4147-A177-3AD203B41FA5}">
                      <a16:colId xmlns:a16="http://schemas.microsoft.com/office/drawing/2014/main" val="528703818"/>
                    </a:ext>
                  </a:extLst>
                </a:gridCol>
                <a:gridCol w="3035237">
                  <a:extLst>
                    <a:ext uri="{9D8B030D-6E8A-4147-A177-3AD203B41FA5}">
                      <a16:colId xmlns:a16="http://schemas.microsoft.com/office/drawing/2014/main" val="1488220293"/>
                    </a:ext>
                  </a:extLst>
                </a:gridCol>
              </a:tblGrid>
              <a:tr h="1537141">
                <a:tc>
                  <a:txBody>
                    <a:bodyPr/>
                    <a:lstStyle/>
                    <a:p>
                      <a:pPr marL="0" marR="0">
                        <a:lnSpc>
                          <a:spcPct val="115000"/>
                        </a:lnSpc>
                        <a:spcBef>
                          <a:spcPts val="0"/>
                        </a:spcBef>
                        <a:spcAft>
                          <a:spcPts val="0"/>
                        </a:spcAft>
                      </a:pPr>
                      <a:r>
                        <a:rPr lang="en-US" sz="2400" b="0" kern="1200">
                          <a:solidFill>
                            <a:schemeClr val="dk1"/>
                          </a:solidFill>
                          <a:latin typeface="Arial" panose="020B0604020202020204" pitchFamily="34" charset="0"/>
                          <a:ea typeface="+mn-ea"/>
                          <a:cs typeface="Arial" panose="020B0604020202020204" pitchFamily="34" charset="0"/>
                        </a:rPr>
                        <a:t>Grade 10 ELA </a:t>
                      </a:r>
                    </a:p>
                  </a:txBody>
                  <a:tcPr marL="71755" marR="71755"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5000"/>
                        </a:lnSpc>
                        <a:spcBef>
                          <a:spcPts val="0"/>
                        </a:spcBef>
                        <a:spcAft>
                          <a:spcPts val="0"/>
                        </a:spcAft>
                      </a:pPr>
                      <a:r>
                        <a:rPr lang="en-US" sz="2400" b="0" kern="1200">
                          <a:solidFill>
                            <a:schemeClr val="dk1"/>
                          </a:solidFill>
                          <a:latin typeface="Arial" panose="020B0604020202020204" pitchFamily="34" charset="0"/>
                          <a:ea typeface="+mn-ea"/>
                          <a:cs typeface="Arial" panose="020B0604020202020204" pitchFamily="34" charset="0"/>
                        </a:rPr>
                        <a:t>ELA Session 1</a:t>
                      </a:r>
                    </a:p>
                    <a:p>
                      <a:pPr marL="0" marR="0">
                        <a:lnSpc>
                          <a:spcPct val="125000"/>
                        </a:lnSpc>
                        <a:spcBef>
                          <a:spcPts val="0"/>
                        </a:spcBef>
                        <a:spcAft>
                          <a:spcPts val="0"/>
                        </a:spcAft>
                      </a:pPr>
                      <a:r>
                        <a:rPr lang="en-US" sz="2400" b="0" kern="1200">
                          <a:solidFill>
                            <a:schemeClr val="dk1"/>
                          </a:solidFill>
                          <a:latin typeface="Arial" panose="020B0604020202020204" pitchFamily="34" charset="0"/>
                          <a:ea typeface="+mn-ea"/>
                          <a:cs typeface="Arial" panose="020B0604020202020204" pitchFamily="34" charset="0"/>
                        </a:rPr>
                        <a:t>ELA Session 2</a:t>
                      </a:r>
                    </a:p>
                    <a:p>
                      <a:pPr marL="0" marR="0">
                        <a:lnSpc>
                          <a:spcPct val="125000"/>
                        </a:lnSpc>
                        <a:spcBef>
                          <a:spcPts val="0"/>
                        </a:spcBef>
                        <a:spcAft>
                          <a:spcPts val="0"/>
                        </a:spcAft>
                      </a:pPr>
                      <a:r>
                        <a:rPr lang="en-US" sz="2400" b="0" kern="1200">
                          <a:solidFill>
                            <a:schemeClr val="dk1"/>
                          </a:solidFill>
                          <a:latin typeface="Arial" panose="020B0604020202020204" pitchFamily="34" charset="0"/>
                          <a:ea typeface="+mn-ea"/>
                          <a:cs typeface="Arial" panose="020B0604020202020204" pitchFamily="34" charset="0"/>
                        </a:rPr>
                        <a:t>Last date for </a:t>
                      </a:r>
                      <a:r>
                        <a:rPr lang="en-US" sz="2400" b="1" i="1" kern="1200">
                          <a:solidFill>
                            <a:schemeClr val="dk1"/>
                          </a:solidFill>
                          <a:latin typeface="Arial" panose="020B0604020202020204" pitchFamily="34" charset="0"/>
                          <a:ea typeface="+mn-ea"/>
                          <a:cs typeface="Arial" panose="020B0604020202020204" pitchFamily="34" charset="0"/>
                        </a:rPr>
                        <a:t>all</a:t>
                      </a:r>
                      <a:r>
                        <a:rPr lang="en-US" sz="2400" b="1" kern="1200">
                          <a:solidFill>
                            <a:schemeClr val="dk1"/>
                          </a:solidFill>
                          <a:latin typeface="Arial" panose="020B0604020202020204" pitchFamily="34" charset="0"/>
                          <a:ea typeface="+mn-ea"/>
                          <a:cs typeface="Arial" panose="020B0604020202020204" pitchFamily="34" charset="0"/>
                        </a:rPr>
                        <a:t> </a:t>
                      </a:r>
                      <a:r>
                        <a:rPr lang="en-US" sz="2400" b="0" kern="1200">
                          <a:solidFill>
                            <a:schemeClr val="dk1"/>
                          </a:solidFill>
                          <a:latin typeface="Arial" panose="020B0604020202020204" pitchFamily="34" charset="0"/>
                          <a:ea typeface="+mn-ea"/>
                          <a:cs typeface="Arial" panose="020B0604020202020204" pitchFamily="34" charset="0"/>
                        </a:rPr>
                        <a:t>make-up testing</a:t>
                      </a:r>
                    </a:p>
                  </a:txBody>
                  <a:tcPr marL="71755" marR="71755"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5000"/>
                        </a:lnSpc>
                        <a:spcBef>
                          <a:spcPts val="0"/>
                        </a:spcBef>
                        <a:spcAft>
                          <a:spcPts val="0"/>
                        </a:spcAft>
                      </a:pPr>
                      <a:r>
                        <a:rPr lang="en-US" sz="2400" b="1" kern="1200">
                          <a:solidFill>
                            <a:schemeClr val="dk1"/>
                          </a:solidFill>
                          <a:latin typeface="Arial" panose="020B0604020202020204" pitchFamily="34" charset="0"/>
                          <a:ea typeface="+mn-ea"/>
                          <a:cs typeface="Arial" panose="020B0604020202020204" pitchFamily="34" charset="0"/>
                        </a:rPr>
                        <a:t>March 25</a:t>
                      </a:r>
                    </a:p>
                    <a:p>
                      <a:pPr marL="0" marR="0">
                        <a:lnSpc>
                          <a:spcPct val="125000"/>
                        </a:lnSpc>
                        <a:spcBef>
                          <a:spcPts val="0"/>
                        </a:spcBef>
                        <a:spcAft>
                          <a:spcPts val="0"/>
                        </a:spcAft>
                      </a:pPr>
                      <a:r>
                        <a:rPr lang="en-US" sz="2400" b="1" kern="1200">
                          <a:solidFill>
                            <a:schemeClr val="dk1"/>
                          </a:solidFill>
                          <a:latin typeface="Arial" panose="020B0604020202020204" pitchFamily="34" charset="0"/>
                          <a:ea typeface="+mn-ea"/>
                          <a:cs typeface="Arial" panose="020B0604020202020204" pitchFamily="34" charset="0"/>
                        </a:rPr>
                        <a:t>March 26</a:t>
                      </a:r>
                    </a:p>
                    <a:p>
                      <a:pPr marL="0" marR="0">
                        <a:lnSpc>
                          <a:spcPct val="125000"/>
                        </a:lnSpc>
                        <a:spcBef>
                          <a:spcPts val="0"/>
                        </a:spcBef>
                        <a:spcAft>
                          <a:spcPts val="0"/>
                        </a:spcAft>
                      </a:pPr>
                      <a:r>
                        <a:rPr lang="en-US" sz="2400" b="0" kern="1200">
                          <a:solidFill>
                            <a:schemeClr val="dk1"/>
                          </a:solidFill>
                          <a:latin typeface="Arial" panose="020B0604020202020204" pitchFamily="34" charset="0"/>
                          <a:ea typeface="+mn-ea"/>
                          <a:cs typeface="Arial" panose="020B0604020202020204" pitchFamily="34" charset="0"/>
                        </a:rPr>
                        <a:t>April 3</a:t>
                      </a:r>
                    </a:p>
                  </a:txBody>
                  <a:tcPr marL="71755" marR="68580"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7300188"/>
                  </a:ext>
                </a:extLst>
              </a:tr>
              <a:tr h="1815003">
                <a:tc>
                  <a:txBody>
                    <a:bodyPr/>
                    <a:lstStyle/>
                    <a:p>
                      <a:pPr marL="0" marR="0">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Grade 10 Mathematics</a:t>
                      </a:r>
                    </a:p>
                  </a:txBody>
                  <a:tcPr marL="71755" marR="71755"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4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Mathematics Session 1</a:t>
                      </a:r>
                    </a:p>
                    <a:p>
                      <a:pPr marL="0" marR="0">
                        <a:lnSpc>
                          <a:spcPct val="14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Mathematics Session 2</a:t>
                      </a:r>
                    </a:p>
                    <a:p>
                      <a:pPr marL="0" marR="0">
                        <a:lnSpc>
                          <a:spcPct val="14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Last date for </a:t>
                      </a:r>
                      <a:r>
                        <a:rPr lang="en-US" sz="2400" b="1" i="1" kern="1200">
                          <a:solidFill>
                            <a:schemeClr val="dk1"/>
                          </a:solidFill>
                          <a:latin typeface="Arial" panose="020B0604020202020204" pitchFamily="34" charset="0"/>
                          <a:ea typeface="+mn-ea"/>
                          <a:cs typeface="Arial" panose="020B0604020202020204" pitchFamily="34" charset="0"/>
                        </a:rPr>
                        <a:t>all </a:t>
                      </a:r>
                      <a:r>
                        <a:rPr lang="en-US" sz="2400" kern="1200">
                          <a:solidFill>
                            <a:schemeClr val="dk1"/>
                          </a:solidFill>
                          <a:latin typeface="Arial" panose="020B0604020202020204" pitchFamily="34" charset="0"/>
                          <a:ea typeface="+mn-ea"/>
                          <a:cs typeface="Arial" panose="020B0604020202020204" pitchFamily="34" charset="0"/>
                        </a:rPr>
                        <a:t>make-up testing</a:t>
                      </a:r>
                    </a:p>
                  </a:txBody>
                  <a:tcPr marL="71755" marR="71755"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45000"/>
                        </a:lnSpc>
                        <a:spcBef>
                          <a:spcPts val="0"/>
                        </a:spcBef>
                        <a:spcAft>
                          <a:spcPts val="0"/>
                        </a:spcAft>
                      </a:pPr>
                      <a:r>
                        <a:rPr lang="en-US" sz="2400" b="1" kern="1200">
                          <a:solidFill>
                            <a:schemeClr val="dk1"/>
                          </a:solidFill>
                          <a:latin typeface="Arial" panose="020B0604020202020204" pitchFamily="34" charset="0"/>
                          <a:ea typeface="+mn-ea"/>
                          <a:cs typeface="Arial" panose="020B0604020202020204" pitchFamily="34" charset="0"/>
                        </a:rPr>
                        <a:t>May 20</a:t>
                      </a:r>
                    </a:p>
                    <a:p>
                      <a:pPr marL="0" marR="0">
                        <a:lnSpc>
                          <a:spcPct val="145000"/>
                        </a:lnSpc>
                        <a:spcBef>
                          <a:spcPts val="0"/>
                        </a:spcBef>
                        <a:spcAft>
                          <a:spcPts val="0"/>
                        </a:spcAft>
                      </a:pPr>
                      <a:r>
                        <a:rPr lang="en-US" sz="2400" b="1" kern="1200">
                          <a:solidFill>
                            <a:schemeClr val="dk1"/>
                          </a:solidFill>
                          <a:latin typeface="Arial" panose="020B0604020202020204" pitchFamily="34" charset="0"/>
                          <a:ea typeface="+mn-ea"/>
                          <a:cs typeface="Arial" panose="020B0604020202020204" pitchFamily="34" charset="0"/>
                        </a:rPr>
                        <a:t>May 21</a:t>
                      </a:r>
                    </a:p>
                    <a:p>
                      <a:pPr marL="0" marR="0">
                        <a:lnSpc>
                          <a:spcPct val="14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May 28</a:t>
                      </a:r>
                    </a:p>
                  </a:txBody>
                  <a:tcPr marL="71755" marR="68580"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6162650"/>
                  </a:ext>
                </a:extLst>
              </a:tr>
            </a:tbl>
          </a:graphicData>
        </a:graphic>
      </p:graphicFrame>
      <p:sp>
        <p:nvSpPr>
          <p:cNvPr id="3" name="TextBox 2">
            <a:extLst>
              <a:ext uri="{FF2B5EF4-FFF2-40B4-BE49-F238E27FC236}">
                <a16:creationId xmlns:a16="http://schemas.microsoft.com/office/drawing/2014/main" id="{90DBBB33-9D30-8066-1F68-F28FF6DE8650}"/>
              </a:ext>
            </a:extLst>
          </p:cNvPr>
          <p:cNvSpPr txBox="1"/>
          <p:nvPr/>
        </p:nvSpPr>
        <p:spPr>
          <a:xfrm>
            <a:off x="625151" y="5039911"/>
            <a:ext cx="11151637" cy="923330"/>
          </a:xfrm>
          <a:prstGeom prst="rect">
            <a:avLst/>
          </a:prstGeom>
          <a:solidFill>
            <a:schemeClr val="bg1"/>
          </a:solidFill>
        </p:spPr>
        <p:txBody>
          <a:bodyPr wrap="square" rtlCol="0">
            <a:spAutoFit/>
          </a:bodyPr>
          <a:lstStyle/>
          <a:p>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High schools should test the maximum number of students who can participate concurrently on the prescribed dates. On the next two dates, schools can test any remaining students who did not participate due to technology/device limitations, or they can begin make-up testing. </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617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625151" y="251715"/>
            <a:ext cx="11151637" cy="914612"/>
          </a:xfrm>
        </p:spPr>
        <p:txBody>
          <a:bodyPr>
            <a:noAutofit/>
          </a:bodyPr>
          <a:lstStyle/>
          <a:p>
            <a:r>
              <a:rPr lang="en-US" sz="3800"/>
              <a:t>2025 High School Science </a:t>
            </a:r>
            <a:br>
              <a:rPr lang="en-US" sz="3800"/>
            </a:br>
            <a:r>
              <a:rPr lang="en-US" sz="3800">
                <a:hlinkClick r:id="rId2"/>
              </a:rPr>
              <a:t>Prescribed Administration Schedule </a:t>
            </a:r>
            <a:endParaRPr lang="en-US" sz="3800"/>
          </a:p>
        </p:txBody>
      </p:sp>
      <p:graphicFrame>
        <p:nvGraphicFramePr>
          <p:cNvPr id="6" name="Content Placeholder 4">
            <a:extLst>
              <a:ext uri="{FF2B5EF4-FFF2-40B4-BE49-F238E27FC236}">
                <a16:creationId xmlns:a16="http://schemas.microsoft.com/office/drawing/2014/main" id="{0BE55C09-295B-4CC8-8B56-CAB644EB56BB}"/>
              </a:ext>
            </a:extLst>
          </p:cNvPr>
          <p:cNvGraphicFramePr>
            <a:graphicFrameLocks/>
          </p:cNvGraphicFramePr>
          <p:nvPr>
            <p:extLst>
              <p:ext uri="{D42A27DB-BD31-4B8C-83A1-F6EECF244321}">
                <p14:modId xmlns:p14="http://schemas.microsoft.com/office/powerpoint/2010/main" val="1004193196"/>
              </p:ext>
            </p:extLst>
          </p:nvPr>
        </p:nvGraphicFramePr>
        <p:xfrm>
          <a:off x="625151" y="1427047"/>
          <a:ext cx="11151637" cy="1537141"/>
        </p:xfrm>
        <a:graphic>
          <a:graphicData uri="http://schemas.openxmlformats.org/drawingml/2006/table">
            <a:tbl>
              <a:tblPr firstRow="1">
                <a:tableStyleId>{5C22544A-7EE6-4342-B048-85BDC9FD1C3A}</a:tableStyleId>
              </a:tblPr>
              <a:tblGrid>
                <a:gridCol w="7262857">
                  <a:extLst>
                    <a:ext uri="{9D8B030D-6E8A-4147-A177-3AD203B41FA5}">
                      <a16:colId xmlns:a16="http://schemas.microsoft.com/office/drawing/2014/main" val="528703818"/>
                    </a:ext>
                  </a:extLst>
                </a:gridCol>
                <a:gridCol w="3888780">
                  <a:extLst>
                    <a:ext uri="{9D8B030D-6E8A-4147-A177-3AD203B41FA5}">
                      <a16:colId xmlns:a16="http://schemas.microsoft.com/office/drawing/2014/main" val="1488220293"/>
                    </a:ext>
                  </a:extLst>
                </a:gridCol>
              </a:tblGrid>
              <a:tr h="466070">
                <a:tc>
                  <a:txBody>
                    <a:bodyPr/>
                    <a:lstStyle/>
                    <a:p>
                      <a:pPr marL="0" marR="0">
                        <a:lnSpc>
                          <a:spcPct val="115000"/>
                        </a:lnSpc>
                        <a:spcBef>
                          <a:spcPts val="0"/>
                        </a:spcBef>
                        <a:spcAft>
                          <a:spcPts val="0"/>
                        </a:spcAft>
                      </a:pPr>
                      <a:r>
                        <a:rPr lang="en-US" sz="2400" b="0" kern="1200">
                          <a:solidFill>
                            <a:schemeClr val="dk1"/>
                          </a:solidFill>
                          <a:latin typeface="Arial" panose="020B0604020202020204" pitchFamily="34" charset="0"/>
                          <a:ea typeface="+mn-ea"/>
                          <a:cs typeface="Arial" panose="020B0604020202020204" pitchFamily="34" charset="0"/>
                        </a:rPr>
                        <a:t>Science Session 1</a:t>
                      </a:r>
                    </a:p>
                  </a:txBody>
                  <a:tcPr marL="71755" marR="71755"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1" kern="1200">
                          <a:solidFill>
                            <a:schemeClr val="dk1"/>
                          </a:solidFill>
                          <a:latin typeface="Arial" panose="020B0604020202020204" pitchFamily="34" charset="0"/>
                          <a:ea typeface="+mn-ea"/>
                          <a:cs typeface="Arial" panose="020B0604020202020204" pitchFamily="34" charset="0"/>
                        </a:rPr>
                        <a:t>June 4</a:t>
                      </a:r>
                    </a:p>
                  </a:txBody>
                  <a:tcPr marL="71755" marR="68580" marT="5080" marB="5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697300188"/>
                  </a:ext>
                </a:extLst>
              </a:tr>
              <a:tr h="466070">
                <a:tc>
                  <a:txBody>
                    <a:bodyPr/>
                    <a:lstStyle/>
                    <a:p>
                      <a:pPr marL="0" marR="0">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Science Session 2</a:t>
                      </a:r>
                    </a:p>
                  </a:txBody>
                  <a:tcPr marL="71755" marR="71755"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1" kern="1200">
                          <a:solidFill>
                            <a:schemeClr val="dk1"/>
                          </a:solidFill>
                          <a:latin typeface="Arial" panose="020B0604020202020204" pitchFamily="34" charset="0"/>
                          <a:ea typeface="+mn-ea"/>
                          <a:cs typeface="Arial" panose="020B0604020202020204" pitchFamily="34" charset="0"/>
                        </a:rPr>
                        <a:t>June 5</a:t>
                      </a:r>
                    </a:p>
                  </a:txBody>
                  <a:tcPr marL="71755" marR="68580" marT="5080" marB="5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688434332"/>
                  </a:ext>
                </a:extLst>
              </a:tr>
              <a:tr h="605001">
                <a:tc>
                  <a:txBody>
                    <a:bodyPr/>
                    <a:lstStyle/>
                    <a:p>
                      <a:pPr marL="0" marR="0">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Last date for </a:t>
                      </a:r>
                      <a:r>
                        <a:rPr lang="en-US" sz="2400" b="1" i="1" kern="1200">
                          <a:solidFill>
                            <a:schemeClr val="dk1"/>
                          </a:solidFill>
                          <a:latin typeface="Arial" panose="020B0604020202020204" pitchFamily="34" charset="0"/>
                          <a:ea typeface="+mn-ea"/>
                          <a:cs typeface="Arial" panose="020B0604020202020204" pitchFamily="34" charset="0"/>
                        </a:rPr>
                        <a:t>all</a:t>
                      </a:r>
                      <a:r>
                        <a:rPr lang="en-US" sz="2400" b="1" kern="1200">
                          <a:solidFill>
                            <a:schemeClr val="dk1"/>
                          </a:solidFill>
                          <a:latin typeface="Arial" panose="020B0604020202020204" pitchFamily="34" charset="0"/>
                          <a:ea typeface="+mn-ea"/>
                          <a:cs typeface="Arial" panose="020B0604020202020204" pitchFamily="34" charset="0"/>
                        </a:rPr>
                        <a:t> </a:t>
                      </a:r>
                      <a:r>
                        <a:rPr lang="en-US" sz="2400" kern="1200">
                          <a:solidFill>
                            <a:schemeClr val="dk1"/>
                          </a:solidFill>
                          <a:latin typeface="Arial" panose="020B0604020202020204" pitchFamily="34" charset="0"/>
                          <a:ea typeface="+mn-ea"/>
                          <a:cs typeface="Arial" panose="020B0604020202020204" pitchFamily="34" charset="0"/>
                        </a:rPr>
                        <a:t>make-up testing</a:t>
                      </a:r>
                    </a:p>
                  </a:txBody>
                  <a:tcPr marL="71755" marR="71755"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June 12</a:t>
                      </a:r>
                    </a:p>
                  </a:txBody>
                  <a:tcPr marL="71755" marR="68580" marT="5080" marB="5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8878017"/>
                  </a:ext>
                </a:extLst>
              </a:tr>
            </a:tbl>
          </a:graphicData>
        </a:graphic>
      </p:graphicFrame>
      <p:sp>
        <p:nvSpPr>
          <p:cNvPr id="3" name="TextBox 2">
            <a:extLst>
              <a:ext uri="{FF2B5EF4-FFF2-40B4-BE49-F238E27FC236}">
                <a16:creationId xmlns:a16="http://schemas.microsoft.com/office/drawing/2014/main" id="{90DBBB33-9D30-8066-1F68-F28FF6DE8650}"/>
              </a:ext>
            </a:extLst>
          </p:cNvPr>
          <p:cNvSpPr txBox="1"/>
          <p:nvPr/>
        </p:nvSpPr>
        <p:spPr>
          <a:xfrm>
            <a:off x="625151" y="3618510"/>
            <a:ext cx="11151637" cy="923330"/>
          </a:xfrm>
          <a:prstGeom prst="rect">
            <a:avLst/>
          </a:prstGeom>
          <a:solidFill>
            <a:schemeClr val="bg1"/>
          </a:solidFill>
        </p:spPr>
        <p:txBody>
          <a:bodyPr wrap="square" rtlCol="0">
            <a:spAutoFit/>
          </a:bodyPr>
          <a:lstStyle/>
          <a:p>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High schools should test the maximum number of students who can participate concurrently on the prescribed dates. On the next two dates, schools can test any remaining students who did not participate due to technology/device limitations, or they can begin make-up testing. </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6079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3800"/>
              <a:t>Recommended Testing Times for High Schools</a:t>
            </a:r>
          </a:p>
        </p:txBody>
      </p:sp>
      <p:graphicFrame>
        <p:nvGraphicFramePr>
          <p:cNvPr id="4" name="Table 14">
            <a:extLst>
              <a:ext uri="{FF2B5EF4-FFF2-40B4-BE49-F238E27FC236}">
                <a16:creationId xmlns:a16="http://schemas.microsoft.com/office/drawing/2014/main" id="{1A8FD418-FD43-DECC-6D63-AAFED159C234}"/>
              </a:ext>
            </a:extLst>
          </p:cNvPr>
          <p:cNvGraphicFramePr>
            <a:graphicFrameLocks/>
          </p:cNvGraphicFramePr>
          <p:nvPr>
            <p:extLst>
              <p:ext uri="{D42A27DB-BD31-4B8C-83A1-F6EECF244321}">
                <p14:modId xmlns:p14="http://schemas.microsoft.com/office/powerpoint/2010/main" val="2070044062"/>
              </p:ext>
            </p:extLst>
          </p:nvPr>
        </p:nvGraphicFramePr>
        <p:xfrm>
          <a:off x="643812" y="1520771"/>
          <a:ext cx="11174561" cy="3111947"/>
        </p:xfrm>
        <a:graphic>
          <a:graphicData uri="http://schemas.openxmlformats.org/drawingml/2006/table">
            <a:tbl>
              <a:tblPr firstRow="1" bandRow="1">
                <a:tableStyleId>{5C22544A-7EE6-4342-B048-85BDC9FD1C3A}</a:tableStyleId>
              </a:tblPr>
              <a:tblGrid>
                <a:gridCol w="5292492">
                  <a:extLst>
                    <a:ext uri="{9D8B030D-6E8A-4147-A177-3AD203B41FA5}">
                      <a16:colId xmlns:a16="http://schemas.microsoft.com/office/drawing/2014/main" val="1570459846"/>
                    </a:ext>
                  </a:extLst>
                </a:gridCol>
                <a:gridCol w="5882069">
                  <a:extLst>
                    <a:ext uri="{9D8B030D-6E8A-4147-A177-3AD203B41FA5}">
                      <a16:colId xmlns:a16="http://schemas.microsoft.com/office/drawing/2014/main" val="1865590529"/>
                    </a:ext>
                  </a:extLst>
                </a:gridCol>
              </a:tblGrid>
              <a:tr h="558763">
                <a:tc>
                  <a:txBody>
                    <a:bodyPr/>
                    <a:lstStyle/>
                    <a:p>
                      <a:pPr marL="0" marR="0" algn="l" defTabSz="914400" rtl="0" eaLnBrk="1" latinLnBrk="0" hangingPunct="1">
                        <a:lnSpc>
                          <a:spcPct val="115000"/>
                        </a:lnSpc>
                        <a:spcBef>
                          <a:spcPts val="0"/>
                        </a:spcBef>
                        <a:spcAft>
                          <a:spcPts val="0"/>
                        </a:spcAft>
                      </a:pPr>
                      <a:r>
                        <a:rPr lang="en-US" sz="2400" kern="1200">
                          <a:solidFill>
                            <a:schemeClr val="bg1"/>
                          </a:solidFill>
                          <a:latin typeface="Arial" panose="020B0604020202020204" pitchFamily="34" charset="0"/>
                          <a:ea typeface="+mn-ea"/>
                          <a:cs typeface="Arial" panose="020B0604020202020204" pitchFamily="34" charset="0"/>
                        </a:rPr>
                        <a:t>MCAS Subject Area Test for High School</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400" kern="1200">
                          <a:solidFill>
                            <a:schemeClr val="bg1"/>
                          </a:solidFill>
                          <a:latin typeface="Arial" panose="020B0604020202020204" pitchFamily="34" charset="0"/>
                          <a:ea typeface="+mn-ea"/>
                          <a:cs typeface="Arial" panose="020B0604020202020204" pitchFamily="34" charset="0"/>
                        </a:rPr>
                        <a:t>Recommended Testing Times for Spring 2025 </a:t>
                      </a:r>
                      <a:br>
                        <a:rPr lang="en-US" sz="2400" kern="1200">
                          <a:solidFill>
                            <a:schemeClr val="bg1"/>
                          </a:solidFill>
                          <a:latin typeface="Arial" panose="020B0604020202020204" pitchFamily="34" charset="0"/>
                          <a:ea typeface="+mn-ea"/>
                          <a:cs typeface="Arial" panose="020B0604020202020204" pitchFamily="34" charset="0"/>
                        </a:rPr>
                      </a:br>
                      <a:r>
                        <a:rPr lang="en-US" sz="2400" kern="1200">
                          <a:solidFill>
                            <a:schemeClr val="bg1"/>
                          </a:solidFill>
                          <a:latin typeface="Arial" panose="020B0604020202020204" pitchFamily="34" charset="0"/>
                          <a:ea typeface="+mn-ea"/>
                          <a:cs typeface="Arial" panose="020B0604020202020204" pitchFamily="34" charset="0"/>
                        </a:rPr>
                        <a:t>(2 sessions per test)</a:t>
                      </a:r>
                    </a:p>
                  </a:txBody>
                  <a:tcPr marL="68580" marR="68580" marT="0" marB="0"/>
                </a:tc>
                <a:extLst>
                  <a:ext uri="{0D108BD9-81ED-4DB2-BD59-A6C34878D82A}">
                    <a16:rowId xmlns:a16="http://schemas.microsoft.com/office/drawing/2014/main" val="3660190228"/>
                  </a:ext>
                </a:extLst>
              </a:tr>
              <a:tr h="670452">
                <a:tc>
                  <a:txBody>
                    <a:bodyPr/>
                    <a:lstStyle/>
                    <a:p>
                      <a:pPr marL="0" marR="0">
                        <a:lnSpc>
                          <a:spcPct val="115000"/>
                        </a:lnSpc>
                        <a:spcBef>
                          <a:spcPts val="0"/>
                        </a:spcBef>
                        <a:spcAft>
                          <a:spcPts val="0"/>
                        </a:spcAft>
                      </a:pPr>
                      <a:r>
                        <a:rPr lang="en-US" sz="2800" kern="1200">
                          <a:solidFill>
                            <a:schemeClr val="dk1"/>
                          </a:solidFill>
                          <a:latin typeface="Arial" panose="020B0604020202020204" pitchFamily="34" charset="0"/>
                          <a:ea typeface="+mn-ea"/>
                          <a:cs typeface="Arial" panose="020B0604020202020204" pitchFamily="34" charset="0"/>
                        </a:rPr>
                        <a:t>Grade 10 ELA </a:t>
                      </a:r>
                    </a:p>
                  </a:txBody>
                  <a:tcPr marL="68580" marR="68580" marT="0" marB="0"/>
                </a:tc>
                <a:tc>
                  <a:txBody>
                    <a:bodyPr/>
                    <a:lstStyle/>
                    <a:p>
                      <a:pPr marL="0" marR="0">
                        <a:lnSpc>
                          <a:spcPct val="115000"/>
                        </a:lnSpc>
                        <a:spcBef>
                          <a:spcPts val="0"/>
                        </a:spcBef>
                        <a:spcAft>
                          <a:spcPts val="0"/>
                        </a:spcAft>
                      </a:pPr>
                      <a:r>
                        <a:rPr lang="en-US" sz="2800" i="1" kern="1200">
                          <a:solidFill>
                            <a:schemeClr val="dk1"/>
                          </a:solidFill>
                          <a:latin typeface="Arial" panose="020B0604020202020204" pitchFamily="34" charset="0"/>
                          <a:ea typeface="+mn-ea"/>
                          <a:cs typeface="Arial" panose="020B0604020202020204" pitchFamily="34" charset="0"/>
                        </a:rPr>
                        <a:t>Session 1: </a:t>
                      </a:r>
                      <a:r>
                        <a:rPr lang="en-US" sz="2800" kern="1200">
                          <a:solidFill>
                            <a:schemeClr val="dk1"/>
                          </a:solidFill>
                          <a:latin typeface="Arial" panose="020B0604020202020204" pitchFamily="34" charset="0"/>
                          <a:ea typeface="+mn-ea"/>
                          <a:cs typeface="Arial" panose="020B0604020202020204" pitchFamily="34" charset="0"/>
                        </a:rPr>
                        <a:t>2½ hours </a:t>
                      </a:r>
                    </a:p>
                    <a:p>
                      <a:pPr marL="0" marR="0">
                        <a:lnSpc>
                          <a:spcPct val="115000"/>
                        </a:lnSpc>
                        <a:spcBef>
                          <a:spcPts val="0"/>
                        </a:spcBef>
                        <a:spcAft>
                          <a:spcPts val="0"/>
                        </a:spcAft>
                      </a:pPr>
                      <a:r>
                        <a:rPr lang="en-US" sz="2800" i="1" kern="1200">
                          <a:solidFill>
                            <a:schemeClr val="dk1"/>
                          </a:solidFill>
                          <a:latin typeface="Arial" panose="020B0604020202020204" pitchFamily="34" charset="0"/>
                          <a:ea typeface="+mn-ea"/>
                          <a:cs typeface="Arial" panose="020B0604020202020204" pitchFamily="34" charset="0"/>
                        </a:rPr>
                        <a:t>Session 2:</a:t>
                      </a:r>
                      <a:r>
                        <a:rPr lang="en-US" sz="2800" kern="1200">
                          <a:solidFill>
                            <a:schemeClr val="dk1"/>
                          </a:solidFill>
                          <a:latin typeface="Arial" panose="020B0604020202020204" pitchFamily="34" charset="0"/>
                          <a:ea typeface="+mn-ea"/>
                          <a:cs typeface="Arial" panose="020B0604020202020204" pitchFamily="34" charset="0"/>
                        </a:rPr>
                        <a:t> 1½ to 2 hours</a:t>
                      </a:r>
                    </a:p>
                  </a:txBody>
                  <a:tcPr marL="68580" marR="68580" marT="0" marB="0"/>
                </a:tc>
                <a:extLst>
                  <a:ext uri="{0D108BD9-81ED-4DB2-BD59-A6C34878D82A}">
                    <a16:rowId xmlns:a16="http://schemas.microsoft.com/office/drawing/2014/main" val="1997843192"/>
                  </a:ext>
                </a:extLst>
              </a:tr>
              <a:tr h="320320">
                <a:tc>
                  <a:txBody>
                    <a:bodyPr/>
                    <a:lstStyle/>
                    <a:p>
                      <a:pPr marL="0" marR="0">
                        <a:lnSpc>
                          <a:spcPct val="115000"/>
                        </a:lnSpc>
                        <a:spcBef>
                          <a:spcPts val="0"/>
                        </a:spcBef>
                        <a:spcAft>
                          <a:spcPts val="0"/>
                        </a:spcAft>
                      </a:pPr>
                      <a:r>
                        <a:rPr lang="en-US" sz="2800" kern="1200">
                          <a:solidFill>
                            <a:schemeClr val="dk1"/>
                          </a:solidFill>
                          <a:latin typeface="Arial" panose="020B0604020202020204" pitchFamily="34" charset="0"/>
                          <a:ea typeface="+mn-ea"/>
                          <a:cs typeface="Arial" panose="020B0604020202020204" pitchFamily="34" charset="0"/>
                        </a:rPr>
                        <a:t>Grade 10 Mathematics </a:t>
                      </a:r>
                    </a:p>
                  </a:txBody>
                  <a:tcPr marL="68580" marR="68580" marT="0" marB="0"/>
                </a:tc>
                <a:tc>
                  <a:txBody>
                    <a:bodyPr/>
                    <a:lstStyle/>
                    <a:p>
                      <a:pPr marL="0" marR="0">
                        <a:lnSpc>
                          <a:spcPct val="115000"/>
                        </a:lnSpc>
                        <a:spcBef>
                          <a:spcPts val="0"/>
                        </a:spcBef>
                        <a:spcAft>
                          <a:spcPts val="0"/>
                        </a:spcAft>
                      </a:pPr>
                      <a:r>
                        <a:rPr lang="en-US" sz="2800" kern="1200">
                          <a:solidFill>
                            <a:schemeClr val="dk1"/>
                          </a:solidFill>
                          <a:latin typeface="Arial" panose="020B0604020202020204" pitchFamily="34" charset="0"/>
                          <a:ea typeface="+mn-ea"/>
                          <a:cs typeface="Arial" panose="020B0604020202020204" pitchFamily="34" charset="0"/>
                        </a:rPr>
                        <a:t>1½ to 2 hours per session</a:t>
                      </a:r>
                    </a:p>
                  </a:txBody>
                  <a:tcPr marL="68580" marR="68580" marT="0" marB="0"/>
                </a:tc>
                <a:extLst>
                  <a:ext uri="{0D108BD9-81ED-4DB2-BD59-A6C34878D82A}">
                    <a16:rowId xmlns:a16="http://schemas.microsoft.com/office/drawing/2014/main" val="3186431034"/>
                  </a:ext>
                </a:extLst>
              </a:tr>
              <a:tr h="497143">
                <a:tc>
                  <a:txBody>
                    <a:bodyPr/>
                    <a:lstStyle/>
                    <a:p>
                      <a:pPr marL="0" marR="0">
                        <a:lnSpc>
                          <a:spcPct val="115000"/>
                        </a:lnSpc>
                        <a:spcBef>
                          <a:spcPts val="0"/>
                        </a:spcBef>
                        <a:spcAft>
                          <a:spcPts val="0"/>
                        </a:spcAft>
                      </a:pPr>
                      <a:r>
                        <a:rPr lang="en-US" sz="2800" kern="1200">
                          <a:solidFill>
                            <a:schemeClr val="dk1"/>
                          </a:solidFill>
                          <a:latin typeface="Arial" panose="020B0604020202020204" pitchFamily="34" charset="0"/>
                          <a:ea typeface="+mn-ea"/>
                          <a:cs typeface="Arial" panose="020B0604020202020204" pitchFamily="34" charset="0"/>
                        </a:rPr>
                        <a:t>High School Science </a:t>
                      </a:r>
                      <a:endParaRPr lang="en-US" sz="2400" kern="120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2800" kern="1200">
                          <a:solidFill>
                            <a:schemeClr val="dk1"/>
                          </a:solidFill>
                          <a:latin typeface="Arial" panose="020B0604020202020204" pitchFamily="34" charset="0"/>
                          <a:ea typeface="+mn-ea"/>
                          <a:cs typeface="Arial" panose="020B0604020202020204" pitchFamily="34" charset="0"/>
                        </a:rPr>
                        <a:t>1½ hours per session</a:t>
                      </a:r>
                    </a:p>
                  </a:txBody>
                  <a:tcPr marL="68580" marR="68580" marT="0" marB="0"/>
                </a:tc>
                <a:extLst>
                  <a:ext uri="{0D108BD9-81ED-4DB2-BD59-A6C34878D82A}">
                    <a16:rowId xmlns:a16="http://schemas.microsoft.com/office/drawing/2014/main" val="1065329235"/>
                  </a:ext>
                </a:extLst>
              </a:tr>
            </a:tbl>
          </a:graphicData>
        </a:graphic>
      </p:graphicFrame>
    </p:spTree>
    <p:extLst>
      <p:ext uri="{BB962C8B-B14F-4D97-AF65-F5344CB8AC3E}">
        <p14:creationId xmlns:p14="http://schemas.microsoft.com/office/powerpoint/2010/main" val="485737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a:bodyPr>
          <a:lstStyle/>
          <a:p>
            <a:r>
              <a:rPr lang="en-US" sz="4400"/>
              <a:t>Preparing Students and Families for CBT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622300" y="1419679"/>
            <a:ext cx="11214538" cy="4801978"/>
          </a:xfrm>
        </p:spPr>
        <p:txBody>
          <a:bodyPr>
            <a:normAutofit lnSpcReduction="10000"/>
          </a:bodyPr>
          <a:lstStyle/>
          <a:p>
            <a:pPr marL="457200" indent="-457200">
              <a:buFont typeface="Arial" panose="020B0604020202020204" pitchFamily="34" charset="0"/>
              <a:buChar char="•"/>
            </a:pPr>
            <a:r>
              <a:rPr lang="en-US" dirty="0"/>
              <a:t>Student tutorial </a:t>
            </a:r>
            <a:r>
              <a:rPr lang="en-US" i="1" dirty="0"/>
              <a:t>(expected to be available by mid-February)</a:t>
            </a:r>
          </a:p>
          <a:p>
            <a:pPr marL="914400" lvl="1" indent="-457200">
              <a:buFont typeface="Arial" panose="020B0604020202020204" pitchFamily="34" charset="0"/>
              <a:buChar char="•"/>
            </a:pPr>
            <a:r>
              <a:rPr lang="en-US" sz="2400" dirty="0">
                <a:solidFill>
                  <a:schemeClr val="tx1"/>
                </a:solidFill>
              </a:rPr>
              <a:t>Demonstration of the navigation, tools, and features for CBT</a:t>
            </a:r>
          </a:p>
          <a:p>
            <a:pPr marL="914400" lvl="1" indent="-457200">
              <a:buFont typeface="Arial" panose="020B0604020202020204" pitchFamily="34" charset="0"/>
              <a:buChar char="•"/>
            </a:pPr>
            <a:r>
              <a:rPr lang="en-US" sz="2400" dirty="0">
                <a:solidFill>
                  <a:schemeClr val="tx1"/>
                </a:solidFill>
              </a:rPr>
              <a:t>Students complete it independently (no audio)</a:t>
            </a:r>
          </a:p>
          <a:p>
            <a:pPr marL="457200" indent="-457200">
              <a:buFont typeface="Arial" panose="020B0604020202020204" pitchFamily="34" charset="0"/>
              <a:buChar char="•"/>
            </a:pPr>
            <a:r>
              <a:rPr lang="en-US" dirty="0"/>
              <a:t>Practice tests </a:t>
            </a:r>
            <a:r>
              <a:rPr lang="en-US" i="1" dirty="0"/>
              <a:t>(expected to be available by mid-February)</a:t>
            </a:r>
            <a:endParaRPr lang="en-US" dirty="0"/>
          </a:p>
          <a:p>
            <a:pPr marL="914400" lvl="1" indent="-457200">
              <a:buFont typeface="Arial" panose="020B0604020202020204" pitchFamily="34" charset="0"/>
              <a:buChar char="•"/>
            </a:pPr>
            <a:r>
              <a:rPr lang="en-US" sz="2400" dirty="0">
                <a:solidFill>
                  <a:schemeClr val="tx1"/>
                </a:solidFill>
              </a:rPr>
              <a:t>Simulation of the tools and features for CBT</a:t>
            </a:r>
          </a:p>
          <a:p>
            <a:pPr marL="914400" lvl="1" indent="-457200">
              <a:buFont typeface="Arial" panose="020B0604020202020204" pitchFamily="34" charset="0"/>
              <a:buChar char="•"/>
            </a:pPr>
            <a:r>
              <a:rPr lang="en-US" sz="2400" dirty="0">
                <a:solidFill>
                  <a:schemeClr val="tx1"/>
                </a:solidFill>
              </a:rPr>
              <a:t>Include accessibility features and accommodated test forms</a:t>
            </a:r>
          </a:p>
          <a:p>
            <a:pPr marL="914400" lvl="1" indent="-457200">
              <a:buFont typeface="Arial" panose="020B0604020202020204" pitchFamily="34" charset="0"/>
              <a:buChar char="•"/>
            </a:pPr>
            <a:r>
              <a:rPr lang="en-US" sz="2400" dirty="0">
                <a:solidFill>
                  <a:schemeClr val="tx1"/>
                </a:solidFill>
              </a:rPr>
              <a:t>Equation editor guides and reference sheets for Math and STE</a:t>
            </a:r>
          </a:p>
          <a:p>
            <a:pPr marL="457200" indent="-457200">
              <a:buFont typeface="Arial" panose="020B0604020202020204" pitchFamily="34" charset="0"/>
              <a:buChar char="•"/>
            </a:pPr>
            <a:r>
              <a:rPr lang="en-US" sz="2400" dirty="0">
                <a:hlinkClick r:id="rId2"/>
              </a:rPr>
              <a:t>Digital Item Library </a:t>
            </a:r>
            <a:r>
              <a:rPr lang="en-US" sz="2400" dirty="0"/>
              <a:t>(previously released items)</a:t>
            </a:r>
          </a:p>
          <a:p>
            <a:pPr marL="457200" indent="-457200">
              <a:buFont typeface="Arial" panose="020B0604020202020204" pitchFamily="34" charset="0"/>
              <a:buChar char="•"/>
            </a:pPr>
            <a:r>
              <a:rPr lang="en-US" sz="2400" dirty="0">
                <a:hlinkClick r:id="rId3"/>
              </a:rPr>
              <a:t>Sample student work</a:t>
            </a:r>
            <a:r>
              <a:rPr lang="en-US" sz="2400" dirty="0"/>
              <a:t> from previous MCAS tests</a:t>
            </a:r>
          </a:p>
          <a:p>
            <a:pPr marL="457200" indent="-457200">
              <a:buFont typeface="Arial" panose="020B0604020202020204" pitchFamily="34" charset="0"/>
              <a:buChar char="•"/>
            </a:pPr>
            <a:r>
              <a:rPr lang="en-US" sz="2400" dirty="0">
                <a:hlinkClick r:id="rId4"/>
              </a:rPr>
              <a:t>Resources for parents/guardians</a:t>
            </a:r>
            <a:endParaRPr lang="en-US" sz="2400" dirty="0"/>
          </a:p>
          <a:p>
            <a:pPr marL="457200" indent="-457200">
              <a:buFont typeface="Arial" panose="020B0604020202020204" pitchFamily="34" charset="0"/>
              <a:buChar char="•"/>
            </a:pPr>
            <a:r>
              <a:rPr lang="en-US" sz="2400" dirty="0"/>
              <a:t>Topics in the PAM for students and parents/guardians; newsletter or meetings (pages 32–35)</a:t>
            </a:r>
          </a:p>
        </p:txBody>
      </p:sp>
    </p:spTree>
    <p:extLst>
      <p:ext uri="{BB962C8B-B14F-4D97-AF65-F5344CB8AC3E}">
        <p14:creationId xmlns:p14="http://schemas.microsoft.com/office/powerpoint/2010/main" val="1987452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507921" y="185614"/>
            <a:ext cx="11684079" cy="866793"/>
          </a:xfrm>
        </p:spPr>
        <p:txBody>
          <a:bodyPr>
            <a:noAutofit/>
          </a:bodyPr>
          <a:lstStyle/>
          <a:p>
            <a:r>
              <a:rPr lang="en-US" sz="3400"/>
              <a:t>Prepare Materials that Your School Will Provide to Students</a:t>
            </a:r>
          </a:p>
        </p:txBody>
      </p:sp>
      <p:sp>
        <p:nvSpPr>
          <p:cNvPr id="6" name="TextBox 5">
            <a:extLst>
              <a:ext uri="{FF2B5EF4-FFF2-40B4-BE49-F238E27FC236}">
                <a16:creationId xmlns:a16="http://schemas.microsoft.com/office/drawing/2014/main" id="{70123C0F-0DAC-C41C-A2EF-1F450FA0EA2C}"/>
              </a:ext>
            </a:extLst>
          </p:cNvPr>
          <p:cNvSpPr txBox="1"/>
          <p:nvPr/>
        </p:nvSpPr>
        <p:spPr>
          <a:xfrm>
            <a:off x="647238" y="5246835"/>
            <a:ext cx="10261311" cy="83099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For the list of materials that are required or permitted for testing, and materials prohibited from testing, refer to the PAM beginning on page 20.</a:t>
            </a:r>
          </a:p>
        </p:txBody>
      </p:sp>
      <p:pic>
        <p:nvPicPr>
          <p:cNvPr id="4" name="Picture 3">
            <a:extLst>
              <a:ext uri="{FF2B5EF4-FFF2-40B4-BE49-F238E27FC236}">
                <a16:creationId xmlns:a16="http://schemas.microsoft.com/office/drawing/2014/main" id="{72A0F66D-386F-B919-F968-5A75D85E0F94}"/>
              </a:ext>
            </a:extLst>
          </p:cNvPr>
          <p:cNvPicPr>
            <a:picLocks noChangeAspect="1"/>
          </p:cNvPicPr>
          <p:nvPr/>
        </p:nvPicPr>
        <p:blipFill>
          <a:blip r:embed="rId2"/>
          <a:stretch>
            <a:fillRect/>
          </a:stretch>
        </p:blipFill>
        <p:spPr>
          <a:xfrm>
            <a:off x="773986" y="1270543"/>
            <a:ext cx="4505721" cy="3954884"/>
          </a:xfrm>
          <a:prstGeom prst="rect">
            <a:avLst/>
          </a:prstGeom>
        </p:spPr>
      </p:pic>
      <p:pic>
        <p:nvPicPr>
          <p:cNvPr id="8" name="Picture 7">
            <a:extLst>
              <a:ext uri="{FF2B5EF4-FFF2-40B4-BE49-F238E27FC236}">
                <a16:creationId xmlns:a16="http://schemas.microsoft.com/office/drawing/2014/main" id="{BD284041-DE78-D4A9-904C-298081689954}"/>
              </a:ext>
            </a:extLst>
          </p:cNvPr>
          <p:cNvPicPr>
            <a:picLocks noChangeAspect="1"/>
          </p:cNvPicPr>
          <p:nvPr/>
        </p:nvPicPr>
        <p:blipFill>
          <a:blip r:embed="rId3"/>
          <a:stretch>
            <a:fillRect/>
          </a:stretch>
        </p:blipFill>
        <p:spPr>
          <a:xfrm>
            <a:off x="6332188" y="1548142"/>
            <a:ext cx="4425073" cy="3148444"/>
          </a:xfrm>
          <a:prstGeom prst="rect">
            <a:avLst/>
          </a:prstGeom>
        </p:spPr>
      </p:pic>
    </p:spTree>
    <p:extLst>
      <p:ext uri="{BB962C8B-B14F-4D97-AF65-F5344CB8AC3E}">
        <p14:creationId xmlns:p14="http://schemas.microsoft.com/office/powerpoint/2010/main" val="901257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AE6BA-64DD-6C0F-5F81-D4B0F4ADC5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21BCA1-8AB2-8F6F-2778-AFD657B23704}"/>
              </a:ext>
            </a:extLst>
          </p:cNvPr>
          <p:cNvSpPr>
            <a:spLocks noGrp="1"/>
          </p:cNvSpPr>
          <p:nvPr>
            <p:ph type="title"/>
          </p:nvPr>
        </p:nvSpPr>
        <p:spPr/>
        <p:txBody>
          <a:bodyPr>
            <a:normAutofit fontScale="90000"/>
          </a:bodyPr>
          <a:lstStyle/>
          <a:p>
            <a:pPr defTabSz="796925"/>
            <a:r>
              <a:rPr lang="en-US" dirty="0"/>
              <a:t>4. Preparation for Computer-Based Testing</a:t>
            </a:r>
          </a:p>
        </p:txBody>
      </p:sp>
    </p:spTree>
    <p:extLst>
      <p:ext uri="{BB962C8B-B14F-4D97-AF65-F5344CB8AC3E}">
        <p14:creationId xmlns:p14="http://schemas.microsoft.com/office/powerpoint/2010/main" val="4190150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45C82-D033-8288-3ED0-0BF7AA5FEC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B2B595-BFA7-A8D9-8B8C-1CAD31EA58E8}"/>
              </a:ext>
            </a:extLst>
          </p:cNvPr>
          <p:cNvSpPr>
            <a:spLocks noGrp="1"/>
          </p:cNvSpPr>
          <p:nvPr>
            <p:ph type="title"/>
          </p:nvPr>
        </p:nvSpPr>
        <p:spPr>
          <a:xfrm>
            <a:off x="838200" y="617733"/>
            <a:ext cx="10515600" cy="866793"/>
          </a:xfrm>
        </p:spPr>
        <p:txBody>
          <a:bodyPr>
            <a:noAutofit/>
          </a:bodyPr>
          <a:lstStyle/>
          <a:p>
            <a:r>
              <a:rPr lang="en-US" sz="4400" dirty="0"/>
              <a:t>Test Coordinator Tasks in the MCAS Portal – Before Testing</a:t>
            </a:r>
          </a:p>
        </p:txBody>
      </p:sp>
      <p:graphicFrame>
        <p:nvGraphicFramePr>
          <p:cNvPr id="6" name="Diagram 5">
            <a:extLst>
              <a:ext uri="{FF2B5EF4-FFF2-40B4-BE49-F238E27FC236}">
                <a16:creationId xmlns:a16="http://schemas.microsoft.com/office/drawing/2014/main" id="{59AF8C2E-E415-F291-14CC-D1CC7043A8E8}"/>
              </a:ext>
            </a:extLst>
          </p:cNvPr>
          <p:cNvGraphicFramePr/>
          <p:nvPr>
            <p:extLst>
              <p:ext uri="{D42A27DB-BD31-4B8C-83A1-F6EECF244321}">
                <p14:modId xmlns:p14="http://schemas.microsoft.com/office/powerpoint/2010/main" val="1211993973"/>
              </p:ext>
            </p:extLst>
          </p:nvPr>
        </p:nvGraphicFramePr>
        <p:xfrm>
          <a:off x="0" y="837398"/>
          <a:ext cx="12079705" cy="549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7553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F026B-C149-E874-2A15-D32A91AA06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CABD38-2595-A685-F3D3-545249ED9C46}"/>
              </a:ext>
            </a:extLst>
          </p:cNvPr>
          <p:cNvSpPr>
            <a:spLocks noGrp="1"/>
          </p:cNvSpPr>
          <p:nvPr>
            <p:ph type="title"/>
          </p:nvPr>
        </p:nvSpPr>
        <p:spPr>
          <a:xfrm>
            <a:off x="838200" y="617733"/>
            <a:ext cx="10515600" cy="866793"/>
          </a:xfrm>
        </p:spPr>
        <p:txBody>
          <a:bodyPr>
            <a:noAutofit/>
          </a:bodyPr>
          <a:lstStyle/>
          <a:p>
            <a:r>
              <a:rPr lang="en-US" sz="4400"/>
              <a:t>Test Coordinator Tasks in the MCAS Portal – During and After Testing</a:t>
            </a:r>
          </a:p>
        </p:txBody>
      </p:sp>
      <p:graphicFrame>
        <p:nvGraphicFramePr>
          <p:cNvPr id="6" name="Diagram 5">
            <a:extLst>
              <a:ext uri="{FF2B5EF4-FFF2-40B4-BE49-F238E27FC236}">
                <a16:creationId xmlns:a16="http://schemas.microsoft.com/office/drawing/2014/main" id="{4111D727-90A2-1CD0-D812-F888DD7851E4}"/>
              </a:ext>
            </a:extLst>
          </p:cNvPr>
          <p:cNvGraphicFramePr/>
          <p:nvPr>
            <p:extLst>
              <p:ext uri="{D42A27DB-BD31-4B8C-83A1-F6EECF244321}">
                <p14:modId xmlns:p14="http://schemas.microsoft.com/office/powerpoint/2010/main" val="2733813606"/>
              </p:ext>
            </p:extLst>
          </p:nvPr>
        </p:nvGraphicFramePr>
        <p:xfrm>
          <a:off x="283675" y="1468849"/>
          <a:ext cx="11624650" cy="4771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7482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t>Slides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a:normAutofit/>
          </a:bodyPr>
          <a:lstStyle/>
          <a:p>
            <a:pPr marL="342900" indent="-342900">
              <a:buFont typeface="Arial" panose="020B0604020202020204" pitchFamily="34" charset="0"/>
              <a:buChar char="•"/>
            </a:pPr>
            <a:r>
              <a:rPr lang="en-US" sz="3600" dirty="0">
                <a:solidFill>
                  <a:schemeClr val="tx1"/>
                </a:solidFill>
              </a:rPr>
              <a:t>Slides were emailed to participants before this session from </a:t>
            </a:r>
            <a:r>
              <a:rPr lang="en-US" sz="3600" dirty="0">
                <a:hlinkClick r:id="rId2"/>
              </a:rPr>
              <a:t>MCASEvents@cognia.org</a:t>
            </a:r>
            <a:r>
              <a:rPr lang="en-US" sz="3600" dirty="0"/>
              <a:t>. </a:t>
            </a:r>
            <a:r>
              <a:rPr lang="en-US" sz="3600" dirty="0">
                <a:solidFill>
                  <a:schemeClr val="tx1"/>
                </a:solidFill>
              </a:rPr>
              <a:t>  </a:t>
            </a:r>
          </a:p>
          <a:p>
            <a:pPr marL="342900" indent="-342900">
              <a:buFont typeface="Arial" panose="020B0604020202020204" pitchFamily="34" charset="0"/>
              <a:buChar char="•"/>
            </a:pPr>
            <a:r>
              <a:rPr lang="en-US" sz="3600" dirty="0">
                <a:solidFill>
                  <a:schemeClr val="tx1"/>
                </a:solidFill>
              </a:rPr>
              <a:t>Slides are now being posted in the chat.</a:t>
            </a:r>
          </a:p>
          <a:p>
            <a:pPr marL="800100" lvl="1" indent="-342900">
              <a:buFont typeface="Arial" panose="020B0604020202020204" pitchFamily="34" charset="0"/>
              <a:buChar char="•"/>
            </a:pPr>
            <a:r>
              <a:rPr lang="en-US" sz="3200" dirty="0">
                <a:solidFill>
                  <a:schemeClr val="tx1"/>
                </a:solidFill>
              </a:rPr>
              <a:t>If you cannot access the slides in the chat, ask in the Q&amp;A.</a:t>
            </a:r>
          </a:p>
          <a:p>
            <a:pPr marL="342900" indent="-342900">
              <a:buFont typeface="Arial" panose="020B0604020202020204" pitchFamily="34" charset="0"/>
              <a:buChar char="•"/>
            </a:pPr>
            <a:r>
              <a:rPr lang="en-US" sz="3600" dirty="0"/>
              <a:t>After the session, we will send the slides again to participants, and they will be posted in the MCAS Resource Center along with the recording. </a:t>
            </a:r>
            <a:endParaRPr lang="en-US" sz="3600" dirty="0">
              <a:solidFill>
                <a:schemeClr val="tx1"/>
              </a:solidFill>
            </a:endParaRPr>
          </a:p>
        </p:txBody>
      </p:sp>
    </p:spTree>
    <p:extLst>
      <p:ext uri="{BB962C8B-B14F-4D97-AF65-F5344CB8AC3E}">
        <p14:creationId xmlns:p14="http://schemas.microsoft.com/office/powerpoint/2010/main" val="4011166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37898C-CA69-D0C0-C8A5-6F4B1C364BCB}"/>
              </a:ext>
            </a:extLst>
          </p:cNvPr>
          <p:cNvSpPr>
            <a:spLocks noGrp="1"/>
          </p:cNvSpPr>
          <p:nvPr>
            <p:ph type="title"/>
          </p:nvPr>
        </p:nvSpPr>
        <p:spPr/>
        <p:txBody>
          <a:bodyPr/>
          <a:lstStyle/>
          <a:p>
            <a:r>
              <a:rPr lang="en-US"/>
              <a:t>Poll Question</a:t>
            </a:r>
          </a:p>
        </p:txBody>
      </p:sp>
      <p:sp>
        <p:nvSpPr>
          <p:cNvPr id="2" name="Content Placeholder 1">
            <a:extLst>
              <a:ext uri="{FF2B5EF4-FFF2-40B4-BE49-F238E27FC236}">
                <a16:creationId xmlns:a16="http://schemas.microsoft.com/office/drawing/2014/main" id="{0CD045AB-8B9F-26E8-F1FD-EBC4ABFE2F26}"/>
              </a:ext>
            </a:extLst>
          </p:cNvPr>
          <p:cNvSpPr>
            <a:spLocks noGrp="1"/>
          </p:cNvSpPr>
          <p:nvPr>
            <p:ph idx="1"/>
          </p:nvPr>
        </p:nvSpPr>
        <p:spPr>
          <a:xfrm>
            <a:off x="838200" y="2086984"/>
            <a:ext cx="10913918" cy="4054043"/>
          </a:xfrm>
        </p:spPr>
        <p:txBody>
          <a:bodyPr>
            <a:normAutofit lnSpcReduction="10000"/>
          </a:bodyPr>
          <a:lstStyle/>
          <a:p>
            <a:pPr marL="0" indent="0">
              <a:buNone/>
            </a:pPr>
            <a:r>
              <a:rPr lang="en-US" sz="3600" b="1"/>
              <a:t>As a principal or school test coordinator, who should you contact if you don’t have an MCAS Portal account?</a:t>
            </a:r>
            <a:endParaRPr lang="en-US" sz="3600" b="1" i="1"/>
          </a:p>
          <a:p>
            <a:endParaRPr lang="en-US" sz="3600"/>
          </a:p>
          <a:p>
            <a:pPr marL="1250950" lvl="1" indent="-742950">
              <a:buFont typeface="+mj-lt"/>
              <a:buAutoNum type="alphaUcPeriod"/>
            </a:pPr>
            <a:r>
              <a:rPr lang="en-US" sz="3200"/>
              <a:t>Another principal or test coordinator </a:t>
            </a:r>
          </a:p>
          <a:p>
            <a:pPr marL="1250950" lvl="1" indent="-742950">
              <a:buFont typeface="+mj-lt"/>
              <a:buAutoNum type="alphaUcPeriod"/>
            </a:pPr>
            <a:r>
              <a:rPr lang="en-US" sz="3200"/>
              <a:t>Technology coordinator </a:t>
            </a:r>
          </a:p>
          <a:p>
            <a:pPr marL="1250950" lvl="1" indent="-742950">
              <a:buFont typeface="+mj-lt"/>
              <a:buAutoNum type="alphaUcPeriod"/>
            </a:pPr>
            <a:r>
              <a:rPr lang="en-US" sz="3200"/>
              <a:t>Call the MCAS Service Center </a:t>
            </a:r>
          </a:p>
          <a:p>
            <a:pPr marL="1250950" lvl="1" indent="-742950">
              <a:buFont typeface="+mj-lt"/>
              <a:buAutoNum type="alphaUcPeriod"/>
            </a:pPr>
            <a:r>
              <a:rPr lang="en-US" sz="3200"/>
              <a:t>District test coordinator </a:t>
            </a:r>
          </a:p>
          <a:p>
            <a:endParaRPr lang="en-US"/>
          </a:p>
        </p:txBody>
      </p:sp>
    </p:spTree>
    <p:extLst>
      <p:ext uri="{BB962C8B-B14F-4D97-AF65-F5344CB8AC3E}">
        <p14:creationId xmlns:p14="http://schemas.microsoft.com/office/powerpoint/2010/main" val="1442272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333375" y="536780"/>
            <a:ext cx="10515600" cy="866793"/>
          </a:xfrm>
        </p:spPr>
        <p:txBody>
          <a:bodyPr>
            <a:noAutofit/>
          </a:bodyPr>
          <a:lstStyle/>
          <a:p>
            <a:r>
              <a:rPr lang="en-US" sz="4800"/>
              <a:t>CBT Technology Preparations – Technology Coordinator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40888" y="1403573"/>
            <a:ext cx="11310224" cy="5112953"/>
          </a:xfrm>
        </p:spPr>
        <p:txBody>
          <a:bodyPr vert="horz" lIns="91440" tIns="45720" rIns="91440" bIns="45720" rtlCol="0" anchor="t">
            <a:normAutofit fontScale="85000" lnSpcReduction="20000"/>
          </a:bodyPr>
          <a:lstStyle/>
          <a:p>
            <a:pPr marL="457200" indent="-457200">
              <a:buFont typeface="Arial" panose="020B0604020202020204" pitchFamily="34" charset="0"/>
              <a:buChar char="•"/>
            </a:pPr>
            <a:r>
              <a:rPr lang="en-US" sz="3200"/>
              <a:t>Technology Coordinator tasks include:</a:t>
            </a:r>
          </a:p>
          <a:p>
            <a:pPr marL="914400" lvl="1" indent="-457200">
              <a:buFont typeface="Arial" panose="020B0604020202020204" pitchFamily="34" charset="0"/>
              <a:buChar char="•"/>
            </a:pPr>
            <a:r>
              <a:rPr lang="en-US" sz="2400">
                <a:solidFill>
                  <a:schemeClr val="tx1"/>
                </a:solidFill>
              </a:rPr>
              <a:t>Install the MCAS Student Kiosk on testing devices (</a:t>
            </a:r>
            <a:r>
              <a:rPr lang="en-US" sz="2400" i="1">
                <a:solidFill>
                  <a:schemeClr val="tx1"/>
                </a:solidFill>
              </a:rPr>
              <a:t>fall 2024</a:t>
            </a:r>
            <a:r>
              <a:rPr lang="en-US" sz="2400">
                <a:solidFill>
                  <a:schemeClr val="tx1"/>
                </a:solidFill>
              </a:rPr>
              <a:t>).</a:t>
            </a:r>
          </a:p>
          <a:p>
            <a:pPr marL="914400" lvl="1" indent="-457200">
              <a:buFont typeface="Arial" panose="020B0604020202020204" pitchFamily="34" charset="0"/>
              <a:buChar char="•"/>
            </a:pPr>
            <a:r>
              <a:rPr lang="en-US" sz="2400">
                <a:solidFill>
                  <a:schemeClr val="tx1"/>
                </a:solidFill>
              </a:rPr>
              <a:t>Conduct Site Readiness (</a:t>
            </a:r>
            <a:r>
              <a:rPr lang="en-US" sz="2400" i="1">
                <a:solidFill>
                  <a:schemeClr val="tx1"/>
                </a:solidFill>
              </a:rPr>
              <a:t>fall 2024</a:t>
            </a:r>
            <a:r>
              <a:rPr lang="en-US" sz="2400">
                <a:solidFill>
                  <a:schemeClr val="tx1"/>
                </a:solidFill>
              </a:rPr>
              <a:t>). </a:t>
            </a:r>
          </a:p>
          <a:p>
            <a:pPr marL="1371600" lvl="2" indent="-457200">
              <a:buFont typeface="Arial" panose="020B0604020202020204" pitchFamily="34" charset="0"/>
              <a:buChar char="•"/>
            </a:pPr>
            <a:r>
              <a:rPr lang="en-US" sz="2200">
                <a:solidFill>
                  <a:schemeClr val="tx1"/>
                </a:solidFill>
              </a:rPr>
              <a:t>Instructions in the </a:t>
            </a:r>
            <a:r>
              <a:rPr lang="en-US" sz="2200">
                <a:solidFill>
                  <a:schemeClr val="tx1"/>
                </a:solidFill>
                <a:hlinkClick r:id="rId2"/>
              </a:rPr>
              <a:t>Guide to Installing the MCAS Student Kiosk and Conducting Site Readiness</a:t>
            </a:r>
            <a:endParaRPr lang="en-US" sz="2200">
              <a:solidFill>
                <a:schemeClr val="tx1"/>
              </a:solidFill>
            </a:endParaRPr>
          </a:p>
          <a:p>
            <a:pPr marL="914400" lvl="1" indent="-457200">
              <a:buFont typeface="Arial" panose="020B0604020202020204" pitchFamily="34" charset="0"/>
              <a:buChar char="•"/>
            </a:pPr>
            <a:r>
              <a:rPr lang="en-US" sz="2400">
                <a:solidFill>
                  <a:schemeClr val="tx1"/>
                </a:solidFill>
              </a:rPr>
              <a:t>Review the </a:t>
            </a:r>
            <a:r>
              <a:rPr lang="en-US" sz="2400">
                <a:hlinkClick r:id="rId2"/>
              </a:rPr>
              <a:t>Technology Guidelines for MCAS Computer-Based Testing</a:t>
            </a:r>
            <a:r>
              <a:rPr lang="en-US" sz="2400"/>
              <a:t>.</a:t>
            </a:r>
          </a:p>
          <a:p>
            <a:pPr marL="914400" lvl="1" indent="-457200">
              <a:buFont typeface="Arial" panose="020B0604020202020204" pitchFamily="34" charset="0"/>
              <a:buChar char="•"/>
            </a:pPr>
            <a:r>
              <a:rPr lang="en-US" sz="2400">
                <a:solidFill>
                  <a:schemeClr val="tx1"/>
                </a:solidFill>
              </a:rPr>
              <a:t>Review Appendix A of the PAM for additional tasks. </a:t>
            </a:r>
          </a:p>
          <a:p>
            <a:pPr marL="914400" lvl="1" indent="-457200">
              <a:buFont typeface="Arial" panose="020B0604020202020204" pitchFamily="34" charset="0"/>
              <a:buChar char="•"/>
            </a:pPr>
            <a:r>
              <a:rPr lang="en-US" sz="2400">
                <a:solidFill>
                  <a:schemeClr val="tx1"/>
                </a:solidFill>
              </a:rPr>
              <a:t>Review the Introduction to the MCAS Portal: Tasks for Technology Coordinator </a:t>
            </a:r>
            <a:r>
              <a:rPr lang="en-US" sz="2400">
                <a:solidFill>
                  <a:schemeClr val="tx1"/>
                </a:solidFill>
                <a:hlinkClick r:id="rId3"/>
              </a:rPr>
              <a:t>training session</a:t>
            </a:r>
            <a:r>
              <a:rPr lang="en-US" sz="2400">
                <a:solidFill>
                  <a:schemeClr val="tx1"/>
                </a:solidFill>
              </a:rPr>
              <a:t>. </a:t>
            </a:r>
          </a:p>
          <a:p>
            <a:pPr marL="914400" lvl="1" indent="-457200">
              <a:buFont typeface="Arial" panose="020B0604020202020204" pitchFamily="34" charset="0"/>
              <a:buChar char="•"/>
            </a:pPr>
            <a:endParaRPr lang="en-US" sz="2400">
              <a:solidFill>
                <a:schemeClr val="tx1"/>
              </a:solidFill>
            </a:endParaRPr>
          </a:p>
          <a:p>
            <a:pPr marL="457200" indent="-457200">
              <a:buFont typeface="Arial" panose="020B0604020202020204" pitchFamily="34" charset="0"/>
              <a:buChar char="•"/>
            </a:pPr>
            <a:r>
              <a:rPr lang="en-US" sz="3200"/>
              <a:t>Principals/test coordinators should meet with the technology coordinator to confirm they have completed the tasks listed above, and plan for set-up and troubleshooting during test administration. </a:t>
            </a:r>
          </a:p>
          <a:p>
            <a:pPr marL="914400" lvl="1" indent="-457200">
              <a:buFont typeface="Arial" panose="020B0604020202020204" pitchFamily="34" charset="0"/>
              <a:buChar char="•"/>
            </a:pPr>
            <a:r>
              <a:rPr lang="en-US" sz="2400">
                <a:solidFill>
                  <a:schemeClr val="tx1"/>
                </a:solidFill>
                <a:latin typeface="Arial"/>
                <a:cs typeface="Arial"/>
              </a:rPr>
              <a:t>See PAM page 41 (section B, step 1), and Appendix A (page 53).</a:t>
            </a:r>
          </a:p>
          <a:p>
            <a:pPr marL="914400" lvl="1" indent="-457200">
              <a:buFont typeface="Arial" panose="020B0604020202020204" pitchFamily="34" charset="0"/>
              <a:buChar char="•"/>
            </a:pPr>
            <a:r>
              <a:rPr lang="en-US" sz="2400">
                <a:solidFill>
                  <a:schemeClr val="tx1"/>
                </a:solidFill>
              </a:rPr>
              <a:t>Prepare devices, hardware, and network settings. </a:t>
            </a:r>
          </a:p>
          <a:p>
            <a:pPr marL="1371600" lvl="2" indent="-457200">
              <a:buFont typeface="Arial" panose="020B0604020202020204" pitchFamily="34" charset="0"/>
              <a:buChar char="•"/>
            </a:pPr>
            <a:r>
              <a:rPr lang="en-US" sz="2200">
                <a:solidFill>
                  <a:schemeClr val="tx1"/>
                </a:solidFill>
              </a:rPr>
              <a:t>Can use the </a:t>
            </a:r>
            <a:r>
              <a:rPr lang="en-US" sz="2200">
                <a:solidFill>
                  <a:schemeClr val="tx1"/>
                </a:solidFill>
                <a:hlinkClick r:id="rId4"/>
              </a:rPr>
              <a:t>Computer-based Testing Device Planner</a:t>
            </a:r>
            <a:endParaRPr lang="en-US" sz="2200">
              <a:solidFill>
                <a:schemeClr val="tx1"/>
              </a:solidFill>
            </a:endParaRPr>
          </a:p>
          <a:p>
            <a:pPr marL="1371600" lvl="2" indent="-457200">
              <a:buFont typeface="Arial" panose="020B0604020202020204" pitchFamily="34" charset="0"/>
              <a:buChar char="•"/>
            </a:pPr>
            <a:r>
              <a:rPr lang="en-US" sz="2200">
                <a:solidFill>
                  <a:schemeClr val="tx1"/>
                </a:solidFill>
              </a:rPr>
              <a:t>e.g., power strips, battery adapters, extension cords, extra devices for each testing area, external keyboards for tablets, headphones for text-to-speech accommodation</a:t>
            </a:r>
          </a:p>
        </p:txBody>
      </p:sp>
    </p:spTree>
    <p:extLst>
      <p:ext uri="{BB962C8B-B14F-4D97-AF65-F5344CB8AC3E}">
        <p14:creationId xmlns:p14="http://schemas.microsoft.com/office/powerpoint/2010/main" val="4253400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F26BF5-1523-C029-3A10-541725531294}"/>
              </a:ext>
            </a:extLst>
          </p:cNvPr>
          <p:cNvSpPr txBox="1">
            <a:spLocks noGrp="1"/>
          </p:cNvSpPr>
          <p:nvPr>
            <p:ph type="title" idx="4294967295"/>
          </p:nvPr>
        </p:nvSpPr>
        <p:spPr>
          <a:xfrm>
            <a:off x="465991" y="219057"/>
            <a:ext cx="10990385" cy="800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3647B6"/>
                </a:solidFill>
                <a:effectLst/>
                <a:uLnTx/>
                <a:uFillTx/>
                <a:latin typeface="Arial" panose="020B0604020202020204" pitchFamily="34" charset="0"/>
                <a:ea typeface="+mj-ea"/>
                <a:cs typeface="Arial" panose="020B0604020202020204" pitchFamily="34" charset="0"/>
              </a:rPr>
              <a:t>Site Readiness</a:t>
            </a:r>
          </a:p>
        </p:txBody>
      </p:sp>
      <p:sp>
        <p:nvSpPr>
          <p:cNvPr id="3" name="Content Placeholder 2">
            <a:extLst>
              <a:ext uri="{FF2B5EF4-FFF2-40B4-BE49-F238E27FC236}">
                <a16:creationId xmlns:a16="http://schemas.microsoft.com/office/drawing/2014/main" id="{A578C74A-0DA1-42FE-AC28-89F6CD35A902}"/>
              </a:ext>
            </a:extLst>
          </p:cNvPr>
          <p:cNvSpPr>
            <a:spLocks noGrp="1"/>
          </p:cNvSpPr>
          <p:nvPr/>
        </p:nvSpPr>
        <p:spPr>
          <a:xfrm>
            <a:off x="267008" y="904081"/>
            <a:ext cx="11189368" cy="50498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01D35"/>
              </a:buClr>
            </a:pPr>
            <a:r>
              <a:rPr lang="en-US" sz="2400" dirty="0">
                <a:solidFill>
                  <a:srgbClr val="000000"/>
                </a:solidFill>
                <a:latin typeface="Arial" panose="020B0604020202020204" pitchFamily="34" charset="0"/>
                <a:cs typeface="Arial" panose="020B0604020202020204" pitchFamily="34" charset="0"/>
              </a:rPr>
              <a:t>Site readiness is a process conducted by technology coordinators to:</a:t>
            </a:r>
          </a:p>
          <a:p>
            <a:pPr lvl="1">
              <a:buClr>
                <a:srgbClr val="101D35"/>
              </a:buClr>
            </a:pPr>
            <a:r>
              <a:rPr lang="en-US" sz="1800" dirty="0">
                <a:solidFill>
                  <a:srgbClr val="000000"/>
                </a:solidFill>
                <a:latin typeface="Arial" panose="020B0604020202020204" pitchFamily="34" charset="0"/>
                <a:cs typeface="Arial" panose="020B0604020202020204" pitchFamily="34" charset="0"/>
              </a:rPr>
              <a:t>Confirm that installation of the MCAS Student Kiosk was done correctly on student devices</a:t>
            </a:r>
          </a:p>
          <a:p>
            <a:pPr lvl="1">
              <a:buClr>
                <a:srgbClr val="101D35"/>
              </a:buClr>
            </a:pPr>
            <a:r>
              <a:rPr lang="en-US" sz="1800" dirty="0">
                <a:solidFill>
                  <a:srgbClr val="000000"/>
                </a:solidFill>
                <a:latin typeface="Arial" panose="020B0604020202020204" pitchFamily="34" charset="0"/>
                <a:cs typeface="Arial" panose="020B0604020202020204" pitchFamily="34" charset="0"/>
              </a:rPr>
              <a:t>Confirm that testing devices meet the minimum requirements and have been properly configured </a:t>
            </a:r>
          </a:p>
          <a:p>
            <a:pPr lvl="1">
              <a:buClr>
                <a:srgbClr val="101D35"/>
              </a:buClr>
            </a:pPr>
            <a:r>
              <a:rPr lang="en-US" sz="1800" dirty="0">
                <a:solidFill>
                  <a:srgbClr val="000000"/>
                </a:solidFill>
                <a:latin typeface="Arial" panose="020B0604020202020204" pitchFamily="34" charset="0"/>
                <a:cs typeface="Arial" panose="020B0604020202020204" pitchFamily="34" charset="0"/>
              </a:rPr>
              <a:t>Confirm that test content reaches student devices without issue</a:t>
            </a:r>
          </a:p>
          <a:p>
            <a:pPr lvl="1">
              <a:buClr>
                <a:srgbClr val="101D35"/>
              </a:buClr>
            </a:pPr>
            <a:r>
              <a:rPr lang="en-US" sz="1800" dirty="0">
                <a:solidFill>
                  <a:srgbClr val="000000"/>
                </a:solidFill>
                <a:latin typeface="Arial" panose="020B0604020202020204" pitchFamily="34" charset="0"/>
                <a:cs typeface="Arial" panose="020B0604020202020204" pitchFamily="34" charset="0"/>
              </a:rPr>
              <a:t>Identify any potential technology-related issues before testing begins</a:t>
            </a:r>
          </a:p>
          <a:p>
            <a:pPr marL="292100" indent="-342900">
              <a:buClr>
                <a:srgbClr val="101D35"/>
              </a:buClr>
            </a:pPr>
            <a:r>
              <a:rPr lang="en-US" sz="2400" dirty="0">
                <a:solidFill>
                  <a:srgbClr val="000000"/>
                </a:solidFill>
                <a:latin typeface="Arial" panose="020B0604020202020204" pitchFamily="34" charset="0"/>
                <a:cs typeface="Arial" panose="020B0604020202020204" pitchFamily="34" charset="0"/>
              </a:rPr>
              <a:t>Site readiness should have been conducted in fall 2024. Please confirm with your technology coordinators. </a:t>
            </a:r>
          </a:p>
          <a:p>
            <a:pPr marL="800100" lvl="1" indent="-342900">
              <a:buClr>
                <a:srgbClr val="101D35"/>
              </a:buClr>
            </a:pPr>
            <a:r>
              <a:rPr lang="en-US" sz="2000" dirty="0">
                <a:solidFill>
                  <a:srgbClr val="000000"/>
                </a:solidFill>
                <a:latin typeface="Arial" panose="020B0604020202020204" pitchFamily="34" charset="0"/>
                <a:cs typeface="Arial" panose="020B0604020202020204" pitchFamily="34" charset="0"/>
              </a:rPr>
              <a:t>If the school’s technology setup has changed since conducting Site Readiness, it is recommended to conduct Site Readiness again prior to testing. </a:t>
            </a:r>
            <a:endParaRPr lang="en-US" sz="2400" dirty="0">
              <a:solidFill>
                <a:srgbClr val="000000"/>
              </a:solidFill>
              <a:latin typeface="Arial" panose="020B0604020202020204" pitchFamily="34" charset="0"/>
              <a:cs typeface="Arial" panose="020B0604020202020204" pitchFamily="34" charset="0"/>
            </a:endParaRPr>
          </a:p>
          <a:p>
            <a:pPr marL="292100" indent="-342900">
              <a:buClr>
                <a:srgbClr val="101D35"/>
              </a:buClr>
            </a:pPr>
            <a:r>
              <a:rPr lang="en-US" sz="2400" dirty="0">
                <a:solidFill>
                  <a:srgbClr val="000000"/>
                </a:solidFill>
                <a:latin typeface="Arial" panose="020B0604020202020204" pitchFamily="34" charset="0"/>
                <a:cs typeface="Arial" panose="020B0604020202020204" pitchFamily="34" charset="0"/>
              </a:rPr>
              <a:t>General steps for Site Readiness:</a:t>
            </a:r>
          </a:p>
          <a:p>
            <a:pPr marL="800100" lvl="1" indent="-342900">
              <a:buClr>
                <a:srgbClr val="101D35"/>
              </a:buClr>
            </a:pPr>
            <a:r>
              <a:rPr lang="en-US" sz="2000" dirty="0">
                <a:solidFill>
                  <a:srgbClr val="000000"/>
                </a:solidFill>
                <a:latin typeface="Arial" panose="020B0604020202020204" pitchFamily="34" charset="0"/>
                <a:cs typeface="Arial" panose="020B0604020202020204" pitchFamily="34" charset="0"/>
              </a:rPr>
              <a:t>Technology coordinators complete two-part test on each device type</a:t>
            </a:r>
          </a:p>
          <a:p>
            <a:pPr marL="800100" lvl="1" indent="-342900">
              <a:buClr>
                <a:srgbClr val="101D35"/>
              </a:buClr>
            </a:pPr>
            <a:r>
              <a:rPr lang="en-US" sz="2000" dirty="0">
                <a:solidFill>
                  <a:srgbClr val="000000"/>
                </a:solidFill>
                <a:latin typeface="Arial" panose="020B0604020202020204" pitchFamily="34" charset="0"/>
                <a:cs typeface="Arial" panose="020B0604020202020204" pitchFamily="34" charset="0"/>
              </a:rPr>
              <a:t>Technology coordinators certify Site Readiness in the MCAS Portal. </a:t>
            </a:r>
          </a:p>
          <a:p>
            <a:pPr marL="800100" lvl="1" indent="-342900">
              <a:buClr>
                <a:srgbClr val="101D35"/>
              </a:buClr>
            </a:pPr>
            <a:r>
              <a:rPr lang="en-US" sz="2000" dirty="0">
                <a:solidFill>
                  <a:srgbClr val="000000"/>
                </a:solidFill>
                <a:latin typeface="Arial" panose="020B0604020202020204" pitchFamily="34" charset="0"/>
                <a:cs typeface="Arial" panose="020B0604020202020204" pitchFamily="34" charset="0"/>
              </a:rPr>
              <a:t>School and district test coordinators confirm that technology coordinators have completed Site Certification. </a:t>
            </a:r>
          </a:p>
        </p:txBody>
      </p:sp>
    </p:spTree>
    <p:extLst>
      <p:ext uri="{BB962C8B-B14F-4D97-AF65-F5344CB8AC3E}">
        <p14:creationId xmlns:p14="http://schemas.microsoft.com/office/powerpoint/2010/main" val="28368104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6267B-96BA-CC31-D9B0-306C37C94E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76BE4E-A14A-24FA-7DDB-694629842E40}"/>
              </a:ext>
            </a:extLst>
          </p:cNvPr>
          <p:cNvSpPr>
            <a:spLocks noGrp="1"/>
          </p:cNvSpPr>
          <p:nvPr>
            <p:ph type="title"/>
          </p:nvPr>
        </p:nvSpPr>
        <p:spPr>
          <a:xfrm>
            <a:off x="588907" y="225847"/>
            <a:ext cx="11352614" cy="866793"/>
          </a:xfrm>
        </p:spPr>
        <p:txBody>
          <a:bodyPr>
            <a:noAutofit/>
          </a:bodyPr>
          <a:lstStyle/>
          <a:p>
            <a:r>
              <a:rPr lang="en-US" sz="4400"/>
              <a:t>Test Administrator Tasks in the MCAS Portal</a:t>
            </a:r>
          </a:p>
        </p:txBody>
      </p:sp>
      <p:graphicFrame>
        <p:nvGraphicFramePr>
          <p:cNvPr id="6" name="Diagram 5">
            <a:extLst>
              <a:ext uri="{FF2B5EF4-FFF2-40B4-BE49-F238E27FC236}">
                <a16:creationId xmlns:a16="http://schemas.microsoft.com/office/drawing/2014/main" id="{69DEA595-D5A8-731D-5E40-268463C2DE53}"/>
              </a:ext>
            </a:extLst>
          </p:cNvPr>
          <p:cNvGraphicFramePr/>
          <p:nvPr>
            <p:extLst>
              <p:ext uri="{D42A27DB-BD31-4B8C-83A1-F6EECF244321}">
                <p14:modId xmlns:p14="http://schemas.microsoft.com/office/powerpoint/2010/main" val="2155165750"/>
              </p:ext>
            </p:extLst>
          </p:nvPr>
        </p:nvGraphicFramePr>
        <p:xfrm>
          <a:off x="316871" y="1249136"/>
          <a:ext cx="11624650" cy="4771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FDFAF60-2DD2-5361-B94B-7F0C308E6BFA}"/>
              </a:ext>
            </a:extLst>
          </p:cNvPr>
          <p:cNvSpPr txBox="1"/>
          <p:nvPr/>
        </p:nvSpPr>
        <p:spPr>
          <a:xfrm>
            <a:off x="914400" y="5319301"/>
            <a:ext cx="10429592" cy="707886"/>
          </a:xfrm>
          <a:prstGeom prst="rect">
            <a:avLst/>
          </a:prstGeom>
          <a:noFill/>
          <a:ln>
            <a:solidFill>
              <a:schemeClr val="tx1"/>
            </a:solidFill>
          </a:ln>
        </p:spPr>
        <p:txBody>
          <a:bodyPr wrap="square" rtlCol="0">
            <a:spAutoFit/>
          </a:bodyPr>
          <a:lstStyle/>
          <a:p>
            <a:r>
              <a:rPr lang="en-US" sz="2000" b="1">
                <a:latin typeface="Arial" panose="020B0604020202020204" pitchFamily="34" charset="0"/>
                <a:cs typeface="Arial" panose="020B0604020202020204" pitchFamily="34" charset="0"/>
              </a:rPr>
              <a:t>Note: </a:t>
            </a:r>
            <a:r>
              <a:rPr lang="en-US" sz="2000">
                <a:latin typeface="Arial" panose="020B0604020202020204" pitchFamily="34" charset="0"/>
                <a:cs typeface="Arial" panose="020B0604020202020204" pitchFamily="34" charset="0"/>
              </a:rPr>
              <a:t>Schools may choose to have the test coordinator complete these tasks instead of test administrators.</a:t>
            </a:r>
          </a:p>
        </p:txBody>
      </p:sp>
    </p:spTree>
    <p:extLst>
      <p:ext uri="{BB962C8B-B14F-4D97-AF65-F5344CB8AC3E}">
        <p14:creationId xmlns:p14="http://schemas.microsoft.com/office/powerpoint/2010/main" val="3453846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199" y="658568"/>
            <a:ext cx="10974355" cy="866793"/>
          </a:xfrm>
        </p:spPr>
        <p:txBody>
          <a:bodyPr>
            <a:noAutofit/>
          </a:bodyPr>
          <a:lstStyle/>
          <a:p>
            <a:r>
              <a:rPr lang="en-US" sz="4400"/>
              <a:t>CBT Preparations – Test Administrators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673679"/>
            <a:ext cx="10872355" cy="4381888"/>
          </a:xfrm>
        </p:spPr>
        <p:txBody>
          <a:bodyPr>
            <a:normAutofit/>
          </a:bodyPr>
          <a:lstStyle/>
          <a:p>
            <a:pPr marL="457200" indent="-457200">
              <a:buFont typeface="Arial" panose="020B0604020202020204" pitchFamily="34" charset="0"/>
              <a:buChar char="•"/>
            </a:pPr>
            <a:r>
              <a:rPr lang="en-US" sz="3200" dirty="0"/>
              <a:t>Familiarize test administrators with tasks they may need to complete in the MCAS Portal (slides 45–51)</a:t>
            </a:r>
          </a:p>
          <a:p>
            <a:pPr marL="914400" lvl="1" indent="-457200">
              <a:buFont typeface="Arial" panose="020B0604020202020204" pitchFamily="34" charset="0"/>
              <a:buChar char="•"/>
            </a:pPr>
            <a:r>
              <a:rPr lang="en-US" sz="2600" dirty="0">
                <a:solidFill>
                  <a:schemeClr val="tx1"/>
                </a:solidFill>
              </a:rPr>
              <a:t>Instructions and troubleshooting steps: CBT TAM Appendix E</a:t>
            </a:r>
          </a:p>
          <a:p>
            <a:pPr marL="914400" lvl="1" indent="-457200">
              <a:buFont typeface="Arial" panose="020B0604020202020204" pitchFamily="34" charset="0"/>
              <a:buChar char="•"/>
            </a:pPr>
            <a:r>
              <a:rPr lang="en-US" sz="2600" dirty="0">
                <a:solidFill>
                  <a:schemeClr val="tx1"/>
                </a:solidFill>
              </a:rPr>
              <a:t>If there is a technology situation in which a student is waiting more than 15–20 minutes, schedule the student to complete the session at another time, after calling the MCAS Service Center for support (800-737-5103).</a:t>
            </a:r>
          </a:p>
          <a:p>
            <a:endParaRPr lang="en-US" sz="3200" dirty="0"/>
          </a:p>
        </p:txBody>
      </p:sp>
    </p:spTree>
    <p:extLst>
      <p:ext uri="{BB962C8B-B14F-4D97-AF65-F5344CB8AC3E}">
        <p14:creationId xmlns:p14="http://schemas.microsoft.com/office/powerpoint/2010/main" val="2629896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idx="4294967295"/>
          </p:nvPr>
        </p:nvSpPr>
        <p:spPr>
          <a:xfrm>
            <a:off x="822325" y="288925"/>
            <a:ext cx="11369675" cy="679450"/>
          </a:xfrm>
        </p:spPr>
        <p:txBody>
          <a:bodyPr>
            <a:normAutofit fontScale="90000"/>
          </a:bodyPr>
          <a:lstStyle/>
          <a:p>
            <a:r>
              <a:rPr lang="en-US" sz="4000">
                <a:solidFill>
                  <a:srgbClr val="3647B6"/>
                </a:solidFill>
                <a:latin typeface="Arial" panose="020B0604020202020204" pitchFamily="34" charset="0"/>
                <a:cs typeface="Arial" panose="020B0604020202020204" pitchFamily="34" charset="0"/>
              </a:rPr>
              <a:t>Demonstrations – Test Administrator Tasks in the MCAS Portal </a:t>
            </a:r>
          </a:p>
        </p:txBody>
      </p:sp>
      <p:sp>
        <p:nvSpPr>
          <p:cNvPr id="3" name="Content Placeholder 2">
            <a:extLst>
              <a:ext uri="{FF2B5EF4-FFF2-40B4-BE49-F238E27FC236}">
                <a16:creationId xmlns:a16="http://schemas.microsoft.com/office/drawing/2014/main" id="{D8CDFADA-3B58-4992-BE23-4AE451B67627}"/>
              </a:ext>
            </a:extLst>
          </p:cNvPr>
          <p:cNvSpPr>
            <a:spLocks noGrp="1"/>
          </p:cNvSpPr>
          <p:nvPr>
            <p:ph idx="4294967295"/>
          </p:nvPr>
        </p:nvSpPr>
        <p:spPr>
          <a:xfrm>
            <a:off x="822325" y="1230313"/>
            <a:ext cx="11369675" cy="5049837"/>
          </a:xfrm>
        </p:spPr>
        <p:txBody>
          <a:bodyPr vert="horz" lIns="91440" tIns="45720" rIns="91440" bIns="45720" rtlCol="0" anchor="t">
            <a:noAutofit/>
          </a:bodyPr>
          <a:lstStyle/>
          <a:p>
            <a:pPr fontAlgn="base"/>
            <a:r>
              <a:rPr lang="en-US" sz="2400">
                <a:solidFill>
                  <a:srgbClr val="000000"/>
                </a:solidFill>
              </a:rPr>
              <a:t>Accessing the proctor password</a:t>
            </a:r>
          </a:p>
          <a:p>
            <a:pPr algn="l" rtl="0" fontAlgn="base">
              <a:buClrTx/>
              <a:buFont typeface="Arial" panose="020B0604020202020204" pitchFamily="34" charset="0"/>
              <a:buChar char="•"/>
            </a:pPr>
            <a:r>
              <a:rPr lang="en-US" sz="2400" b="0" i="0">
                <a:solidFill>
                  <a:srgbClr val="000000"/>
                </a:solidFill>
                <a:effectLst/>
                <a:latin typeface="Arial" panose="020B0604020202020204" pitchFamily="34" charset="0"/>
                <a:cs typeface="Arial" panose="020B0604020202020204" pitchFamily="34" charset="0"/>
              </a:rPr>
              <a:t>Viewing scheduled tests </a:t>
            </a:r>
          </a:p>
          <a:p>
            <a:pPr algn="l" rtl="0" fontAlgn="base">
              <a:buClrTx/>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Verifying accommodated form assignments</a:t>
            </a:r>
          </a:p>
          <a:p>
            <a:pPr algn="l" rtl="0" fontAlgn="base">
              <a:buClrTx/>
              <a:buFont typeface="Arial" panose="020B0604020202020204" pitchFamily="34" charset="0"/>
              <a:buChar char="•"/>
            </a:pPr>
            <a:r>
              <a:rPr lang="en-US" sz="2400">
                <a:solidFill>
                  <a:srgbClr val="000000"/>
                </a:solidFill>
              </a:rPr>
              <a:t>Verifying accommodations on student summary sheet</a:t>
            </a:r>
          </a:p>
          <a:p>
            <a:pPr algn="l" rtl="0" fontAlgn="base">
              <a:buClrTx/>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Accessing the session access codes</a:t>
            </a:r>
          </a:p>
          <a:p>
            <a:pPr algn="l" rtl="0" fontAlgn="base">
              <a:buClrTx/>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Monitoring student testing status</a:t>
            </a:r>
          </a:p>
        </p:txBody>
      </p:sp>
    </p:spTree>
    <p:extLst>
      <p:ext uri="{BB962C8B-B14F-4D97-AF65-F5344CB8AC3E}">
        <p14:creationId xmlns:p14="http://schemas.microsoft.com/office/powerpoint/2010/main" val="1471272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1FF47-FC2C-360C-42AB-D5EAE9F2D2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03E09C-A21A-5EEC-9544-17AA999E5507}"/>
              </a:ext>
            </a:extLst>
          </p:cNvPr>
          <p:cNvSpPr>
            <a:spLocks noGrp="1"/>
          </p:cNvSpPr>
          <p:nvPr>
            <p:ph type="title"/>
          </p:nvPr>
        </p:nvSpPr>
        <p:spPr>
          <a:xfrm>
            <a:off x="962024" y="258518"/>
            <a:ext cx="10974355" cy="866793"/>
          </a:xfrm>
        </p:spPr>
        <p:txBody>
          <a:bodyPr>
            <a:noAutofit/>
          </a:bodyPr>
          <a:lstStyle/>
          <a:p>
            <a:r>
              <a:rPr lang="en-US" sz="4400" dirty="0"/>
              <a:t>Accessing the Proctor Password	</a:t>
            </a:r>
          </a:p>
        </p:txBody>
      </p:sp>
      <p:sp>
        <p:nvSpPr>
          <p:cNvPr id="3" name="Text Placeholder 2">
            <a:extLst>
              <a:ext uri="{FF2B5EF4-FFF2-40B4-BE49-F238E27FC236}">
                <a16:creationId xmlns:a16="http://schemas.microsoft.com/office/drawing/2014/main" id="{822436F9-1EF6-82DE-F6A9-71602B1B074A}"/>
              </a:ext>
            </a:extLst>
          </p:cNvPr>
          <p:cNvSpPr>
            <a:spLocks noGrp="1"/>
          </p:cNvSpPr>
          <p:nvPr>
            <p:ph type="body" idx="1"/>
          </p:nvPr>
        </p:nvSpPr>
        <p:spPr>
          <a:xfrm>
            <a:off x="291408" y="1618415"/>
            <a:ext cx="3314395" cy="4381888"/>
          </a:xfrm>
        </p:spPr>
        <p:txBody>
          <a:bodyPr>
            <a:normAutofit/>
          </a:bodyPr>
          <a:lstStyle/>
          <a:p>
            <a:pPr marL="514350" indent="-514350">
              <a:buFont typeface="+mj-lt"/>
              <a:buAutoNum type="arabicPeriod"/>
            </a:pPr>
            <a:r>
              <a:rPr lang="en-US" dirty="0"/>
              <a:t>Log in to the MCAS Portal. </a:t>
            </a:r>
          </a:p>
          <a:p>
            <a:pPr marL="514350" indent="-514350">
              <a:buFont typeface="+mj-lt"/>
              <a:buAutoNum type="arabicPeriod"/>
            </a:pPr>
            <a:r>
              <a:rPr lang="en-US" dirty="0"/>
              <a:t>Click </a:t>
            </a:r>
            <a:r>
              <a:rPr lang="en-US" b="1" dirty="0"/>
              <a:t>Administration</a:t>
            </a:r>
            <a:r>
              <a:rPr lang="en-US" dirty="0"/>
              <a:t>. </a:t>
            </a:r>
          </a:p>
          <a:p>
            <a:pPr marL="514350" indent="-514350">
              <a:buFont typeface="+mj-lt"/>
              <a:buAutoNum type="arabicPeriod"/>
            </a:pPr>
            <a:r>
              <a:rPr lang="en-US" dirty="0"/>
              <a:t>Scroll down to view the Proctor Password. </a:t>
            </a:r>
          </a:p>
        </p:txBody>
      </p:sp>
      <p:pic>
        <p:nvPicPr>
          <p:cNvPr id="1026" name="Picture 2" descr="Graphical user interface, text, application, email&#10;&#10;Description automatically generated">
            <a:extLst>
              <a:ext uri="{FF2B5EF4-FFF2-40B4-BE49-F238E27FC236}">
                <a16:creationId xmlns:a16="http://schemas.microsoft.com/office/drawing/2014/main" id="{EA37D2E8-FD7B-F1AE-5DEC-1E8C52F97E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5804" y="1504949"/>
            <a:ext cx="8586196" cy="41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0481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7DE97-F1F5-C679-461C-900F9AF9C3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F9E974-3088-055E-B248-3616D7824162}"/>
              </a:ext>
            </a:extLst>
          </p:cNvPr>
          <p:cNvSpPr>
            <a:spLocks noGrp="1"/>
          </p:cNvSpPr>
          <p:nvPr>
            <p:ph type="title"/>
          </p:nvPr>
        </p:nvSpPr>
        <p:spPr>
          <a:xfrm>
            <a:off x="962024" y="258518"/>
            <a:ext cx="10974355" cy="866793"/>
          </a:xfrm>
        </p:spPr>
        <p:txBody>
          <a:bodyPr>
            <a:noAutofit/>
          </a:bodyPr>
          <a:lstStyle/>
          <a:p>
            <a:r>
              <a:rPr lang="en-US" sz="4400" dirty="0"/>
              <a:t>Viewing Scheduled Tests</a:t>
            </a:r>
          </a:p>
        </p:txBody>
      </p:sp>
      <p:pic>
        <p:nvPicPr>
          <p:cNvPr id="2050" name="Picture 2">
            <a:extLst>
              <a:ext uri="{FF2B5EF4-FFF2-40B4-BE49-F238E27FC236}">
                <a16:creationId xmlns:a16="http://schemas.microsoft.com/office/drawing/2014/main" id="{4F7D72D2-AE0E-EFEF-FBE3-542899AB7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2654" y="1409700"/>
            <a:ext cx="6943725" cy="149243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7E9B08D8-A0F1-C5E6-253F-E0940E54587D}"/>
              </a:ext>
            </a:extLst>
          </p:cNvPr>
          <p:cNvSpPr txBox="1">
            <a:spLocks/>
          </p:cNvSpPr>
          <p:nvPr/>
        </p:nvSpPr>
        <p:spPr>
          <a:xfrm>
            <a:off x="255621" y="1178123"/>
            <a:ext cx="4411629" cy="5213152"/>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514350" indent="-514350">
              <a:buFont typeface="+mj-lt"/>
              <a:buAutoNum type="arabicPeriod"/>
            </a:pPr>
            <a:r>
              <a:rPr lang="en-US" dirty="0"/>
              <a:t>Log in to the MCAS Portal. </a:t>
            </a:r>
          </a:p>
          <a:p>
            <a:pPr marL="514350" indent="-514350">
              <a:buFont typeface="+mj-lt"/>
              <a:buAutoNum type="arabicPeriod"/>
            </a:pPr>
            <a:r>
              <a:rPr lang="en-US" dirty="0"/>
              <a:t>Click </a:t>
            </a:r>
            <a:r>
              <a:rPr lang="en-US" b="1" dirty="0"/>
              <a:t>Administration</a:t>
            </a:r>
            <a:r>
              <a:rPr lang="en-US" dirty="0"/>
              <a:t>. </a:t>
            </a:r>
          </a:p>
          <a:p>
            <a:pPr marL="514350" indent="-514350">
              <a:buFont typeface="+mj-lt"/>
              <a:buAutoNum type="arabicPeriod"/>
            </a:pPr>
            <a:r>
              <a:rPr lang="en-US" dirty="0"/>
              <a:t>Click </a:t>
            </a:r>
            <a:r>
              <a:rPr lang="en-US" b="1" dirty="0"/>
              <a:t>Test Scheduling</a:t>
            </a:r>
            <a:r>
              <a:rPr lang="en-US" dirty="0"/>
              <a:t>. </a:t>
            </a:r>
          </a:p>
          <a:p>
            <a:pPr marL="514350" indent="-514350">
              <a:buFont typeface="+mj-lt"/>
              <a:buAutoNum type="arabicPeriod"/>
            </a:pPr>
            <a:r>
              <a:rPr lang="en-US" dirty="0"/>
              <a:t>Use the drop-down menus (Organization, Program, Subject, and Test Name) to filter for the scheduled test. </a:t>
            </a:r>
          </a:p>
          <a:p>
            <a:pPr marL="514350" indent="-514350">
              <a:buFont typeface="+mj-lt"/>
              <a:buAutoNum type="arabicPeriod"/>
            </a:pPr>
            <a:r>
              <a:rPr lang="en-US" dirty="0"/>
              <a:t>Locate the scheduled class in the scheduled tests table and click </a:t>
            </a:r>
            <a:r>
              <a:rPr lang="en-US" b="1" dirty="0"/>
              <a:t>View Details/Student Logins </a:t>
            </a:r>
            <a:r>
              <a:rPr lang="en-US" dirty="0"/>
              <a:t>to view the scheduled test details. </a:t>
            </a:r>
          </a:p>
        </p:txBody>
      </p:sp>
      <p:pic>
        <p:nvPicPr>
          <p:cNvPr id="2054" name="Picture 6" descr="A screenshot of a computer&#10;&#10;Description automatically generated">
            <a:extLst>
              <a:ext uri="{FF2B5EF4-FFF2-40B4-BE49-F238E27FC236}">
                <a16:creationId xmlns:a16="http://schemas.microsoft.com/office/drawing/2014/main" id="{BF497B5F-AA3D-EB0A-9C65-529E77A29A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662" y="3186519"/>
            <a:ext cx="7106717" cy="2373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7611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B5C51-5C6A-64BC-291A-9255812A77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093FD0-0B82-F02B-C828-396A105304F6}"/>
              </a:ext>
            </a:extLst>
          </p:cNvPr>
          <p:cNvSpPr>
            <a:spLocks noGrp="1"/>
          </p:cNvSpPr>
          <p:nvPr>
            <p:ph type="title"/>
          </p:nvPr>
        </p:nvSpPr>
        <p:spPr>
          <a:xfrm>
            <a:off x="608822" y="325193"/>
            <a:ext cx="10974355" cy="866793"/>
          </a:xfrm>
        </p:spPr>
        <p:txBody>
          <a:bodyPr>
            <a:noAutofit/>
          </a:bodyPr>
          <a:lstStyle/>
          <a:p>
            <a:r>
              <a:rPr lang="en-US" sz="4400" dirty="0"/>
              <a:t>Verifying Accommodations</a:t>
            </a:r>
          </a:p>
        </p:txBody>
      </p:sp>
      <p:sp>
        <p:nvSpPr>
          <p:cNvPr id="3" name="Text Placeholder 2">
            <a:extLst>
              <a:ext uri="{FF2B5EF4-FFF2-40B4-BE49-F238E27FC236}">
                <a16:creationId xmlns:a16="http://schemas.microsoft.com/office/drawing/2014/main" id="{0D3F08AD-BAFD-D860-735E-87D36D45C433}"/>
              </a:ext>
            </a:extLst>
          </p:cNvPr>
          <p:cNvSpPr>
            <a:spLocks noGrp="1"/>
          </p:cNvSpPr>
          <p:nvPr>
            <p:ph type="body" idx="1"/>
          </p:nvPr>
        </p:nvSpPr>
        <p:spPr>
          <a:xfrm>
            <a:off x="729557" y="1637465"/>
            <a:ext cx="10595668" cy="4381888"/>
          </a:xfrm>
        </p:spPr>
        <p:txBody>
          <a:bodyPr>
            <a:normAutofit/>
          </a:bodyPr>
          <a:lstStyle/>
          <a:p>
            <a:r>
              <a:rPr lang="en-US" b="1" dirty="0">
                <a:solidFill>
                  <a:schemeClr val="tx1"/>
                </a:solidFill>
              </a:rPr>
              <a:t>Included in the TAM instructions: Verify accommodations</a:t>
            </a:r>
          </a:p>
          <a:p>
            <a:pPr marL="457200" indent="-457200">
              <a:buFont typeface="Arial" panose="020B0604020202020204" pitchFamily="34" charset="0"/>
              <a:buChar char="•"/>
            </a:pPr>
            <a:r>
              <a:rPr lang="en-US" dirty="0">
                <a:solidFill>
                  <a:schemeClr val="tx1"/>
                </a:solidFill>
              </a:rPr>
              <a:t>Verify that the correct accommodated forms such as Screen Reader, Human Read-Aloud, and  Human Signer are assigned to students, if applicable. This can be confirmed on the </a:t>
            </a:r>
            <a:r>
              <a:rPr lang="en-US" b="1" dirty="0">
                <a:solidFill>
                  <a:schemeClr val="tx1"/>
                </a:solidFill>
              </a:rPr>
              <a:t>View Details/Student Logins </a:t>
            </a:r>
            <a:r>
              <a:rPr lang="en-US" dirty="0">
                <a:solidFill>
                  <a:schemeClr val="tx1"/>
                </a:solidFill>
              </a:rPr>
              <a:t>page in the MCAS Portal. </a:t>
            </a:r>
          </a:p>
          <a:p>
            <a:pPr marL="457200" indent="-457200">
              <a:buFont typeface="Arial" panose="020B0604020202020204" pitchFamily="34" charset="0"/>
              <a:buChar char="•"/>
            </a:pPr>
            <a:r>
              <a:rPr lang="en-US" dirty="0">
                <a:solidFill>
                  <a:schemeClr val="tx1"/>
                </a:solidFill>
              </a:rPr>
              <a:t>Also verify that students’ other accommodations such as Text-to-Speech are listed, if applicable. This can be confirmed on the </a:t>
            </a:r>
            <a:r>
              <a:rPr lang="en-US" b="1" dirty="0">
                <a:solidFill>
                  <a:schemeClr val="tx1"/>
                </a:solidFill>
              </a:rPr>
              <a:t>Edit Student </a:t>
            </a:r>
            <a:r>
              <a:rPr lang="en-US" dirty="0">
                <a:solidFill>
                  <a:schemeClr val="tx1"/>
                </a:solidFill>
              </a:rPr>
              <a:t>page in the MCAS Portal or the summary page you were given with your student logins.</a:t>
            </a:r>
          </a:p>
          <a:p>
            <a:endParaRPr lang="en-US" sz="3200" dirty="0"/>
          </a:p>
        </p:txBody>
      </p:sp>
    </p:spTree>
    <p:extLst>
      <p:ext uri="{BB962C8B-B14F-4D97-AF65-F5344CB8AC3E}">
        <p14:creationId xmlns:p14="http://schemas.microsoft.com/office/powerpoint/2010/main" val="3111373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95750-4862-2A6F-9F3B-93A58C91C6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6A9F8D-2D5F-2F3D-28E9-F25662225765}"/>
              </a:ext>
            </a:extLst>
          </p:cNvPr>
          <p:cNvSpPr>
            <a:spLocks noGrp="1"/>
          </p:cNvSpPr>
          <p:nvPr>
            <p:ph type="title" idx="4294967295"/>
          </p:nvPr>
        </p:nvSpPr>
        <p:spPr>
          <a:xfrm>
            <a:off x="0" y="157163"/>
            <a:ext cx="10515600" cy="1325562"/>
          </a:xfrm>
        </p:spPr>
        <p:txBody>
          <a:bodyPr>
            <a:normAutofit/>
          </a:bodyPr>
          <a:lstStyle/>
          <a:p>
            <a:r>
              <a:rPr kumimoji="0" lang="en-US" sz="4000" b="0" i="0" u="none" strike="noStrike" kern="1200" cap="none" spc="0" normalizeH="0" baseline="0" noProof="0">
                <a:ln>
                  <a:noFill/>
                </a:ln>
                <a:solidFill>
                  <a:srgbClr val="3647B6"/>
                </a:solidFill>
                <a:effectLst/>
                <a:uLnTx/>
                <a:uFillTx/>
                <a:latin typeface="Arial" panose="020B0604020202020204" pitchFamily="34" charset="0"/>
                <a:ea typeface="+mj-ea"/>
                <a:cs typeface="Arial" panose="020B0604020202020204" pitchFamily="34" charset="0"/>
              </a:rPr>
              <a:t>Sample Student Summary Page</a:t>
            </a:r>
            <a:endParaRPr lang="en-US" sz="4800"/>
          </a:p>
        </p:txBody>
      </p:sp>
      <p:pic>
        <p:nvPicPr>
          <p:cNvPr id="3" name="Picture 2" descr="Screenshot of sample summary page">
            <a:extLst>
              <a:ext uri="{FF2B5EF4-FFF2-40B4-BE49-F238E27FC236}">
                <a16:creationId xmlns:a16="http://schemas.microsoft.com/office/drawing/2014/main" id="{FF260D89-E4C5-4244-D2D1-BE0C8B17998B}"/>
              </a:ext>
            </a:extLst>
          </p:cNvPr>
          <p:cNvPicPr>
            <a:picLocks noChangeAspect="1"/>
          </p:cNvPicPr>
          <p:nvPr/>
        </p:nvPicPr>
        <p:blipFill>
          <a:blip r:embed="rId2"/>
          <a:stretch>
            <a:fillRect/>
          </a:stretch>
        </p:blipFill>
        <p:spPr>
          <a:xfrm>
            <a:off x="1343025" y="1483147"/>
            <a:ext cx="9505950" cy="4819369"/>
          </a:xfrm>
          <a:prstGeom prst="rect">
            <a:avLst/>
          </a:prstGeom>
        </p:spPr>
      </p:pic>
      <p:sp>
        <p:nvSpPr>
          <p:cNvPr id="5" name="Rectangle 4" descr="Screenshot of sample summary page">
            <a:extLst>
              <a:ext uri="{FF2B5EF4-FFF2-40B4-BE49-F238E27FC236}">
                <a16:creationId xmlns:a16="http://schemas.microsoft.com/office/drawing/2014/main" id="{0FF188EA-3865-8798-A2FF-B0FE473BDDAE}"/>
              </a:ext>
            </a:extLst>
          </p:cNvPr>
          <p:cNvSpPr/>
          <p:nvPr/>
        </p:nvSpPr>
        <p:spPr>
          <a:xfrm>
            <a:off x="4524375" y="3095218"/>
            <a:ext cx="4086225" cy="7429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Screenshot of sample summary page">
            <a:extLst>
              <a:ext uri="{FF2B5EF4-FFF2-40B4-BE49-F238E27FC236}">
                <a16:creationId xmlns:a16="http://schemas.microsoft.com/office/drawing/2014/main" id="{40517EC5-2C12-1ED1-2360-BCD6AD110467}"/>
              </a:ext>
            </a:extLst>
          </p:cNvPr>
          <p:cNvSpPr/>
          <p:nvPr/>
        </p:nvSpPr>
        <p:spPr>
          <a:xfrm>
            <a:off x="9170534" y="4202982"/>
            <a:ext cx="1457325" cy="21080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Screenshot of sample summary page">
            <a:extLst>
              <a:ext uri="{FF2B5EF4-FFF2-40B4-BE49-F238E27FC236}">
                <a16:creationId xmlns:a16="http://schemas.microsoft.com/office/drawing/2014/main" id="{DBFB8F56-CE84-A53E-23DF-984DC1EDB88F}"/>
              </a:ext>
            </a:extLst>
          </p:cNvPr>
          <p:cNvSpPr/>
          <p:nvPr/>
        </p:nvSpPr>
        <p:spPr>
          <a:xfrm flipH="1">
            <a:off x="5838826" y="4228798"/>
            <a:ext cx="3028950" cy="5354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llout: Line 8">
            <a:extLst>
              <a:ext uri="{FF2B5EF4-FFF2-40B4-BE49-F238E27FC236}">
                <a16:creationId xmlns:a16="http://schemas.microsoft.com/office/drawing/2014/main" id="{18D8455C-6635-156B-3B7B-A4994BEA9066}"/>
              </a:ext>
            </a:extLst>
          </p:cNvPr>
          <p:cNvSpPr/>
          <p:nvPr/>
        </p:nvSpPr>
        <p:spPr>
          <a:xfrm>
            <a:off x="8658225" y="1530410"/>
            <a:ext cx="2190750" cy="1325562"/>
          </a:xfrm>
          <a:prstGeom prst="borderCallout1">
            <a:avLst>
              <a:gd name="adj1" fmla="val 18750"/>
              <a:gd name="adj2" fmla="val -8333"/>
              <a:gd name="adj3" fmla="val 112500"/>
              <a:gd name="adj4" fmla="val -2566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Test administrators will write the session access code on the board.</a:t>
            </a:r>
          </a:p>
        </p:txBody>
      </p:sp>
      <p:sp>
        <p:nvSpPr>
          <p:cNvPr id="11" name="Callout: Line 10" descr="Screenshot of sample summary page">
            <a:extLst>
              <a:ext uri="{FF2B5EF4-FFF2-40B4-BE49-F238E27FC236}">
                <a16:creationId xmlns:a16="http://schemas.microsoft.com/office/drawing/2014/main" id="{37551D02-8237-CA7F-0664-D0517EB4BD15}"/>
              </a:ext>
            </a:extLst>
          </p:cNvPr>
          <p:cNvSpPr/>
          <p:nvPr/>
        </p:nvSpPr>
        <p:spPr>
          <a:xfrm>
            <a:off x="5442858" y="5127027"/>
            <a:ext cx="2514600" cy="1051592"/>
          </a:xfrm>
          <a:prstGeom prst="borderCallout1">
            <a:avLst>
              <a:gd name="adj1" fmla="val 8345"/>
              <a:gd name="adj2" fmla="val 104329"/>
              <a:gd name="adj3" fmla="val 19752"/>
              <a:gd name="adj4" fmla="val 1457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Check that accommodations are correct before testing.</a:t>
            </a:r>
          </a:p>
        </p:txBody>
      </p:sp>
    </p:spTree>
    <p:extLst>
      <p:ext uri="{BB962C8B-B14F-4D97-AF65-F5344CB8AC3E}">
        <p14:creationId xmlns:p14="http://schemas.microsoft.com/office/powerpoint/2010/main" val="1510468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673679"/>
            <a:ext cx="10955694" cy="4428541"/>
          </a:xfrm>
        </p:spPr>
        <p:txBody>
          <a:bodyPr>
            <a:normAutofit lnSpcReduction="10000"/>
          </a:bodyPr>
          <a:lstStyle/>
          <a:p>
            <a:pPr marL="514350" indent="-514350">
              <a:buFont typeface="+mj-lt"/>
              <a:buAutoNum type="arabicPeriod"/>
            </a:pPr>
            <a:r>
              <a:rPr lang="en-US" sz="3200" dirty="0"/>
              <a:t>Updates for 2025</a:t>
            </a:r>
          </a:p>
          <a:p>
            <a:pPr marL="514350" indent="-514350">
              <a:buFont typeface="+mj-lt"/>
              <a:buAutoNum type="arabicPeriod"/>
            </a:pPr>
            <a:r>
              <a:rPr lang="en-US" sz="3200" dirty="0"/>
              <a:t>Introduction and Resources </a:t>
            </a:r>
          </a:p>
          <a:p>
            <a:pPr marL="514350" indent="-514350">
              <a:buFont typeface="+mj-lt"/>
              <a:buAutoNum type="arabicPeriod"/>
            </a:pPr>
            <a:r>
              <a:rPr lang="en-US" sz="3200" dirty="0"/>
              <a:t>Test Administration Protocols</a:t>
            </a:r>
          </a:p>
          <a:p>
            <a:pPr marL="514350" indent="-514350">
              <a:buFont typeface="+mj-lt"/>
              <a:buAutoNum type="arabicPeriod"/>
            </a:pPr>
            <a:r>
              <a:rPr lang="en-US" sz="3200" dirty="0"/>
              <a:t>Preparation for Computer-Based Testing</a:t>
            </a:r>
          </a:p>
          <a:p>
            <a:pPr marL="514350" indent="-514350">
              <a:buFont typeface="+mj-lt"/>
              <a:buAutoNum type="arabicPeriod"/>
            </a:pPr>
            <a:r>
              <a:rPr lang="en-US" sz="3200" dirty="0"/>
              <a:t>Test Security Requirements</a:t>
            </a:r>
          </a:p>
          <a:p>
            <a:pPr marL="514350" indent="-514350">
              <a:buFont typeface="+mj-lt"/>
              <a:buAutoNum type="arabicPeriod"/>
            </a:pPr>
            <a:r>
              <a:rPr lang="en-US" sz="3200" dirty="0"/>
              <a:t>Accessibility and Accommodations</a:t>
            </a:r>
          </a:p>
          <a:p>
            <a:pPr marL="514350" indent="-514350">
              <a:buFont typeface="+mj-lt"/>
              <a:buAutoNum type="arabicPeriod"/>
            </a:pPr>
            <a:r>
              <a:rPr lang="en-US" sz="3200" dirty="0"/>
              <a:t>Additional Resources, Support, and Next Steps</a:t>
            </a:r>
          </a:p>
          <a:p>
            <a:pPr marL="514350" indent="-514350">
              <a:buFont typeface="+mj-lt"/>
              <a:buAutoNum type="arabicPeriod"/>
            </a:pPr>
            <a:r>
              <a:rPr lang="en-US" sz="3200" dirty="0"/>
              <a:t>Protocols for Paper-Based Testing (PBT)</a:t>
            </a:r>
          </a:p>
        </p:txBody>
      </p:sp>
    </p:spTree>
    <p:extLst>
      <p:ext uri="{BB962C8B-B14F-4D97-AF65-F5344CB8AC3E}">
        <p14:creationId xmlns:p14="http://schemas.microsoft.com/office/powerpoint/2010/main" val="24440283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994F4-40EB-1813-85ED-76D315B6DC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9111EE-B880-6FA5-4984-1E9FA9E3164E}"/>
              </a:ext>
            </a:extLst>
          </p:cNvPr>
          <p:cNvSpPr>
            <a:spLocks noGrp="1"/>
          </p:cNvSpPr>
          <p:nvPr>
            <p:ph type="title"/>
          </p:nvPr>
        </p:nvSpPr>
        <p:spPr>
          <a:xfrm>
            <a:off x="761222" y="424300"/>
            <a:ext cx="10974355" cy="866793"/>
          </a:xfrm>
        </p:spPr>
        <p:txBody>
          <a:bodyPr>
            <a:noAutofit/>
          </a:bodyPr>
          <a:lstStyle/>
          <a:p>
            <a:r>
              <a:rPr lang="en-US" sz="4400" dirty="0"/>
              <a:t>Accessing the Session Access Codes</a:t>
            </a:r>
          </a:p>
        </p:txBody>
      </p:sp>
      <p:sp>
        <p:nvSpPr>
          <p:cNvPr id="3" name="Text Placeholder 2">
            <a:extLst>
              <a:ext uri="{FF2B5EF4-FFF2-40B4-BE49-F238E27FC236}">
                <a16:creationId xmlns:a16="http://schemas.microsoft.com/office/drawing/2014/main" id="{0A567AB7-2D0B-4856-68D1-5BE51A0E085B}"/>
              </a:ext>
            </a:extLst>
          </p:cNvPr>
          <p:cNvSpPr>
            <a:spLocks noGrp="1"/>
          </p:cNvSpPr>
          <p:nvPr>
            <p:ph type="body" idx="1"/>
          </p:nvPr>
        </p:nvSpPr>
        <p:spPr>
          <a:xfrm>
            <a:off x="291407" y="1618415"/>
            <a:ext cx="11444169" cy="4381888"/>
          </a:xfrm>
        </p:spPr>
        <p:txBody>
          <a:bodyPr>
            <a:normAutofit/>
          </a:bodyPr>
          <a:lstStyle/>
          <a:p>
            <a:pPr marL="457200" indent="-457200">
              <a:buFont typeface="+mj-lt"/>
              <a:buAutoNum type="arabicPeriod"/>
            </a:pPr>
            <a:r>
              <a:rPr lang="en-US" sz="2400" dirty="0">
                <a:solidFill>
                  <a:schemeClr val="tx1"/>
                </a:solidFill>
              </a:rPr>
              <a:t>Sign in to the MCAS Portal and click </a:t>
            </a:r>
            <a:r>
              <a:rPr lang="en-US" sz="2400" b="1" dirty="0">
                <a:solidFill>
                  <a:schemeClr val="tx1"/>
                </a:solidFill>
              </a:rPr>
              <a:t>Administration</a:t>
            </a:r>
            <a:r>
              <a:rPr lang="en-US" sz="2400" dirty="0">
                <a:solidFill>
                  <a:schemeClr val="tx1"/>
                </a:solidFill>
              </a:rPr>
              <a:t>. </a:t>
            </a:r>
          </a:p>
          <a:p>
            <a:pPr marL="457200" indent="-457200">
              <a:buFont typeface="+mj-lt"/>
              <a:buAutoNum type="arabicPeriod"/>
            </a:pPr>
            <a:r>
              <a:rPr lang="en-US" sz="2400" dirty="0">
                <a:solidFill>
                  <a:schemeClr val="tx1"/>
                </a:solidFill>
              </a:rPr>
              <a:t>Go to </a:t>
            </a:r>
            <a:r>
              <a:rPr lang="en-US" sz="2400" b="1" dirty="0">
                <a:solidFill>
                  <a:schemeClr val="tx1"/>
                </a:solidFill>
              </a:rPr>
              <a:t>Test Scheduling</a:t>
            </a:r>
            <a:r>
              <a:rPr lang="en-US" sz="2400" dirty="0">
                <a:solidFill>
                  <a:schemeClr val="tx1"/>
                </a:solidFill>
              </a:rPr>
              <a:t> and use the drop-down menus to filter for the scheduled test. </a:t>
            </a:r>
          </a:p>
          <a:p>
            <a:pPr marL="457200" indent="-457200">
              <a:buFont typeface="+mj-lt"/>
              <a:buAutoNum type="arabicPeriod"/>
            </a:pPr>
            <a:r>
              <a:rPr lang="en-US" sz="2400" dirty="0"/>
              <a:t>Locate the scheduled class in the scheduled tests table and c</a:t>
            </a:r>
            <a:r>
              <a:rPr lang="en-US" sz="2400" dirty="0">
                <a:solidFill>
                  <a:schemeClr val="tx1"/>
                </a:solidFill>
              </a:rPr>
              <a:t>lick </a:t>
            </a:r>
            <a:r>
              <a:rPr lang="en-US" sz="2400" b="1" dirty="0">
                <a:solidFill>
                  <a:schemeClr val="tx1"/>
                </a:solidFill>
              </a:rPr>
              <a:t>View Details/Student Logins. </a:t>
            </a:r>
            <a:r>
              <a:rPr lang="en-US" sz="2400" dirty="0">
                <a:solidFill>
                  <a:schemeClr val="tx1"/>
                </a:solidFill>
              </a:rPr>
              <a:t>The session access codes will be listed at the top of the page. </a:t>
            </a:r>
          </a:p>
          <a:p>
            <a:endParaRPr lang="en-US" sz="3200" dirty="0"/>
          </a:p>
        </p:txBody>
      </p:sp>
      <p:pic>
        <p:nvPicPr>
          <p:cNvPr id="6" name="Picture 5">
            <a:extLst>
              <a:ext uri="{FF2B5EF4-FFF2-40B4-BE49-F238E27FC236}">
                <a16:creationId xmlns:a16="http://schemas.microsoft.com/office/drawing/2014/main" id="{4E8C3820-60A3-DB37-6645-FEC84A2CEDE9}"/>
              </a:ext>
            </a:extLst>
          </p:cNvPr>
          <p:cNvPicPr>
            <a:picLocks noChangeAspect="1"/>
          </p:cNvPicPr>
          <p:nvPr/>
        </p:nvPicPr>
        <p:blipFill>
          <a:blip r:embed="rId2"/>
          <a:stretch>
            <a:fillRect/>
          </a:stretch>
        </p:blipFill>
        <p:spPr>
          <a:xfrm>
            <a:off x="2836563" y="3809359"/>
            <a:ext cx="7296150" cy="2364600"/>
          </a:xfrm>
          <a:prstGeom prst="rect">
            <a:avLst/>
          </a:prstGeom>
        </p:spPr>
      </p:pic>
    </p:spTree>
    <p:extLst>
      <p:ext uri="{BB962C8B-B14F-4D97-AF65-F5344CB8AC3E}">
        <p14:creationId xmlns:p14="http://schemas.microsoft.com/office/powerpoint/2010/main" val="3497344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98192-5FBB-7549-538C-090EB86A3C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FED1A8-B079-CB5F-0688-78227F69EF60}"/>
              </a:ext>
            </a:extLst>
          </p:cNvPr>
          <p:cNvSpPr>
            <a:spLocks noGrp="1"/>
          </p:cNvSpPr>
          <p:nvPr>
            <p:ph type="title"/>
          </p:nvPr>
        </p:nvSpPr>
        <p:spPr>
          <a:xfrm>
            <a:off x="761222" y="424300"/>
            <a:ext cx="10974355" cy="866793"/>
          </a:xfrm>
        </p:spPr>
        <p:txBody>
          <a:bodyPr>
            <a:noAutofit/>
          </a:bodyPr>
          <a:lstStyle/>
          <a:p>
            <a:r>
              <a:rPr lang="en-US" sz="4400" dirty="0"/>
              <a:t>Monitoring Student Testing Status</a:t>
            </a:r>
          </a:p>
        </p:txBody>
      </p:sp>
      <p:sp>
        <p:nvSpPr>
          <p:cNvPr id="3" name="Text Placeholder 2">
            <a:extLst>
              <a:ext uri="{FF2B5EF4-FFF2-40B4-BE49-F238E27FC236}">
                <a16:creationId xmlns:a16="http://schemas.microsoft.com/office/drawing/2014/main" id="{5F6D9907-43FD-4A64-F920-E4FDC791D5EE}"/>
              </a:ext>
            </a:extLst>
          </p:cNvPr>
          <p:cNvSpPr>
            <a:spLocks noGrp="1"/>
          </p:cNvSpPr>
          <p:nvPr>
            <p:ph type="body" idx="1"/>
          </p:nvPr>
        </p:nvSpPr>
        <p:spPr>
          <a:xfrm>
            <a:off x="291407" y="1618415"/>
            <a:ext cx="11444169" cy="4381888"/>
          </a:xfrm>
        </p:spPr>
        <p:txBody>
          <a:bodyPr>
            <a:normAutofit/>
          </a:bodyPr>
          <a:lstStyle/>
          <a:p>
            <a:pPr marL="457200" indent="-457200">
              <a:buFont typeface="+mj-lt"/>
              <a:buAutoNum type="arabicPeriod"/>
            </a:pPr>
            <a:r>
              <a:rPr lang="en-US" sz="2400" dirty="0">
                <a:solidFill>
                  <a:schemeClr val="tx1"/>
                </a:solidFill>
              </a:rPr>
              <a:t>Sign in to the MCAS Portal and click </a:t>
            </a:r>
            <a:r>
              <a:rPr lang="en-US" sz="2400" b="1" dirty="0">
                <a:solidFill>
                  <a:schemeClr val="tx1"/>
                </a:solidFill>
              </a:rPr>
              <a:t>Administration</a:t>
            </a:r>
            <a:r>
              <a:rPr lang="en-US" sz="2400" dirty="0">
                <a:solidFill>
                  <a:schemeClr val="tx1"/>
                </a:solidFill>
              </a:rPr>
              <a:t>. </a:t>
            </a:r>
          </a:p>
          <a:p>
            <a:pPr marL="457200" indent="-457200">
              <a:buFont typeface="+mj-lt"/>
              <a:buAutoNum type="arabicPeriod"/>
            </a:pPr>
            <a:r>
              <a:rPr lang="en-US" sz="2400" dirty="0">
                <a:solidFill>
                  <a:schemeClr val="tx1"/>
                </a:solidFill>
              </a:rPr>
              <a:t>Go to </a:t>
            </a:r>
            <a:r>
              <a:rPr lang="en-US" sz="2400" b="1" dirty="0">
                <a:solidFill>
                  <a:schemeClr val="tx1"/>
                </a:solidFill>
              </a:rPr>
              <a:t>Test Scheduling</a:t>
            </a:r>
            <a:r>
              <a:rPr lang="en-US" sz="2400" dirty="0">
                <a:solidFill>
                  <a:schemeClr val="tx1"/>
                </a:solidFill>
              </a:rPr>
              <a:t> and use the drop-down menus to filter for the scheduled test. </a:t>
            </a:r>
          </a:p>
          <a:p>
            <a:pPr marL="457200" indent="-457200">
              <a:buFont typeface="+mj-lt"/>
              <a:buAutoNum type="arabicPeriod"/>
            </a:pPr>
            <a:r>
              <a:rPr lang="en-US" sz="2400" dirty="0"/>
              <a:t>Locate the scheduled class in the scheduled tests table and c</a:t>
            </a:r>
            <a:r>
              <a:rPr lang="en-US" sz="2400" dirty="0">
                <a:solidFill>
                  <a:schemeClr val="tx1"/>
                </a:solidFill>
              </a:rPr>
              <a:t>lick </a:t>
            </a:r>
            <a:r>
              <a:rPr lang="en-US" sz="2400" b="1" dirty="0">
                <a:solidFill>
                  <a:schemeClr val="tx1"/>
                </a:solidFill>
              </a:rPr>
              <a:t>View Details/Student Logins. </a:t>
            </a:r>
            <a:r>
              <a:rPr lang="en-US" sz="2400" dirty="0">
                <a:solidFill>
                  <a:schemeClr val="tx1"/>
                </a:solidFill>
              </a:rPr>
              <a:t>The table will list the status of each student (Not Started, In Progress, or Finished)</a:t>
            </a:r>
          </a:p>
          <a:p>
            <a:endParaRPr lang="en-US" sz="3200" dirty="0"/>
          </a:p>
        </p:txBody>
      </p:sp>
      <p:pic>
        <p:nvPicPr>
          <p:cNvPr id="5" name="Picture 4">
            <a:extLst>
              <a:ext uri="{FF2B5EF4-FFF2-40B4-BE49-F238E27FC236}">
                <a16:creationId xmlns:a16="http://schemas.microsoft.com/office/drawing/2014/main" id="{C4A2378E-6C43-5D82-59AD-8C082C2DF685}"/>
              </a:ext>
            </a:extLst>
          </p:cNvPr>
          <p:cNvPicPr>
            <a:picLocks noChangeAspect="1"/>
          </p:cNvPicPr>
          <p:nvPr/>
        </p:nvPicPr>
        <p:blipFill>
          <a:blip r:embed="rId2"/>
          <a:stretch>
            <a:fillRect/>
          </a:stretch>
        </p:blipFill>
        <p:spPr>
          <a:xfrm>
            <a:off x="123825" y="4114353"/>
            <a:ext cx="12068175" cy="1885950"/>
          </a:xfrm>
          <a:prstGeom prst="rect">
            <a:avLst/>
          </a:prstGeom>
        </p:spPr>
      </p:pic>
    </p:spTree>
    <p:extLst>
      <p:ext uri="{BB962C8B-B14F-4D97-AF65-F5344CB8AC3E}">
        <p14:creationId xmlns:p14="http://schemas.microsoft.com/office/powerpoint/2010/main" val="1514983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474630"/>
            <a:ext cx="10515600" cy="866793"/>
          </a:xfrm>
        </p:spPr>
        <p:txBody>
          <a:bodyPr>
            <a:noAutofit/>
          </a:bodyPr>
          <a:lstStyle/>
          <a:p>
            <a:r>
              <a:rPr lang="en-US" sz="4200"/>
              <a:t>Steps to Complete for Principals/Test Coordinators During and After Testing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467201"/>
            <a:ext cx="10986655" cy="4663012"/>
          </a:xfrm>
        </p:spPr>
        <p:txBody>
          <a:bodyPr>
            <a:normAutofit/>
          </a:bodyPr>
          <a:lstStyle/>
          <a:p>
            <a:pPr marL="457200" indent="-457200">
              <a:buFont typeface="Arial" panose="020B0604020202020204" pitchFamily="34" charset="0"/>
              <a:buChar char="•"/>
            </a:pPr>
            <a:r>
              <a:rPr lang="en-US" sz="3200"/>
              <a:t>CBT tasks for principals/test coordinators:</a:t>
            </a:r>
          </a:p>
          <a:p>
            <a:pPr marL="914400" lvl="1" indent="-457200">
              <a:buFont typeface="Arial" panose="020B0604020202020204" pitchFamily="34" charset="0"/>
              <a:buChar char="•"/>
            </a:pPr>
            <a:r>
              <a:rPr lang="en-US" sz="2400">
                <a:solidFill>
                  <a:schemeClr val="tx1"/>
                </a:solidFill>
              </a:rPr>
              <a:t>Tasks to complete during testing: beginning on PAM page 48</a:t>
            </a:r>
          </a:p>
          <a:p>
            <a:pPr marL="914400" lvl="1" indent="-457200">
              <a:buFont typeface="Arial" panose="020B0604020202020204" pitchFamily="34" charset="0"/>
              <a:buChar char="•"/>
            </a:pPr>
            <a:r>
              <a:rPr lang="en-US" sz="2400">
                <a:solidFill>
                  <a:schemeClr val="tx1"/>
                </a:solidFill>
              </a:rPr>
              <a:t>Tasks to complete after testing: beginning on PAM page 51</a:t>
            </a:r>
          </a:p>
          <a:p>
            <a:pPr marL="457200" indent="-457200">
              <a:buFont typeface="Arial" panose="020B0604020202020204" pitchFamily="34" charset="0"/>
              <a:buChar char="•"/>
            </a:pPr>
            <a:r>
              <a:rPr lang="en-US" sz="3200"/>
              <a:t>Ask the district SIMS contact to update student data as necessary. </a:t>
            </a:r>
          </a:p>
          <a:p>
            <a:pPr marL="457200" indent="-457200">
              <a:buFont typeface="Arial" panose="020B0604020202020204" pitchFamily="34" charset="0"/>
              <a:buChar char="•"/>
            </a:pPr>
            <a:r>
              <a:rPr lang="en-US" sz="3200"/>
              <a:t>Be prepared to check preliminary data according to the reporting schedule, which will be provided in a spring edition of the </a:t>
            </a:r>
            <a:r>
              <a:rPr lang="en-US" sz="3200">
                <a:hlinkClick r:id="rId2"/>
              </a:rPr>
              <a:t>Student Assessment Update</a:t>
            </a:r>
            <a:r>
              <a:rPr lang="en-US" sz="3200"/>
              <a:t>.</a:t>
            </a:r>
          </a:p>
          <a:p>
            <a:pPr marL="457200" indent="-457200">
              <a:buFont typeface="Arial" panose="020B0604020202020204" pitchFamily="34" charset="0"/>
              <a:buChar char="•"/>
            </a:pPr>
            <a:r>
              <a:rPr lang="en-US" sz="3200"/>
              <a:t>Additional training sessions will be held later this winter.</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30458086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4000"/>
              <a:t>Go online to the </a:t>
            </a:r>
            <a:r>
              <a:rPr lang="en-US" sz="4000">
                <a:hlinkClick r:id="rId2"/>
              </a:rPr>
              <a:t>MCAS Service Center website</a:t>
            </a:r>
            <a:r>
              <a:rPr lang="en-US" sz="4000"/>
              <a:t> to complete the PCPA.</a:t>
            </a:r>
          </a:p>
        </p:txBody>
      </p:sp>
      <p:sp>
        <p:nvSpPr>
          <p:cNvPr id="5" name="TextBox 4">
            <a:extLst>
              <a:ext uri="{FF2B5EF4-FFF2-40B4-BE49-F238E27FC236}">
                <a16:creationId xmlns:a16="http://schemas.microsoft.com/office/drawing/2014/main" id="{AE5EA6CB-61CD-1F5F-70DC-0BE7DD634C88}"/>
              </a:ext>
            </a:extLst>
          </p:cNvPr>
          <p:cNvSpPr txBox="1"/>
          <p:nvPr/>
        </p:nvSpPr>
        <p:spPr>
          <a:xfrm>
            <a:off x="838199" y="1249136"/>
            <a:ext cx="10515599" cy="5078313"/>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a:effectLst/>
                <a:latin typeface="Arial" panose="020B0604020202020204" pitchFamily="34" charset="0"/>
                <a:cs typeface="Arial" panose="020B0604020202020204" pitchFamily="34" charset="0"/>
              </a:rPr>
              <a:t>Principals must complete the PCPA to certify that the school has followed proper MCAS test security protocols.</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See PAM page 51 (section I, step 3) for steps to complete the PCPAs. </a:t>
            </a:r>
          </a:p>
          <a:p>
            <a:pPr marL="800100" lvl="1" indent="-342900">
              <a:buFont typeface="Arial" panose="020B0604020202020204" pitchFamily="34" charset="0"/>
              <a:buChar char="•"/>
            </a:pPr>
            <a:r>
              <a:rPr lang="en-US" sz="2000">
                <a:latin typeface="Arial" panose="020B0604020202020204" pitchFamily="34" charset="0"/>
                <a:cs typeface="Arial" panose="020B0604020202020204" pitchFamily="34" charset="0"/>
              </a:rPr>
              <a:t>Note: </a:t>
            </a:r>
            <a:r>
              <a:rPr lang="en-US" sz="2000">
                <a:effectLst/>
                <a:latin typeface="Arial" panose="020B0604020202020204" pitchFamily="34" charset="0"/>
                <a:cs typeface="Arial" panose="020B0604020202020204" pitchFamily="34" charset="0"/>
              </a:rPr>
              <a:t>T</a:t>
            </a:r>
            <a:r>
              <a:rPr lang="en-US" sz="2000">
                <a:latin typeface="Arial" panose="020B0604020202020204" pitchFamily="34" charset="0"/>
                <a:cs typeface="Arial" panose="020B0604020202020204" pitchFamily="34" charset="0"/>
              </a:rPr>
              <a:t>he PCPA may not be completed by a designee.</a:t>
            </a:r>
            <a:r>
              <a:rPr lang="en-US" sz="2000">
                <a:effectLst/>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Use your school’s 2025 password for the </a:t>
            </a:r>
            <a:r>
              <a:rPr lang="en-US" sz="2400">
                <a:latin typeface="Arial" panose="020B0604020202020204" pitchFamily="34" charset="0"/>
                <a:cs typeface="Arial" panose="020B0604020202020204" pitchFamily="34" charset="0"/>
                <a:hlinkClick r:id="rId2"/>
              </a:rPr>
              <a:t>MCAS Service Center website</a:t>
            </a:r>
            <a:r>
              <a:rPr lang="en-US" sz="2400">
                <a:latin typeface="Arial" panose="020B0604020202020204" pitchFamily="34" charset="0"/>
                <a:cs typeface="Arial" panose="020B0604020202020204" pitchFamily="34" charset="0"/>
              </a:rPr>
              <a:t> to access the PCPA. </a:t>
            </a:r>
          </a:p>
          <a:p>
            <a:pPr marL="800100" lvl="1" indent="-342900">
              <a:buFont typeface="Arial" panose="020B0604020202020204" pitchFamily="34" charset="0"/>
              <a:buChar char="•"/>
            </a:pPr>
            <a:r>
              <a:rPr lang="en-US" sz="2000">
                <a:latin typeface="Arial" panose="020B0604020202020204" pitchFamily="34" charset="0"/>
                <a:cs typeface="Arial" panose="020B0604020202020204" pitchFamily="34" charset="0"/>
              </a:rPr>
              <a:t>Password letters are in DropBox Central in DESE’s </a:t>
            </a:r>
            <a:r>
              <a:rPr lang="en-US" sz="2000">
                <a:latin typeface="Arial" panose="020B0604020202020204" pitchFamily="34" charset="0"/>
                <a:cs typeface="Arial" panose="020B0604020202020204" pitchFamily="34" charset="0"/>
                <a:hlinkClick r:id="rId3"/>
              </a:rPr>
              <a:t>Security Portal</a:t>
            </a:r>
            <a:r>
              <a:rPr lang="en-US" sz="2000">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r>
              <a:rPr lang="en-US" sz="2000">
                <a:latin typeface="Arial" panose="020B0604020202020204" pitchFamily="34" charset="0"/>
                <a:cs typeface="Arial" panose="020B0604020202020204" pitchFamily="34" charset="0"/>
              </a:rPr>
              <a:t>See the </a:t>
            </a:r>
            <a:r>
              <a:rPr lang="en-US" sz="2000">
                <a:latin typeface="Arial" panose="020B0604020202020204" pitchFamily="34" charset="0"/>
                <a:cs typeface="Arial" panose="020B0604020202020204" pitchFamily="34" charset="0"/>
                <a:hlinkClick r:id="rId4"/>
              </a:rPr>
              <a:t>Dec. 10 Student Assessment Update </a:t>
            </a:r>
            <a:r>
              <a:rPr lang="en-US" sz="2000">
                <a:latin typeface="Arial" panose="020B0604020202020204" pitchFamily="34" charset="0"/>
                <a:cs typeface="Arial" panose="020B0604020202020204" pitchFamily="34" charset="0"/>
              </a:rPr>
              <a:t>for details.</a:t>
            </a:r>
          </a:p>
          <a:p>
            <a:pPr marL="800100" lvl="1" indent="-342900">
              <a:buFont typeface="Arial" panose="020B0604020202020204" pitchFamily="34" charset="0"/>
              <a:buChar char="•"/>
            </a:pPr>
            <a:r>
              <a:rPr lang="en-US" sz="2000">
                <a:latin typeface="Arial" panose="020B0604020202020204" pitchFamily="34" charset="0"/>
                <a:cs typeface="Arial" panose="020B0604020202020204" pitchFamily="34" charset="0"/>
              </a:rPr>
              <a:t>Schools that do not find their password in their DropBox should email </a:t>
            </a:r>
            <a:r>
              <a:rPr lang="en-US" sz="2000">
                <a:latin typeface="Arial" panose="020B0604020202020204" pitchFamily="34" charset="0"/>
                <a:cs typeface="Arial" panose="020B0604020202020204" pitchFamily="34" charset="0"/>
                <a:hlinkClick r:id="rId5"/>
              </a:rPr>
              <a:t>mcas@mass.gov</a:t>
            </a:r>
            <a:r>
              <a:rPr lang="en-US" sz="2000">
                <a:latin typeface="Arial" panose="020B0604020202020204" pitchFamily="34" charset="0"/>
                <a:cs typeface="Arial" panose="020B0604020202020204" pitchFamily="34" charset="0"/>
              </a:rPr>
              <a:t>, and questions about completing the PCPA should be sent to </a:t>
            </a:r>
            <a:r>
              <a:rPr lang="en-US" sz="2000">
                <a:latin typeface="Arial" panose="020B0604020202020204" pitchFamily="34" charset="0"/>
                <a:cs typeface="Arial" panose="020B0604020202020204" pitchFamily="34" charset="0"/>
                <a:hlinkClick r:id="rId6"/>
              </a:rPr>
              <a:t>mcas@cognia.org</a:t>
            </a:r>
            <a:r>
              <a:rPr lang="en-US" sz="200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400">
                <a:effectLst/>
                <a:latin typeface="Arial" panose="020B0604020202020204" pitchFamily="34" charset="0"/>
                <a:cs typeface="Arial" panose="020B0604020202020204" pitchFamily="34" charset="0"/>
              </a:rPr>
              <a:t>Deadline dates for submitting the PCPAs: </a:t>
            </a:r>
          </a:p>
          <a:p>
            <a:pPr marL="742950" lvl="1" indent="-285750">
              <a:buFont typeface="Arial" panose="020B0604020202020204" pitchFamily="34" charset="0"/>
              <a:buChar char="•"/>
            </a:pPr>
            <a:r>
              <a:rPr lang="en-US" sz="2000">
                <a:effectLst/>
                <a:latin typeface="Arial" panose="020B0604020202020204" pitchFamily="34" charset="0"/>
                <a:cs typeface="Arial" panose="020B0604020202020204" pitchFamily="34" charset="0"/>
              </a:rPr>
              <a:t>Grades 3–8: </a:t>
            </a:r>
            <a:r>
              <a:rPr lang="en-US" sz="2000" b="1">
                <a:effectLst/>
                <a:latin typeface="Arial" panose="020B0604020202020204" pitchFamily="34" charset="0"/>
                <a:cs typeface="Arial" panose="020B0604020202020204" pitchFamily="34" charset="0"/>
              </a:rPr>
              <a:t>June 9</a:t>
            </a:r>
          </a:p>
          <a:p>
            <a:pPr marL="742950" lvl="1" indent="-285750">
              <a:buFont typeface="Arial" panose="020B0604020202020204" pitchFamily="34" charset="0"/>
              <a:buChar char="•"/>
            </a:pPr>
            <a:r>
              <a:rPr lang="en-US" sz="2000">
                <a:effectLst/>
                <a:latin typeface="Arial" panose="020B0604020202020204" pitchFamily="34" charset="0"/>
                <a:cs typeface="Arial" panose="020B0604020202020204" pitchFamily="34" charset="0"/>
              </a:rPr>
              <a:t>Grade 10 ELA and Math: </a:t>
            </a:r>
            <a:r>
              <a:rPr lang="en-US" sz="2000" b="1">
                <a:effectLst/>
                <a:latin typeface="Arial" panose="020B0604020202020204" pitchFamily="34" charset="0"/>
                <a:cs typeface="Arial" panose="020B0604020202020204" pitchFamily="34" charset="0"/>
              </a:rPr>
              <a:t>May </a:t>
            </a:r>
            <a:r>
              <a:rPr lang="en-US" sz="2000" b="1">
                <a:latin typeface="Arial" panose="020B0604020202020204" pitchFamily="34" charset="0"/>
                <a:cs typeface="Arial" panose="020B0604020202020204" pitchFamily="34" charset="0"/>
              </a:rPr>
              <a:t>29</a:t>
            </a:r>
            <a:endParaRPr lang="en-US" sz="2000" b="1">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a:effectLst/>
                <a:latin typeface="Arial" panose="020B0604020202020204" pitchFamily="34" charset="0"/>
                <a:cs typeface="Arial" panose="020B0604020202020204" pitchFamily="34" charset="0"/>
              </a:rPr>
              <a:t>High school Science: </a:t>
            </a:r>
            <a:r>
              <a:rPr lang="en-US" sz="2000" b="1">
                <a:effectLst/>
                <a:latin typeface="Arial" panose="020B0604020202020204" pitchFamily="34" charset="0"/>
                <a:cs typeface="Arial" panose="020B0604020202020204" pitchFamily="34" charset="0"/>
              </a:rPr>
              <a:t>June 13</a:t>
            </a:r>
          </a:p>
        </p:txBody>
      </p:sp>
    </p:spTree>
    <p:extLst>
      <p:ext uri="{BB962C8B-B14F-4D97-AF65-F5344CB8AC3E}">
        <p14:creationId xmlns:p14="http://schemas.microsoft.com/office/powerpoint/2010/main" val="3278895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C2643-6352-6F49-DCEC-85FADA12CE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D8108-B4CF-0FF9-622D-AF03ABB4A13B}"/>
              </a:ext>
            </a:extLst>
          </p:cNvPr>
          <p:cNvSpPr>
            <a:spLocks noGrp="1"/>
          </p:cNvSpPr>
          <p:nvPr>
            <p:ph type="title"/>
          </p:nvPr>
        </p:nvSpPr>
        <p:spPr>
          <a:xfrm>
            <a:off x="838200" y="175866"/>
            <a:ext cx="10515600" cy="866793"/>
          </a:xfrm>
        </p:spPr>
        <p:txBody>
          <a:bodyPr>
            <a:noAutofit/>
          </a:bodyPr>
          <a:lstStyle/>
          <a:p>
            <a:r>
              <a:rPr lang="en-US" sz="4200"/>
              <a:t>Resources for MCAS Portal Tasks</a:t>
            </a:r>
          </a:p>
        </p:txBody>
      </p:sp>
      <p:sp>
        <p:nvSpPr>
          <p:cNvPr id="3" name="Text Placeholder 2">
            <a:extLst>
              <a:ext uri="{FF2B5EF4-FFF2-40B4-BE49-F238E27FC236}">
                <a16:creationId xmlns:a16="http://schemas.microsoft.com/office/drawing/2014/main" id="{01BC70BA-8320-35B3-5F99-E865F1A2693F}"/>
              </a:ext>
            </a:extLst>
          </p:cNvPr>
          <p:cNvSpPr>
            <a:spLocks noGrp="1"/>
          </p:cNvSpPr>
          <p:nvPr>
            <p:ph type="body" idx="1"/>
          </p:nvPr>
        </p:nvSpPr>
        <p:spPr>
          <a:xfrm>
            <a:off x="838199" y="1204649"/>
            <a:ext cx="11079145" cy="5206199"/>
          </a:xfrm>
        </p:spPr>
        <p:txBody>
          <a:bodyPr>
            <a:normAutofit fontScale="92500" lnSpcReduction="20000"/>
          </a:bodyPr>
          <a:lstStyle/>
          <a:p>
            <a:pPr marR="0" lvl="0">
              <a:buClr>
                <a:srgbClr val="000000"/>
              </a:buClr>
            </a:pPr>
            <a:r>
              <a:rPr lang="en-US" sz="2000" b="1">
                <a:ea typeface="Times New Roman" panose="02020603050405020304" pitchFamily="18" charset="0"/>
              </a:rPr>
              <a:t>General MCAS Portal Resources</a:t>
            </a:r>
            <a:endParaRPr lang="en-US" sz="2000" b="1">
              <a:solidFill>
                <a:srgbClr val="0000FF"/>
              </a:solidFill>
              <a:effectLst/>
              <a:ea typeface="Times New Roman" panose="02020603050405020304" pitchFamily="18" charset="0"/>
              <a:hlinkClick r:id="rId2"/>
            </a:endParaRPr>
          </a:p>
          <a:p>
            <a:pPr marL="342900" marR="0" lvl="0" indent="-342900">
              <a:buClr>
                <a:srgbClr val="000000"/>
              </a:buClr>
              <a:buFont typeface="Symbol" panose="05050102010706020507" pitchFamily="18" charset="2"/>
              <a:buChar char=""/>
            </a:pPr>
            <a:r>
              <a:rPr lang="en-US" sz="2100" u="sng">
                <a:solidFill>
                  <a:srgbClr val="0000FF"/>
                </a:solidFill>
                <a:effectLst/>
                <a:ea typeface="Times New Roman" panose="02020603050405020304" pitchFamily="18" charset="0"/>
                <a:hlinkClick r:id="rId2"/>
              </a:rPr>
              <a:t>Guide to the MCAS Portal</a:t>
            </a:r>
            <a:endParaRPr lang="en-US" sz="2100">
              <a:effectLst/>
              <a:ea typeface="Times New Roman" panose="02020603050405020304" pitchFamily="18" charset="0"/>
            </a:endParaRPr>
          </a:p>
          <a:p>
            <a:pPr marL="342900" marR="0" lvl="0" indent="-342900">
              <a:buClr>
                <a:srgbClr val="000000"/>
              </a:buClr>
              <a:buFont typeface="Symbol" panose="05050102010706020507" pitchFamily="18" charset="2"/>
              <a:buChar char=""/>
            </a:pPr>
            <a:r>
              <a:rPr lang="en-US" sz="2100" u="sng">
                <a:solidFill>
                  <a:srgbClr val="0000FF"/>
                </a:solidFill>
                <a:effectLst/>
                <a:ea typeface="Times New Roman" panose="02020603050405020304" pitchFamily="18" charset="0"/>
                <a:hlinkClick r:id="rId3"/>
              </a:rPr>
              <a:t>MCAS Portal User Management Guide</a:t>
            </a:r>
            <a:endParaRPr lang="en-US" sz="2100" u="sng">
              <a:solidFill>
                <a:srgbClr val="0000FF"/>
              </a:solidFill>
              <a:effectLst/>
              <a:ea typeface="Times New Roman" panose="02020603050405020304" pitchFamily="18" charset="0"/>
            </a:endParaRPr>
          </a:p>
          <a:p>
            <a:pPr marL="342900" indent="-342900">
              <a:buClr>
                <a:srgbClr val="000000"/>
              </a:buClr>
              <a:buFont typeface="Symbol" panose="05050102010706020507" pitchFamily="18" charset="2"/>
              <a:buChar char=""/>
            </a:pPr>
            <a:r>
              <a:rPr lang="en-US" sz="2100" u="sng">
                <a:solidFill>
                  <a:srgbClr val="0000FF"/>
                </a:solidFill>
                <a:effectLst/>
                <a:ea typeface="Times New Roman" panose="02020603050405020304" pitchFamily="18" charset="0"/>
                <a:hlinkClick r:id="rId4"/>
              </a:rPr>
              <a:t>Recordings of recent training sessions</a:t>
            </a:r>
            <a:endParaRPr lang="en-US" sz="2100" u="sng">
              <a:solidFill>
                <a:srgbClr val="0000FF"/>
              </a:solidFill>
              <a:effectLst/>
              <a:ea typeface="Times New Roman" panose="02020603050405020304" pitchFamily="18" charset="0"/>
            </a:endParaRPr>
          </a:p>
          <a:p>
            <a:pPr marL="342900" indent="-342900">
              <a:buClr>
                <a:srgbClr val="000000"/>
              </a:buClr>
              <a:buFont typeface="Symbol" panose="05050102010706020507" pitchFamily="18" charset="2"/>
              <a:buChar char=""/>
            </a:pPr>
            <a:r>
              <a:rPr lang="en-US" sz="2100">
                <a:ea typeface="Times New Roman" panose="02020603050405020304" pitchFamily="18" charset="0"/>
                <a:hlinkClick r:id="rId5"/>
              </a:rPr>
              <a:t>Register</a:t>
            </a:r>
            <a:r>
              <a:rPr lang="en-US" sz="2100">
                <a:ea typeface="Times New Roman" panose="02020603050405020304" pitchFamily="18" charset="0"/>
              </a:rPr>
              <a:t> for future trainings and office hours sessions</a:t>
            </a:r>
          </a:p>
          <a:p>
            <a:pPr>
              <a:buClr>
                <a:srgbClr val="000000"/>
              </a:buClr>
            </a:pPr>
            <a:endParaRPr lang="en-US" sz="900">
              <a:effectLst/>
              <a:ea typeface="Times New Roman" panose="02020603050405020304" pitchFamily="18" charset="0"/>
            </a:endParaRPr>
          </a:p>
          <a:p>
            <a:pPr marR="0" lvl="0">
              <a:buClr>
                <a:srgbClr val="000000"/>
              </a:buClr>
            </a:pPr>
            <a:r>
              <a:rPr lang="en-US" sz="2000" b="1">
                <a:ea typeface="Times New Roman" panose="02020603050405020304" pitchFamily="18" charset="0"/>
              </a:rPr>
              <a:t>Resources for Completing (and Updating) Student Registration</a:t>
            </a:r>
            <a:endParaRPr lang="en-US" sz="2000" b="1" u="sng">
              <a:solidFill>
                <a:srgbClr val="0000FF"/>
              </a:solidFill>
              <a:effectLst/>
              <a:ea typeface="Times New Roman" panose="02020603050405020304" pitchFamily="18" charset="0"/>
              <a:hlinkClick r:id="rId6"/>
            </a:endParaRPr>
          </a:p>
          <a:p>
            <a:pPr marL="342900" marR="0" lvl="0" indent="-342900">
              <a:buClr>
                <a:srgbClr val="000000"/>
              </a:buClr>
              <a:buFont typeface="Symbol" panose="05050102010706020507" pitchFamily="18" charset="2"/>
              <a:buChar char=""/>
            </a:pPr>
            <a:r>
              <a:rPr lang="en-US" sz="1900" u="sng">
                <a:solidFill>
                  <a:srgbClr val="0000FF"/>
                </a:solidFill>
                <a:effectLst/>
                <a:ea typeface="Times New Roman" panose="02020603050405020304" pitchFamily="18" charset="0"/>
                <a:hlinkClick r:id="rId6"/>
              </a:rPr>
              <a:t>MCAS Student Registration Guide</a:t>
            </a:r>
            <a:endParaRPr lang="en-US" sz="1900">
              <a:effectLst/>
              <a:ea typeface="Times New Roman" panose="02020603050405020304" pitchFamily="18" charset="0"/>
            </a:endParaRPr>
          </a:p>
          <a:p>
            <a:pPr marL="342900" marR="0" lvl="0" indent="-342900">
              <a:buClr>
                <a:srgbClr val="000000"/>
              </a:buClr>
              <a:buFont typeface="Symbol" panose="05050102010706020507" pitchFamily="18" charset="2"/>
              <a:buChar char=""/>
            </a:pPr>
            <a:r>
              <a:rPr lang="en-US" sz="1900" u="sng">
                <a:solidFill>
                  <a:srgbClr val="0000FF"/>
                </a:solidFill>
                <a:effectLst/>
                <a:ea typeface="Times New Roman" panose="02020603050405020304" pitchFamily="18" charset="0"/>
                <a:hlinkClick r:id="rId7"/>
              </a:rPr>
              <a:t>Student Registration Data Definitions</a:t>
            </a:r>
            <a:endParaRPr lang="en-US" sz="1900">
              <a:effectLst/>
              <a:ea typeface="Times New Roman" panose="02020603050405020304" pitchFamily="18" charset="0"/>
            </a:endParaRPr>
          </a:p>
          <a:p>
            <a:pPr marL="342900" marR="0" lvl="0" indent="-342900">
              <a:buClr>
                <a:srgbClr val="000000"/>
              </a:buClr>
              <a:buFont typeface="Symbol" panose="05050102010706020507" pitchFamily="18" charset="2"/>
              <a:buChar char=""/>
            </a:pPr>
            <a:r>
              <a:rPr lang="en-US" sz="1900" u="sng">
                <a:solidFill>
                  <a:srgbClr val="0000FF"/>
                </a:solidFill>
                <a:effectLst/>
                <a:ea typeface="Times New Roman" panose="02020603050405020304" pitchFamily="18" charset="0"/>
                <a:hlinkClick r:id="rId8"/>
              </a:rPr>
              <a:t>Student Registration Template</a:t>
            </a:r>
            <a:endParaRPr lang="en-US" sz="1900" u="sng">
              <a:solidFill>
                <a:srgbClr val="0000FF"/>
              </a:solidFill>
              <a:effectLst/>
              <a:ea typeface="Times New Roman" panose="02020603050405020304" pitchFamily="18" charset="0"/>
            </a:endParaRPr>
          </a:p>
          <a:p>
            <a:pPr marL="342900" indent="-342900">
              <a:buClr>
                <a:srgbClr val="000000"/>
              </a:buClr>
              <a:buFont typeface="Symbol" panose="05050102010706020507" pitchFamily="18" charset="2"/>
              <a:buChar char=""/>
            </a:pPr>
            <a:r>
              <a:rPr lang="en-US" sz="1900" u="sng">
                <a:solidFill>
                  <a:srgbClr val="0000FF"/>
                </a:solidFill>
                <a:effectLst/>
                <a:ea typeface="Times New Roman" panose="02020603050405020304" pitchFamily="18" charset="0"/>
                <a:hlinkClick r:id="rId9"/>
              </a:rPr>
              <a:t>Guide to Enrollment Transfers in the MCAS Portal</a:t>
            </a:r>
            <a:endParaRPr lang="en-US" sz="1900">
              <a:effectLst/>
              <a:ea typeface="Times New Roman" panose="02020603050405020304" pitchFamily="18" charset="0"/>
            </a:endParaRPr>
          </a:p>
          <a:p>
            <a:pPr marR="0" lvl="0">
              <a:buClr>
                <a:srgbClr val="000000"/>
              </a:buClr>
            </a:pPr>
            <a:endParaRPr lang="en-US" sz="900">
              <a:ea typeface="Times New Roman" panose="02020603050405020304" pitchFamily="18" charset="0"/>
            </a:endParaRPr>
          </a:p>
          <a:p>
            <a:pPr marR="0" lvl="0">
              <a:buClr>
                <a:srgbClr val="000000"/>
              </a:buClr>
            </a:pPr>
            <a:r>
              <a:rPr lang="en-US" sz="2000" b="1">
                <a:ea typeface="Times New Roman" panose="02020603050405020304" pitchFamily="18" charset="0"/>
              </a:rPr>
              <a:t>Resources for Pre-Administration Tasks in the MCAS Portal</a:t>
            </a:r>
            <a:endParaRPr lang="en-US" sz="2000" b="1" u="sng">
              <a:solidFill>
                <a:srgbClr val="0000FF"/>
              </a:solidFill>
              <a:effectLst/>
              <a:ea typeface="Times New Roman" panose="02020603050405020304" pitchFamily="18" charset="0"/>
              <a:hlinkClick r:id="rId10"/>
            </a:endParaRPr>
          </a:p>
          <a:p>
            <a:pPr marL="342900" marR="0" lvl="0" indent="-342900">
              <a:buClr>
                <a:srgbClr val="000000"/>
              </a:buClr>
              <a:buFont typeface="Symbol" panose="05050102010706020507" pitchFamily="18" charset="2"/>
              <a:buChar char=""/>
            </a:pPr>
            <a:r>
              <a:rPr lang="en-US" sz="1900" u="sng">
                <a:solidFill>
                  <a:srgbClr val="0000FF"/>
                </a:solidFill>
                <a:effectLst/>
                <a:ea typeface="Times New Roman" panose="02020603050405020304" pitchFamily="18" charset="0"/>
                <a:hlinkClick r:id="rId10"/>
              </a:rPr>
              <a:t>Guide to Creating and Managing Classes</a:t>
            </a:r>
            <a:endParaRPr lang="en-US" sz="1900">
              <a:effectLst/>
              <a:ea typeface="Times New Roman" panose="02020603050405020304" pitchFamily="18" charset="0"/>
            </a:endParaRPr>
          </a:p>
          <a:p>
            <a:pPr marL="342900" indent="-342900">
              <a:buClr>
                <a:srgbClr val="000000"/>
              </a:buClr>
              <a:buFont typeface="Symbol" panose="05050102010706020507" pitchFamily="18" charset="2"/>
              <a:buChar char=""/>
            </a:pPr>
            <a:r>
              <a:rPr lang="en-US" sz="1900" u="sng">
                <a:solidFill>
                  <a:srgbClr val="0000FF"/>
                </a:solidFill>
                <a:effectLst/>
                <a:ea typeface="Times New Roman" panose="02020603050405020304" pitchFamily="18" charset="0"/>
                <a:hlinkClick r:id="rId11"/>
              </a:rPr>
              <a:t>Guide to Scheduling tests and Printing Student Logins</a:t>
            </a:r>
            <a:endParaRPr lang="en-US" sz="1900">
              <a:effectLst/>
              <a:ea typeface="Times New Roman" panose="02020603050405020304" pitchFamily="18" charset="0"/>
            </a:endParaRPr>
          </a:p>
          <a:p>
            <a:pPr marL="342900" marR="0" lvl="0" indent="-342900">
              <a:buClr>
                <a:srgbClr val="000000"/>
              </a:buClr>
              <a:buSzPct val="100000"/>
              <a:buFont typeface="Symbol" panose="05050102010706020507" pitchFamily="18" charset="2"/>
              <a:buChar char=""/>
              <a:tabLst>
                <a:tab pos="457200" algn="l"/>
              </a:tabLst>
            </a:pPr>
            <a:r>
              <a:rPr lang="en-US" sz="1900" u="sng">
                <a:solidFill>
                  <a:srgbClr val="0000FF"/>
                </a:solidFill>
                <a:effectLst/>
                <a:ea typeface="Times New Roman" panose="02020603050405020304" pitchFamily="18" charset="0"/>
                <a:hlinkClick r:id="rId12"/>
              </a:rPr>
              <a:t>Instructional video on creating classes, scheduling tests, and printing student logins</a:t>
            </a:r>
            <a:r>
              <a:rPr lang="en-US" sz="1900">
                <a:effectLst/>
                <a:ea typeface="Times New Roman" panose="02020603050405020304" pitchFamily="18" charset="0"/>
              </a:rPr>
              <a:t> </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41476444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a:t>Questions and Answers</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0368" y="3277155"/>
            <a:ext cx="6915705" cy="823326"/>
          </a:xfrm>
        </p:spPr>
        <p:txBody>
          <a:bodyPr/>
          <a:lstStyle/>
          <a:p>
            <a:pPr marL="0" indent="0">
              <a:buNone/>
            </a:pPr>
            <a:r>
              <a:rPr lang="en-US"/>
              <a:t>Use the “Q&amp;A” feature to ask questions. </a:t>
            </a:r>
          </a:p>
        </p:txBody>
      </p:sp>
      <p:pic>
        <p:nvPicPr>
          <p:cNvPr id="8" name="Picture 7">
            <a:extLst>
              <a:ext uri="{FF2B5EF4-FFF2-40B4-BE49-F238E27FC236}">
                <a16:creationId xmlns:a16="http://schemas.microsoft.com/office/drawing/2014/main" id="{83FD7DEC-23CD-43F4-9881-CE1F7DD19B2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803527" y="1860490"/>
            <a:ext cx="1650040" cy="1005087"/>
          </a:xfrm>
          <a:prstGeom prst="rect">
            <a:avLst/>
          </a:prstGeom>
        </p:spPr>
      </p:pic>
      <p:sp>
        <p:nvSpPr>
          <p:cNvPr id="5" name="Oval 4" descr="Image displays Q &amp; A icon">
            <a:extLst>
              <a:ext uri="{FF2B5EF4-FFF2-40B4-BE49-F238E27FC236}">
                <a16:creationId xmlns:a16="http://schemas.microsoft.com/office/drawing/2014/main" id="{16A770BD-2E9E-4F23-9245-E6CC0706D1F5}"/>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mage displays Q &amp; A dialog box">
            <a:extLst>
              <a:ext uri="{FF2B5EF4-FFF2-40B4-BE49-F238E27FC236}">
                <a16:creationId xmlns:a16="http://schemas.microsoft.com/office/drawing/2014/main" id="{334314B7-9A7A-4CA3-A616-00FC21CDC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2146686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a:bodyPr>
          <a:lstStyle/>
          <a:p>
            <a:r>
              <a:rPr lang="en-US" dirty="0"/>
              <a:t>5. Test Security Requirements</a:t>
            </a:r>
          </a:p>
        </p:txBody>
      </p:sp>
    </p:spTree>
    <p:extLst>
      <p:ext uri="{BB962C8B-B14F-4D97-AF65-F5344CB8AC3E}">
        <p14:creationId xmlns:p14="http://schemas.microsoft.com/office/powerpoint/2010/main" val="10913656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E8C1ED-89DB-30BE-EE43-92D1B408F414}"/>
              </a:ext>
            </a:extLst>
          </p:cNvPr>
          <p:cNvSpPr>
            <a:spLocks noGrp="1"/>
          </p:cNvSpPr>
          <p:nvPr>
            <p:ph type="title"/>
          </p:nvPr>
        </p:nvSpPr>
        <p:spPr/>
        <p:txBody>
          <a:bodyPr/>
          <a:lstStyle/>
          <a:p>
            <a:r>
              <a:rPr lang="en-US"/>
              <a:t>Poll Question</a:t>
            </a:r>
          </a:p>
        </p:txBody>
      </p:sp>
      <p:sp>
        <p:nvSpPr>
          <p:cNvPr id="2" name="Content Placeholder 1">
            <a:extLst>
              <a:ext uri="{FF2B5EF4-FFF2-40B4-BE49-F238E27FC236}">
                <a16:creationId xmlns:a16="http://schemas.microsoft.com/office/drawing/2014/main" id="{966D353A-4A8B-EB81-4D00-103904CE784C}"/>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sz="2800" b="1">
                <a:latin typeface="Arial"/>
                <a:cs typeface="Arial"/>
              </a:rPr>
              <a:t>Which of these are testing irregularities? </a:t>
            </a:r>
            <a:r>
              <a:rPr lang="en-US" sz="2800" b="1" i="1">
                <a:latin typeface="Arial"/>
                <a:cs typeface="Arial"/>
              </a:rPr>
              <a:t>(Select all that apply.)</a:t>
            </a:r>
          </a:p>
          <a:p>
            <a:endParaRPr lang="en-US" sz="2800"/>
          </a:p>
          <a:p>
            <a:pPr marL="1250950" lvl="1" indent="-742950">
              <a:buFont typeface="+mj-lt"/>
              <a:buAutoNum type="alphaUcPeriod"/>
            </a:pPr>
            <a:r>
              <a:rPr lang="en-US" sz="2500">
                <a:latin typeface="Arial"/>
                <a:cs typeface="Arial"/>
              </a:rPr>
              <a:t>wearing a smartwatch during testing</a:t>
            </a:r>
            <a:endParaRPr lang="en-US" sz="2500"/>
          </a:p>
          <a:p>
            <a:pPr marL="1250950" lvl="1" indent="-742950">
              <a:buFont typeface="+mj-lt"/>
              <a:buAutoNum type="alphaUcPeriod"/>
            </a:pPr>
            <a:r>
              <a:rPr lang="en-US" sz="2500">
                <a:latin typeface="Arial"/>
                <a:cs typeface="Arial"/>
              </a:rPr>
              <a:t>word prediction on the ELA test for a student who has accommodation A18 in their IEP</a:t>
            </a:r>
          </a:p>
          <a:p>
            <a:pPr marL="1250950" lvl="1" indent="-742950">
              <a:buFont typeface="+mj-lt"/>
              <a:buAutoNum type="alphaUcPeriod"/>
            </a:pPr>
            <a:r>
              <a:rPr lang="en-US" sz="2500">
                <a:latin typeface="Arial"/>
                <a:cs typeface="Arial"/>
              </a:rPr>
              <a:t>supplemental Mathematics reference sheet for a student who does not receive accommodation A9 </a:t>
            </a:r>
          </a:p>
          <a:p>
            <a:pPr marL="1250950" lvl="1" indent="-742950">
              <a:buFont typeface="+mj-lt"/>
              <a:buAutoNum type="alphaUcPeriod"/>
            </a:pPr>
            <a:r>
              <a:rPr lang="en-US" sz="2500">
                <a:latin typeface="Arial"/>
                <a:cs typeface="Arial"/>
              </a:rPr>
              <a:t>using a calculator on a Science test</a:t>
            </a:r>
          </a:p>
          <a:p>
            <a:pPr marL="1250950" lvl="1" indent="-742950">
              <a:buFont typeface="+mj-lt"/>
              <a:buAutoNum type="alphaUcPeriod"/>
            </a:pPr>
            <a:r>
              <a:rPr lang="en-US" sz="2500">
                <a:latin typeface="Arial"/>
                <a:cs typeface="Arial"/>
              </a:rPr>
              <a:t>students passing notes during testing </a:t>
            </a:r>
          </a:p>
          <a:p>
            <a:pPr marL="1250950" lvl="1" indent="-742950">
              <a:buFont typeface="+mj-lt"/>
              <a:buAutoNum type="alphaUcPeriod"/>
            </a:pPr>
            <a:r>
              <a:rPr lang="en-US" sz="2500">
                <a:latin typeface="Arial"/>
                <a:cs typeface="Arial"/>
              </a:rPr>
              <a:t>copying another student’s work/answers</a:t>
            </a:r>
          </a:p>
          <a:p>
            <a:pPr marL="1250950" lvl="1" indent="-742950">
              <a:buFont typeface="+mj-lt"/>
              <a:buAutoNum type="alphaUcPeriod"/>
            </a:pPr>
            <a:r>
              <a:rPr lang="en-US" sz="2500">
                <a:latin typeface="Arial"/>
                <a:cs typeface="Arial"/>
              </a:rPr>
              <a:t>wearing wireless earbuds</a:t>
            </a:r>
            <a:endParaRPr lang="en-US" sz="2500"/>
          </a:p>
          <a:p>
            <a:endParaRPr lang="en-US"/>
          </a:p>
        </p:txBody>
      </p:sp>
    </p:spTree>
    <p:extLst>
      <p:ext uri="{BB962C8B-B14F-4D97-AF65-F5344CB8AC3E}">
        <p14:creationId xmlns:p14="http://schemas.microsoft.com/office/powerpoint/2010/main" val="27246376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The Framework for Test Security</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673679"/>
            <a:ext cx="10882744" cy="4400550"/>
          </a:xfrm>
        </p:spPr>
        <p:txBody>
          <a:bodyPr vert="horz" lIns="91440" tIns="45720" rIns="91440" bIns="45720" rtlCol="0" anchor="t">
            <a:normAutofit/>
          </a:bodyPr>
          <a:lstStyle/>
          <a:p>
            <a:pPr marL="457200" indent="-457200">
              <a:buFont typeface="Arial" panose="020B0604020202020204" pitchFamily="34" charset="0"/>
              <a:buChar char="•"/>
            </a:pPr>
            <a:r>
              <a:rPr lang="en-US" sz="3200"/>
              <a:t>Prevent</a:t>
            </a:r>
          </a:p>
          <a:p>
            <a:pPr marL="914400" lvl="1" indent="-457200">
              <a:buFont typeface="Arial" panose="020B0604020202020204" pitchFamily="34" charset="0"/>
              <a:buChar char="•"/>
            </a:pPr>
            <a:r>
              <a:rPr lang="en-US" sz="2400">
                <a:solidFill>
                  <a:schemeClr val="tx1"/>
                </a:solidFill>
              </a:rPr>
              <a:t>The foundation of a test security plan is always prevention. Most issues can be anticipated and prevented.</a:t>
            </a:r>
          </a:p>
          <a:p>
            <a:pPr marL="457200" indent="-457200">
              <a:buFont typeface="Arial" panose="020B0604020202020204" pitchFamily="34" charset="0"/>
              <a:buChar char="•"/>
            </a:pPr>
            <a:r>
              <a:rPr lang="en-US" sz="3200"/>
              <a:t>Detect</a:t>
            </a:r>
          </a:p>
          <a:p>
            <a:pPr marL="914400" lvl="1" indent="-457200">
              <a:buFont typeface="Arial" panose="020B0604020202020204" pitchFamily="34" charset="0"/>
              <a:buChar char="•"/>
            </a:pPr>
            <a:r>
              <a:rPr lang="en-US" sz="2400">
                <a:solidFill>
                  <a:schemeClr val="tx1"/>
                </a:solidFill>
                <a:latin typeface="Arial"/>
                <a:cs typeface="Arial"/>
              </a:rPr>
              <a:t>How do you detect incidents? By looking for them.</a:t>
            </a:r>
            <a:endParaRPr lang="en-US" sz="2400">
              <a:solidFill>
                <a:schemeClr val="tx1"/>
              </a:solidFill>
            </a:endParaRPr>
          </a:p>
          <a:p>
            <a:pPr marL="457200" indent="-457200">
              <a:buFont typeface="Arial" panose="020B0604020202020204" pitchFamily="34" charset="0"/>
              <a:buChar char="•"/>
            </a:pPr>
            <a:r>
              <a:rPr lang="en-US" sz="3200"/>
              <a:t>Investigate</a:t>
            </a:r>
          </a:p>
          <a:p>
            <a:pPr marL="914400" lvl="1" indent="-457200">
              <a:buFont typeface="Arial" panose="020B0604020202020204" pitchFamily="34" charset="0"/>
              <a:buChar char="•"/>
            </a:pPr>
            <a:r>
              <a:rPr lang="en-US" sz="2400">
                <a:solidFill>
                  <a:schemeClr val="tx1"/>
                </a:solidFill>
              </a:rPr>
              <a:t>Gather all the facts you can.</a:t>
            </a:r>
          </a:p>
          <a:p>
            <a:pPr marL="457200" indent="-457200">
              <a:buFont typeface="Arial" panose="020B0604020202020204" pitchFamily="34" charset="0"/>
              <a:buChar char="•"/>
            </a:pPr>
            <a:r>
              <a:rPr lang="en-US" sz="3200"/>
              <a:t>Report</a:t>
            </a:r>
          </a:p>
          <a:p>
            <a:pPr marL="914400" lvl="1" indent="-457200">
              <a:buFont typeface="Arial" panose="020B0604020202020204" pitchFamily="34" charset="0"/>
              <a:buChar char="•"/>
            </a:pPr>
            <a:r>
              <a:rPr lang="en-US" sz="2400">
                <a:solidFill>
                  <a:schemeClr val="tx1"/>
                </a:solidFill>
              </a:rPr>
              <a:t>Call DESE to report testing irregularities.</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3555660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The Importance of Leadership</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445343"/>
            <a:ext cx="10806404" cy="4794819"/>
          </a:xfrm>
        </p:spPr>
        <p:txBody>
          <a:bodyPr>
            <a:normAutofit fontScale="92500" lnSpcReduction="10000"/>
          </a:bodyPr>
          <a:lstStyle/>
          <a:p>
            <a:pPr marL="457200" indent="-457200">
              <a:buFont typeface="Arial" panose="020B0604020202020204" pitchFamily="34" charset="0"/>
              <a:buChar char="•"/>
            </a:pPr>
            <a:r>
              <a:rPr lang="en-US" sz="3200"/>
              <a:t>Teachers and students take their cues from above – leaders set the tone.</a:t>
            </a:r>
          </a:p>
          <a:p>
            <a:pPr marL="457200" indent="-457200">
              <a:buFont typeface="Arial" panose="020B0604020202020204" pitchFamily="34" charset="0"/>
              <a:buChar char="•"/>
            </a:pPr>
            <a:r>
              <a:rPr lang="en-US" sz="3200"/>
              <a:t>Superintendents</a:t>
            </a:r>
          </a:p>
          <a:p>
            <a:pPr marL="914400" lvl="1" indent="-457200">
              <a:buFont typeface="Arial" panose="020B0604020202020204" pitchFamily="34" charset="0"/>
              <a:buChar char="•"/>
            </a:pPr>
            <a:r>
              <a:rPr lang="en-US" sz="2400">
                <a:solidFill>
                  <a:schemeClr val="tx1"/>
                </a:solidFill>
              </a:rPr>
              <a:t>should review their principals’ test security plans and be comfortable with the procedures in their buildings (PAM, page 3)</a:t>
            </a:r>
          </a:p>
          <a:p>
            <a:pPr marL="914400" lvl="1" indent="-457200">
              <a:buFont typeface="Arial" panose="020B0604020202020204" pitchFamily="34" charset="0"/>
              <a:buChar char="•"/>
            </a:pPr>
            <a:r>
              <a:rPr lang="en-US" sz="2400">
                <a:solidFill>
                  <a:schemeClr val="tx1"/>
                </a:solidFill>
              </a:rPr>
              <a:t>are encouraged to visit their schools and observe testing</a:t>
            </a:r>
          </a:p>
          <a:p>
            <a:pPr marL="457200" indent="-457200">
              <a:buFont typeface="Arial" panose="020B0604020202020204" pitchFamily="34" charset="0"/>
              <a:buChar char="•"/>
            </a:pPr>
            <a:r>
              <a:rPr lang="en-US" sz="3200"/>
              <a:t>Principals </a:t>
            </a:r>
          </a:p>
          <a:p>
            <a:pPr marL="914400" lvl="1" indent="-457200">
              <a:buFont typeface="Arial" panose="020B0604020202020204" pitchFamily="34" charset="0"/>
              <a:buChar char="•"/>
            </a:pPr>
            <a:r>
              <a:rPr lang="en-US" sz="2400">
                <a:solidFill>
                  <a:schemeClr val="tx1"/>
                </a:solidFill>
              </a:rPr>
              <a:t>must establish school-wide expectations for a proper test administration</a:t>
            </a:r>
          </a:p>
          <a:p>
            <a:pPr marL="914400" lvl="1" indent="-457200">
              <a:buFont typeface="Arial" panose="020B0604020202020204" pitchFamily="34" charset="0"/>
              <a:buChar char="•"/>
            </a:pPr>
            <a:r>
              <a:rPr lang="en-US" sz="2400">
                <a:solidFill>
                  <a:schemeClr val="tx1"/>
                </a:solidFill>
              </a:rPr>
              <a:t>must ensure that test administrators are properly trained</a:t>
            </a:r>
          </a:p>
          <a:p>
            <a:pPr marL="914400" lvl="1" indent="-457200">
              <a:buFont typeface="Arial" panose="020B0604020202020204" pitchFamily="34" charset="0"/>
              <a:buChar char="•"/>
            </a:pPr>
            <a:r>
              <a:rPr lang="en-US" sz="2400">
                <a:solidFill>
                  <a:schemeClr val="tx1"/>
                </a:solidFill>
              </a:rPr>
              <a:t>must ensure that MCAS protocols are being followed</a:t>
            </a:r>
          </a:p>
          <a:p>
            <a:pPr marL="914400" lvl="1" indent="-457200">
              <a:buFont typeface="Arial" panose="020B0604020202020204" pitchFamily="34" charset="0"/>
              <a:buChar char="•"/>
            </a:pPr>
            <a:r>
              <a:rPr lang="en-US" sz="2400">
                <a:solidFill>
                  <a:schemeClr val="tx1"/>
                </a:solidFill>
              </a:rPr>
              <a:t>must ensure that accommodations are correctly given</a:t>
            </a:r>
          </a:p>
          <a:p>
            <a:pPr marL="914400" lvl="1" indent="-457200">
              <a:buFont typeface="Arial" panose="020B0604020202020204" pitchFamily="34" charset="0"/>
              <a:buChar char="•"/>
            </a:pPr>
            <a:r>
              <a:rPr lang="en-US" sz="2400">
                <a:solidFill>
                  <a:schemeClr val="tx1"/>
                </a:solidFill>
              </a:rPr>
              <a:t>must sign the Principal’s Certification of Proper Test Administration (PCPA) and attest to a proper test administration</a:t>
            </a:r>
          </a:p>
        </p:txBody>
      </p:sp>
    </p:spTree>
    <p:extLst>
      <p:ext uri="{BB962C8B-B14F-4D97-AF65-F5344CB8AC3E}">
        <p14:creationId xmlns:p14="http://schemas.microsoft.com/office/powerpoint/2010/main" val="2365439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0B0AB6-ACCF-E78A-E749-0D741429D91E}"/>
              </a:ext>
            </a:extLst>
          </p:cNvPr>
          <p:cNvSpPr>
            <a:spLocks noGrp="1"/>
          </p:cNvSpPr>
          <p:nvPr>
            <p:ph type="title"/>
          </p:nvPr>
        </p:nvSpPr>
        <p:spPr/>
        <p:txBody>
          <a:bodyPr/>
          <a:lstStyle/>
          <a:p>
            <a:r>
              <a:rPr lang="en-US" dirty="0"/>
              <a:t>Poll Question</a:t>
            </a:r>
          </a:p>
        </p:txBody>
      </p:sp>
      <p:sp>
        <p:nvSpPr>
          <p:cNvPr id="2" name="Content Placeholder 1">
            <a:extLst>
              <a:ext uri="{FF2B5EF4-FFF2-40B4-BE49-F238E27FC236}">
                <a16:creationId xmlns:a16="http://schemas.microsoft.com/office/drawing/2014/main" id="{037F106A-A71E-F5C6-D0BC-CCEFD1FDBF0B}"/>
              </a:ext>
            </a:extLst>
          </p:cNvPr>
          <p:cNvSpPr>
            <a:spLocks noGrp="1"/>
          </p:cNvSpPr>
          <p:nvPr>
            <p:ph idx="1"/>
          </p:nvPr>
        </p:nvSpPr>
        <p:spPr/>
        <p:txBody>
          <a:bodyPr>
            <a:normAutofit fontScale="92500"/>
          </a:bodyPr>
          <a:lstStyle/>
          <a:p>
            <a:pPr marL="0" indent="0">
              <a:buNone/>
            </a:pPr>
            <a:r>
              <a:rPr lang="en-US" sz="4000" b="1" dirty="0"/>
              <a:t>How many years have you coordinated MCAS test administration at your school or district? </a:t>
            </a:r>
          </a:p>
          <a:p>
            <a:endParaRPr lang="en-US" sz="4000" dirty="0"/>
          </a:p>
          <a:p>
            <a:pPr marL="1022350" lvl="1" indent="-514350">
              <a:buFont typeface="+mj-lt"/>
              <a:buAutoNum type="alphaUcPeriod"/>
            </a:pPr>
            <a:r>
              <a:rPr lang="en-US" sz="3600" dirty="0"/>
              <a:t> 6 or more years</a:t>
            </a:r>
          </a:p>
          <a:p>
            <a:pPr marL="1022350" lvl="1" indent="-514350">
              <a:buFont typeface="+mj-lt"/>
              <a:buAutoNum type="alphaUcPeriod"/>
            </a:pPr>
            <a:r>
              <a:rPr lang="en-US" sz="3600" dirty="0"/>
              <a:t> 3 to 5 years</a:t>
            </a:r>
          </a:p>
          <a:p>
            <a:pPr marL="1022350" lvl="1" indent="-514350">
              <a:buFont typeface="+mj-lt"/>
              <a:buAutoNum type="alphaUcPeriod"/>
            </a:pPr>
            <a:r>
              <a:rPr lang="en-US" sz="3600" dirty="0"/>
              <a:t> 1 to 2 years</a:t>
            </a:r>
          </a:p>
          <a:p>
            <a:pPr marL="1022350" lvl="1" indent="-514350">
              <a:buFont typeface="+mj-lt"/>
              <a:buAutoNum type="alphaUcPeriod"/>
            </a:pPr>
            <a:r>
              <a:rPr lang="en-US" sz="3600" dirty="0"/>
              <a:t> This is my first year.</a:t>
            </a:r>
          </a:p>
          <a:p>
            <a:endParaRPr lang="en-US" dirty="0"/>
          </a:p>
        </p:txBody>
      </p:sp>
    </p:spTree>
    <p:extLst>
      <p:ext uri="{BB962C8B-B14F-4D97-AF65-F5344CB8AC3E}">
        <p14:creationId xmlns:p14="http://schemas.microsoft.com/office/powerpoint/2010/main" val="8074846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3CA565-370F-54B0-3F05-44B3D138952E}"/>
              </a:ext>
            </a:extLst>
          </p:cNvPr>
          <p:cNvSpPr>
            <a:spLocks noGrp="1"/>
          </p:cNvSpPr>
          <p:nvPr>
            <p:ph type="title"/>
          </p:nvPr>
        </p:nvSpPr>
        <p:spPr/>
        <p:txBody>
          <a:bodyPr/>
          <a:lstStyle/>
          <a:p>
            <a:r>
              <a:rPr lang="en-US"/>
              <a:t>Poll Question</a:t>
            </a:r>
          </a:p>
        </p:txBody>
      </p:sp>
      <p:sp>
        <p:nvSpPr>
          <p:cNvPr id="2" name="Content Placeholder 1">
            <a:extLst>
              <a:ext uri="{FF2B5EF4-FFF2-40B4-BE49-F238E27FC236}">
                <a16:creationId xmlns:a16="http://schemas.microsoft.com/office/drawing/2014/main" id="{0D0F77B3-4041-2DF7-5075-1B74FE9FD3E2}"/>
              </a:ext>
            </a:extLst>
          </p:cNvPr>
          <p:cNvSpPr>
            <a:spLocks noGrp="1"/>
          </p:cNvSpPr>
          <p:nvPr>
            <p:ph idx="1"/>
          </p:nvPr>
        </p:nvSpPr>
        <p:spPr>
          <a:xfrm>
            <a:off x="838200" y="2086984"/>
            <a:ext cx="10927702" cy="4136534"/>
          </a:xfrm>
        </p:spPr>
        <p:txBody>
          <a:bodyPr vert="horz" lIns="91440" tIns="45720" rIns="91440" bIns="45720" rtlCol="0" anchor="t">
            <a:normAutofit/>
          </a:bodyPr>
          <a:lstStyle/>
          <a:p>
            <a:pPr marL="0" indent="0">
              <a:buNone/>
            </a:pPr>
            <a:r>
              <a:rPr lang="en-US" b="1" dirty="0">
                <a:latin typeface="Arial"/>
                <a:cs typeface="Arial"/>
              </a:rPr>
              <a:t>Which of the following materials are secure? </a:t>
            </a:r>
            <a:r>
              <a:rPr lang="en-US" b="1" i="1" dirty="0">
                <a:latin typeface="Arial"/>
                <a:cs typeface="Arial"/>
              </a:rPr>
              <a:t>(Select all that apply.)</a:t>
            </a:r>
            <a:endParaRPr lang="en-US" sz="3600" b="1" i="1" dirty="0">
              <a:latin typeface="Arial"/>
              <a:cs typeface="Arial"/>
            </a:endParaRPr>
          </a:p>
          <a:p>
            <a:endParaRPr lang="en-US" dirty="0"/>
          </a:p>
          <a:p>
            <a:pPr marL="1250950" lvl="1" indent="-742950">
              <a:buFont typeface="+mj-lt"/>
              <a:buAutoNum type="alphaUcPeriod"/>
            </a:pPr>
            <a:r>
              <a:rPr lang="en-US" dirty="0">
                <a:latin typeface="Arial"/>
                <a:cs typeface="Arial"/>
              </a:rPr>
              <a:t>blank scratch paper</a:t>
            </a:r>
          </a:p>
          <a:p>
            <a:pPr marL="1250950" lvl="1" indent="-742950">
              <a:buFont typeface="+mj-lt"/>
              <a:buAutoNum type="alphaUcPeriod"/>
            </a:pPr>
            <a:r>
              <a:rPr lang="en-US" dirty="0">
                <a:latin typeface="Arial"/>
                <a:cs typeface="Arial"/>
              </a:rPr>
              <a:t>student logins</a:t>
            </a:r>
            <a:endParaRPr lang="en-US" dirty="0"/>
          </a:p>
          <a:p>
            <a:pPr marL="1250950" lvl="1" indent="-742950">
              <a:buFont typeface="+mj-lt"/>
              <a:buAutoNum type="alphaUcPeriod"/>
            </a:pPr>
            <a:r>
              <a:rPr lang="en-US" dirty="0">
                <a:latin typeface="Arial"/>
                <a:cs typeface="Arial"/>
              </a:rPr>
              <a:t>reference sheets </a:t>
            </a:r>
          </a:p>
          <a:p>
            <a:pPr marL="1250950" lvl="1" indent="-742950">
              <a:buFont typeface="+mj-lt"/>
              <a:buAutoNum type="alphaUcPeriod"/>
            </a:pPr>
            <a:r>
              <a:rPr lang="en-US" dirty="0">
                <a:latin typeface="Arial"/>
                <a:cs typeface="Arial"/>
              </a:rPr>
              <a:t>test &amp; answer booklets</a:t>
            </a:r>
          </a:p>
          <a:p>
            <a:pPr marL="1250950" lvl="1" indent="-742950">
              <a:buFont typeface="+mj-lt"/>
              <a:buAutoNum type="alphaUcPeriod"/>
            </a:pPr>
            <a:r>
              <a:rPr lang="en-US" dirty="0">
                <a:latin typeface="Arial"/>
                <a:cs typeface="Arial"/>
              </a:rPr>
              <a:t>used scratch paper</a:t>
            </a:r>
            <a:endParaRPr lang="en-US" dirty="0"/>
          </a:p>
          <a:p>
            <a:pPr marL="1250950" lvl="1" indent="-742950">
              <a:buAutoNum type="alphaUcPeriod"/>
            </a:pPr>
            <a:r>
              <a:rPr lang="en-US" dirty="0">
                <a:latin typeface="Arial"/>
                <a:cs typeface="Arial"/>
              </a:rPr>
              <a:t>test administrator logins</a:t>
            </a:r>
            <a:endParaRPr lang="en-US" dirty="0"/>
          </a:p>
          <a:p>
            <a:endParaRPr lang="en-US" dirty="0"/>
          </a:p>
        </p:txBody>
      </p:sp>
    </p:spTree>
    <p:extLst>
      <p:ext uri="{BB962C8B-B14F-4D97-AF65-F5344CB8AC3E}">
        <p14:creationId xmlns:p14="http://schemas.microsoft.com/office/powerpoint/2010/main" val="241340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4400" dirty="0"/>
              <a:t>Secure Content and Materials for CBT</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362268"/>
            <a:ext cx="10909040" cy="4945226"/>
          </a:xfrm>
        </p:spPr>
        <p:txBody>
          <a:bodyPr vert="horz" lIns="91440" tIns="45720" rIns="91440" bIns="45720" rtlCol="0" anchor="t">
            <a:normAutofit/>
          </a:bodyPr>
          <a:lstStyle/>
          <a:p>
            <a:pPr marL="457200" indent="-457200">
              <a:buFont typeface="Arial" panose="020B0604020202020204" pitchFamily="34" charset="0"/>
              <a:buChar char="•"/>
            </a:pPr>
            <a:r>
              <a:rPr lang="en-US" sz="3200" dirty="0">
                <a:latin typeface="Arial"/>
                <a:cs typeface="Arial"/>
              </a:rPr>
              <a:t>Secure content</a:t>
            </a:r>
          </a:p>
          <a:p>
            <a:pPr marL="914400" lvl="1" indent="-457200">
              <a:buFont typeface="Arial" panose="020B0604020202020204" pitchFamily="34" charset="0"/>
              <a:buChar char="•"/>
            </a:pPr>
            <a:r>
              <a:rPr lang="en-US" sz="2400" dirty="0">
                <a:solidFill>
                  <a:schemeClr val="tx1"/>
                </a:solidFill>
                <a:latin typeface="Arial"/>
                <a:cs typeface="Arial"/>
              </a:rPr>
              <a:t>MCAS questions not publicly released by DESE</a:t>
            </a:r>
          </a:p>
          <a:p>
            <a:pPr marL="1371600" lvl="2" indent="-457200">
              <a:buFont typeface="Arial" panose="020B0604020202020204" pitchFamily="34" charset="0"/>
              <a:buChar char="•"/>
            </a:pPr>
            <a:r>
              <a:rPr lang="en-US" sz="2200" dirty="0">
                <a:solidFill>
                  <a:schemeClr val="tx1"/>
                </a:solidFill>
                <a:latin typeface="Arial"/>
                <a:cs typeface="Arial"/>
              </a:rPr>
              <a:t>including reading passages, diagrams, writing prompts and other information on testing screens and (for PBT) in testing booklets</a:t>
            </a:r>
          </a:p>
          <a:p>
            <a:pPr marL="914400" lvl="1" indent="-457200">
              <a:buFont typeface="Arial" panose="020B0604020202020204" pitchFamily="34" charset="0"/>
              <a:buChar char="•"/>
            </a:pPr>
            <a:r>
              <a:rPr lang="en-US" sz="2400" dirty="0">
                <a:solidFill>
                  <a:schemeClr val="tx1"/>
                </a:solidFill>
                <a:latin typeface="Arial"/>
                <a:cs typeface="Arial"/>
              </a:rPr>
              <a:t>student responses to test questions </a:t>
            </a:r>
          </a:p>
          <a:p>
            <a:pPr marL="457200" indent="-457200">
              <a:buFont typeface="Arial" panose="020B0604020202020204" pitchFamily="34" charset="0"/>
              <a:buChar char="•"/>
            </a:pPr>
            <a:r>
              <a:rPr lang="en-US" sz="3200" dirty="0">
                <a:latin typeface="Arial"/>
                <a:cs typeface="Arial"/>
              </a:rPr>
              <a:t>Secure materials</a:t>
            </a:r>
          </a:p>
          <a:p>
            <a:pPr marL="914400" lvl="1" indent="-457200">
              <a:buFont typeface="Arial" panose="020B0604020202020204" pitchFamily="34" charset="0"/>
              <a:buChar char="•"/>
            </a:pPr>
            <a:r>
              <a:rPr lang="en-US" sz="2400" dirty="0">
                <a:solidFill>
                  <a:schemeClr val="tx1"/>
                </a:solidFill>
                <a:latin typeface="Arial"/>
                <a:cs typeface="Arial"/>
              </a:rPr>
              <a:t>student logins and test administrator logins</a:t>
            </a:r>
          </a:p>
          <a:p>
            <a:pPr marL="914400" lvl="1" indent="-457200">
              <a:buFont typeface="Arial" panose="020B0604020202020204" pitchFamily="34" charset="0"/>
              <a:buChar char="•"/>
            </a:pPr>
            <a:r>
              <a:rPr lang="en-US" sz="2400" dirty="0">
                <a:solidFill>
                  <a:schemeClr val="tx1"/>
                </a:solidFill>
                <a:latin typeface="Arial"/>
                <a:cs typeface="Arial"/>
              </a:rPr>
              <a:t>summary pages from the student login PDFs</a:t>
            </a:r>
          </a:p>
          <a:p>
            <a:pPr marL="914400" lvl="1" indent="-457200">
              <a:buFont typeface="Arial" panose="020B0604020202020204" pitchFamily="34" charset="0"/>
              <a:buChar char="•"/>
            </a:pPr>
            <a:r>
              <a:rPr lang="en-US" sz="2400" dirty="0">
                <a:solidFill>
                  <a:schemeClr val="tx1"/>
                </a:solidFill>
                <a:latin typeface="Arial"/>
                <a:cs typeface="Arial"/>
              </a:rPr>
              <a:t>used scratch paper after testing (until it is securely destroyed)</a:t>
            </a:r>
          </a:p>
          <a:p>
            <a:pPr marL="914400" lvl="1" indent="-457200">
              <a:buFont typeface="Arial" panose="020B0604020202020204" pitchFamily="34" charset="0"/>
              <a:buChar char="•"/>
            </a:pPr>
            <a:r>
              <a:rPr lang="en-US" sz="2400" dirty="0">
                <a:solidFill>
                  <a:schemeClr val="tx1"/>
                </a:solidFill>
                <a:latin typeface="Arial"/>
                <a:cs typeface="Arial"/>
              </a:rPr>
              <a:t>booklets containing test content or student responses (for PBT)</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1306274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a:bodyPr>
          <a:lstStyle/>
          <a:p>
            <a:r>
              <a:rPr lang="en-US" sz="4800"/>
              <a:t>Confidentiality of Secure Test Content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673679"/>
            <a:ext cx="10946363" cy="4447203"/>
          </a:xfrm>
        </p:spPr>
        <p:txBody>
          <a:bodyPr>
            <a:normAutofit/>
          </a:bodyPr>
          <a:lstStyle/>
          <a:p>
            <a:pPr marL="457200" indent="-457200">
              <a:buFont typeface="Arial" panose="020B0604020202020204" pitchFamily="34" charset="0"/>
              <a:buChar char="•"/>
            </a:pPr>
            <a:r>
              <a:rPr lang="en-US" sz="3200" dirty="0"/>
              <a:t>Principals, test administrators, and others are prohibited from</a:t>
            </a:r>
          </a:p>
          <a:p>
            <a:pPr marL="914400" lvl="1" indent="-457200">
              <a:buFont typeface="Arial" panose="020B0604020202020204" pitchFamily="34" charset="0"/>
              <a:buChar char="•"/>
            </a:pPr>
            <a:r>
              <a:rPr lang="en-US" sz="2400" dirty="0">
                <a:solidFill>
                  <a:schemeClr val="tx1"/>
                </a:solidFill>
              </a:rPr>
              <a:t>Viewing test content (on screens or in booklets)</a:t>
            </a:r>
          </a:p>
          <a:p>
            <a:pPr marL="914400" lvl="1" indent="-457200">
              <a:buFont typeface="Arial" panose="020B0604020202020204" pitchFamily="34" charset="0"/>
              <a:buChar char="•"/>
            </a:pPr>
            <a:r>
              <a:rPr lang="en-US" sz="2400" dirty="0">
                <a:solidFill>
                  <a:schemeClr val="tx1"/>
                </a:solidFill>
              </a:rPr>
              <a:t>Duplicating or reproducing test content</a:t>
            </a:r>
          </a:p>
          <a:p>
            <a:pPr marL="1371600" lvl="2" indent="-457200">
              <a:buFont typeface="Arial" panose="020B0604020202020204" pitchFamily="34" charset="0"/>
              <a:buChar char="•"/>
            </a:pPr>
            <a:r>
              <a:rPr lang="en-US" sz="2200" dirty="0">
                <a:solidFill>
                  <a:schemeClr val="tx1"/>
                </a:solidFill>
              </a:rPr>
              <a:t>Technology staff may not take photographs of computer screens.</a:t>
            </a:r>
          </a:p>
          <a:p>
            <a:pPr marL="914400" lvl="1" indent="-457200">
              <a:buFont typeface="Arial" panose="020B0604020202020204" pitchFamily="34" charset="0"/>
              <a:buChar char="•"/>
            </a:pPr>
            <a:r>
              <a:rPr lang="en-US" sz="2400" dirty="0">
                <a:solidFill>
                  <a:schemeClr val="tx1"/>
                </a:solidFill>
              </a:rPr>
              <a:t>Discussing test content with anyone before, during, or after testing</a:t>
            </a:r>
          </a:p>
          <a:p>
            <a:pPr marL="1371600" lvl="2" indent="-457200">
              <a:buFont typeface="Arial" panose="020B0604020202020204" pitchFamily="34" charset="0"/>
              <a:buChar char="•"/>
            </a:pPr>
            <a:r>
              <a:rPr lang="en-US" sz="2200" dirty="0">
                <a:solidFill>
                  <a:schemeClr val="tx1"/>
                </a:solidFill>
              </a:rPr>
              <a:t>Exception for a student reporting a concern about a test question</a:t>
            </a:r>
          </a:p>
        </p:txBody>
      </p:sp>
    </p:spTree>
    <p:extLst>
      <p:ext uri="{BB962C8B-B14F-4D97-AF65-F5344CB8AC3E}">
        <p14:creationId xmlns:p14="http://schemas.microsoft.com/office/powerpoint/2010/main" val="38736280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767861" y="543117"/>
            <a:ext cx="10515600" cy="866793"/>
          </a:xfrm>
        </p:spPr>
        <p:txBody>
          <a:bodyPr>
            <a:normAutofit fontScale="90000"/>
          </a:bodyPr>
          <a:lstStyle/>
          <a:p>
            <a:r>
              <a:rPr lang="en-US" sz="4800"/>
              <a:t>Exceptions to Prohibition of Test Administrators Viewing MCAS Content</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673679"/>
            <a:ext cx="10946363" cy="4447203"/>
          </a:xfrm>
        </p:spPr>
        <p:txBody>
          <a:bodyPr vert="horz" lIns="91440" tIns="45720" rIns="91440" bIns="45720" rtlCol="0" anchor="t">
            <a:normAutofit fontScale="92500"/>
          </a:bodyPr>
          <a:lstStyle/>
          <a:p>
            <a:pPr marL="457200" indent="-457200">
              <a:buFont typeface="Arial" panose="020B0604020202020204" pitchFamily="34" charset="0"/>
              <a:buChar char="•"/>
            </a:pPr>
            <a:r>
              <a:rPr lang="en-US" sz="3200" dirty="0">
                <a:solidFill>
                  <a:srgbClr val="000000"/>
                </a:solidFill>
                <a:latin typeface="Arial"/>
                <a:cs typeface="Arial"/>
              </a:rPr>
              <a:t>Administering certain accommodations (</a:t>
            </a:r>
            <a:r>
              <a:rPr lang="en-US" sz="3200" dirty="0">
                <a:solidFill>
                  <a:srgbClr val="000000"/>
                </a:solidFill>
                <a:latin typeface="Arial"/>
                <a:cs typeface="Arial"/>
                <a:hlinkClick r:id="rId2"/>
              </a:rPr>
              <a:t>MCAS Nondisclosure Acknowledgment</a:t>
            </a:r>
            <a:r>
              <a:rPr lang="en-US" sz="3200" dirty="0">
                <a:solidFill>
                  <a:srgbClr val="000000"/>
                </a:solidFill>
                <a:latin typeface="Arial"/>
                <a:cs typeface="Arial"/>
              </a:rPr>
              <a:t> required)</a:t>
            </a:r>
          </a:p>
          <a:p>
            <a:pPr marL="914400" lvl="1" indent="-457200">
              <a:buFont typeface="Arial" panose="020B0604020202020204" pitchFamily="34" charset="0"/>
              <a:buChar char="•"/>
            </a:pPr>
            <a:r>
              <a:rPr lang="en-US" sz="2400" dirty="0">
                <a:solidFill>
                  <a:srgbClr val="000000"/>
                </a:solidFill>
              </a:rPr>
              <a:t>Accommodations </a:t>
            </a:r>
            <a:r>
              <a:rPr lang="en-US" sz="2400" dirty="0">
                <a:solidFill>
                  <a:srgbClr val="000000"/>
                </a:solidFill>
                <a:cs typeface="Calibri"/>
              </a:rPr>
              <a:t>A2, A3.1, A3.2, A3.3, A5, A6.1, A8, A10.1, A10.2, A11, A12, A13, A14, A15</a:t>
            </a:r>
            <a:endParaRPr lang="en-US" sz="2400" dirty="0">
              <a:solidFill>
                <a:srgbClr val="000000"/>
              </a:solidFill>
            </a:endParaRPr>
          </a:p>
          <a:p>
            <a:pPr marL="914400" lvl="1" indent="-457200">
              <a:buFont typeface="Arial" panose="020B0604020202020204" pitchFamily="34" charset="0"/>
              <a:buChar char="•"/>
            </a:pPr>
            <a:r>
              <a:rPr lang="en-US" sz="2400" dirty="0">
                <a:solidFill>
                  <a:srgbClr val="000000"/>
                </a:solidFill>
              </a:rPr>
              <a:t>Special access accommodations </a:t>
            </a:r>
            <a:r>
              <a:rPr lang="en-US" sz="2400" dirty="0">
                <a:solidFill>
                  <a:srgbClr val="000000"/>
                </a:solidFill>
                <a:cs typeface="Calibri"/>
              </a:rPr>
              <a:t>SA1.2, SA2, SA3.1, SA3.2, SA6</a:t>
            </a:r>
            <a:endParaRPr lang="en-US" sz="2400" dirty="0">
              <a:solidFill>
                <a:srgbClr val="000000"/>
              </a:solidFill>
            </a:endParaRPr>
          </a:p>
          <a:p>
            <a:pPr marL="914400" lvl="1" indent="-457200">
              <a:buFont typeface="Arial" panose="020B0604020202020204" pitchFamily="34" charset="0"/>
              <a:buChar char="•"/>
            </a:pPr>
            <a:r>
              <a:rPr lang="en-US" sz="2400" dirty="0">
                <a:solidFill>
                  <a:srgbClr val="000000"/>
                </a:solidFill>
              </a:rPr>
              <a:t>English learner accommodations </a:t>
            </a:r>
            <a:r>
              <a:rPr lang="en-US" sz="2400" dirty="0">
                <a:solidFill>
                  <a:srgbClr val="000000"/>
                </a:solidFill>
                <a:cs typeface="Calibri"/>
              </a:rPr>
              <a:t>EL3.2, EL4.1, EL4.2</a:t>
            </a:r>
            <a:endParaRPr lang="en-US" sz="2400" dirty="0">
              <a:solidFill>
                <a:srgbClr val="000000"/>
              </a:solidFill>
            </a:endParaRPr>
          </a:p>
          <a:p>
            <a:pPr marL="457200" indent="-457200">
              <a:buFont typeface="Arial" panose="020B0604020202020204" pitchFamily="34" charset="0"/>
              <a:buChar char="•"/>
            </a:pPr>
            <a:r>
              <a:rPr lang="en-US" sz="3200" dirty="0">
                <a:solidFill>
                  <a:srgbClr val="000000"/>
                </a:solidFill>
                <a:latin typeface="Arial"/>
                <a:cs typeface="Arial"/>
              </a:rPr>
              <a:t>Assisting a student with the computer interface during testing</a:t>
            </a:r>
            <a:endParaRPr lang="en-US" dirty="0">
              <a:solidFill>
                <a:srgbClr val="000000"/>
              </a:solidFill>
            </a:endParaRPr>
          </a:p>
          <a:p>
            <a:pPr marL="457200" indent="-457200">
              <a:buFont typeface="Arial" panose="020B0604020202020204" pitchFamily="34" charset="0"/>
              <a:buChar char="•"/>
            </a:pPr>
            <a:r>
              <a:rPr lang="en-US" sz="3200" dirty="0">
                <a:latin typeface="Arial"/>
                <a:cs typeface="Arial"/>
              </a:rPr>
              <a:t>Reading a word or phrase aloud on Mathematics, Science, or Civics tests – Universal Accessibility Feature 11 (UF11)</a:t>
            </a:r>
          </a:p>
          <a:p>
            <a:pPr marL="914400" lvl="1" indent="-457200">
              <a:buFont typeface="Arial" panose="020B0604020202020204" pitchFamily="34" charset="0"/>
              <a:buChar char="•"/>
            </a:pPr>
            <a:r>
              <a:rPr lang="en-US" sz="2400" dirty="0">
                <a:solidFill>
                  <a:srgbClr val="000000"/>
                </a:solidFill>
                <a:latin typeface="Arial"/>
                <a:cs typeface="Arial"/>
              </a:rPr>
              <a:t>See page 89 of the PAM for the description of UF11</a:t>
            </a:r>
          </a:p>
        </p:txBody>
      </p:sp>
    </p:spTree>
    <p:extLst>
      <p:ext uri="{BB962C8B-B14F-4D97-AF65-F5344CB8AC3E}">
        <p14:creationId xmlns:p14="http://schemas.microsoft.com/office/powerpoint/2010/main" val="9328460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3600"/>
              <a:t>If a Student Has a Concern about a Test Question</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485420"/>
            <a:ext cx="10950677" cy="4638631"/>
          </a:xfrm>
        </p:spPr>
        <p:txBody>
          <a:bodyPr>
            <a:normAutofit lnSpcReduction="10000"/>
          </a:bodyPr>
          <a:lstStyle/>
          <a:p>
            <a:pPr marL="457200" indent="-457200">
              <a:buFont typeface="Arial" panose="020B0604020202020204" pitchFamily="34" charset="0"/>
              <a:buChar char="•"/>
            </a:pPr>
            <a:r>
              <a:rPr lang="en-US" sz="3200"/>
              <a:t>If a student reports a concern with a test question (e.g., the student thinks there is a flaw in the question or the student is uncomfortable with the content of the question for a nonacademic reason), the school should do the following:</a:t>
            </a:r>
          </a:p>
          <a:p>
            <a:pPr marL="914400" lvl="1" indent="-457200">
              <a:buFont typeface="Arial" panose="020B0604020202020204" pitchFamily="34" charset="0"/>
              <a:buChar char="•"/>
            </a:pPr>
            <a:r>
              <a:rPr lang="en-US" sz="2400">
                <a:solidFill>
                  <a:schemeClr val="tx1"/>
                </a:solidFill>
              </a:rPr>
              <a:t>The test administrator should note the question number, the student’s form number, and the nature of the concern.</a:t>
            </a:r>
          </a:p>
          <a:p>
            <a:pPr marL="914400" lvl="1" indent="-457200">
              <a:buFont typeface="Arial" panose="020B0604020202020204" pitchFamily="34" charset="0"/>
              <a:buChar char="•"/>
            </a:pPr>
            <a:r>
              <a:rPr lang="en-US" sz="2400">
                <a:solidFill>
                  <a:schemeClr val="tx1"/>
                </a:solidFill>
              </a:rPr>
              <a:t>The test administrator should report the concern to the principal.</a:t>
            </a:r>
          </a:p>
          <a:p>
            <a:pPr marL="914400" lvl="1" indent="-457200">
              <a:buFont typeface="Arial" panose="020B0604020202020204" pitchFamily="34" charset="0"/>
              <a:buChar char="•"/>
            </a:pPr>
            <a:r>
              <a:rPr lang="en-US" sz="2400">
                <a:solidFill>
                  <a:schemeClr val="tx1"/>
                </a:solidFill>
              </a:rPr>
              <a:t>The principal should report the concern to DESE.</a:t>
            </a:r>
          </a:p>
          <a:p>
            <a:pPr marL="914400" lvl="1" indent="-457200">
              <a:buFont typeface="Arial" panose="020B0604020202020204" pitchFamily="34" charset="0"/>
              <a:buChar char="•"/>
            </a:pPr>
            <a:r>
              <a:rPr lang="en-US" sz="2400">
                <a:solidFill>
                  <a:schemeClr val="tx1"/>
                </a:solidFill>
              </a:rPr>
              <a:t>School staff should refrain from discussing the content of the test question.</a:t>
            </a:r>
          </a:p>
          <a:p>
            <a:pPr marL="914400" lvl="1" indent="-457200">
              <a:buFont typeface="Arial" panose="020B0604020202020204" pitchFamily="34" charset="0"/>
              <a:buChar char="•"/>
            </a:pPr>
            <a:r>
              <a:rPr lang="en-US" sz="2400">
                <a:solidFill>
                  <a:schemeClr val="tx1"/>
                </a:solidFill>
              </a:rPr>
              <a:t>See also page 31 of the PAM.</a:t>
            </a:r>
            <a:endParaRPr lang="en-US" sz="2400"/>
          </a:p>
          <a:p>
            <a:endParaRPr lang="en-US" sz="2200"/>
          </a:p>
        </p:txBody>
      </p:sp>
    </p:spTree>
    <p:extLst>
      <p:ext uri="{BB962C8B-B14F-4D97-AF65-F5344CB8AC3E}">
        <p14:creationId xmlns:p14="http://schemas.microsoft.com/office/powerpoint/2010/main" val="19582853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4200"/>
              <a:t>Handling and Storage of Secure Materials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673679"/>
            <a:ext cx="10960510" cy="4422322"/>
          </a:xfrm>
        </p:spPr>
        <p:txBody>
          <a:bodyPr>
            <a:normAutofit/>
          </a:bodyPr>
          <a:lstStyle/>
          <a:p>
            <a:pPr marL="457200" indent="-457200">
              <a:buFont typeface="Arial" panose="020B0604020202020204" pitchFamily="34" charset="0"/>
              <a:buChar char="•"/>
            </a:pPr>
            <a:r>
              <a:rPr lang="en-US" sz="3200" dirty="0"/>
              <a:t>Store all secure materials in a secure central location.</a:t>
            </a:r>
          </a:p>
          <a:p>
            <a:pPr marL="914400" lvl="1" indent="-457200">
              <a:buFont typeface="Arial" panose="020B0604020202020204" pitchFamily="34" charset="0"/>
              <a:buChar char="•"/>
            </a:pPr>
            <a:r>
              <a:rPr lang="en-US" sz="2400" dirty="0">
                <a:solidFill>
                  <a:schemeClr val="tx1"/>
                </a:solidFill>
              </a:rPr>
              <a:t>locked when tests are not being administered</a:t>
            </a:r>
          </a:p>
          <a:p>
            <a:pPr marL="914400" lvl="1" indent="-457200">
              <a:buFont typeface="Arial" panose="020B0604020202020204" pitchFamily="34" charset="0"/>
              <a:buChar char="•"/>
            </a:pPr>
            <a:r>
              <a:rPr lang="en-US" sz="2400" dirty="0">
                <a:solidFill>
                  <a:schemeClr val="tx1"/>
                </a:solidFill>
              </a:rPr>
              <a:t>restricted access</a:t>
            </a:r>
          </a:p>
          <a:p>
            <a:pPr marL="457200" indent="-457200">
              <a:buFont typeface="Arial" panose="020B0604020202020204" pitchFamily="34" charset="0"/>
              <a:buChar char="•"/>
            </a:pPr>
            <a:r>
              <a:rPr lang="en-US" sz="3200" dirty="0"/>
              <a:t>Maintain chain of custody of materials during test administration.</a:t>
            </a:r>
          </a:p>
          <a:p>
            <a:pPr marL="914400" lvl="1" indent="-457200">
              <a:buFont typeface="Arial" panose="020B0604020202020204" pitchFamily="34" charset="0"/>
              <a:buChar char="•"/>
            </a:pPr>
            <a:r>
              <a:rPr lang="en-US" sz="2400" dirty="0">
                <a:solidFill>
                  <a:schemeClr val="tx1"/>
                </a:solidFill>
                <a:hlinkClick r:id="rId2"/>
              </a:rPr>
              <a:t>Internal tracking forms</a:t>
            </a:r>
            <a:endParaRPr lang="en-US" sz="2400" dirty="0">
              <a:solidFill>
                <a:schemeClr val="tx1"/>
              </a:solidFill>
            </a:endParaRPr>
          </a:p>
          <a:p>
            <a:pPr marL="914400" lvl="1" indent="-457200">
              <a:buFont typeface="Arial" panose="020B0604020202020204" pitchFamily="34" charset="0"/>
              <a:buChar char="•"/>
            </a:pPr>
            <a:r>
              <a:rPr lang="en-US" sz="2400" dirty="0">
                <a:solidFill>
                  <a:schemeClr val="tx1"/>
                </a:solidFill>
              </a:rPr>
              <a:t>Schools can develop their own tracking forms, as long as they adhere to the requirements described on pages 16–17 of the PAM.</a:t>
            </a:r>
          </a:p>
          <a:p>
            <a:pPr marL="914400" lvl="1" indent="-457200">
              <a:buFont typeface="Arial" panose="020B0604020202020204" pitchFamily="34" charset="0"/>
              <a:buChar char="•"/>
            </a:pPr>
            <a:r>
              <a:rPr lang="en-US" sz="2400" dirty="0">
                <a:solidFill>
                  <a:schemeClr val="tx1"/>
                </a:solidFill>
              </a:rPr>
              <a:t>Independent counts of secure materials</a:t>
            </a:r>
          </a:p>
          <a:p>
            <a:pPr marL="914400" lvl="1" indent="-457200">
              <a:buFont typeface="Arial" panose="020B0604020202020204" pitchFamily="34" charset="0"/>
              <a:buChar char="•"/>
            </a:pPr>
            <a:r>
              <a:rPr lang="en-US" sz="2400" dirty="0">
                <a:solidFill>
                  <a:schemeClr val="tx1"/>
                </a:solidFill>
              </a:rPr>
              <a:t>Do not leave materials unattended.</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4678109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223935" y="382343"/>
            <a:ext cx="11849877" cy="866793"/>
          </a:xfrm>
        </p:spPr>
        <p:txBody>
          <a:bodyPr>
            <a:noAutofit/>
          </a:bodyPr>
          <a:lstStyle/>
          <a:p>
            <a:r>
              <a:rPr lang="en-US" sz="4000"/>
              <a:t>A Secure Testing Environment – Out of the Room</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717754" y="1673679"/>
            <a:ext cx="11090787" cy="4412490"/>
          </a:xfrm>
        </p:spPr>
        <p:txBody>
          <a:bodyPr>
            <a:normAutofit fontScale="92500" lnSpcReduction="10000"/>
          </a:bodyPr>
          <a:lstStyle/>
          <a:p>
            <a:pPr marL="457200" indent="-457200">
              <a:buFont typeface="Arial" panose="020B0604020202020204" pitchFamily="34" charset="0"/>
              <a:buChar char="•"/>
            </a:pPr>
            <a:r>
              <a:rPr lang="en-US" sz="3200"/>
              <a:t>Students must be supervised when out of the testing room.</a:t>
            </a:r>
          </a:p>
          <a:p>
            <a:pPr marL="914400" lvl="1" indent="-457200">
              <a:buFont typeface="Arial" panose="020B0604020202020204" pitchFamily="34" charset="0"/>
              <a:buChar char="•"/>
            </a:pPr>
            <a:r>
              <a:rPr lang="en-US" sz="2400">
                <a:solidFill>
                  <a:srgbClr val="000000"/>
                </a:solidFill>
              </a:rPr>
              <a:t>e.g., using the restroom, visiting the nurse, moving to a test completion room or supervised lunch</a:t>
            </a:r>
          </a:p>
          <a:p>
            <a:pPr marL="457200" indent="-457200">
              <a:buFont typeface="Arial" panose="020B0604020202020204" pitchFamily="34" charset="0"/>
              <a:buChar char="•"/>
            </a:pPr>
            <a:r>
              <a:rPr lang="en-US" sz="3200"/>
              <a:t>A few options</a:t>
            </a:r>
          </a:p>
          <a:p>
            <a:pPr marL="914400" lvl="1" indent="-457200">
              <a:buFont typeface="Arial" panose="020B0604020202020204" pitchFamily="34" charset="0"/>
              <a:buChar char="•"/>
            </a:pPr>
            <a:r>
              <a:rPr lang="en-US" sz="2400">
                <a:solidFill>
                  <a:schemeClr val="tx1"/>
                </a:solidFill>
              </a:rPr>
              <a:t>hallway monitors</a:t>
            </a:r>
          </a:p>
          <a:p>
            <a:pPr marL="914400" lvl="1" indent="-457200">
              <a:buFont typeface="Arial" panose="020B0604020202020204" pitchFamily="34" charset="0"/>
              <a:buChar char="•"/>
            </a:pPr>
            <a:r>
              <a:rPr lang="en-US" sz="2400">
                <a:solidFill>
                  <a:schemeClr val="tx1"/>
                </a:solidFill>
              </a:rPr>
              <a:t>monitors stationed at restrooms with lines of sight to testing rooms</a:t>
            </a:r>
          </a:p>
          <a:p>
            <a:pPr marL="914400" lvl="1" indent="-457200">
              <a:buFont typeface="Arial" panose="020B0604020202020204" pitchFamily="34" charset="0"/>
              <a:buChar char="•"/>
            </a:pPr>
            <a:r>
              <a:rPr lang="en-US" sz="2400">
                <a:solidFill>
                  <a:schemeClr val="tx1"/>
                </a:solidFill>
              </a:rPr>
              <a:t>staff who escort students to and from the restroom</a:t>
            </a:r>
          </a:p>
          <a:p>
            <a:pPr marL="457200" indent="-457200">
              <a:buFont typeface="Arial" panose="020B0604020202020204" pitchFamily="34" charset="0"/>
              <a:buChar char="•"/>
            </a:pPr>
            <a:r>
              <a:rPr lang="en-US" sz="3200"/>
              <a:t>Optional scripts in Test Administrator’s Manuals (TAMs) to read prior to </a:t>
            </a:r>
          </a:p>
          <a:p>
            <a:pPr marL="914400" lvl="1" indent="-457200">
              <a:buFont typeface="Arial" panose="020B0604020202020204" pitchFamily="34" charset="0"/>
              <a:buChar char="•"/>
            </a:pPr>
            <a:r>
              <a:rPr lang="en-US" sz="2400">
                <a:solidFill>
                  <a:schemeClr val="tx1"/>
                </a:solidFill>
              </a:rPr>
              <a:t>the transition to a test completion room </a:t>
            </a:r>
          </a:p>
          <a:p>
            <a:pPr marL="914400" lvl="1" indent="-457200">
              <a:buFont typeface="Arial" panose="020B0604020202020204" pitchFamily="34" charset="0"/>
              <a:buChar char="•"/>
            </a:pPr>
            <a:r>
              <a:rPr lang="en-US" sz="2400">
                <a:solidFill>
                  <a:schemeClr val="tx1"/>
                </a:solidFill>
              </a:rPr>
              <a:t>a supervised lunch break</a:t>
            </a:r>
          </a:p>
          <a:p>
            <a:pPr marL="914400" lvl="1" indent="-457200">
              <a:buFont typeface="Arial" panose="020B0604020202020204" pitchFamily="34" charset="0"/>
              <a:buChar char="•"/>
            </a:pPr>
            <a:r>
              <a:rPr lang="en-US" sz="2400">
                <a:solidFill>
                  <a:schemeClr val="tx1"/>
                </a:solidFill>
              </a:rPr>
              <a:t>students visiting the restroom</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30580158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sz="4400"/>
              <a:t>A Secure Testing Environment – In the Room</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747252" y="1334278"/>
            <a:ext cx="11061290" cy="4742057"/>
          </a:xfrm>
        </p:spPr>
        <p:txBody>
          <a:bodyPr>
            <a:normAutofit/>
          </a:bodyPr>
          <a:lstStyle/>
          <a:p>
            <a:pPr marL="457200" indent="-457200">
              <a:buFont typeface="Arial" panose="020B0604020202020204" pitchFamily="34" charset="0"/>
              <a:buChar char="•"/>
            </a:pPr>
            <a:r>
              <a:rPr lang="en-US" sz="3200"/>
              <a:t>Cover or remove prohibited classroom displays.</a:t>
            </a:r>
          </a:p>
          <a:p>
            <a:pPr marL="457200" indent="-457200">
              <a:buFont typeface="Arial" panose="020B0604020202020204" pitchFamily="34" charset="0"/>
              <a:buChar char="•"/>
            </a:pPr>
            <a:r>
              <a:rPr lang="en-US" sz="3200"/>
              <a:t>No unauthorized visitors in testing rooms</a:t>
            </a:r>
          </a:p>
          <a:p>
            <a:pPr marL="914400" lvl="1" indent="-457200">
              <a:buFont typeface="Arial" panose="020B0604020202020204" pitchFamily="34" charset="0"/>
              <a:buChar char="•"/>
            </a:pPr>
            <a:r>
              <a:rPr lang="en-US" sz="2400">
                <a:solidFill>
                  <a:schemeClr val="tx1"/>
                </a:solidFill>
              </a:rPr>
              <a:t>parents, media, non-testing students</a:t>
            </a:r>
          </a:p>
          <a:p>
            <a:pPr marL="914400" lvl="1" indent="-457200">
              <a:buFont typeface="Arial" panose="020B0604020202020204" pitchFamily="34" charset="0"/>
              <a:buChar char="•"/>
            </a:pPr>
            <a:r>
              <a:rPr lang="en-US" sz="2400">
                <a:solidFill>
                  <a:schemeClr val="tx1"/>
                </a:solidFill>
              </a:rPr>
              <a:t>teachers not assigned to the room as test administrators</a:t>
            </a:r>
          </a:p>
          <a:p>
            <a:pPr marL="457200" indent="-457200">
              <a:buFont typeface="Arial" panose="020B0604020202020204" pitchFamily="34" charset="0"/>
              <a:buChar char="•"/>
            </a:pPr>
            <a:r>
              <a:rPr lang="en-US" sz="3200"/>
              <a:t>Testing rooms may be entered by</a:t>
            </a:r>
          </a:p>
          <a:p>
            <a:pPr marL="914400" lvl="1" indent="-457200">
              <a:buFont typeface="Arial" panose="020B0604020202020204" pitchFamily="34" charset="0"/>
              <a:buChar char="•"/>
            </a:pPr>
            <a:r>
              <a:rPr lang="en-US" sz="2400">
                <a:solidFill>
                  <a:schemeClr val="tx1"/>
                </a:solidFill>
              </a:rPr>
              <a:t>technology staff for troubleshooting</a:t>
            </a:r>
          </a:p>
          <a:p>
            <a:pPr marL="914400" lvl="1" indent="-457200">
              <a:buFont typeface="Arial" panose="020B0604020202020204" pitchFamily="34" charset="0"/>
              <a:buChar char="•"/>
            </a:pPr>
            <a:r>
              <a:rPr lang="en-US" sz="2400">
                <a:solidFill>
                  <a:schemeClr val="tx1"/>
                </a:solidFill>
              </a:rPr>
              <a:t>school administrators (including the testing coordinator)</a:t>
            </a:r>
          </a:p>
          <a:p>
            <a:pPr marL="914400" lvl="1" indent="-457200">
              <a:buFont typeface="Arial" panose="020B0604020202020204" pitchFamily="34" charset="0"/>
              <a:buChar char="•"/>
            </a:pPr>
            <a:r>
              <a:rPr lang="en-US" sz="2400">
                <a:solidFill>
                  <a:schemeClr val="tx1"/>
                </a:solidFill>
              </a:rPr>
              <a:t>district personnel</a:t>
            </a:r>
          </a:p>
          <a:p>
            <a:pPr marL="914400" lvl="1" indent="-457200">
              <a:buFont typeface="Arial" panose="020B0604020202020204" pitchFamily="34" charset="0"/>
              <a:buChar char="•"/>
            </a:pPr>
            <a:r>
              <a:rPr lang="en-US" sz="2400">
                <a:solidFill>
                  <a:schemeClr val="tx1"/>
                </a:solidFill>
              </a:rPr>
              <a:t>DESE observers</a:t>
            </a:r>
          </a:p>
          <a:p>
            <a:pPr marL="457200" indent="-457200">
              <a:buFont typeface="Arial" panose="020B0604020202020204" pitchFamily="34" charset="0"/>
              <a:buChar char="•"/>
            </a:pPr>
            <a:r>
              <a:rPr lang="en-US" sz="3200"/>
              <a:t>When possible, use two test administrators in the room.</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1244466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195943" y="382343"/>
            <a:ext cx="11868539" cy="866793"/>
          </a:xfrm>
        </p:spPr>
        <p:txBody>
          <a:bodyPr>
            <a:noAutofit/>
          </a:bodyPr>
          <a:lstStyle/>
          <a:p>
            <a:r>
              <a:rPr lang="en-US" sz="4000"/>
              <a:t>Secure Room Set-up for Computer-Based Testing</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776747" y="1673678"/>
            <a:ext cx="11012129" cy="4510811"/>
          </a:xfrm>
        </p:spPr>
        <p:txBody>
          <a:bodyPr>
            <a:normAutofit/>
          </a:bodyPr>
          <a:lstStyle/>
          <a:p>
            <a:pPr marL="457200" indent="-457200">
              <a:buFont typeface="Arial" panose="020B0604020202020204" pitchFamily="34" charset="0"/>
              <a:buChar char="•"/>
            </a:pPr>
            <a:r>
              <a:rPr lang="en-US" sz="3600"/>
              <a:t>Students must not be able to view any screen but their own.</a:t>
            </a:r>
          </a:p>
          <a:p>
            <a:pPr marL="914400" lvl="1" indent="-457200">
              <a:buFont typeface="Arial" panose="020B0604020202020204" pitchFamily="34" charset="0"/>
              <a:buChar char="•"/>
            </a:pPr>
            <a:r>
              <a:rPr lang="en-US" sz="2800">
                <a:solidFill>
                  <a:schemeClr val="tx1"/>
                </a:solidFill>
              </a:rPr>
              <a:t>Set up rooms in advance to test out different seating arrangements (e.g., spreading desks out, staggering students, turning students in different directions).</a:t>
            </a:r>
          </a:p>
          <a:p>
            <a:pPr marL="914400" lvl="1" indent="-457200">
              <a:buFont typeface="Arial" panose="020B0604020202020204" pitchFamily="34" charset="0"/>
              <a:buChar char="•"/>
            </a:pPr>
            <a:r>
              <a:rPr lang="en-US" sz="2800">
                <a:solidFill>
                  <a:schemeClr val="tx1"/>
                </a:solidFill>
              </a:rPr>
              <a:t>Consider physical barriers (partitions, privacy screens, cardboard taped to the side of monitors).</a:t>
            </a:r>
          </a:p>
          <a:p>
            <a:pPr marL="914400" lvl="1" indent="-457200">
              <a:buFont typeface="Arial" panose="020B0604020202020204" pitchFamily="34" charset="0"/>
              <a:buChar char="•"/>
            </a:pPr>
            <a:r>
              <a:rPr lang="en-US" sz="2800">
                <a:solidFill>
                  <a:schemeClr val="tx1"/>
                </a:solidFill>
              </a:rPr>
              <a:t>Have an administrator walk around at the start of testing and check all the rooms. </a:t>
            </a:r>
          </a:p>
        </p:txBody>
      </p:sp>
    </p:spTree>
    <p:extLst>
      <p:ext uri="{BB962C8B-B14F-4D97-AF65-F5344CB8AC3E}">
        <p14:creationId xmlns:p14="http://schemas.microsoft.com/office/powerpoint/2010/main" val="37812866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Prohibited Materials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371755"/>
            <a:ext cx="10940845" cy="4773406"/>
          </a:xfrm>
        </p:spPr>
        <p:txBody>
          <a:bodyPr vert="horz" lIns="91440" tIns="45720" rIns="91440" bIns="45720" rtlCol="0" anchor="t">
            <a:normAutofit fontScale="92500" lnSpcReduction="10000"/>
          </a:bodyPr>
          <a:lstStyle/>
          <a:p>
            <a:pPr marL="457200" indent="-457200">
              <a:buFont typeface="Arial" panose="020B0604020202020204" pitchFamily="34" charset="0"/>
              <a:buChar char="•"/>
            </a:pPr>
            <a:r>
              <a:rPr lang="en-US" sz="3200">
                <a:latin typeface="Arial"/>
                <a:cs typeface="Arial"/>
              </a:rPr>
              <a:t>Make sure students understand they are not allowed to have</a:t>
            </a:r>
          </a:p>
          <a:p>
            <a:pPr marL="914400" lvl="1" indent="-457200">
              <a:buFont typeface="Arial" panose="020B0604020202020204" pitchFamily="34" charset="0"/>
              <a:buChar char="•"/>
            </a:pPr>
            <a:r>
              <a:rPr lang="en-US" sz="2400">
                <a:solidFill>
                  <a:schemeClr val="tx1"/>
                </a:solidFill>
                <a:latin typeface="Arial"/>
                <a:cs typeface="Arial"/>
              </a:rPr>
              <a:t>cell phones and other electronic devices (e.g., wireless ear buds, smartwatches)</a:t>
            </a:r>
          </a:p>
          <a:p>
            <a:pPr marL="914400" lvl="1" indent="-457200">
              <a:buFont typeface="Arial" panose="020B0604020202020204" pitchFamily="34" charset="0"/>
              <a:buChar char="•"/>
            </a:pPr>
            <a:r>
              <a:rPr lang="en-US" sz="2400">
                <a:solidFill>
                  <a:schemeClr val="tx1"/>
                </a:solidFill>
                <a:latin typeface="Arial"/>
                <a:cs typeface="Arial"/>
              </a:rPr>
              <a:t>calculators on noncalculator tests and sessions</a:t>
            </a:r>
          </a:p>
          <a:p>
            <a:pPr marL="914400" lvl="1" indent="-457200">
              <a:buFont typeface="Arial" panose="020B0604020202020204" pitchFamily="34" charset="0"/>
              <a:buChar char="•"/>
            </a:pPr>
            <a:r>
              <a:rPr lang="en-US" sz="2400">
                <a:solidFill>
                  <a:schemeClr val="tx1"/>
                </a:solidFill>
                <a:latin typeface="Arial"/>
                <a:cs typeface="Arial"/>
              </a:rPr>
              <a:t>notes or reference material beyond what they’re given, such as additional reference sheets, graphic organizers, multiplication grids (exceptions for certain accommodations)</a:t>
            </a:r>
          </a:p>
          <a:p>
            <a:pPr marL="914400" lvl="1" indent="-457200">
              <a:buFont typeface="Arial" panose="020B0604020202020204" pitchFamily="34" charset="0"/>
              <a:buChar char="•"/>
            </a:pPr>
            <a:r>
              <a:rPr lang="en-US" sz="2400">
                <a:solidFill>
                  <a:schemeClr val="tx1"/>
                </a:solidFill>
                <a:latin typeface="Arial"/>
                <a:cs typeface="Arial"/>
              </a:rPr>
              <a:t>dictionaries </a:t>
            </a:r>
          </a:p>
          <a:p>
            <a:pPr marL="457200" indent="-457200">
              <a:buFont typeface="Arial" panose="020B0604020202020204" pitchFamily="34" charset="0"/>
              <a:buChar char="•"/>
            </a:pPr>
            <a:r>
              <a:rPr lang="en-US" sz="3200">
                <a:latin typeface="Arial"/>
                <a:cs typeface="Arial"/>
              </a:rPr>
              <a:t>A poster showing examples of prohibited materials </a:t>
            </a:r>
            <a:r>
              <a:rPr lang="en-US" sz="3200">
                <a:latin typeface="Arial"/>
                <a:cs typeface="Arial"/>
                <a:hlinkClick r:id="rId2"/>
              </a:rPr>
              <a:t>is available</a:t>
            </a:r>
            <a:r>
              <a:rPr lang="en-US" sz="3200">
                <a:latin typeface="Arial"/>
                <a:cs typeface="Arial"/>
              </a:rPr>
              <a:t> for download and printing</a:t>
            </a:r>
            <a:endParaRPr lang="en-US" sz="3200"/>
          </a:p>
          <a:p>
            <a:pPr marL="457200" indent="-457200">
              <a:buFont typeface="Arial" panose="020B0604020202020204" pitchFamily="34" charset="0"/>
              <a:buChar char="•"/>
            </a:pPr>
            <a:r>
              <a:rPr lang="en-US" sz="3200">
                <a:latin typeface="Arial"/>
                <a:cs typeface="Arial"/>
              </a:rPr>
              <a:t>New resource from the MA attorney general – </a:t>
            </a:r>
            <a:r>
              <a:rPr lang="en-US" sz="3200">
                <a:latin typeface="Arial"/>
                <a:cs typeface="Arial"/>
                <a:hlinkClick r:id="rId3"/>
              </a:rPr>
              <a:t>Cell Phones and Social Media in Schools: A Toolkit for School Leaders and Communities</a:t>
            </a:r>
            <a:endParaRPr lang="en-US" sz="3200"/>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1773065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0B0AB6-ACCF-E78A-E749-0D741429D91E}"/>
              </a:ext>
            </a:extLst>
          </p:cNvPr>
          <p:cNvSpPr>
            <a:spLocks noGrp="1"/>
          </p:cNvSpPr>
          <p:nvPr>
            <p:ph type="title"/>
          </p:nvPr>
        </p:nvSpPr>
        <p:spPr/>
        <p:txBody>
          <a:bodyPr/>
          <a:lstStyle/>
          <a:p>
            <a:r>
              <a:rPr lang="en-US"/>
              <a:t>Poll Question</a:t>
            </a:r>
          </a:p>
        </p:txBody>
      </p:sp>
      <p:sp>
        <p:nvSpPr>
          <p:cNvPr id="2" name="Content Placeholder 1">
            <a:extLst>
              <a:ext uri="{FF2B5EF4-FFF2-40B4-BE49-F238E27FC236}">
                <a16:creationId xmlns:a16="http://schemas.microsoft.com/office/drawing/2014/main" id="{037F106A-A71E-F5C6-D0BC-CCEFD1FDBF0B}"/>
              </a:ext>
            </a:extLst>
          </p:cNvPr>
          <p:cNvSpPr>
            <a:spLocks noGrp="1"/>
          </p:cNvSpPr>
          <p:nvPr>
            <p:ph idx="1"/>
          </p:nvPr>
        </p:nvSpPr>
        <p:spPr/>
        <p:txBody>
          <a:bodyPr/>
          <a:lstStyle/>
          <a:p>
            <a:pPr marL="0" indent="0">
              <a:buNone/>
            </a:pPr>
            <a:r>
              <a:rPr lang="en-US" sz="4000" b="1"/>
              <a:t>Have you attended any of DESE’s MCAS training sessions this school year? </a:t>
            </a:r>
          </a:p>
          <a:p>
            <a:endParaRPr lang="en-US" sz="4000"/>
          </a:p>
          <a:p>
            <a:pPr marL="1022350" lvl="1" indent="-514350">
              <a:buFont typeface="+mj-lt"/>
              <a:buAutoNum type="alphaUcPeriod"/>
            </a:pPr>
            <a:r>
              <a:rPr lang="en-US" sz="3600"/>
              <a:t> 3 or more</a:t>
            </a:r>
          </a:p>
          <a:p>
            <a:pPr marL="1022350" lvl="1" indent="-514350">
              <a:buFont typeface="+mj-lt"/>
              <a:buAutoNum type="alphaUcPeriod"/>
            </a:pPr>
            <a:r>
              <a:rPr lang="en-US" sz="3600"/>
              <a:t> 1 or 2</a:t>
            </a:r>
          </a:p>
          <a:p>
            <a:pPr marL="1022350" lvl="1" indent="-514350">
              <a:buFont typeface="+mj-lt"/>
              <a:buAutoNum type="alphaUcPeriod"/>
            </a:pPr>
            <a:r>
              <a:rPr lang="en-US" sz="3600"/>
              <a:t> This is my first one.</a:t>
            </a:r>
          </a:p>
          <a:p>
            <a:endParaRPr lang="en-US"/>
          </a:p>
        </p:txBody>
      </p:sp>
    </p:spTree>
    <p:extLst>
      <p:ext uri="{BB962C8B-B14F-4D97-AF65-F5344CB8AC3E}">
        <p14:creationId xmlns:p14="http://schemas.microsoft.com/office/powerpoint/2010/main" val="5783580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220919-A78F-207F-EB29-DBADE9FE82D7}"/>
              </a:ext>
            </a:extLst>
          </p:cNvPr>
          <p:cNvSpPr>
            <a:spLocks noGrp="1"/>
          </p:cNvSpPr>
          <p:nvPr>
            <p:ph type="title"/>
          </p:nvPr>
        </p:nvSpPr>
        <p:spPr/>
        <p:txBody>
          <a:bodyPr/>
          <a:lstStyle/>
          <a:p>
            <a:r>
              <a:rPr lang="en-US"/>
              <a:t>Poll Question</a:t>
            </a:r>
          </a:p>
        </p:txBody>
      </p:sp>
      <p:sp>
        <p:nvSpPr>
          <p:cNvPr id="2" name="Content Placeholder 1">
            <a:extLst>
              <a:ext uri="{FF2B5EF4-FFF2-40B4-BE49-F238E27FC236}">
                <a16:creationId xmlns:a16="http://schemas.microsoft.com/office/drawing/2014/main" id="{70FCCF5F-696D-D6C3-564F-3C87279467CB}"/>
              </a:ext>
            </a:extLst>
          </p:cNvPr>
          <p:cNvSpPr>
            <a:spLocks noGrp="1"/>
          </p:cNvSpPr>
          <p:nvPr>
            <p:ph idx="1"/>
          </p:nvPr>
        </p:nvSpPr>
        <p:spPr>
          <a:xfrm>
            <a:off x="838199" y="2086984"/>
            <a:ext cx="10940845" cy="4058177"/>
          </a:xfrm>
        </p:spPr>
        <p:txBody>
          <a:bodyPr>
            <a:normAutofit fontScale="92500" lnSpcReduction="10000"/>
          </a:bodyPr>
          <a:lstStyle/>
          <a:p>
            <a:pPr marL="0" indent="0">
              <a:buNone/>
            </a:pPr>
            <a:r>
              <a:rPr lang="en-US" b="1" dirty="0"/>
              <a:t>How do you ensure students don’t have access to cell phones during testing? </a:t>
            </a:r>
            <a:r>
              <a:rPr lang="en-US" b="1" i="1" dirty="0"/>
              <a:t>(Select all that apply.)</a:t>
            </a:r>
          </a:p>
          <a:p>
            <a:endParaRPr lang="en-US" dirty="0"/>
          </a:p>
          <a:p>
            <a:pPr marL="1250950" lvl="1" indent="-742950">
              <a:buFont typeface="+mj-lt"/>
              <a:buAutoNum type="alphaUcPeriod"/>
            </a:pPr>
            <a:r>
              <a:rPr lang="en-US" dirty="0"/>
              <a:t>Students put phones in backpacks and put backpacks to the side/back of the room.</a:t>
            </a:r>
          </a:p>
          <a:p>
            <a:pPr marL="1250950" lvl="1" indent="-742950">
              <a:buFont typeface="+mj-lt"/>
              <a:buAutoNum type="alphaUcPeriod"/>
            </a:pPr>
            <a:r>
              <a:rPr lang="en-US" dirty="0"/>
              <a:t>Phones are collected and kept at the front of the room with the test administrator.</a:t>
            </a:r>
          </a:p>
          <a:p>
            <a:pPr marL="1250950" lvl="1" indent="-742950">
              <a:buFont typeface="+mj-lt"/>
              <a:buAutoNum type="alphaUcPeriod"/>
            </a:pPr>
            <a:r>
              <a:rPr lang="en-US" dirty="0"/>
              <a:t>Phones are put in lockers and not allowed in the testing room.</a:t>
            </a:r>
          </a:p>
          <a:p>
            <a:pPr marL="1250950" lvl="1" indent="-742950">
              <a:buFont typeface="+mj-lt"/>
              <a:buAutoNum type="alphaUcPeriod"/>
            </a:pPr>
            <a:r>
              <a:rPr lang="en-US" dirty="0"/>
              <a:t>Students are not allowed to bring phones to school.</a:t>
            </a:r>
          </a:p>
          <a:p>
            <a:pPr marL="1250950" lvl="1" indent="-742950">
              <a:buFont typeface="+mj-lt"/>
              <a:buAutoNum type="alphaUcPeriod"/>
            </a:pPr>
            <a:r>
              <a:rPr lang="en-US" dirty="0"/>
              <a:t>Student phones are locked away during the school day (e.g., in storage cases or </a:t>
            </a:r>
            <a:r>
              <a:rPr lang="en-US"/>
              <a:t>Yondr</a:t>
            </a:r>
            <a:r>
              <a:rPr lang="en-US" dirty="0"/>
              <a:t> pouches).</a:t>
            </a:r>
          </a:p>
          <a:p>
            <a:pPr marL="1250950" lvl="1" indent="-742950">
              <a:buFont typeface="+mj-lt"/>
              <a:buAutoNum type="alphaUcPeriod"/>
            </a:pPr>
            <a:r>
              <a:rPr lang="en-US" dirty="0"/>
              <a:t>Other</a:t>
            </a:r>
          </a:p>
          <a:p>
            <a:endParaRPr lang="en-US" dirty="0"/>
          </a:p>
        </p:txBody>
      </p:sp>
    </p:spTree>
    <p:extLst>
      <p:ext uri="{BB962C8B-B14F-4D97-AF65-F5344CB8AC3E}">
        <p14:creationId xmlns:p14="http://schemas.microsoft.com/office/powerpoint/2010/main" val="31770937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498228"/>
            <a:ext cx="10515600" cy="866793"/>
          </a:xfrm>
        </p:spPr>
        <p:txBody>
          <a:bodyPr>
            <a:noAutofit/>
          </a:bodyPr>
          <a:lstStyle/>
          <a:p>
            <a:r>
              <a:rPr lang="en-US" sz="4000"/>
              <a:t>Training Test Administrators and Other Personnel</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503862"/>
            <a:ext cx="10960510" cy="4500979"/>
          </a:xfrm>
        </p:spPr>
        <p:txBody>
          <a:bodyPr>
            <a:normAutofit/>
          </a:bodyPr>
          <a:lstStyle/>
          <a:p>
            <a:pPr marL="457200" indent="-457200">
              <a:buFont typeface="Arial" panose="020B0604020202020204" pitchFamily="34" charset="0"/>
              <a:buChar char="•"/>
            </a:pPr>
            <a:r>
              <a:rPr lang="en-US" sz="3600" dirty="0"/>
              <a:t>All individuals involved in MCAS administration must participate in a school-provided training session.</a:t>
            </a:r>
          </a:p>
          <a:p>
            <a:pPr marL="914400" lvl="1" indent="-457200">
              <a:buFont typeface="Arial" panose="020B0604020202020204" pitchFamily="34" charset="0"/>
              <a:buChar char="•"/>
            </a:pPr>
            <a:r>
              <a:rPr lang="en-US" sz="2800" dirty="0">
                <a:solidFill>
                  <a:schemeClr val="tx1"/>
                </a:solidFill>
              </a:rPr>
              <a:t>MCAS test security requirements (Part I of the PAM) </a:t>
            </a:r>
          </a:p>
          <a:p>
            <a:pPr marL="914400" lvl="1" indent="-457200">
              <a:buFont typeface="Arial" panose="020B0604020202020204" pitchFamily="34" charset="0"/>
              <a:buChar char="•"/>
            </a:pPr>
            <a:r>
              <a:rPr lang="en-US" sz="2800" dirty="0">
                <a:solidFill>
                  <a:schemeClr val="tx1"/>
                </a:solidFill>
              </a:rPr>
              <a:t>MCAS test administration protocols (Part III of the PAM)</a:t>
            </a:r>
          </a:p>
          <a:p>
            <a:pPr marL="914400" lvl="1" indent="-457200">
              <a:buFont typeface="Arial" panose="020B0604020202020204" pitchFamily="34" charset="0"/>
              <a:buChar char="•"/>
            </a:pPr>
            <a:r>
              <a:rPr lang="en-US" sz="2800" dirty="0">
                <a:solidFill>
                  <a:schemeClr val="tx1"/>
                </a:solidFill>
              </a:rPr>
              <a:t>School-specific procedures and logistics</a:t>
            </a:r>
          </a:p>
          <a:p>
            <a:pPr marL="457200" indent="-457200">
              <a:buFont typeface="Arial" panose="020B0604020202020204" pitchFamily="34" charset="0"/>
              <a:buChar char="•"/>
            </a:pPr>
            <a:r>
              <a:rPr lang="en-US" sz="3600" dirty="0">
                <a:hlinkClick r:id="rId2"/>
              </a:rPr>
              <a:t>Sample slides</a:t>
            </a:r>
            <a:r>
              <a:rPr lang="en-US" sz="3600" dirty="0"/>
              <a:t> for training test administrators (to be posted soon)</a:t>
            </a:r>
          </a:p>
          <a:p>
            <a:endParaRPr lang="en-US" sz="3200" dirty="0"/>
          </a:p>
        </p:txBody>
      </p:sp>
    </p:spTree>
    <p:extLst>
      <p:ext uri="{BB962C8B-B14F-4D97-AF65-F5344CB8AC3E}">
        <p14:creationId xmlns:p14="http://schemas.microsoft.com/office/powerpoint/2010/main" val="28470765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3500"/>
              <a:t>Training Test Administrators and Other Personnel </a:t>
            </a:r>
            <a:r>
              <a:rPr lang="mr-IN" sz="3500"/>
              <a:t>–</a:t>
            </a:r>
            <a:r>
              <a:rPr lang="en-US" sz="3500"/>
              <a:t> Documentation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551130"/>
            <a:ext cx="10940845" cy="4451818"/>
          </a:xfrm>
        </p:spPr>
        <p:txBody>
          <a:bodyPr>
            <a:normAutofit lnSpcReduction="10000"/>
          </a:bodyPr>
          <a:lstStyle/>
          <a:p>
            <a:pPr marL="457200" indent="-457200">
              <a:buFont typeface="Arial" panose="020B0604020202020204" pitchFamily="34" charset="0"/>
              <a:buChar char="•"/>
            </a:pPr>
            <a:r>
              <a:rPr lang="en-US" sz="3200" dirty="0"/>
              <a:t>Test administrators must sign forms to acknowledge the following:</a:t>
            </a:r>
          </a:p>
          <a:p>
            <a:pPr marL="914400" lvl="1" indent="-457200">
              <a:buFont typeface="Arial" panose="020B0604020202020204" pitchFamily="34" charset="0"/>
              <a:buChar char="•"/>
            </a:pPr>
            <a:r>
              <a:rPr lang="en-US" sz="2400" dirty="0">
                <a:solidFill>
                  <a:schemeClr val="tx1"/>
                </a:solidFill>
              </a:rPr>
              <a:t>participation in training</a:t>
            </a:r>
          </a:p>
          <a:p>
            <a:pPr marL="914400" lvl="1" indent="-457200">
              <a:buFont typeface="Arial" panose="020B0604020202020204" pitchFamily="34" charset="0"/>
              <a:buChar char="•"/>
            </a:pPr>
            <a:r>
              <a:rPr lang="en-US" sz="2400" dirty="0">
                <a:solidFill>
                  <a:schemeClr val="tx1"/>
                </a:solidFill>
              </a:rPr>
              <a:t>receipt of TAMs </a:t>
            </a:r>
          </a:p>
          <a:p>
            <a:pPr marL="1371600" lvl="2" indent="-457200">
              <a:buFont typeface="Arial" panose="020B0604020202020204" pitchFamily="34" charset="0"/>
              <a:buChar char="•"/>
            </a:pPr>
            <a:r>
              <a:rPr lang="en-US" sz="2200" dirty="0">
                <a:solidFill>
                  <a:schemeClr val="tx1"/>
                </a:solidFill>
                <a:hlinkClick r:id="rId2"/>
              </a:rPr>
              <a:t>combined sample form</a:t>
            </a:r>
            <a:endParaRPr lang="en-US" sz="2200" dirty="0">
              <a:solidFill>
                <a:schemeClr val="tx1"/>
              </a:solidFill>
            </a:endParaRPr>
          </a:p>
          <a:p>
            <a:pPr marL="457200" indent="-457200">
              <a:buFont typeface="Arial" panose="020B0604020202020204" pitchFamily="34" charset="0"/>
              <a:buChar char="•"/>
            </a:pPr>
            <a:r>
              <a:rPr lang="en-US" sz="3200" dirty="0"/>
              <a:t>Test administrators who will administer certain accommodations to students with disabilities or ELs must sign an </a:t>
            </a:r>
            <a:r>
              <a:rPr lang="en-US" sz="3200" dirty="0">
                <a:hlinkClick r:id="rId3"/>
              </a:rPr>
              <a:t>MCAS Nondisclosure Acknowledgment</a:t>
            </a:r>
            <a:endParaRPr lang="en-US" sz="3200" dirty="0"/>
          </a:p>
          <a:p>
            <a:pPr marL="914400" lvl="1" indent="-457200">
              <a:buFont typeface="Arial" panose="020B0604020202020204" pitchFamily="34" charset="0"/>
              <a:buChar char="•"/>
            </a:pPr>
            <a:r>
              <a:rPr lang="en-US" sz="2400" dirty="0">
                <a:solidFill>
                  <a:schemeClr val="tx1"/>
                </a:solidFill>
              </a:rPr>
              <a:t>See page 20 of the CBT TAM, page 20 of the PBT TAM, or page 91 of the PAM for the list of accommodations this requirement applies to (also listed on slide 63). </a:t>
            </a:r>
          </a:p>
        </p:txBody>
      </p:sp>
    </p:spTree>
    <p:extLst>
      <p:ext uri="{BB962C8B-B14F-4D97-AF65-F5344CB8AC3E}">
        <p14:creationId xmlns:p14="http://schemas.microsoft.com/office/powerpoint/2010/main" val="38158508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a:bodyPr>
          <a:lstStyle/>
          <a:p>
            <a:r>
              <a:rPr lang="en-US" sz="5200"/>
              <a:t>Test Administrator Responsibilities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673679"/>
            <a:ext cx="11001867" cy="4432153"/>
          </a:xfrm>
        </p:spPr>
        <p:txBody>
          <a:bodyPr>
            <a:normAutofit/>
          </a:bodyPr>
          <a:lstStyle/>
          <a:p>
            <a:pPr marL="457200" indent="-457200">
              <a:buFont typeface="Arial" panose="020B0604020202020204" pitchFamily="34" charset="0"/>
              <a:buChar char="•"/>
            </a:pPr>
            <a:r>
              <a:rPr lang="en-US" sz="3200"/>
              <a:t>Test administrators must</a:t>
            </a:r>
          </a:p>
          <a:p>
            <a:pPr marL="914400" lvl="1" indent="-457200">
              <a:buFont typeface="Arial" panose="020B0604020202020204" pitchFamily="34" charset="0"/>
              <a:buChar char="•"/>
            </a:pPr>
            <a:r>
              <a:rPr lang="en-US" sz="2400">
                <a:solidFill>
                  <a:schemeClr val="tx1"/>
                </a:solidFill>
              </a:rPr>
              <a:t>Maintain the chain of custody of secure materials. </a:t>
            </a:r>
          </a:p>
          <a:p>
            <a:pPr marL="914400" lvl="1" indent="-457200">
              <a:buFont typeface="Arial" panose="020B0604020202020204" pitchFamily="34" charset="0"/>
              <a:buChar char="•"/>
            </a:pPr>
            <a:r>
              <a:rPr lang="en-US" sz="2400">
                <a:solidFill>
                  <a:schemeClr val="tx1"/>
                </a:solidFill>
              </a:rPr>
              <a:t>Make sure students have the correct materials for each session.</a:t>
            </a:r>
          </a:p>
          <a:p>
            <a:pPr marL="914400" lvl="1" indent="-457200">
              <a:buFont typeface="Arial" panose="020B0604020202020204" pitchFamily="34" charset="0"/>
              <a:buChar char="•"/>
            </a:pPr>
            <a:r>
              <a:rPr lang="en-US" sz="2400">
                <a:solidFill>
                  <a:schemeClr val="tx1"/>
                </a:solidFill>
              </a:rPr>
              <a:t>Follow instructions in the TAMs and read scripts verbatim.</a:t>
            </a:r>
          </a:p>
          <a:p>
            <a:pPr marL="914400" lvl="1" indent="-457200">
              <a:buFont typeface="Arial" panose="020B0604020202020204" pitchFamily="34" charset="0"/>
              <a:buChar char="•"/>
            </a:pPr>
            <a:r>
              <a:rPr lang="en-US" sz="2400">
                <a:solidFill>
                  <a:schemeClr val="tx1"/>
                </a:solidFill>
              </a:rPr>
              <a:t>Circulate throughout the room to prevent cheating and the use of prohibited materials – active proctoring.</a:t>
            </a:r>
          </a:p>
          <a:p>
            <a:pPr marL="914400" lvl="1" indent="-457200">
              <a:buFont typeface="Arial" panose="020B0604020202020204" pitchFamily="34" charset="0"/>
              <a:buChar char="•"/>
            </a:pPr>
            <a:r>
              <a:rPr lang="en-US" sz="2400">
                <a:solidFill>
                  <a:schemeClr val="tx1"/>
                </a:solidFill>
              </a:rPr>
              <a:t>Focus their full attention on the testing room.</a:t>
            </a:r>
          </a:p>
          <a:p>
            <a:pPr marL="914400" lvl="1" indent="-457200">
              <a:buFont typeface="Arial" panose="020B0604020202020204" pitchFamily="34" charset="0"/>
              <a:buChar char="•"/>
            </a:pPr>
            <a:r>
              <a:rPr lang="en-US" sz="2400">
                <a:solidFill>
                  <a:schemeClr val="tx1"/>
                </a:solidFill>
              </a:rPr>
              <a:t>Refrain from coaching students or influencing their responses in any way.</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15905082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220919-A78F-207F-EB29-DBADE9FE82D7}"/>
              </a:ext>
            </a:extLst>
          </p:cNvPr>
          <p:cNvSpPr>
            <a:spLocks noGrp="1"/>
          </p:cNvSpPr>
          <p:nvPr>
            <p:ph type="title"/>
          </p:nvPr>
        </p:nvSpPr>
        <p:spPr/>
        <p:txBody>
          <a:bodyPr/>
          <a:lstStyle/>
          <a:p>
            <a:r>
              <a:rPr lang="en-US"/>
              <a:t>Poll Question</a:t>
            </a:r>
          </a:p>
        </p:txBody>
      </p:sp>
      <p:sp>
        <p:nvSpPr>
          <p:cNvPr id="2" name="Content Placeholder 1">
            <a:extLst>
              <a:ext uri="{FF2B5EF4-FFF2-40B4-BE49-F238E27FC236}">
                <a16:creationId xmlns:a16="http://schemas.microsoft.com/office/drawing/2014/main" id="{70FCCF5F-696D-D6C3-564F-3C87279467CB}"/>
              </a:ext>
            </a:extLst>
          </p:cNvPr>
          <p:cNvSpPr>
            <a:spLocks noGrp="1"/>
          </p:cNvSpPr>
          <p:nvPr>
            <p:ph idx="1"/>
          </p:nvPr>
        </p:nvSpPr>
        <p:spPr>
          <a:xfrm>
            <a:off x="838199" y="2086984"/>
            <a:ext cx="10940845" cy="4058177"/>
          </a:xfrm>
        </p:spPr>
        <p:txBody>
          <a:bodyPr/>
          <a:lstStyle/>
          <a:p>
            <a:pPr marL="0" indent="0">
              <a:buNone/>
            </a:pPr>
            <a:r>
              <a:rPr lang="en-US" b="1"/>
              <a:t>Which of the following are examples of coaching? </a:t>
            </a:r>
            <a:r>
              <a:rPr lang="en-US" b="1" i="1"/>
              <a:t>(Select all that apply.)</a:t>
            </a:r>
          </a:p>
          <a:p>
            <a:endParaRPr lang="en-US"/>
          </a:p>
          <a:p>
            <a:pPr marL="1250950" lvl="1" indent="-742950">
              <a:buFont typeface="+mj-lt"/>
              <a:buAutoNum type="alphaUcPeriod"/>
            </a:pPr>
            <a:r>
              <a:rPr lang="en-US"/>
              <a:t>“Don't forget to use specific examples in your essay.”</a:t>
            </a:r>
          </a:p>
          <a:p>
            <a:pPr marL="1250950" lvl="1" indent="-742950">
              <a:buFont typeface="+mj-lt"/>
              <a:buAutoNum type="alphaUcPeriod"/>
            </a:pPr>
            <a:r>
              <a:rPr lang="en-US"/>
              <a:t>“You need to write more.”</a:t>
            </a:r>
          </a:p>
          <a:p>
            <a:pPr marL="1250950" lvl="1" indent="-742950">
              <a:buFont typeface="+mj-lt"/>
              <a:buAutoNum type="alphaUcPeriod"/>
            </a:pPr>
            <a:r>
              <a:rPr lang="en-US"/>
              <a:t>“Just do your best.”</a:t>
            </a:r>
          </a:p>
          <a:p>
            <a:pPr marL="1250950" lvl="1" indent="-742950">
              <a:buFont typeface="+mj-lt"/>
              <a:buAutoNum type="alphaUcPeriod"/>
            </a:pPr>
            <a:r>
              <a:rPr lang="en-US"/>
              <a:t>“Give your best effort.”</a:t>
            </a:r>
          </a:p>
          <a:p>
            <a:pPr marL="1250950" lvl="1" indent="-742950">
              <a:buFont typeface="+mj-lt"/>
              <a:buAutoNum type="alphaUcPeriod"/>
            </a:pPr>
            <a:r>
              <a:rPr lang="en-US"/>
              <a:t>“Remember what we talked about in class last week.”</a:t>
            </a:r>
          </a:p>
          <a:p>
            <a:pPr marL="1250950" lvl="1" indent="-742950">
              <a:buFont typeface="+mj-lt"/>
              <a:buAutoNum type="alphaUcPeriod"/>
            </a:pPr>
            <a:r>
              <a:rPr lang="en-US"/>
              <a:t>“You’ve got this.”</a:t>
            </a:r>
          </a:p>
          <a:p>
            <a:endParaRPr lang="en-US"/>
          </a:p>
        </p:txBody>
      </p:sp>
    </p:spTree>
    <p:extLst>
      <p:ext uri="{BB962C8B-B14F-4D97-AF65-F5344CB8AC3E}">
        <p14:creationId xmlns:p14="http://schemas.microsoft.com/office/powerpoint/2010/main" val="24582346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What is Coaching?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553498"/>
            <a:ext cx="10921181" cy="4572000"/>
          </a:xfrm>
        </p:spPr>
        <p:txBody>
          <a:bodyPr>
            <a:normAutofit fontScale="85000" lnSpcReduction="20000"/>
          </a:bodyPr>
          <a:lstStyle/>
          <a:p>
            <a:pPr marL="457200" indent="-457200">
              <a:buFont typeface="Arial" panose="020B0604020202020204" pitchFamily="34" charset="0"/>
              <a:buChar char="•"/>
            </a:pPr>
            <a:r>
              <a:rPr lang="en-US" sz="3200"/>
              <a:t>Providing hints or clues </a:t>
            </a:r>
          </a:p>
          <a:p>
            <a:pPr marL="914400" lvl="1" indent="-457200">
              <a:buFont typeface="Arial" panose="020B0604020202020204" pitchFamily="34" charset="0"/>
              <a:buChar char="•"/>
            </a:pPr>
            <a:r>
              <a:rPr lang="en-US" sz="2600">
                <a:solidFill>
                  <a:schemeClr val="tx1"/>
                </a:solidFill>
              </a:rPr>
              <a:t>“Think about what we studied in class last week.” “What’s the acronym for order of operations?” “Consider it from the main character’s perspective.” “Don’t forget to use specific examples in your essay.”</a:t>
            </a:r>
          </a:p>
          <a:p>
            <a:pPr marL="457200" indent="-457200">
              <a:buFont typeface="Arial" panose="020B0604020202020204" pitchFamily="34" charset="0"/>
              <a:buChar char="•"/>
            </a:pPr>
            <a:r>
              <a:rPr lang="en-US" sz="3200"/>
              <a:t>Indicating in any way that a student has answered a question incorrectly: </a:t>
            </a:r>
          </a:p>
          <a:p>
            <a:pPr marL="914400" lvl="1" indent="-457200">
              <a:buFont typeface="Arial" panose="020B0604020202020204" pitchFamily="34" charset="0"/>
              <a:buChar char="•"/>
            </a:pPr>
            <a:r>
              <a:rPr lang="en-US" sz="2600">
                <a:solidFill>
                  <a:schemeClr val="tx1"/>
                </a:solidFill>
              </a:rPr>
              <a:t>“You should look at that one again.” </a:t>
            </a:r>
          </a:p>
          <a:p>
            <a:pPr marL="914400" lvl="1" indent="-457200">
              <a:buFont typeface="Arial" panose="020B0604020202020204" pitchFamily="34" charset="0"/>
              <a:buChar char="•"/>
            </a:pPr>
            <a:r>
              <a:rPr lang="en-US" sz="2600">
                <a:solidFill>
                  <a:schemeClr val="tx1"/>
                </a:solidFill>
              </a:rPr>
              <a:t>“Check your work” (to a specific student on a specific question)</a:t>
            </a:r>
          </a:p>
          <a:p>
            <a:pPr marL="457200" indent="-457200">
              <a:buFont typeface="Arial" panose="020B0604020202020204" pitchFamily="34" charset="0"/>
              <a:buChar char="•"/>
            </a:pPr>
            <a:r>
              <a:rPr lang="en-US" sz="3200"/>
              <a:t>Defining or spelling words </a:t>
            </a:r>
          </a:p>
          <a:p>
            <a:pPr marL="457200" indent="-457200">
              <a:buFont typeface="Arial" panose="020B0604020202020204" pitchFamily="34" charset="0"/>
              <a:buChar char="•"/>
            </a:pPr>
            <a:r>
              <a:rPr lang="en-US" sz="3200"/>
              <a:t>Explaining, simplifying, or paraphrasing any part of the test</a:t>
            </a:r>
          </a:p>
          <a:p>
            <a:pPr marL="457200" indent="-457200">
              <a:buFont typeface="Arial" panose="020B0604020202020204" pitchFamily="34" charset="0"/>
              <a:buChar char="•"/>
            </a:pPr>
            <a:r>
              <a:rPr lang="en-US" sz="3200"/>
              <a:t>Suggesting that a student write more</a:t>
            </a:r>
          </a:p>
          <a:p>
            <a:pPr marL="457200" indent="-457200">
              <a:buFont typeface="Arial" panose="020B0604020202020204" pitchFamily="34" charset="0"/>
              <a:buChar char="•"/>
            </a:pPr>
            <a:r>
              <a:rPr lang="en-US" sz="3200"/>
              <a:t>Influencing a student’s response through gestures, facial expressions, nods, body language, or changes in voice inflection</a:t>
            </a:r>
          </a:p>
        </p:txBody>
      </p:sp>
    </p:spTree>
    <p:extLst>
      <p:ext uri="{BB962C8B-B14F-4D97-AF65-F5344CB8AC3E}">
        <p14:creationId xmlns:p14="http://schemas.microsoft.com/office/powerpoint/2010/main" val="25092467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What is Permitted?</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673678"/>
            <a:ext cx="10970342" cy="4412489"/>
          </a:xfrm>
        </p:spPr>
        <p:txBody>
          <a:bodyPr>
            <a:normAutofit fontScale="92500" lnSpcReduction="10000"/>
          </a:bodyPr>
          <a:lstStyle/>
          <a:p>
            <a:pPr marL="457200" indent="-457200">
              <a:buFont typeface="Arial" panose="020B0604020202020204" pitchFamily="34" charset="0"/>
              <a:buChar char="•"/>
            </a:pPr>
            <a:r>
              <a:rPr lang="en-US" sz="3200"/>
              <a:t>Assisting students with technology-related problems</a:t>
            </a:r>
          </a:p>
          <a:p>
            <a:pPr marL="914400" lvl="1" indent="-457200">
              <a:buFont typeface="Arial" panose="020B0604020202020204" pitchFamily="34" charset="0"/>
              <a:buChar char="•"/>
            </a:pPr>
            <a:r>
              <a:rPr lang="en-US" sz="2400">
                <a:solidFill>
                  <a:schemeClr val="tx1"/>
                </a:solidFill>
              </a:rPr>
              <a:t>helping a student sign in to the MCAS Student Kiosk (this is the only situation in which a test administrator may type directly into a student’s test)</a:t>
            </a:r>
          </a:p>
          <a:p>
            <a:pPr marL="914400" lvl="1" indent="-457200">
              <a:buFont typeface="Arial" panose="020B0604020202020204" pitchFamily="34" charset="0"/>
              <a:buChar char="•"/>
            </a:pPr>
            <a:r>
              <a:rPr lang="en-US" sz="2400">
                <a:solidFill>
                  <a:schemeClr val="tx1"/>
                </a:solidFill>
              </a:rPr>
              <a:t>pointing to a tool button if a student is unable to find it</a:t>
            </a:r>
          </a:p>
          <a:p>
            <a:pPr marL="914400" lvl="1" indent="-457200">
              <a:buFont typeface="Arial" panose="020B0604020202020204" pitchFamily="34" charset="0"/>
              <a:buChar char="•"/>
            </a:pPr>
            <a:r>
              <a:rPr lang="en-US" sz="2400">
                <a:solidFill>
                  <a:schemeClr val="tx1"/>
                </a:solidFill>
              </a:rPr>
              <a:t>explaining to a student how to enter a result in the equation editor</a:t>
            </a:r>
          </a:p>
          <a:p>
            <a:pPr marL="914400" lvl="1" indent="-457200">
              <a:buFont typeface="Arial" panose="020B0604020202020204" pitchFamily="34" charset="0"/>
              <a:buChar char="•"/>
            </a:pPr>
            <a:r>
              <a:rPr lang="en-US" sz="2400">
                <a:solidFill>
                  <a:schemeClr val="tx1"/>
                </a:solidFill>
              </a:rPr>
              <a:t>explaining how to navigate to a test question from the review screen</a:t>
            </a:r>
          </a:p>
          <a:p>
            <a:pPr marL="457200" indent="-457200">
              <a:buFont typeface="Arial" panose="020B0604020202020204" pitchFamily="34" charset="0"/>
              <a:buChar char="•"/>
            </a:pPr>
            <a:r>
              <a:rPr lang="en-US" sz="3200"/>
              <a:t>Re-reading part of the TAM script to students</a:t>
            </a:r>
          </a:p>
          <a:p>
            <a:pPr marL="914400" lvl="1" indent="-457200">
              <a:buFont typeface="Arial" panose="020B0604020202020204" pitchFamily="34" charset="0"/>
              <a:buChar char="•"/>
            </a:pPr>
            <a:r>
              <a:rPr lang="en-US" sz="2400">
                <a:solidFill>
                  <a:schemeClr val="tx1"/>
                </a:solidFill>
              </a:rPr>
              <a:t>E.g., As students finish, can read script to students to check their work. </a:t>
            </a:r>
          </a:p>
          <a:p>
            <a:pPr marL="457200" indent="-457200">
              <a:buFont typeface="Arial" panose="020B0604020202020204" pitchFamily="34" charset="0"/>
              <a:buChar char="•"/>
            </a:pPr>
            <a:r>
              <a:rPr lang="en-US" sz="3200"/>
              <a:t>Encouraging students if they have questions about test content:</a:t>
            </a:r>
          </a:p>
          <a:p>
            <a:pPr marL="914400" lvl="1" indent="-457200">
              <a:buFont typeface="Arial" panose="020B0604020202020204" pitchFamily="34" charset="0"/>
              <a:buChar char="•"/>
            </a:pPr>
            <a:r>
              <a:rPr lang="en-US" sz="2400">
                <a:solidFill>
                  <a:schemeClr val="tx1"/>
                </a:solidFill>
              </a:rPr>
              <a:t>“Just do your best.” “Just give your best effort.” “Do the best you can.”</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34391323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50374"/>
            <a:ext cx="10515600" cy="866793"/>
          </a:xfrm>
        </p:spPr>
        <p:txBody>
          <a:bodyPr>
            <a:noAutofit/>
          </a:bodyPr>
          <a:lstStyle/>
          <a:p>
            <a:r>
              <a:rPr lang="en-US" sz="4400"/>
              <a:t>Test Security Requirements for Students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474838"/>
            <a:ext cx="10980174" cy="4660491"/>
          </a:xfrm>
        </p:spPr>
        <p:txBody>
          <a:bodyPr>
            <a:normAutofit fontScale="92500" lnSpcReduction="10000"/>
          </a:bodyPr>
          <a:lstStyle/>
          <a:p>
            <a:pPr marL="457200" indent="-457200">
              <a:buFont typeface="Arial" panose="020B0604020202020204" pitchFamily="34" charset="0"/>
              <a:buChar char="•"/>
            </a:pPr>
            <a:r>
              <a:rPr lang="en-US" sz="3200" dirty="0"/>
              <a:t>Students’ results may be invalidated if they engage in any of the following activities:</a:t>
            </a:r>
          </a:p>
          <a:p>
            <a:pPr marL="914400" lvl="1" indent="-457200">
              <a:buFont typeface="Arial" panose="020B0604020202020204" pitchFamily="34" charset="0"/>
              <a:buChar char="•"/>
            </a:pPr>
            <a:r>
              <a:rPr lang="en-US" sz="2400" dirty="0">
                <a:solidFill>
                  <a:schemeClr val="tx1"/>
                </a:solidFill>
              </a:rPr>
              <a:t>duplicating any portion of secure test content</a:t>
            </a:r>
          </a:p>
          <a:p>
            <a:pPr marL="914400" lvl="1" indent="-457200">
              <a:buFont typeface="Arial" panose="020B0604020202020204" pitchFamily="34" charset="0"/>
              <a:buChar char="•"/>
            </a:pPr>
            <a:r>
              <a:rPr lang="en-US" sz="2400" dirty="0">
                <a:solidFill>
                  <a:schemeClr val="tx1"/>
                </a:solidFill>
              </a:rPr>
              <a:t>accessing prohibited materials such as cell phones or other electronic devices</a:t>
            </a:r>
          </a:p>
          <a:p>
            <a:pPr marL="914400" lvl="1" indent="-457200">
              <a:buFont typeface="Arial" panose="020B0604020202020204" pitchFamily="34" charset="0"/>
              <a:buChar char="•"/>
            </a:pPr>
            <a:r>
              <a:rPr lang="en-US" sz="2400" dirty="0">
                <a:solidFill>
                  <a:schemeClr val="tx1"/>
                </a:solidFill>
              </a:rPr>
              <a:t>communicating with other students (e.g., talking, whispering, writing notes)</a:t>
            </a:r>
          </a:p>
          <a:p>
            <a:pPr marL="914400" lvl="1" indent="-457200">
              <a:buFont typeface="Arial" panose="020B0604020202020204" pitchFamily="34" charset="0"/>
              <a:buChar char="•"/>
            </a:pPr>
            <a:r>
              <a:rPr lang="en-US" sz="2400" dirty="0">
                <a:solidFill>
                  <a:schemeClr val="tx1"/>
                </a:solidFill>
              </a:rPr>
              <a:t>looking at any other student’s computer screen or answer booklet</a:t>
            </a:r>
          </a:p>
          <a:p>
            <a:pPr marL="914400" lvl="1" indent="-457200">
              <a:buFont typeface="Arial" panose="020B0604020202020204" pitchFamily="34" charset="0"/>
              <a:buChar char="•"/>
            </a:pPr>
            <a:r>
              <a:rPr lang="en-US" sz="2400" dirty="0">
                <a:solidFill>
                  <a:schemeClr val="tx1"/>
                </a:solidFill>
              </a:rPr>
              <a:t>asking for or receiving help from anyone (except for reporting a concern about a test question to a test administrator)</a:t>
            </a:r>
          </a:p>
          <a:p>
            <a:pPr marL="914400" lvl="1" indent="-457200">
              <a:buFont typeface="Arial" panose="020B0604020202020204" pitchFamily="34" charset="0"/>
              <a:buChar char="•"/>
            </a:pPr>
            <a:r>
              <a:rPr lang="en-US" sz="2400" dirty="0">
                <a:solidFill>
                  <a:schemeClr val="tx1"/>
                </a:solidFill>
              </a:rPr>
              <a:t>providing help to another student</a:t>
            </a:r>
          </a:p>
          <a:p>
            <a:pPr marL="914400" lvl="1" indent="-457200">
              <a:buFont typeface="Arial" panose="020B0604020202020204" pitchFamily="34" charset="0"/>
              <a:buChar char="•"/>
            </a:pPr>
            <a:r>
              <a:rPr lang="en-US" sz="2400" dirty="0">
                <a:solidFill>
                  <a:schemeClr val="tx1"/>
                </a:solidFill>
              </a:rPr>
              <a:t>consulting notes, books, or instructional materials during testing</a:t>
            </a:r>
          </a:p>
          <a:p>
            <a:pPr marL="914400" lvl="1" indent="-457200">
              <a:buFont typeface="Arial" panose="020B0604020202020204" pitchFamily="34" charset="0"/>
              <a:buChar char="•"/>
            </a:pPr>
            <a:r>
              <a:rPr lang="en-US" sz="2400" dirty="0">
                <a:solidFill>
                  <a:schemeClr val="tx1"/>
                </a:solidFill>
              </a:rPr>
              <a:t>discussing test content with a student who hasn’t tested yet.</a:t>
            </a:r>
          </a:p>
          <a:p>
            <a:pPr marL="457200" indent="-457200">
              <a:buFont typeface="Arial" panose="020B0604020202020204" pitchFamily="34" charset="0"/>
              <a:buChar char="•"/>
            </a:pPr>
            <a:r>
              <a:rPr lang="en-US" sz="3200" dirty="0"/>
              <a:t>See </a:t>
            </a:r>
            <a:r>
              <a:rPr lang="en-US" sz="3200" dirty="0">
                <a:hlinkClick r:id="rId2"/>
              </a:rPr>
              <a:t>sample form for students</a:t>
            </a:r>
            <a:r>
              <a:rPr lang="en-US" sz="3200" dirty="0"/>
              <a:t> and a </a:t>
            </a:r>
            <a:r>
              <a:rPr lang="en-US" sz="3200" dirty="0">
                <a:hlinkClick r:id="rId3"/>
              </a:rPr>
              <a:t>sample letter to send to parents</a:t>
            </a:r>
            <a:r>
              <a:rPr lang="en-US" sz="3200" dirty="0"/>
              <a:t> (recommended for grades 6 and up)</a:t>
            </a:r>
          </a:p>
        </p:txBody>
      </p:sp>
    </p:spTree>
    <p:extLst>
      <p:ext uri="{BB962C8B-B14F-4D97-AF65-F5344CB8AC3E}">
        <p14:creationId xmlns:p14="http://schemas.microsoft.com/office/powerpoint/2010/main" val="14383576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918BC5-F7DB-8FCD-F730-59EC727B5740}"/>
              </a:ext>
            </a:extLst>
          </p:cNvPr>
          <p:cNvSpPr>
            <a:spLocks noGrp="1"/>
          </p:cNvSpPr>
          <p:nvPr>
            <p:ph type="title"/>
          </p:nvPr>
        </p:nvSpPr>
        <p:spPr/>
        <p:txBody>
          <a:bodyPr/>
          <a:lstStyle/>
          <a:p>
            <a:r>
              <a:rPr lang="en-US"/>
              <a:t>Poll Question</a:t>
            </a:r>
          </a:p>
        </p:txBody>
      </p:sp>
      <p:sp>
        <p:nvSpPr>
          <p:cNvPr id="2" name="Content Placeholder 1">
            <a:extLst>
              <a:ext uri="{FF2B5EF4-FFF2-40B4-BE49-F238E27FC236}">
                <a16:creationId xmlns:a16="http://schemas.microsoft.com/office/drawing/2014/main" id="{EE6CDC05-F271-E3D8-2B9D-3E85CCDEBF36}"/>
              </a:ext>
            </a:extLst>
          </p:cNvPr>
          <p:cNvSpPr>
            <a:spLocks noGrp="1"/>
          </p:cNvSpPr>
          <p:nvPr>
            <p:ph idx="1"/>
          </p:nvPr>
        </p:nvSpPr>
        <p:spPr>
          <a:xfrm>
            <a:off x="838200" y="2086984"/>
            <a:ext cx="10927702" cy="4099212"/>
          </a:xfrm>
        </p:spPr>
        <p:txBody>
          <a:bodyPr/>
          <a:lstStyle/>
          <a:p>
            <a:pPr marL="0" indent="0">
              <a:buNone/>
            </a:pPr>
            <a:r>
              <a:rPr lang="en-US" sz="3600" b="1"/>
              <a:t>What should you do </a:t>
            </a:r>
            <a:r>
              <a:rPr lang="en-US" sz="3600" b="1" i="1"/>
              <a:t>first</a:t>
            </a:r>
            <a:r>
              <a:rPr lang="en-US" sz="3600" b="1"/>
              <a:t> if a testing irregularity happens at your school? </a:t>
            </a:r>
          </a:p>
          <a:p>
            <a:endParaRPr lang="en-US" sz="2800"/>
          </a:p>
          <a:p>
            <a:pPr marL="1250950" lvl="1" indent="-742950">
              <a:buFont typeface="+mj-lt"/>
              <a:buAutoNum type="alphaUcPeriod"/>
            </a:pPr>
            <a:r>
              <a:rPr lang="en-US" sz="3200"/>
              <a:t>Call DESE’s Office of Student Assessment Services.</a:t>
            </a:r>
          </a:p>
          <a:p>
            <a:pPr marL="1250950" lvl="1" indent="-742950">
              <a:buFont typeface="+mj-lt"/>
              <a:buAutoNum type="alphaUcPeriod"/>
            </a:pPr>
            <a:r>
              <a:rPr lang="en-US" sz="3200"/>
              <a:t>Call the MCAS Service Center.</a:t>
            </a:r>
          </a:p>
          <a:p>
            <a:pPr marL="1250950" lvl="1" indent="-742950">
              <a:buFont typeface="+mj-lt"/>
              <a:buAutoNum type="alphaUcPeriod"/>
            </a:pPr>
            <a:r>
              <a:rPr lang="en-US" sz="3200"/>
              <a:t>Contact the student’s parents/guardians. </a:t>
            </a:r>
          </a:p>
          <a:p>
            <a:pPr marL="1250950" lvl="1" indent="-742950">
              <a:buAutoNum type="alphaUcPeriod"/>
            </a:pPr>
            <a:r>
              <a:rPr lang="en-US" sz="3200"/>
              <a:t>Email an irregularity report to DESE.</a:t>
            </a:r>
          </a:p>
          <a:p>
            <a:endParaRPr lang="en-US"/>
          </a:p>
        </p:txBody>
      </p:sp>
    </p:spTree>
    <p:extLst>
      <p:ext uri="{BB962C8B-B14F-4D97-AF65-F5344CB8AC3E}">
        <p14:creationId xmlns:p14="http://schemas.microsoft.com/office/powerpoint/2010/main" val="42211688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199" y="348267"/>
            <a:ext cx="11088329" cy="866793"/>
          </a:xfrm>
        </p:spPr>
        <p:txBody>
          <a:bodyPr>
            <a:noAutofit/>
          </a:bodyPr>
          <a:lstStyle/>
          <a:p>
            <a:r>
              <a:rPr lang="en-US" sz="3400"/>
              <a:t>Reporting Requirements for Certain Irregularities after Students Have Completed Their Tests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476104"/>
            <a:ext cx="10931013" cy="4855870"/>
          </a:xfrm>
        </p:spPr>
        <p:txBody>
          <a:bodyPr>
            <a:normAutofit lnSpcReduction="10000"/>
          </a:bodyPr>
          <a:lstStyle/>
          <a:p>
            <a:pPr marL="457200" indent="-457200">
              <a:buFont typeface="Arial" panose="020B0604020202020204" pitchFamily="34" charset="0"/>
              <a:buChar char="•"/>
            </a:pPr>
            <a:r>
              <a:rPr lang="en-US" sz="3200" dirty="0"/>
              <a:t>Irregularities involving benign use of electronic devices </a:t>
            </a:r>
            <a:r>
              <a:rPr lang="en-US" sz="3200" b="1" dirty="0"/>
              <a:t>after students have submitted their tests in the MCAS Student Kiosk </a:t>
            </a:r>
            <a:r>
              <a:rPr lang="en-US" sz="3200" dirty="0"/>
              <a:t>(or turned in PBT materials) do not need to be reported to DESE.</a:t>
            </a:r>
          </a:p>
          <a:p>
            <a:pPr marL="457200" indent="-457200">
              <a:buFont typeface="Arial" panose="020B0604020202020204" pitchFamily="34" charset="0"/>
              <a:buChar char="•"/>
            </a:pPr>
            <a:r>
              <a:rPr lang="en-US" sz="3200" dirty="0"/>
              <a:t>These situations can be handled locally, with any school-based consequences at the discretion of the principal.</a:t>
            </a:r>
          </a:p>
          <a:p>
            <a:pPr marL="457200" indent="-457200">
              <a:buFont typeface="Arial" panose="020B0604020202020204" pitchFamily="34" charset="0"/>
              <a:buChar char="•"/>
            </a:pPr>
            <a:r>
              <a:rPr lang="en-US" sz="3200" dirty="0"/>
              <a:t>This is </a:t>
            </a:r>
            <a:r>
              <a:rPr lang="en-US" sz="3200" b="1" dirty="0"/>
              <a:t>not a change to any of the policies </a:t>
            </a:r>
            <a:r>
              <a:rPr lang="en-US" sz="3200" dirty="0"/>
              <a:t>on prohibited devices described in slide 69 and on pages 21</a:t>
            </a:r>
            <a:r>
              <a:rPr lang="en-US" sz="3200" b="0" i="0" u="none" strike="noStrike" baseline="0" dirty="0"/>
              <a:t>–</a:t>
            </a:r>
            <a:r>
              <a:rPr lang="en-US" sz="3200" dirty="0"/>
              <a:t>22 of the PAM – it is only a change in reporting requirements.</a:t>
            </a:r>
          </a:p>
          <a:p>
            <a:pPr marL="457200" indent="-457200">
              <a:buFont typeface="Arial" panose="020B0604020202020204" pitchFamily="34" charset="0"/>
              <a:buChar char="•"/>
            </a:pPr>
            <a:r>
              <a:rPr lang="en-US" sz="3200" dirty="0"/>
              <a:t>As always, schools can call DESE to consult. </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448230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947C1-FF41-DA95-553C-72D7C28C3B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586163-78AB-41B9-9242-D19BC7440174}"/>
              </a:ext>
            </a:extLst>
          </p:cNvPr>
          <p:cNvSpPr>
            <a:spLocks noGrp="1"/>
          </p:cNvSpPr>
          <p:nvPr>
            <p:ph type="title"/>
          </p:nvPr>
        </p:nvSpPr>
        <p:spPr/>
        <p:txBody>
          <a:bodyPr>
            <a:normAutofit/>
          </a:bodyPr>
          <a:lstStyle/>
          <a:p>
            <a:pPr defTabSz="796925"/>
            <a:r>
              <a:rPr lang="en-US" dirty="0"/>
              <a:t>1. Updates for 2025</a:t>
            </a:r>
          </a:p>
        </p:txBody>
      </p:sp>
    </p:spTree>
    <p:extLst>
      <p:ext uri="{BB962C8B-B14F-4D97-AF65-F5344CB8AC3E}">
        <p14:creationId xmlns:p14="http://schemas.microsoft.com/office/powerpoint/2010/main" val="5279567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199" y="288213"/>
            <a:ext cx="11088329" cy="866793"/>
          </a:xfrm>
        </p:spPr>
        <p:txBody>
          <a:bodyPr>
            <a:noAutofit/>
          </a:bodyPr>
          <a:lstStyle/>
          <a:p>
            <a:r>
              <a:rPr lang="en-US" sz="3600"/>
              <a:t>Steps to Take after a Security Incident or Irregularity</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485419"/>
            <a:ext cx="10931013" cy="4402657"/>
          </a:xfrm>
        </p:spPr>
        <p:txBody>
          <a:bodyPr>
            <a:normAutofit lnSpcReduction="10000"/>
          </a:bodyPr>
          <a:lstStyle/>
          <a:p>
            <a:pPr marL="457200" indent="-457200">
              <a:buFont typeface="Arial" panose="020B0604020202020204" pitchFamily="34" charset="0"/>
              <a:buChar char="•"/>
            </a:pPr>
            <a:r>
              <a:rPr lang="en-US" sz="3200"/>
              <a:t>Call DESE at 781-338-3625.</a:t>
            </a:r>
          </a:p>
          <a:p>
            <a:pPr marL="457200" indent="-457200">
              <a:buFont typeface="Arial" panose="020B0604020202020204" pitchFamily="34" charset="0"/>
              <a:buChar char="•"/>
            </a:pPr>
            <a:r>
              <a:rPr lang="en-US" sz="3200"/>
              <a:t>Investigate the incident.</a:t>
            </a:r>
          </a:p>
          <a:p>
            <a:pPr marL="914400" lvl="1" indent="-457200">
              <a:buFont typeface="Arial" panose="020B0604020202020204" pitchFamily="34" charset="0"/>
              <a:buChar char="•"/>
            </a:pPr>
            <a:r>
              <a:rPr lang="en-US" sz="2400">
                <a:solidFill>
                  <a:schemeClr val="tx1"/>
                </a:solidFill>
              </a:rPr>
              <a:t>Talk to the test administrator(s) involved.</a:t>
            </a:r>
          </a:p>
          <a:p>
            <a:pPr marL="914400" lvl="1" indent="-457200">
              <a:buFont typeface="Arial" panose="020B0604020202020204" pitchFamily="34" charset="0"/>
              <a:buChar char="•"/>
            </a:pPr>
            <a:r>
              <a:rPr lang="en-US" sz="2400">
                <a:solidFill>
                  <a:schemeClr val="tx1"/>
                </a:solidFill>
              </a:rPr>
              <a:t>Talk to any students involved.</a:t>
            </a:r>
          </a:p>
          <a:p>
            <a:pPr marL="914400" lvl="1" indent="-457200">
              <a:buFont typeface="Arial" panose="020B0604020202020204" pitchFamily="34" charset="0"/>
              <a:buChar char="•"/>
            </a:pPr>
            <a:r>
              <a:rPr lang="en-US" sz="2400">
                <a:solidFill>
                  <a:schemeClr val="tx1"/>
                </a:solidFill>
              </a:rPr>
              <a:t>Collect documents (e.g., notes, extra reference sheets).</a:t>
            </a:r>
          </a:p>
          <a:p>
            <a:pPr marL="914400" lvl="1" indent="-457200">
              <a:buFont typeface="Arial" panose="020B0604020202020204" pitchFamily="34" charset="0"/>
              <a:buChar char="•"/>
            </a:pPr>
            <a:r>
              <a:rPr lang="en-US" sz="2400">
                <a:solidFill>
                  <a:schemeClr val="tx1"/>
                </a:solidFill>
              </a:rPr>
              <a:t>If reporting a read-aloud violation, determine how much of the test was read.</a:t>
            </a:r>
          </a:p>
          <a:p>
            <a:pPr marL="914400" lvl="1" indent="-457200">
              <a:buFont typeface="Arial" panose="020B0604020202020204" pitchFamily="34" charset="0"/>
              <a:buChar char="•"/>
            </a:pPr>
            <a:r>
              <a:rPr lang="en-US" sz="2400">
                <a:solidFill>
                  <a:schemeClr val="tx1"/>
                </a:solidFill>
              </a:rPr>
              <a:t>If reporting a calculator violation, determine which items were solved with the calculator.</a:t>
            </a:r>
          </a:p>
          <a:p>
            <a:pPr marL="457200" indent="-457200">
              <a:buFont typeface="Arial" panose="020B0604020202020204" pitchFamily="34" charset="0"/>
              <a:buChar char="•"/>
            </a:pPr>
            <a:r>
              <a:rPr lang="en-US" sz="3200"/>
              <a:t>Submit a report if instructed to.</a:t>
            </a:r>
          </a:p>
          <a:p>
            <a:pPr marL="457200" indent="-457200">
              <a:buFont typeface="Arial" panose="020B0604020202020204" pitchFamily="34" charset="0"/>
              <a:buChar char="•"/>
            </a:pPr>
            <a:r>
              <a:rPr lang="en-US" sz="3200"/>
              <a:t>Take any local action that is appropriate. </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17620070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a:t>Questions and Answers</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0368" y="3277155"/>
            <a:ext cx="6915705" cy="823326"/>
          </a:xfrm>
        </p:spPr>
        <p:txBody>
          <a:bodyPr/>
          <a:lstStyle/>
          <a:p>
            <a:pPr marL="0" indent="0">
              <a:buNone/>
            </a:pPr>
            <a:r>
              <a:rPr lang="en-US"/>
              <a:t>Use the “Q&amp;A” feature to ask questions. </a:t>
            </a:r>
          </a:p>
        </p:txBody>
      </p:sp>
      <p:pic>
        <p:nvPicPr>
          <p:cNvPr id="8" name="Picture 7">
            <a:extLst>
              <a:ext uri="{FF2B5EF4-FFF2-40B4-BE49-F238E27FC236}">
                <a16:creationId xmlns:a16="http://schemas.microsoft.com/office/drawing/2014/main" id="{83FD7DEC-23CD-43F4-9881-CE1F7DD19B2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803527" y="1860490"/>
            <a:ext cx="1650040" cy="1005087"/>
          </a:xfrm>
          <a:prstGeom prst="rect">
            <a:avLst/>
          </a:prstGeom>
        </p:spPr>
      </p:pic>
      <p:sp>
        <p:nvSpPr>
          <p:cNvPr id="5" name="Oval 4" descr="Image displays Q &amp; A icon">
            <a:extLst>
              <a:ext uri="{FF2B5EF4-FFF2-40B4-BE49-F238E27FC236}">
                <a16:creationId xmlns:a16="http://schemas.microsoft.com/office/drawing/2014/main" id="{16A770BD-2E9E-4F23-9245-E6CC0706D1F5}"/>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mage displays Q &amp; A dialog box">
            <a:extLst>
              <a:ext uri="{FF2B5EF4-FFF2-40B4-BE49-F238E27FC236}">
                <a16:creationId xmlns:a16="http://schemas.microsoft.com/office/drawing/2014/main" id="{334314B7-9A7A-4CA3-A616-00FC21CDC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13890246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8199" y="2882156"/>
            <a:ext cx="11009671" cy="1158901"/>
          </a:xfrm>
        </p:spPr>
        <p:txBody>
          <a:bodyPr>
            <a:noAutofit/>
          </a:bodyPr>
          <a:lstStyle/>
          <a:p>
            <a:r>
              <a:rPr lang="en-US" sz="5000" dirty="0"/>
              <a:t>6. Accessibility and Accommodations</a:t>
            </a:r>
          </a:p>
        </p:txBody>
      </p:sp>
    </p:spTree>
    <p:extLst>
      <p:ext uri="{BB962C8B-B14F-4D97-AF65-F5344CB8AC3E}">
        <p14:creationId xmlns:p14="http://schemas.microsoft.com/office/powerpoint/2010/main" val="15346174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0"/>
            <a:ext cx="11240386" cy="914829"/>
          </a:xfrm>
        </p:spPr>
        <p:txBody>
          <a:bodyPr>
            <a:normAutofit fontScale="90000"/>
          </a:bodyPr>
          <a:lstStyle/>
          <a:p>
            <a:r>
              <a:rPr lang="en-US" sz="4400" dirty="0"/>
              <a:t>Resources for Accessibility and Accommodations</a:t>
            </a:r>
          </a:p>
        </p:txBody>
      </p:sp>
      <p:graphicFrame>
        <p:nvGraphicFramePr>
          <p:cNvPr id="6" name="Table 5">
            <a:extLst>
              <a:ext uri="{FF2B5EF4-FFF2-40B4-BE49-F238E27FC236}">
                <a16:creationId xmlns:a16="http://schemas.microsoft.com/office/drawing/2014/main" id="{90421581-4BF7-9866-1FA7-5614E749EF7D}"/>
              </a:ext>
            </a:extLst>
          </p:cNvPr>
          <p:cNvGraphicFramePr>
            <a:graphicFrameLocks noGrp="1"/>
          </p:cNvGraphicFramePr>
          <p:nvPr>
            <p:extLst>
              <p:ext uri="{D42A27DB-BD31-4B8C-83A1-F6EECF244321}">
                <p14:modId xmlns:p14="http://schemas.microsoft.com/office/powerpoint/2010/main" val="490249163"/>
              </p:ext>
            </p:extLst>
          </p:nvPr>
        </p:nvGraphicFramePr>
        <p:xfrm>
          <a:off x="290051" y="1046909"/>
          <a:ext cx="11611897" cy="3939666"/>
        </p:xfrm>
        <a:graphic>
          <a:graphicData uri="http://schemas.openxmlformats.org/drawingml/2006/table">
            <a:tbl>
              <a:tblPr firstRow="1" bandRow="1">
                <a:tableStyleId>{5C22544A-7EE6-4342-B048-85BDC9FD1C3A}</a:tableStyleId>
              </a:tblPr>
              <a:tblGrid>
                <a:gridCol w="2177846">
                  <a:extLst>
                    <a:ext uri="{9D8B030D-6E8A-4147-A177-3AD203B41FA5}">
                      <a16:colId xmlns:a16="http://schemas.microsoft.com/office/drawing/2014/main" val="1430252283"/>
                    </a:ext>
                  </a:extLst>
                </a:gridCol>
                <a:gridCol w="9434051">
                  <a:extLst>
                    <a:ext uri="{9D8B030D-6E8A-4147-A177-3AD203B41FA5}">
                      <a16:colId xmlns:a16="http://schemas.microsoft.com/office/drawing/2014/main" val="2764469614"/>
                    </a:ext>
                  </a:extLst>
                </a:gridCol>
              </a:tblGrid>
              <a:tr h="400955">
                <a:tc>
                  <a:txBody>
                    <a:bodyPr/>
                    <a:lstStyle/>
                    <a:p>
                      <a:r>
                        <a:rPr lang="en-US" sz="1400" dirty="0">
                          <a:solidFill>
                            <a:schemeClr val="bg1"/>
                          </a:solidFill>
                          <a:latin typeface="Arial" panose="020B0604020202020204" pitchFamily="34" charset="0"/>
                          <a:cs typeface="Arial" panose="020B0604020202020204" pitchFamily="34" charset="0"/>
                        </a:rPr>
                        <a:t>Category</a:t>
                      </a:r>
                    </a:p>
                  </a:txBody>
                  <a:tcPr/>
                </a:tc>
                <a:tc>
                  <a:txBody>
                    <a:bodyPr/>
                    <a:lstStyle/>
                    <a:p>
                      <a:r>
                        <a:rPr lang="en-US" sz="1400">
                          <a:solidFill>
                            <a:schemeClr val="bg1"/>
                          </a:solidFill>
                          <a:latin typeface="Arial" panose="020B0604020202020204" pitchFamily="34" charset="0"/>
                          <a:cs typeface="Arial" panose="020B0604020202020204" pitchFamily="34" charset="0"/>
                        </a:rPr>
                        <a:t>Resources</a:t>
                      </a:r>
                    </a:p>
                  </a:txBody>
                  <a:tcPr/>
                </a:tc>
                <a:extLst>
                  <a:ext uri="{0D108BD9-81ED-4DB2-BD59-A6C34878D82A}">
                    <a16:rowId xmlns:a16="http://schemas.microsoft.com/office/drawing/2014/main" val="2574324892"/>
                  </a:ext>
                </a:extLst>
              </a:tr>
              <a:tr h="952436">
                <a:tc>
                  <a:txBody>
                    <a:bodyPr/>
                    <a:lstStyle/>
                    <a:p>
                      <a:r>
                        <a:rPr lang="en-US" sz="1800" b="0" dirty="0">
                          <a:solidFill>
                            <a:schemeClr val="tx1"/>
                          </a:solidFill>
                          <a:latin typeface="Arial" panose="020B0604020202020204" pitchFamily="34" charset="0"/>
                          <a:cs typeface="Arial" panose="020B0604020202020204" pitchFamily="34" charset="0"/>
                        </a:rPr>
                        <a:t>Test administration manuals</a:t>
                      </a:r>
                    </a:p>
                  </a:txBody>
                  <a:tcPr/>
                </a:tc>
                <a:tc>
                  <a:txBody>
                    <a:bodyPr/>
                    <a:lstStyle/>
                    <a:p>
                      <a:pPr marL="285750" indent="-285750">
                        <a:buFont typeface="Arial" panose="020B0604020202020204" pitchFamily="34" charset="0"/>
                        <a:buChar char="•"/>
                      </a:pPr>
                      <a:r>
                        <a:rPr lang="en-US" sz="1900" b="0" dirty="0">
                          <a:solidFill>
                            <a:schemeClr val="tx1"/>
                          </a:solidFill>
                          <a:latin typeface="Arial" panose="020B0604020202020204" pitchFamily="34" charset="0"/>
                          <a:cs typeface="Arial" panose="020B0604020202020204" pitchFamily="34" charset="0"/>
                        </a:rPr>
                        <a:t>Appendix C of the Principal’s Administration Manual </a:t>
                      </a:r>
                    </a:p>
                    <a:p>
                      <a:pPr marL="285750" indent="-285750">
                        <a:buFont typeface="Arial" panose="020B0604020202020204" pitchFamily="34" charset="0"/>
                        <a:buChar char="•"/>
                      </a:pPr>
                      <a:r>
                        <a:rPr lang="en-US" sz="1900" b="0" dirty="0">
                          <a:solidFill>
                            <a:schemeClr val="tx1"/>
                          </a:solidFill>
                          <a:latin typeface="Arial" panose="020B0604020202020204" pitchFamily="34" charset="0"/>
                          <a:cs typeface="Arial" panose="020B0604020202020204" pitchFamily="34" charset="0"/>
                        </a:rPr>
                        <a:t>Appendices F, G, and H of the CBT Test Administrator’s Manual</a:t>
                      </a:r>
                    </a:p>
                    <a:p>
                      <a:pPr marL="285750" indent="-285750">
                        <a:buFont typeface="Arial" panose="020B0604020202020204" pitchFamily="34" charset="0"/>
                        <a:buChar char="•"/>
                      </a:pPr>
                      <a:r>
                        <a:rPr lang="en-US" sz="1900" b="0" dirty="0">
                          <a:solidFill>
                            <a:schemeClr val="tx1"/>
                          </a:solidFill>
                          <a:latin typeface="Arial" panose="020B0604020202020204" pitchFamily="34" charset="0"/>
                          <a:cs typeface="Arial" panose="020B0604020202020204" pitchFamily="34" charset="0"/>
                        </a:rPr>
                        <a:t>Appendices F</a:t>
                      </a:r>
                      <a:r>
                        <a:rPr lang="en-US" sz="19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1900" b="0" i="0" u="none" strike="noStrike" kern="1200" baseline="0" dirty="0">
                          <a:solidFill>
                            <a:schemeClr val="tx1"/>
                          </a:solidFill>
                          <a:latin typeface="Arial" panose="020B0604020202020204" pitchFamily="34" charset="0"/>
                          <a:ea typeface="+mn-ea"/>
                          <a:cs typeface="Arial" panose="020B0604020202020204" pitchFamily="34" charset="0"/>
                        </a:rPr>
                        <a:t>K</a:t>
                      </a:r>
                      <a:r>
                        <a:rPr lang="en-US" sz="1900" b="0" dirty="0">
                          <a:solidFill>
                            <a:schemeClr val="tx1"/>
                          </a:solidFill>
                          <a:latin typeface="Arial" panose="020B0604020202020204" pitchFamily="34" charset="0"/>
                          <a:cs typeface="Arial" panose="020B0604020202020204" pitchFamily="34" charset="0"/>
                        </a:rPr>
                        <a:t> of the PBT Test Administrator’s Manual</a:t>
                      </a:r>
                    </a:p>
                  </a:txBody>
                  <a:tcPr/>
                </a:tc>
                <a:extLst>
                  <a:ext uri="{0D108BD9-81ED-4DB2-BD59-A6C34878D82A}">
                    <a16:rowId xmlns:a16="http://schemas.microsoft.com/office/drawing/2014/main" val="1586783707"/>
                  </a:ext>
                </a:extLst>
              </a:tr>
              <a:tr h="730677">
                <a:tc>
                  <a:txBody>
                    <a:bodyPr/>
                    <a:lstStyle/>
                    <a:p>
                      <a:r>
                        <a:rPr lang="en-US" sz="1800" b="0">
                          <a:solidFill>
                            <a:schemeClr val="tx1"/>
                          </a:solidFill>
                          <a:latin typeface="Arial" panose="020B0604020202020204" pitchFamily="34" charset="0"/>
                          <a:cs typeface="Arial" panose="020B0604020202020204" pitchFamily="34" charset="0"/>
                        </a:rPr>
                        <a:t>Other guidance materials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dirty="0">
                          <a:solidFill>
                            <a:schemeClr val="tx1"/>
                          </a:solidFill>
                          <a:latin typeface="Arial"/>
                          <a:cs typeface="Arial"/>
                          <a:hlinkClick r:id="rId2"/>
                        </a:rPr>
                        <a:t>Accessibility and Accommodations Manual and other resources</a:t>
                      </a:r>
                      <a:endParaRPr lang="en-US" sz="1900" b="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900" b="0" dirty="0">
                          <a:solidFill>
                            <a:schemeClr val="tx1"/>
                          </a:solidFill>
                          <a:latin typeface="Arial" panose="020B0604020202020204" pitchFamily="34" charset="0"/>
                          <a:cs typeface="Arial" panose="020B0604020202020204" pitchFamily="34" charset="0"/>
                          <a:hlinkClick r:id="rId3"/>
                        </a:rPr>
                        <a:t>Procedures During Testing for Students Who Use a Cell Phone or Smartwatch to Monitor Medical Information</a:t>
                      </a:r>
                      <a:endParaRPr lang="en-US" sz="1900" b="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900" b="0" dirty="0">
                          <a:solidFill>
                            <a:schemeClr val="tx1"/>
                          </a:solidFill>
                          <a:latin typeface="Arial" panose="020B0604020202020204" pitchFamily="34" charset="0"/>
                          <a:cs typeface="Arial" panose="020B0604020202020204" pitchFamily="34" charset="0"/>
                          <a:hlinkClick r:id="rId4"/>
                        </a:rPr>
                        <a:t>Expansion of Bilingual Spanish/English MCAS Tests in 2025</a:t>
                      </a:r>
                      <a:endParaRPr lang="en-US" sz="19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03520299"/>
                  </a:ext>
                </a:extLst>
              </a:tr>
              <a:tr h="1328911">
                <a:tc>
                  <a:txBody>
                    <a:bodyPr/>
                    <a:lstStyle/>
                    <a:p>
                      <a:r>
                        <a:rPr lang="en-US" sz="1800" b="0">
                          <a:solidFill>
                            <a:schemeClr val="tx1"/>
                          </a:solidFill>
                          <a:latin typeface="Arial" panose="020B0604020202020204" pitchFamily="34" charset="0"/>
                          <a:cs typeface="Arial" panose="020B0604020202020204" pitchFamily="34" charset="0"/>
                        </a:rPr>
                        <a:t>Previous trainings and modules</a:t>
                      </a:r>
                    </a:p>
                  </a:txBody>
                  <a:tcPr/>
                </a:tc>
                <a:tc>
                  <a:txBody>
                    <a:bodyPr/>
                    <a:lstStyle/>
                    <a:p>
                      <a:r>
                        <a:rPr lang="en-US" sz="1900" b="0" dirty="0">
                          <a:solidFill>
                            <a:schemeClr val="tx1"/>
                          </a:solidFill>
                          <a:latin typeface="Arial" panose="020B0604020202020204" pitchFamily="34" charset="0"/>
                          <a:cs typeface="Arial" panose="020B0604020202020204" pitchFamily="34" charset="0"/>
                        </a:rPr>
                        <a:t>Recordings and slides in the </a:t>
                      </a:r>
                      <a:r>
                        <a:rPr lang="en-US" sz="1900" b="0" dirty="0">
                          <a:solidFill>
                            <a:schemeClr val="tx1"/>
                          </a:solidFill>
                          <a:latin typeface="Arial" panose="020B0604020202020204" pitchFamily="34" charset="0"/>
                          <a:cs typeface="Arial" panose="020B0604020202020204" pitchFamily="34" charset="0"/>
                          <a:hlinkClick r:id="rId5"/>
                        </a:rPr>
                        <a:t>MCAS Resource Center</a:t>
                      </a:r>
                      <a:r>
                        <a:rPr lang="en-US" sz="1900" b="0" dirty="0">
                          <a:solidFill>
                            <a:schemeClr val="tx1"/>
                          </a:solidFill>
                          <a:latin typeface="Arial" panose="020B0604020202020204" pitchFamily="34" charset="0"/>
                          <a:cs typeface="Arial" panose="020B0604020202020204" pitchFamily="34" charset="0"/>
                        </a:rPr>
                        <a:t> on the Training page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dirty="0">
                          <a:solidFill>
                            <a:schemeClr val="tx1"/>
                          </a:solidFill>
                          <a:latin typeface="Arial" panose="020B0604020202020204" pitchFamily="34" charset="0"/>
                          <a:cs typeface="Arial" panose="020B0604020202020204" pitchFamily="34" charset="0"/>
                        </a:rPr>
                        <a:t>January 16: Overview of Student Registration</a:t>
                      </a:r>
                    </a:p>
                    <a:p>
                      <a:pPr marL="285750" indent="-285750">
                        <a:buFont typeface="Arial" panose="020B0604020202020204" pitchFamily="34" charset="0"/>
                        <a:buChar char="•"/>
                      </a:pPr>
                      <a:r>
                        <a:rPr lang="en-US" sz="1900" b="0" dirty="0">
                          <a:solidFill>
                            <a:schemeClr val="tx1"/>
                          </a:solidFill>
                          <a:latin typeface="Arial" panose="020B0604020202020204" pitchFamily="34" charset="0"/>
                          <a:cs typeface="Arial" panose="020B0604020202020204" pitchFamily="34" charset="0"/>
                        </a:rPr>
                        <a:t>January 21 and 22: MCAS Accessibility and Accommodations</a:t>
                      </a:r>
                    </a:p>
                  </a:txBody>
                  <a:tcPr/>
                </a:tc>
                <a:extLst>
                  <a:ext uri="{0D108BD9-81ED-4DB2-BD59-A6C34878D82A}">
                    <a16:rowId xmlns:a16="http://schemas.microsoft.com/office/drawing/2014/main" val="3964640200"/>
                  </a:ext>
                </a:extLst>
              </a:tr>
            </a:tbl>
          </a:graphicData>
        </a:graphic>
      </p:graphicFrame>
    </p:spTree>
    <p:extLst>
      <p:ext uri="{BB962C8B-B14F-4D97-AF65-F5344CB8AC3E}">
        <p14:creationId xmlns:p14="http://schemas.microsoft.com/office/powerpoint/2010/main" val="494256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111967" y="225026"/>
            <a:ext cx="11961845" cy="866793"/>
          </a:xfrm>
        </p:spPr>
        <p:txBody>
          <a:bodyPr>
            <a:noAutofit/>
          </a:bodyPr>
          <a:lstStyle/>
          <a:p>
            <a:r>
              <a:rPr lang="en-US" sz="3600"/>
              <a:t>Participation of Students with Disabilities and EL Students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720357" y="1238430"/>
            <a:ext cx="11102242" cy="5118147"/>
          </a:xfrm>
        </p:spPr>
        <p:txBody>
          <a:bodyPr>
            <a:normAutofit fontScale="92500" lnSpcReduction="20000"/>
          </a:bodyPr>
          <a:lstStyle/>
          <a:p>
            <a:pPr marL="457200" indent="-457200">
              <a:buFont typeface="Arial" panose="020B0604020202020204" pitchFamily="34" charset="0"/>
              <a:buChar char="•"/>
            </a:pPr>
            <a:r>
              <a:rPr lang="en-US" sz="3200" b="1"/>
              <a:t>Students with disabilities </a:t>
            </a:r>
          </a:p>
          <a:p>
            <a:pPr marL="914400" lvl="1" indent="-457200">
              <a:buFont typeface="Arial" panose="020B0604020202020204" pitchFamily="34" charset="0"/>
              <a:buChar char="•"/>
            </a:pPr>
            <a:r>
              <a:rPr lang="en-US" sz="2400">
                <a:solidFill>
                  <a:schemeClr val="tx1"/>
                </a:solidFill>
              </a:rPr>
              <a:t>Participate according to IEP or 504 plan</a:t>
            </a:r>
          </a:p>
          <a:p>
            <a:pPr marL="914400" lvl="1" indent="-457200">
              <a:buFont typeface="Arial" panose="020B0604020202020204" pitchFamily="34" charset="0"/>
              <a:buChar char="•"/>
            </a:pPr>
            <a:r>
              <a:rPr lang="en-US" sz="2400" b="1">
                <a:solidFill>
                  <a:schemeClr val="tx1"/>
                </a:solidFill>
              </a:rPr>
              <a:t>Paper-based tests </a:t>
            </a:r>
            <a:r>
              <a:rPr lang="en-US" sz="2400">
                <a:solidFill>
                  <a:schemeClr val="tx1"/>
                </a:solidFill>
              </a:rPr>
              <a:t>are available as an accommodation for students with disabilities who are unable to use a computer for testing.</a:t>
            </a:r>
          </a:p>
          <a:p>
            <a:pPr marL="457200" indent="-457200">
              <a:buFont typeface="Arial" panose="020B0604020202020204" pitchFamily="34" charset="0"/>
              <a:buChar char="•"/>
            </a:pPr>
            <a:r>
              <a:rPr lang="en-US" sz="3200" b="1"/>
              <a:t>English learners (ELs)</a:t>
            </a:r>
            <a:r>
              <a:rPr lang="en-US" sz="3200"/>
              <a:t> are required to participate in MCAS or MCAS-Alt in all subjects required their grade.</a:t>
            </a:r>
          </a:p>
          <a:p>
            <a:pPr marL="914400" lvl="1" indent="-457200">
              <a:buFont typeface="Arial" panose="020B0604020202020204" pitchFamily="34" charset="0"/>
              <a:buChar char="•"/>
            </a:pPr>
            <a:r>
              <a:rPr lang="en-US" sz="2400" u="sng">
                <a:solidFill>
                  <a:schemeClr val="tx1"/>
                </a:solidFill>
              </a:rPr>
              <a:t>Exception</a:t>
            </a:r>
            <a:r>
              <a:rPr lang="en-US" sz="2400">
                <a:solidFill>
                  <a:schemeClr val="tx1"/>
                </a:solidFill>
              </a:rPr>
              <a:t>: First-year ELs have option to participate in ELA testing for diagnostic purposes only.</a:t>
            </a:r>
          </a:p>
          <a:p>
            <a:pPr marL="1371600" lvl="2" indent="-457200">
              <a:buFont typeface="Arial" panose="020B0604020202020204" pitchFamily="34" charset="0"/>
              <a:buChar char="•"/>
            </a:pPr>
            <a:r>
              <a:rPr lang="en-US" sz="2200">
                <a:solidFill>
                  <a:schemeClr val="tx1"/>
                </a:solidFill>
              </a:rPr>
              <a:t>“First-year EL” is a student whose name does not appear in March 2024 SIMS.</a:t>
            </a:r>
          </a:p>
          <a:p>
            <a:pPr marL="914400" lvl="1" indent="-457200">
              <a:buFont typeface="Arial" panose="020B0604020202020204" pitchFamily="34" charset="0"/>
              <a:buChar char="•"/>
            </a:pPr>
            <a:r>
              <a:rPr lang="en-US" sz="2400" b="1">
                <a:solidFill>
                  <a:schemeClr val="tx1"/>
                </a:solidFill>
              </a:rPr>
              <a:t>Paper-based tests </a:t>
            </a:r>
            <a:r>
              <a:rPr lang="en-US" sz="2400">
                <a:solidFill>
                  <a:schemeClr val="tx1"/>
                </a:solidFill>
              </a:rPr>
              <a:t>available as an accommodation for first-year ELs unfamiliar with technology</a:t>
            </a:r>
          </a:p>
          <a:p>
            <a:pPr marL="914400" lvl="1" indent="-457200">
              <a:buFont typeface="Arial" panose="020B0604020202020204" pitchFamily="34" charset="0"/>
              <a:buChar char="•"/>
            </a:pPr>
            <a:r>
              <a:rPr lang="en-US" sz="2400">
                <a:solidFill>
                  <a:schemeClr val="tx1"/>
                </a:solidFill>
                <a:hlinkClick r:id="rId2"/>
              </a:rPr>
              <a:t>Bilingual word-to-word dictionaries</a:t>
            </a:r>
            <a:r>
              <a:rPr lang="en-US" sz="2400">
                <a:solidFill>
                  <a:schemeClr val="tx1"/>
                </a:solidFill>
              </a:rPr>
              <a:t> available for current ELs and students who were ever EL</a:t>
            </a:r>
          </a:p>
          <a:p>
            <a:pPr marL="914400" lvl="1" indent="-457200">
              <a:buFont typeface="Arial" panose="020B0604020202020204" pitchFamily="34" charset="0"/>
              <a:buChar char="•"/>
            </a:pPr>
            <a:r>
              <a:rPr lang="en-US" sz="2400">
                <a:solidFill>
                  <a:schemeClr val="tx1"/>
                </a:solidFill>
                <a:hlinkClick r:id="rId3"/>
              </a:rPr>
              <a:t>Spanish/English tests</a:t>
            </a:r>
            <a:r>
              <a:rPr lang="en-US" sz="2400">
                <a:solidFill>
                  <a:schemeClr val="tx1"/>
                </a:solidFill>
              </a:rPr>
              <a:t> available for all grades and subjects except ELA </a:t>
            </a:r>
          </a:p>
          <a:p>
            <a:pPr marL="457200" indent="-457200">
              <a:buFont typeface="Arial" panose="020B0604020202020204" pitchFamily="34" charset="0"/>
              <a:buChar char="•"/>
            </a:pPr>
            <a:r>
              <a:rPr lang="en-US" sz="3200"/>
              <a:t>See Appendix C of the PAM for more information.</a:t>
            </a:r>
          </a:p>
        </p:txBody>
      </p:sp>
    </p:spTree>
    <p:extLst>
      <p:ext uri="{BB962C8B-B14F-4D97-AF65-F5344CB8AC3E}">
        <p14:creationId xmlns:p14="http://schemas.microsoft.com/office/powerpoint/2010/main" val="4159303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Test Preparation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673679"/>
            <a:ext cx="10901516" cy="4461650"/>
          </a:xfrm>
        </p:spPr>
        <p:txBody>
          <a:bodyPr>
            <a:normAutofit lnSpcReduction="10000"/>
          </a:bodyPr>
          <a:lstStyle/>
          <a:p>
            <a:pPr marL="457200" indent="-457200">
              <a:buFont typeface="Arial" panose="020B0604020202020204" pitchFamily="34" charset="0"/>
              <a:buChar char="•"/>
            </a:pPr>
            <a:r>
              <a:rPr lang="en-US" sz="3200" b="1"/>
              <a:t>Students</a:t>
            </a:r>
            <a:r>
              <a:rPr lang="en-US" sz="3200"/>
              <a:t> should:</a:t>
            </a:r>
          </a:p>
          <a:p>
            <a:pPr marL="914400" lvl="1" indent="-457200">
              <a:buFont typeface="Arial" panose="020B0604020202020204" pitchFamily="34" charset="0"/>
              <a:buChar char="•"/>
            </a:pPr>
            <a:r>
              <a:rPr lang="en-US" sz="2400">
                <a:solidFill>
                  <a:schemeClr val="tx1"/>
                </a:solidFill>
              </a:rPr>
              <a:t>Become familiar with features and basic functionality of MCAS Student Kiosk.</a:t>
            </a:r>
          </a:p>
          <a:p>
            <a:pPr marL="914400" lvl="1" indent="-457200">
              <a:buFont typeface="Arial" panose="020B0604020202020204" pitchFamily="34" charset="0"/>
              <a:buChar char="•"/>
            </a:pPr>
            <a:r>
              <a:rPr lang="en-US" sz="2400" b="1">
                <a:solidFill>
                  <a:schemeClr val="tx1"/>
                </a:solidFill>
              </a:rPr>
              <a:t>Take online practice tests </a:t>
            </a:r>
            <a:r>
              <a:rPr lang="en-US" sz="2400">
                <a:solidFill>
                  <a:schemeClr val="tx1"/>
                </a:solidFill>
              </a:rPr>
              <a:t>prior to test administration.</a:t>
            </a:r>
          </a:p>
          <a:p>
            <a:pPr marL="914400" lvl="1" indent="-457200">
              <a:buFont typeface="Arial" panose="020B0604020202020204" pitchFamily="34" charset="0"/>
              <a:buChar char="•"/>
            </a:pPr>
            <a:r>
              <a:rPr lang="en-US" sz="2400" b="1">
                <a:solidFill>
                  <a:schemeClr val="tx1"/>
                </a:solidFill>
              </a:rPr>
              <a:t>Review student tutorial, </a:t>
            </a:r>
            <a:r>
              <a:rPr lang="en-US" sz="2400" i="1">
                <a:solidFill>
                  <a:schemeClr val="tx1"/>
                </a:solidFill>
              </a:rPr>
              <a:t>expected to be available by mid-February</a:t>
            </a:r>
            <a:r>
              <a:rPr lang="en-US" sz="2400">
                <a:solidFill>
                  <a:schemeClr val="tx1"/>
                </a:solidFill>
              </a:rPr>
              <a:t>.</a:t>
            </a:r>
            <a:r>
              <a:rPr lang="en-US" sz="2400" b="1">
                <a:solidFill>
                  <a:schemeClr val="tx1"/>
                </a:solidFill>
              </a:rPr>
              <a:t> </a:t>
            </a:r>
            <a:endParaRPr lang="en-US" sz="2400">
              <a:solidFill>
                <a:schemeClr val="tx1"/>
              </a:solidFill>
            </a:endParaRPr>
          </a:p>
          <a:p>
            <a:pPr marL="457200" indent="-457200">
              <a:buFont typeface="Arial" panose="020B0604020202020204" pitchFamily="34" charset="0"/>
              <a:buChar char="•"/>
            </a:pPr>
            <a:r>
              <a:rPr lang="en-US" sz="3200" b="1"/>
              <a:t>Schools </a:t>
            </a:r>
            <a:r>
              <a:rPr lang="en-US" sz="3200"/>
              <a:t>should:</a:t>
            </a:r>
          </a:p>
          <a:p>
            <a:pPr marL="914400" lvl="1" indent="-457200">
              <a:buFont typeface="Arial" panose="020B0604020202020204" pitchFamily="34" charset="0"/>
              <a:buChar char="•"/>
            </a:pPr>
            <a:r>
              <a:rPr lang="en-US" sz="2400" b="1">
                <a:solidFill>
                  <a:schemeClr val="tx1"/>
                </a:solidFill>
              </a:rPr>
              <a:t>Plan for testing students with accommodations.</a:t>
            </a:r>
          </a:p>
          <a:p>
            <a:pPr marL="914400" lvl="1" indent="-457200">
              <a:buFont typeface="Arial" panose="020B0604020202020204" pitchFamily="34" charset="0"/>
              <a:buChar char="•"/>
            </a:pPr>
            <a:r>
              <a:rPr lang="en-US" sz="2400">
                <a:solidFill>
                  <a:schemeClr val="tx1"/>
                </a:solidFill>
              </a:rPr>
              <a:t>Schedule testing locations, test administrators, and testing time.</a:t>
            </a:r>
          </a:p>
          <a:p>
            <a:pPr marL="914400" lvl="1" indent="-457200">
              <a:buFont typeface="Arial" panose="020B0604020202020204" pitchFamily="34" charset="0"/>
              <a:buChar char="•"/>
            </a:pPr>
            <a:r>
              <a:rPr lang="en-US" sz="2400">
                <a:solidFill>
                  <a:schemeClr val="tx1"/>
                </a:solidFill>
              </a:rPr>
              <a:t>Set up specialized computers/Assistive Technology (AT) after reviewing IEPs, 504 plans, and local EL accommodations forms.</a:t>
            </a:r>
          </a:p>
          <a:p>
            <a:pPr marL="914400" lvl="1" indent="-457200">
              <a:buFont typeface="Arial" panose="020B0604020202020204" pitchFamily="34" charset="0"/>
              <a:buChar char="•"/>
            </a:pPr>
            <a:r>
              <a:rPr lang="en-US" sz="2400">
                <a:solidFill>
                  <a:schemeClr val="tx1"/>
                </a:solidFill>
              </a:rPr>
              <a:t>Plan to monitor accommodations.</a:t>
            </a:r>
          </a:p>
        </p:txBody>
      </p:sp>
    </p:spTree>
    <p:extLst>
      <p:ext uri="{BB962C8B-B14F-4D97-AF65-F5344CB8AC3E}">
        <p14:creationId xmlns:p14="http://schemas.microsoft.com/office/powerpoint/2010/main" val="2122029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Prohibitions for Accommodations </a:t>
            </a:r>
          </a:p>
        </p:txBody>
      </p:sp>
      <p:sp>
        <p:nvSpPr>
          <p:cNvPr id="4" name="Text Placeholder 3">
            <a:extLst>
              <a:ext uri="{FF2B5EF4-FFF2-40B4-BE49-F238E27FC236}">
                <a16:creationId xmlns:a16="http://schemas.microsoft.com/office/drawing/2014/main" id="{B491E3CB-6D2B-BA73-4F4C-0B80A6A3C966}"/>
              </a:ext>
            </a:extLst>
          </p:cNvPr>
          <p:cNvSpPr txBox="1">
            <a:spLocks/>
          </p:cNvSpPr>
          <p:nvPr/>
        </p:nvSpPr>
        <p:spPr>
          <a:xfrm>
            <a:off x="435429" y="1336505"/>
            <a:ext cx="5452057" cy="7767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b="1"/>
              <a:t>Test administrators may NOT:</a:t>
            </a:r>
          </a:p>
        </p:txBody>
      </p:sp>
      <p:sp>
        <p:nvSpPr>
          <p:cNvPr id="5" name="Content Placeholder 2">
            <a:extLst>
              <a:ext uri="{FF2B5EF4-FFF2-40B4-BE49-F238E27FC236}">
                <a16:creationId xmlns:a16="http://schemas.microsoft.com/office/drawing/2014/main" id="{3469FB77-70D0-DEAB-55E9-8BA57BBBCC99}"/>
              </a:ext>
            </a:extLst>
          </p:cNvPr>
          <p:cNvSpPr txBox="1">
            <a:spLocks/>
          </p:cNvSpPr>
          <p:nvPr/>
        </p:nvSpPr>
        <p:spPr>
          <a:xfrm>
            <a:off x="435429" y="2189408"/>
            <a:ext cx="5555796" cy="3799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t>Provide accommodations not listed in</a:t>
            </a:r>
          </a:p>
          <a:p>
            <a:pPr lvl="1"/>
            <a:r>
              <a:rPr lang="en-US" sz="2000"/>
              <a:t>a student’s IEP or 504 plan </a:t>
            </a:r>
          </a:p>
          <a:p>
            <a:pPr lvl="1"/>
            <a:r>
              <a:rPr lang="en-US" sz="2000"/>
              <a:t>Appendix C of the PAM, without prior DESE approval</a:t>
            </a:r>
          </a:p>
          <a:p>
            <a:r>
              <a:rPr lang="en-US" sz="2200"/>
              <a:t>Provide a student with a modified version of a test or a test for a different grade.</a:t>
            </a:r>
          </a:p>
          <a:p>
            <a:r>
              <a:rPr lang="en-US" sz="2200"/>
              <a:t>Coach or assist a student with their responses</a:t>
            </a:r>
          </a:p>
          <a:p>
            <a:pPr lvl="1"/>
            <a:r>
              <a:rPr lang="en-US" sz="2000"/>
              <a:t>E.g., “Write more” or “Go back and review”</a:t>
            </a:r>
          </a:p>
          <a:p>
            <a:pPr lvl="1"/>
            <a:r>
              <a:rPr lang="en-US" sz="2000"/>
              <a:t>Provide clues/assistance/definitions</a:t>
            </a:r>
          </a:p>
          <a:p>
            <a:endParaRPr lang="en-US" sz="2400"/>
          </a:p>
        </p:txBody>
      </p:sp>
      <p:sp>
        <p:nvSpPr>
          <p:cNvPr id="6" name="Text Placeholder 4">
            <a:extLst>
              <a:ext uri="{FF2B5EF4-FFF2-40B4-BE49-F238E27FC236}">
                <a16:creationId xmlns:a16="http://schemas.microsoft.com/office/drawing/2014/main" id="{91CA295E-5038-132D-5C65-4C74B50C471C}"/>
              </a:ext>
            </a:extLst>
          </p:cNvPr>
          <p:cNvSpPr txBox="1">
            <a:spLocks/>
          </p:cNvSpPr>
          <p:nvPr/>
        </p:nvSpPr>
        <p:spPr>
          <a:xfrm>
            <a:off x="6313714" y="1336505"/>
            <a:ext cx="5740634" cy="7767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Students’ results may be invalidated for these situations: </a:t>
            </a:r>
          </a:p>
        </p:txBody>
      </p:sp>
      <p:sp>
        <p:nvSpPr>
          <p:cNvPr id="7" name="Content Placeholder 6">
            <a:extLst>
              <a:ext uri="{FF2B5EF4-FFF2-40B4-BE49-F238E27FC236}">
                <a16:creationId xmlns:a16="http://schemas.microsoft.com/office/drawing/2014/main" id="{1BAC5144-CA57-49C3-6011-A08DF146A465}"/>
              </a:ext>
            </a:extLst>
          </p:cNvPr>
          <p:cNvSpPr txBox="1">
            <a:spLocks/>
          </p:cNvSpPr>
          <p:nvPr/>
        </p:nvSpPr>
        <p:spPr>
          <a:xfrm>
            <a:off x="6335685" y="2202811"/>
            <a:ext cx="5452057" cy="3799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Using an English-language dictionary for ELA</a:t>
            </a:r>
          </a:p>
          <a:p>
            <a:r>
              <a:rPr lang="en-US" sz="2200" dirty="0"/>
              <a:t>Reading aloud the ELA test to a student who does not have this Special Access accommodation in their IEP</a:t>
            </a:r>
          </a:p>
          <a:p>
            <a:r>
              <a:rPr lang="en-US" sz="2200" dirty="0"/>
              <a:t>Giving a calculator on </a:t>
            </a:r>
            <a:r>
              <a:rPr lang="en-US" sz="2200" dirty="0" err="1"/>
              <a:t>noncalculator</a:t>
            </a:r>
            <a:r>
              <a:rPr lang="en-US" sz="2200" dirty="0"/>
              <a:t> session of the Mathematics test to a student who does not have this Special Access accommodation in their IEP</a:t>
            </a:r>
          </a:p>
          <a:p>
            <a:r>
              <a:rPr lang="en-US" sz="2200" dirty="0"/>
              <a:t>Test administrator coaching or assisting a student</a:t>
            </a:r>
          </a:p>
        </p:txBody>
      </p:sp>
      <p:cxnSp>
        <p:nvCxnSpPr>
          <p:cNvPr id="3" name="Straight Connector 2">
            <a:extLst>
              <a:ext uri="{FF2B5EF4-FFF2-40B4-BE49-F238E27FC236}">
                <a16:creationId xmlns:a16="http://schemas.microsoft.com/office/drawing/2014/main" id="{2BD28A95-A642-462D-C790-C09445CAC867}"/>
              </a:ext>
            </a:extLst>
          </p:cNvPr>
          <p:cNvCxnSpPr/>
          <p:nvPr/>
        </p:nvCxnSpPr>
        <p:spPr>
          <a:xfrm>
            <a:off x="6119044" y="1445342"/>
            <a:ext cx="0" cy="48964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0870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a:t>Questions and Answers</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0368" y="3277155"/>
            <a:ext cx="6915705" cy="823326"/>
          </a:xfrm>
        </p:spPr>
        <p:txBody>
          <a:bodyPr/>
          <a:lstStyle/>
          <a:p>
            <a:pPr marL="0" indent="0">
              <a:buNone/>
            </a:pPr>
            <a:r>
              <a:rPr lang="en-US"/>
              <a:t>Use the “Q&amp;A” feature to ask questions. </a:t>
            </a:r>
          </a:p>
        </p:txBody>
      </p:sp>
      <p:pic>
        <p:nvPicPr>
          <p:cNvPr id="8" name="Picture 7">
            <a:extLst>
              <a:ext uri="{FF2B5EF4-FFF2-40B4-BE49-F238E27FC236}">
                <a16:creationId xmlns:a16="http://schemas.microsoft.com/office/drawing/2014/main" id="{83FD7DEC-23CD-43F4-9881-CE1F7DD19B2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803527" y="1860490"/>
            <a:ext cx="1650040" cy="1005087"/>
          </a:xfrm>
          <a:prstGeom prst="rect">
            <a:avLst/>
          </a:prstGeom>
        </p:spPr>
      </p:pic>
      <p:sp>
        <p:nvSpPr>
          <p:cNvPr id="5" name="Oval 4" descr="Image displays Q &amp; A icon">
            <a:extLst>
              <a:ext uri="{FF2B5EF4-FFF2-40B4-BE49-F238E27FC236}">
                <a16:creationId xmlns:a16="http://schemas.microsoft.com/office/drawing/2014/main" id="{16A770BD-2E9E-4F23-9245-E6CC0706D1F5}"/>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mage displays Q &amp; A dialog box">
            <a:extLst>
              <a:ext uri="{FF2B5EF4-FFF2-40B4-BE49-F238E27FC236}">
                <a16:creationId xmlns:a16="http://schemas.microsoft.com/office/drawing/2014/main" id="{334314B7-9A7A-4CA3-A616-00FC21CDC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21042418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8199" y="2882157"/>
            <a:ext cx="10793361" cy="1119572"/>
          </a:xfrm>
        </p:spPr>
        <p:txBody>
          <a:bodyPr>
            <a:noAutofit/>
          </a:bodyPr>
          <a:lstStyle/>
          <a:p>
            <a:r>
              <a:rPr lang="en-US" sz="5400" dirty="0"/>
              <a:t>7. Additional Resources, Support, and Next Steps </a:t>
            </a:r>
          </a:p>
        </p:txBody>
      </p:sp>
    </p:spTree>
    <p:extLst>
      <p:ext uri="{BB962C8B-B14F-4D97-AF65-F5344CB8AC3E}">
        <p14:creationId xmlns:p14="http://schemas.microsoft.com/office/powerpoint/2010/main" val="34020157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122284"/>
            <a:ext cx="10515600" cy="866793"/>
          </a:xfrm>
        </p:spPr>
        <p:txBody>
          <a:bodyPr>
            <a:normAutofit/>
          </a:bodyPr>
          <a:lstStyle/>
          <a:p>
            <a:r>
              <a:rPr lang="en-US" sz="4400"/>
              <a:t>Additional Resources</a:t>
            </a:r>
          </a:p>
        </p:txBody>
      </p:sp>
      <p:graphicFrame>
        <p:nvGraphicFramePr>
          <p:cNvPr id="3" name="Content Placeholder 4">
            <a:extLst>
              <a:ext uri="{FF2B5EF4-FFF2-40B4-BE49-F238E27FC236}">
                <a16:creationId xmlns:a16="http://schemas.microsoft.com/office/drawing/2014/main" id="{3449B2B1-45D5-78F0-12D5-946590D6ED0F}"/>
              </a:ext>
            </a:extLst>
          </p:cNvPr>
          <p:cNvGraphicFramePr>
            <a:graphicFrameLocks/>
          </p:cNvGraphicFramePr>
          <p:nvPr>
            <p:extLst>
              <p:ext uri="{D42A27DB-BD31-4B8C-83A1-F6EECF244321}">
                <p14:modId xmlns:p14="http://schemas.microsoft.com/office/powerpoint/2010/main" val="3809249161"/>
              </p:ext>
            </p:extLst>
          </p:nvPr>
        </p:nvGraphicFramePr>
        <p:xfrm>
          <a:off x="680971" y="989077"/>
          <a:ext cx="10830057" cy="5237940"/>
        </p:xfrm>
        <a:graphic>
          <a:graphicData uri="http://schemas.openxmlformats.org/drawingml/2006/table">
            <a:tbl>
              <a:tblPr firstRow="1" bandRow="1">
                <a:tableStyleId>{5C22544A-7EE6-4342-B048-85BDC9FD1C3A}</a:tableStyleId>
              </a:tblPr>
              <a:tblGrid>
                <a:gridCol w="4192555">
                  <a:extLst>
                    <a:ext uri="{9D8B030D-6E8A-4147-A177-3AD203B41FA5}">
                      <a16:colId xmlns:a16="http://schemas.microsoft.com/office/drawing/2014/main" val="237946869"/>
                    </a:ext>
                  </a:extLst>
                </a:gridCol>
                <a:gridCol w="6637502">
                  <a:extLst>
                    <a:ext uri="{9D8B030D-6E8A-4147-A177-3AD203B41FA5}">
                      <a16:colId xmlns:a16="http://schemas.microsoft.com/office/drawing/2014/main" val="3859205098"/>
                    </a:ext>
                  </a:extLst>
                </a:gridCol>
              </a:tblGrid>
              <a:tr h="513540">
                <a:tc>
                  <a:txBody>
                    <a:bodyPr/>
                    <a:lstStyle/>
                    <a:p>
                      <a:r>
                        <a:rPr lang="en-US">
                          <a:latin typeface="Arial" panose="020B0604020202020204" pitchFamily="34" charset="0"/>
                          <a:cs typeface="Arial" panose="020B0604020202020204" pitchFamily="34" charset="0"/>
                        </a:rPr>
                        <a:t>Resource</a:t>
                      </a:r>
                    </a:p>
                  </a:txBody>
                  <a:tcPr/>
                </a:tc>
                <a:tc>
                  <a:txBody>
                    <a:bodyPr/>
                    <a:lstStyle/>
                    <a:p>
                      <a:r>
                        <a:rPr lang="en-US">
                          <a:latin typeface="Arial" panose="020B0604020202020204" pitchFamily="34" charset="0"/>
                          <a:cs typeface="Arial" panose="020B0604020202020204" pitchFamily="34" charset="0"/>
                        </a:rPr>
                        <a:t>Description</a:t>
                      </a:r>
                    </a:p>
                  </a:txBody>
                  <a:tcPr/>
                </a:tc>
                <a:extLst>
                  <a:ext uri="{0D108BD9-81ED-4DB2-BD59-A6C34878D82A}">
                    <a16:rowId xmlns:a16="http://schemas.microsoft.com/office/drawing/2014/main" val="1823283620"/>
                  </a:ext>
                </a:extLst>
              </a:tr>
              <a:tr h="339164">
                <a:tc>
                  <a:txBody>
                    <a:bodyPr/>
                    <a:lstStyle/>
                    <a:p>
                      <a:pPr lvl="0"/>
                      <a:r>
                        <a:rPr lang="en-US" sz="2800" b="1">
                          <a:latin typeface="Arial" panose="020B0604020202020204" pitchFamily="34" charset="0"/>
                          <a:cs typeface="Arial" panose="020B0604020202020204" pitchFamily="34" charset="0"/>
                          <a:hlinkClick r:id="rId2"/>
                        </a:rPr>
                        <a:t>ELA</a:t>
                      </a:r>
                      <a:r>
                        <a:rPr lang="en-US" sz="2800" b="1">
                          <a:latin typeface="Arial" panose="020B0604020202020204" pitchFamily="34" charset="0"/>
                          <a:cs typeface="Arial" panose="020B0604020202020204" pitchFamily="34" charset="0"/>
                        </a:rPr>
                        <a:t> | </a:t>
                      </a:r>
                      <a:r>
                        <a:rPr lang="en-US" sz="2800" b="1">
                          <a:latin typeface="Arial" panose="020B0604020202020204" pitchFamily="34" charset="0"/>
                          <a:cs typeface="Arial" panose="020B0604020202020204" pitchFamily="34" charset="0"/>
                          <a:hlinkClick r:id="rId3"/>
                        </a:rPr>
                        <a:t>Mathematics</a:t>
                      </a:r>
                      <a:r>
                        <a:rPr lang="en-US" sz="2800" b="1">
                          <a:latin typeface="Arial" panose="020B0604020202020204" pitchFamily="34" charset="0"/>
                          <a:cs typeface="Arial" panose="020B0604020202020204" pitchFamily="34" charset="0"/>
                        </a:rPr>
                        <a:t> | </a:t>
                      </a:r>
                      <a:r>
                        <a:rPr lang="en-US" sz="2800" b="1">
                          <a:latin typeface="Arial" panose="020B0604020202020204" pitchFamily="34" charset="0"/>
                          <a:cs typeface="Arial" panose="020B0604020202020204" pitchFamily="34" charset="0"/>
                          <a:hlinkClick r:id="rId4"/>
                        </a:rPr>
                        <a:t>STE</a:t>
                      </a:r>
                      <a:r>
                        <a:rPr lang="en-US" sz="2800" b="1">
                          <a:latin typeface="Arial" panose="020B0604020202020204" pitchFamily="34" charset="0"/>
                          <a:cs typeface="Arial" panose="020B0604020202020204" pitchFamily="34" charset="0"/>
                        </a:rPr>
                        <a:t> | </a:t>
                      </a:r>
                      <a:r>
                        <a:rPr lang="en-US" sz="2800" b="1">
                          <a:latin typeface="Arial" panose="020B0604020202020204" pitchFamily="34" charset="0"/>
                          <a:cs typeface="Arial" panose="020B0604020202020204" pitchFamily="34" charset="0"/>
                          <a:hlinkClick r:id="rId5"/>
                        </a:rPr>
                        <a:t>Civics</a:t>
                      </a:r>
                      <a:endParaRPr lang="en-US" sz="2800" b="1">
                        <a:latin typeface="Arial" panose="020B0604020202020204" pitchFamily="34" charset="0"/>
                        <a:cs typeface="Arial" panose="020B0604020202020204" pitchFamily="34" charset="0"/>
                      </a:endParaRPr>
                    </a:p>
                  </a:txBody>
                  <a:tcPr/>
                </a:tc>
                <a:tc>
                  <a:txBody>
                    <a:bodyPr/>
                    <a:lstStyle/>
                    <a:p>
                      <a:r>
                        <a:rPr lang="en-US" sz="2800">
                          <a:latin typeface="Arial" panose="020B0604020202020204" pitchFamily="34" charset="0"/>
                          <a:cs typeface="Arial" panose="020B0604020202020204" pitchFamily="34" charset="0"/>
                        </a:rPr>
                        <a:t>Test designs </a:t>
                      </a:r>
                    </a:p>
                  </a:txBody>
                  <a:tcPr/>
                </a:tc>
                <a:extLst>
                  <a:ext uri="{0D108BD9-81ED-4DB2-BD59-A6C34878D82A}">
                    <a16:rowId xmlns:a16="http://schemas.microsoft.com/office/drawing/2014/main" val="1901392691"/>
                  </a:ext>
                </a:extLst>
              </a:tr>
              <a:tr h="506355">
                <a:tc>
                  <a:txBody>
                    <a:bodyPr/>
                    <a:lstStyle/>
                    <a:p>
                      <a:pPr lvl="0"/>
                      <a:r>
                        <a:rPr lang="en-US" sz="2800" b="1">
                          <a:latin typeface="Arial" panose="020B0604020202020204" pitchFamily="34" charset="0"/>
                          <a:cs typeface="Arial" panose="020B0604020202020204" pitchFamily="34" charset="0"/>
                          <a:hlinkClick r:id="rId6"/>
                        </a:rPr>
                        <a:t>Sample materials from schools</a:t>
                      </a:r>
                      <a:endParaRPr lang="en-US" sz="2800" b="1">
                        <a:latin typeface="Arial" panose="020B0604020202020204" pitchFamily="34" charset="0"/>
                        <a:cs typeface="Arial" panose="020B0604020202020204" pitchFamily="34" charset="0"/>
                      </a:endParaRPr>
                    </a:p>
                  </a:txBody>
                  <a:tcPr/>
                </a:tc>
                <a:tc>
                  <a:txBody>
                    <a:bodyPr/>
                    <a:lstStyle/>
                    <a:p>
                      <a:r>
                        <a:rPr lang="en-US" sz="2800">
                          <a:latin typeface="Arial" panose="020B0604020202020204" pitchFamily="34" charset="0"/>
                          <a:cs typeface="Arial" panose="020B0604020202020204" pitchFamily="34" charset="0"/>
                        </a:rPr>
                        <a:t>Locally developed test administration materials from schools/districts</a:t>
                      </a:r>
                    </a:p>
                  </a:txBody>
                  <a:tcPr/>
                </a:tc>
                <a:extLst>
                  <a:ext uri="{0D108BD9-81ED-4DB2-BD59-A6C34878D82A}">
                    <a16:rowId xmlns:a16="http://schemas.microsoft.com/office/drawing/2014/main" val="1242520528"/>
                  </a:ext>
                </a:extLst>
              </a:tr>
              <a:tr h="593536">
                <a:tc>
                  <a:txBody>
                    <a:bodyPr/>
                    <a:lstStyle/>
                    <a:p>
                      <a:r>
                        <a:rPr lang="en-US" sz="2800" b="1">
                          <a:latin typeface="Arial" panose="020B0604020202020204" pitchFamily="34" charset="0"/>
                          <a:cs typeface="Arial" panose="020B0604020202020204" pitchFamily="34" charset="0"/>
                          <a:hlinkClick r:id="rId7"/>
                        </a:rPr>
                        <a:t>Cybersecurity information</a:t>
                      </a:r>
                      <a:endParaRPr lang="en-US" sz="2800" b="1">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latin typeface="Arial" panose="020B0604020202020204" pitchFamily="34" charset="0"/>
                          <a:cs typeface="Arial" panose="020B0604020202020204" pitchFamily="34" charset="0"/>
                        </a:rPr>
                        <a:t>Guidance on cybersecurity</a:t>
                      </a:r>
                    </a:p>
                  </a:txBody>
                  <a:tcPr/>
                </a:tc>
                <a:extLst>
                  <a:ext uri="{0D108BD9-81ED-4DB2-BD59-A6C34878D82A}">
                    <a16:rowId xmlns:a16="http://schemas.microsoft.com/office/drawing/2014/main" val="3268636788"/>
                  </a:ext>
                </a:extLst>
              </a:tr>
              <a:tr h="593536">
                <a:tc>
                  <a:txBody>
                    <a:bodyPr/>
                    <a:lstStyle/>
                    <a:p>
                      <a:r>
                        <a:rPr lang="en-US" sz="2800" b="1">
                          <a:latin typeface="Arial" panose="020B0604020202020204" pitchFamily="34" charset="0"/>
                          <a:cs typeface="Arial" panose="020B0604020202020204" pitchFamily="34" charset="0"/>
                          <a:hlinkClick r:id="rId8"/>
                        </a:rPr>
                        <a:t>Civics topic assignment</a:t>
                      </a:r>
                      <a:endParaRPr lang="en-US" sz="2800" b="1">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latin typeface="Arial" panose="020B0604020202020204" pitchFamily="34" charset="0"/>
                          <a:cs typeface="Arial" panose="020B0604020202020204" pitchFamily="34" charset="0"/>
                        </a:rPr>
                        <a:t>Grade 8 Civics topic assignment and resources for schools</a:t>
                      </a:r>
                    </a:p>
                  </a:txBody>
                  <a:tcPr/>
                </a:tc>
                <a:extLst>
                  <a:ext uri="{0D108BD9-81ED-4DB2-BD59-A6C34878D82A}">
                    <a16:rowId xmlns:a16="http://schemas.microsoft.com/office/drawing/2014/main" val="494468146"/>
                  </a:ext>
                </a:extLst>
              </a:tr>
              <a:tr h="593536">
                <a:tc>
                  <a:txBody>
                    <a:bodyPr/>
                    <a:lstStyle/>
                    <a:p>
                      <a:r>
                        <a:rPr lang="en-US" sz="2800" b="1">
                          <a:latin typeface="Arial" panose="020B0604020202020204" pitchFamily="34" charset="0"/>
                          <a:cs typeface="Arial" panose="020B0604020202020204" pitchFamily="34" charset="0"/>
                          <a:hlinkClick r:id="rId9"/>
                        </a:rPr>
                        <a:t>January 23 Student Assessment Update </a:t>
                      </a:r>
                      <a:endParaRPr lang="en-US" sz="2800" b="1">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latin typeface="Arial" panose="020B0604020202020204" pitchFamily="34" charset="0"/>
                          <a:cs typeface="Arial" panose="020B0604020202020204" pitchFamily="34" charset="0"/>
                        </a:rPr>
                        <a:t>Updates to test designs</a:t>
                      </a:r>
                    </a:p>
                  </a:txBody>
                  <a:tcPr/>
                </a:tc>
                <a:extLst>
                  <a:ext uri="{0D108BD9-81ED-4DB2-BD59-A6C34878D82A}">
                    <a16:rowId xmlns:a16="http://schemas.microsoft.com/office/drawing/2014/main" val="40250330"/>
                  </a:ext>
                </a:extLst>
              </a:tr>
            </a:tbl>
          </a:graphicData>
        </a:graphic>
      </p:graphicFrame>
    </p:spTree>
    <p:extLst>
      <p:ext uri="{BB962C8B-B14F-4D97-AF65-F5344CB8AC3E}">
        <p14:creationId xmlns:p14="http://schemas.microsoft.com/office/powerpoint/2010/main" val="3392012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44289-EAC6-1E6C-AF94-058EF41C14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082FEB-B401-795A-09C1-D7D910F21F40}"/>
              </a:ext>
            </a:extLst>
          </p:cNvPr>
          <p:cNvSpPr>
            <a:spLocks noGrp="1"/>
          </p:cNvSpPr>
          <p:nvPr>
            <p:ph type="title"/>
          </p:nvPr>
        </p:nvSpPr>
        <p:spPr>
          <a:xfrm>
            <a:off x="373627" y="306450"/>
            <a:ext cx="11611896" cy="768031"/>
          </a:xfrm>
        </p:spPr>
        <p:txBody>
          <a:bodyPr>
            <a:noAutofit/>
          </a:bodyPr>
          <a:lstStyle/>
          <a:p>
            <a:r>
              <a:rPr lang="en-US" sz="4200" dirty="0"/>
              <a:t>Program Updates</a:t>
            </a:r>
          </a:p>
        </p:txBody>
      </p:sp>
      <p:sp>
        <p:nvSpPr>
          <p:cNvPr id="3" name="Text Placeholder 2">
            <a:extLst>
              <a:ext uri="{FF2B5EF4-FFF2-40B4-BE49-F238E27FC236}">
                <a16:creationId xmlns:a16="http://schemas.microsoft.com/office/drawing/2014/main" id="{62CBA0F2-58BD-2F10-2777-F0E47FC1B8D3}"/>
              </a:ext>
            </a:extLst>
          </p:cNvPr>
          <p:cNvSpPr>
            <a:spLocks noGrp="1"/>
          </p:cNvSpPr>
          <p:nvPr>
            <p:ph type="body" idx="1"/>
          </p:nvPr>
        </p:nvSpPr>
        <p:spPr>
          <a:xfrm>
            <a:off x="838199" y="1374133"/>
            <a:ext cx="10918371" cy="4793401"/>
          </a:xfrm>
        </p:spPr>
        <p:txBody>
          <a:bodyPr>
            <a:normAutofit/>
          </a:bodyPr>
          <a:lstStyle/>
          <a:p>
            <a:pPr marL="571500" indent="-571500">
              <a:buFont typeface="Arial" panose="020B0604020202020204" pitchFamily="34" charset="0"/>
              <a:buChar char="•"/>
            </a:pPr>
            <a:r>
              <a:rPr lang="en-US" sz="3200" dirty="0">
                <a:hlinkClick r:id="rId2"/>
              </a:rPr>
              <a:t>Spanish/English tests available</a:t>
            </a:r>
            <a:r>
              <a:rPr lang="en-US" sz="3200" dirty="0"/>
              <a:t> in all grades and subjects except ELA</a:t>
            </a:r>
          </a:p>
          <a:p>
            <a:pPr marL="571500" indent="-571500">
              <a:buFont typeface="Arial" panose="020B0604020202020204" pitchFamily="34" charset="0"/>
              <a:buChar char="•"/>
            </a:pPr>
            <a:r>
              <a:rPr lang="en-US" sz="3200" dirty="0">
                <a:solidFill>
                  <a:schemeClr val="tx1"/>
                </a:solidFill>
                <a:hlinkClick r:id="rId3"/>
              </a:rPr>
              <a:t>Grades 5 and 8 STE</a:t>
            </a:r>
            <a:r>
              <a:rPr lang="en-US" sz="3200" dirty="0">
                <a:solidFill>
                  <a:schemeClr val="tx1"/>
                </a:solidFill>
              </a:rPr>
              <a:t> field test performance tasks </a:t>
            </a:r>
          </a:p>
          <a:p>
            <a:pPr marL="571500" indent="-571500">
              <a:buFont typeface="Arial" panose="020B0604020202020204" pitchFamily="34" charset="0"/>
              <a:buChar char="•"/>
            </a:pPr>
            <a:r>
              <a:rPr lang="en-US" sz="3200" dirty="0">
                <a:hlinkClick r:id="rId4"/>
              </a:rPr>
              <a:t>Grade 8 Civics</a:t>
            </a:r>
            <a:r>
              <a:rPr lang="en-US" sz="3200" dirty="0"/>
              <a:t> will be administered to all grade 8 students as an operational test. </a:t>
            </a:r>
          </a:p>
          <a:p>
            <a:pPr marL="571500" indent="-571500">
              <a:buFont typeface="Arial" panose="020B0604020202020204" pitchFamily="34" charset="0"/>
              <a:buChar char="•"/>
            </a:pPr>
            <a:r>
              <a:rPr lang="en-US" sz="3200" dirty="0">
                <a:solidFill>
                  <a:schemeClr val="tx1"/>
                </a:solidFill>
              </a:rPr>
              <a:t>Participation still required for grade 10 but no longer part of </a:t>
            </a:r>
            <a:r>
              <a:rPr lang="en-US" sz="3200" dirty="0">
                <a:solidFill>
                  <a:schemeClr val="tx1"/>
                </a:solidFill>
                <a:hlinkClick r:id="rId5"/>
              </a:rPr>
              <a:t>competency determination</a:t>
            </a:r>
            <a:endParaRPr lang="en-US" sz="3200" dirty="0">
              <a:solidFill>
                <a:schemeClr val="tx1"/>
              </a:solidFill>
            </a:endParaRPr>
          </a:p>
          <a:p>
            <a:pPr marL="571500" indent="-571500">
              <a:buFont typeface="Arial" panose="020B0604020202020204" pitchFamily="34" charset="0"/>
              <a:buChar char="•"/>
            </a:pPr>
            <a:endParaRPr lang="en-US" dirty="0">
              <a:solidFill>
                <a:schemeClr val="tx1"/>
              </a:solidFill>
              <a:hlinkClick r:id="rId6">
                <a:extLst>
                  <a:ext uri="{A12FA001-AC4F-418D-AE19-62706E023703}">
                    <ahyp:hlinkClr xmlns:ahyp="http://schemas.microsoft.com/office/drawing/2018/hyperlinkcolor" val="tx"/>
                  </a:ext>
                </a:extLst>
              </a:hlinkClick>
            </a:endParaRPr>
          </a:p>
          <a:p>
            <a:pPr marL="1485900" lvl="2" indent="-5715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23256984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2B40E-04C7-D1FF-9866-AC29CC3311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DA46F1-0305-6A98-64E6-EE93376B48E3}"/>
              </a:ext>
            </a:extLst>
          </p:cNvPr>
          <p:cNvSpPr>
            <a:spLocks noGrp="1"/>
          </p:cNvSpPr>
          <p:nvPr>
            <p:ph type="title" idx="4294967295"/>
          </p:nvPr>
        </p:nvSpPr>
        <p:spPr>
          <a:xfrm>
            <a:off x="529249" y="388882"/>
            <a:ext cx="11369675" cy="679450"/>
          </a:xfrm>
        </p:spPr>
        <p:txBody>
          <a:bodyPr/>
          <a:lstStyle/>
          <a:p>
            <a:r>
              <a:rPr lang="en-US" sz="3600" dirty="0">
                <a:solidFill>
                  <a:srgbClr val="3647B6"/>
                </a:solidFill>
              </a:rPr>
              <a:t>Upcoming Training Sessions</a:t>
            </a:r>
            <a:endParaRPr lang="en-US" sz="3600" u="sng" dirty="0">
              <a:solidFill>
                <a:srgbClr val="3647B6"/>
              </a:solidFill>
            </a:endParaRPr>
          </a:p>
        </p:txBody>
      </p:sp>
      <p:graphicFrame>
        <p:nvGraphicFramePr>
          <p:cNvPr id="4" name="Content Placeholder 3">
            <a:extLst>
              <a:ext uri="{FF2B5EF4-FFF2-40B4-BE49-F238E27FC236}">
                <a16:creationId xmlns:a16="http://schemas.microsoft.com/office/drawing/2014/main" id="{5325F11B-0A36-9C59-D646-7D9DDCBEA2AC}"/>
              </a:ext>
            </a:extLst>
          </p:cNvPr>
          <p:cNvGraphicFramePr>
            <a:graphicFrameLocks noGrp="1"/>
          </p:cNvGraphicFramePr>
          <p:nvPr>
            <p:ph idx="4294967295"/>
            <p:extLst>
              <p:ext uri="{D42A27DB-BD31-4B8C-83A1-F6EECF244321}">
                <p14:modId xmlns:p14="http://schemas.microsoft.com/office/powerpoint/2010/main" val="1491743400"/>
              </p:ext>
            </p:extLst>
          </p:nvPr>
        </p:nvGraphicFramePr>
        <p:xfrm>
          <a:off x="293076" y="1702832"/>
          <a:ext cx="11605848" cy="2377440"/>
        </p:xfrm>
        <a:graphic>
          <a:graphicData uri="http://schemas.openxmlformats.org/drawingml/2006/table">
            <a:tbl>
              <a:tblPr firstRow="1" bandRow="1">
                <a:tableStyleId>{5C22544A-7EE6-4342-B048-85BDC9FD1C3A}</a:tableStyleId>
              </a:tblPr>
              <a:tblGrid>
                <a:gridCol w="2901462">
                  <a:extLst>
                    <a:ext uri="{9D8B030D-6E8A-4147-A177-3AD203B41FA5}">
                      <a16:colId xmlns:a16="http://schemas.microsoft.com/office/drawing/2014/main" val="3017796956"/>
                    </a:ext>
                  </a:extLst>
                </a:gridCol>
                <a:gridCol w="2574889">
                  <a:extLst>
                    <a:ext uri="{9D8B030D-6E8A-4147-A177-3AD203B41FA5}">
                      <a16:colId xmlns:a16="http://schemas.microsoft.com/office/drawing/2014/main" val="3932785478"/>
                    </a:ext>
                  </a:extLst>
                </a:gridCol>
                <a:gridCol w="3004458">
                  <a:extLst>
                    <a:ext uri="{9D8B030D-6E8A-4147-A177-3AD203B41FA5}">
                      <a16:colId xmlns:a16="http://schemas.microsoft.com/office/drawing/2014/main" val="2135605287"/>
                    </a:ext>
                  </a:extLst>
                </a:gridCol>
                <a:gridCol w="3125039">
                  <a:extLst>
                    <a:ext uri="{9D8B030D-6E8A-4147-A177-3AD203B41FA5}">
                      <a16:colId xmlns:a16="http://schemas.microsoft.com/office/drawing/2014/main" val="1534402281"/>
                    </a:ext>
                  </a:extLst>
                </a:gridCol>
              </a:tblGrid>
              <a:tr h="370840">
                <a:tc>
                  <a:txBody>
                    <a:bodyPr/>
                    <a:lstStyle/>
                    <a:p>
                      <a:r>
                        <a:rPr lang="en-US" dirty="0">
                          <a:latin typeface="Arial" panose="020B0604020202020204" pitchFamily="34" charset="0"/>
                          <a:cs typeface="Arial" panose="020B0604020202020204" pitchFamily="34" charset="0"/>
                        </a:rPr>
                        <a:t>Session</a:t>
                      </a:r>
                    </a:p>
                  </a:txBody>
                  <a:tcPr/>
                </a:tc>
                <a:tc>
                  <a:txBody>
                    <a:bodyPr/>
                    <a:lstStyle/>
                    <a:p>
                      <a:r>
                        <a:rPr lang="en-US" dirty="0">
                          <a:latin typeface="Arial" panose="020B0604020202020204" pitchFamily="34" charset="0"/>
                          <a:cs typeface="Arial" panose="020B0604020202020204" pitchFamily="34" charset="0"/>
                        </a:rPr>
                        <a:t>Date and Registration Link</a:t>
                      </a:r>
                    </a:p>
                  </a:txBody>
                  <a:tcPr/>
                </a:tc>
                <a:tc>
                  <a:txBody>
                    <a:bodyPr/>
                    <a:lstStyle/>
                    <a:p>
                      <a:r>
                        <a:rPr lang="en-US" sz="1800" b="1" i="0" kern="1200">
                          <a:solidFill>
                            <a:schemeClr val="lt1"/>
                          </a:solidFill>
                          <a:effectLst/>
                          <a:latin typeface="Arial" panose="020B0604020202020204" pitchFamily="34" charset="0"/>
                          <a:ea typeface="+mn-ea"/>
                          <a:cs typeface="Arial" panose="020B0604020202020204" pitchFamily="34" charset="0"/>
                        </a:rPr>
                        <a:t>Intended Audience</a:t>
                      </a:r>
                      <a:endParaRPr lang="en-US">
                        <a:latin typeface="Arial" panose="020B0604020202020204" pitchFamily="34" charset="0"/>
                        <a:cs typeface="Arial" panose="020B0604020202020204" pitchFamily="34" charset="0"/>
                      </a:endParaRPr>
                    </a:p>
                  </a:txBody>
                  <a:tcPr/>
                </a:tc>
                <a:tc>
                  <a:txBody>
                    <a:bodyPr/>
                    <a:lstStyle/>
                    <a:p>
                      <a:r>
                        <a:rPr lang="en-US" sz="1800" b="1" i="0" kern="1200">
                          <a:solidFill>
                            <a:schemeClr val="lt1"/>
                          </a:solidFill>
                          <a:effectLst/>
                          <a:latin typeface="Arial" panose="020B0604020202020204" pitchFamily="34" charset="0"/>
                          <a:ea typeface="+mn-ea"/>
                          <a:cs typeface="Arial" panose="020B0604020202020204" pitchFamily="34" charset="0"/>
                        </a:rPr>
                        <a:t>Recommended </a:t>
                      </a:r>
                      <a:br>
                        <a:rPr lang="en-US" sz="1800" b="1" i="0" kern="1200">
                          <a:solidFill>
                            <a:schemeClr val="lt1"/>
                          </a:solidFill>
                          <a:effectLst/>
                          <a:latin typeface="Arial" panose="020B0604020202020204" pitchFamily="34" charset="0"/>
                          <a:ea typeface="+mn-ea"/>
                          <a:cs typeface="Arial" panose="020B0604020202020204" pitchFamily="34" charset="0"/>
                        </a:rPr>
                      </a:br>
                      <a:r>
                        <a:rPr lang="en-US" sz="1800" b="1" i="0" kern="1200">
                          <a:solidFill>
                            <a:schemeClr val="lt1"/>
                          </a:solidFill>
                          <a:effectLst/>
                          <a:latin typeface="Arial" panose="020B0604020202020204" pitchFamily="34" charset="0"/>
                          <a:ea typeface="+mn-ea"/>
                          <a:cs typeface="Arial" panose="020B0604020202020204" pitchFamily="34" charset="0"/>
                        </a:rPr>
                        <a:t>Read-Ahead Materials</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39821798"/>
                  </a:ext>
                </a:extLst>
              </a:tr>
              <a:tr h="370840">
                <a:tc>
                  <a:txBody>
                    <a:bodyPr/>
                    <a:lstStyle/>
                    <a:p>
                      <a:r>
                        <a:rPr lang="en-US" sz="1800" b="0" i="0" kern="1200" dirty="0">
                          <a:solidFill>
                            <a:srgbClr val="000000"/>
                          </a:solidFill>
                          <a:effectLst/>
                          <a:latin typeface="Arial" panose="020B0604020202020204" pitchFamily="34" charset="0"/>
                          <a:ea typeface="+mn-ea"/>
                          <a:cs typeface="Arial" panose="020B0604020202020204" pitchFamily="34" charset="0"/>
                        </a:rPr>
                        <a:t>Office Hours — MCAS Portal Tasks </a:t>
                      </a:r>
                    </a:p>
                    <a:p>
                      <a:endParaRPr lang="en-US" sz="1800" b="0" i="0" kern="1200" dirty="0">
                        <a:solidFill>
                          <a:srgbClr val="000000"/>
                        </a:solidFill>
                        <a:effectLst/>
                        <a:latin typeface="Arial" panose="020B0604020202020204" pitchFamily="34" charset="0"/>
                        <a:ea typeface="+mn-ea"/>
                        <a:cs typeface="Arial" panose="020B0604020202020204" pitchFamily="34" charset="0"/>
                      </a:endParaRPr>
                    </a:p>
                    <a:p>
                      <a:r>
                        <a:rPr lang="en-US" sz="1800" b="1" i="0" kern="1200" dirty="0">
                          <a:solidFill>
                            <a:srgbClr val="000000"/>
                          </a:solidFill>
                          <a:effectLst/>
                          <a:latin typeface="Arial" panose="020B0604020202020204" pitchFamily="34" charset="0"/>
                          <a:ea typeface="+mn-ea"/>
                          <a:cs typeface="Arial" panose="020B0604020202020204" pitchFamily="34" charset="0"/>
                        </a:rPr>
                        <a:t>for February Science</a:t>
                      </a:r>
                      <a:endParaRPr lang="en-US" b="1" dirty="0">
                        <a:solidFill>
                          <a:srgbClr val="000000"/>
                        </a:solidFill>
                        <a:latin typeface="Arial" panose="020B0604020202020204" pitchFamily="34" charset="0"/>
                        <a:cs typeface="Arial" panose="020B0604020202020204" pitchFamily="34" charset="0"/>
                      </a:endParaRPr>
                    </a:p>
                  </a:txBody>
                  <a:tcPr/>
                </a:tc>
                <a:tc>
                  <a:txBody>
                    <a:bodyPr/>
                    <a:lstStyle/>
                    <a:p>
                      <a:pPr fontAlgn="t"/>
                      <a:r>
                        <a:rPr lang="en-US" u="none" strike="noStrike">
                          <a:solidFill>
                            <a:srgbClr val="0060C7"/>
                          </a:solidFill>
                          <a:effectLst/>
                          <a:latin typeface="Arial" panose="020B0604020202020204" pitchFamily="34" charset="0"/>
                          <a:cs typeface="Arial" panose="020B0604020202020204" pitchFamily="34" charset="0"/>
                          <a:hlinkClick r:id="rId3"/>
                        </a:rPr>
                        <a:t>Friday, January 31 at 9:30–10:30 a.m.</a:t>
                      </a:r>
                      <a:endParaRPr lang="en-US">
                        <a:effectLst/>
                        <a:latin typeface="Arial" panose="020B0604020202020204" pitchFamily="34" charset="0"/>
                        <a:cs typeface="Arial" panose="020B0604020202020204" pitchFamily="34" charset="0"/>
                      </a:endParaRPr>
                    </a:p>
                  </a:txBody>
                  <a:tcPr/>
                </a:tc>
                <a:tc>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High school principals and school test coordinators, district test coordinators</a:t>
                      </a:r>
                    </a:p>
                  </a:txBody>
                  <a:tcPr/>
                </a:tc>
                <a:tc>
                  <a:txBody>
                    <a:bodyPr/>
                    <a:lstStyle/>
                    <a:p>
                      <a:pPr marL="285750" indent="-285750">
                        <a:buFont typeface="Arial" panose="020B0604020202020204" pitchFamily="34" charset="0"/>
                        <a:buChar char="•"/>
                      </a:pPr>
                      <a:r>
                        <a:rPr lang="en-US" sz="1800" b="0" i="0" u="none" strike="noStrike" kern="1200" dirty="0">
                          <a:solidFill>
                            <a:schemeClr val="dk1"/>
                          </a:solidFill>
                          <a:effectLst/>
                          <a:latin typeface="Arial" panose="020B0604020202020204" pitchFamily="34" charset="0"/>
                          <a:ea typeface="+mn-ea"/>
                          <a:cs typeface="Arial" panose="020B0604020202020204" pitchFamily="34" charset="0"/>
                          <a:hlinkClick r:id="rId4"/>
                        </a:rPr>
                        <a:t>MCAS Student Registration Guide </a:t>
                      </a:r>
                      <a:endParaRPr lang="en-US" sz="1800" b="0" i="0" u="none" strike="noStrike" kern="1200" dirty="0">
                        <a:solidFill>
                          <a:schemeClr val="dk1"/>
                        </a:solidFill>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800" b="0" i="0" u="none" strike="noStrike" kern="1200" dirty="0">
                          <a:solidFill>
                            <a:schemeClr val="dk1"/>
                          </a:solidFill>
                          <a:effectLst/>
                          <a:latin typeface="Arial" panose="020B0604020202020204" pitchFamily="34" charset="0"/>
                          <a:ea typeface="+mn-ea"/>
                          <a:cs typeface="Arial" panose="020B0604020202020204" pitchFamily="34" charset="0"/>
                          <a:hlinkClick r:id="rId5"/>
                        </a:rPr>
                        <a:t>Guide to the MCAS Portal </a:t>
                      </a:r>
                      <a:endParaRPr lang="en-US" sz="1800" b="0" i="0" u="none" strike="noStrike" kern="1200" dirty="0">
                        <a:solidFill>
                          <a:schemeClr val="dk1"/>
                        </a:solidFill>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800" b="0" i="0" u="none" strike="noStrike" kern="1200" dirty="0">
                          <a:solidFill>
                            <a:schemeClr val="dk1"/>
                          </a:solidFill>
                          <a:effectLst/>
                          <a:latin typeface="Arial" panose="020B0604020202020204" pitchFamily="34" charset="0"/>
                          <a:ea typeface="+mn-ea"/>
                          <a:cs typeface="Arial" panose="020B0604020202020204" pitchFamily="34" charset="0"/>
                          <a:hlinkClick r:id="rId6"/>
                        </a:rPr>
                        <a:t>Guide to Creating and Managing Classes</a:t>
                      </a:r>
                      <a:endParaRPr lang="en-US" sz="1800" b="0" i="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97405076"/>
                  </a:ext>
                </a:extLst>
              </a:tr>
            </a:tbl>
          </a:graphicData>
        </a:graphic>
      </p:graphicFrame>
    </p:spTree>
    <p:extLst>
      <p:ext uri="{BB962C8B-B14F-4D97-AF65-F5344CB8AC3E}">
        <p14:creationId xmlns:p14="http://schemas.microsoft.com/office/powerpoint/2010/main" val="37842632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idx="4294967295"/>
          </p:nvPr>
        </p:nvSpPr>
        <p:spPr>
          <a:xfrm>
            <a:off x="1022555" y="169816"/>
            <a:ext cx="9976138" cy="1059216"/>
          </a:xfrm>
        </p:spPr>
        <p:txBody>
          <a:bodyPr>
            <a:normAutofit/>
          </a:bodyPr>
          <a:lstStyle/>
          <a:p>
            <a:r>
              <a:rPr lang="en-US" altLang="en-US" sz="4000">
                <a:solidFill>
                  <a:srgbClr val="3647B6"/>
                </a:solidFill>
              </a:rPr>
              <a:t>Next Steps</a:t>
            </a:r>
            <a:endParaRPr lang="en-US" sz="4000">
              <a:solidFill>
                <a:srgbClr val="3647B6"/>
              </a:solidFill>
            </a:endParaRPr>
          </a:p>
        </p:txBody>
      </p:sp>
      <p:sp>
        <p:nvSpPr>
          <p:cNvPr id="2" name="Content Placeholder 1">
            <a:extLst>
              <a:ext uri="{FF2B5EF4-FFF2-40B4-BE49-F238E27FC236}">
                <a16:creationId xmlns:a16="http://schemas.microsoft.com/office/drawing/2014/main" id="{8BF5F1AD-90A5-FAA2-2AA6-3367618F17F4}"/>
              </a:ext>
            </a:extLst>
          </p:cNvPr>
          <p:cNvSpPr>
            <a:spLocks noGrp="1"/>
          </p:cNvSpPr>
          <p:nvPr>
            <p:ph idx="4294967295"/>
          </p:nvPr>
        </p:nvSpPr>
        <p:spPr>
          <a:xfrm>
            <a:off x="1022555" y="1345968"/>
            <a:ext cx="10756490" cy="4710703"/>
          </a:xfrm>
        </p:spPr>
        <p:txBody>
          <a:bodyPr>
            <a:normAutofit/>
          </a:bodyPr>
          <a:lstStyle/>
          <a:p>
            <a:r>
              <a:rPr lang="en-US" altLang="en-US" sz="3200" b="1"/>
              <a:t>Today: </a:t>
            </a:r>
            <a:r>
              <a:rPr lang="en-US" altLang="en-US" sz="3200"/>
              <a:t>Complete the evaluation form.</a:t>
            </a:r>
          </a:p>
          <a:p>
            <a:pPr lvl="1"/>
            <a:r>
              <a:rPr lang="en-US" altLang="en-US" sz="2800"/>
              <a:t>Responses are associated with the name and email address used to log in.</a:t>
            </a:r>
          </a:p>
          <a:p>
            <a:pPr lvl="1"/>
            <a:r>
              <a:rPr lang="en-US" altLang="en-US" sz="2800"/>
              <a:t>Email your input to </a:t>
            </a:r>
            <a:r>
              <a:rPr lang="en-US" altLang="en-US" sz="2800">
                <a:hlinkClick r:id="rId2"/>
              </a:rPr>
              <a:t>mcas@mass.gov</a:t>
            </a:r>
            <a:r>
              <a:rPr lang="en-US" altLang="en-US" sz="2800"/>
              <a:t> if you have problems accessing or completing the form.</a:t>
            </a:r>
          </a:p>
          <a:p>
            <a:r>
              <a:rPr lang="en-US" altLang="en-US" sz="3200" b="1"/>
              <a:t>Within one week: </a:t>
            </a:r>
          </a:p>
          <a:p>
            <a:pPr lvl="1"/>
            <a:r>
              <a:rPr lang="en-US" altLang="en-US" sz="2800"/>
              <a:t>Receive an email with the Q&amp;A from this session</a:t>
            </a:r>
          </a:p>
          <a:p>
            <a:pPr lvl="1"/>
            <a:r>
              <a:rPr lang="en-US" altLang="en-US" sz="2800"/>
              <a:t>Recording will be available </a:t>
            </a:r>
          </a:p>
        </p:txBody>
      </p:sp>
    </p:spTree>
    <p:extLst>
      <p:ext uri="{BB962C8B-B14F-4D97-AF65-F5344CB8AC3E}">
        <p14:creationId xmlns:p14="http://schemas.microsoft.com/office/powerpoint/2010/main" val="20448198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A972CD-2840-6F6F-1B06-D0E024C1B816}"/>
              </a:ext>
            </a:extLst>
          </p:cNvPr>
          <p:cNvSpPr>
            <a:spLocks noGrp="1"/>
          </p:cNvSpPr>
          <p:nvPr>
            <p:ph type="title" idx="4294967295"/>
          </p:nvPr>
        </p:nvSpPr>
        <p:spPr>
          <a:xfrm>
            <a:off x="339792" y="171450"/>
            <a:ext cx="10514013" cy="1041400"/>
          </a:xfrm>
        </p:spPr>
        <p:txBody>
          <a:bodyPr/>
          <a:lstStyle/>
          <a:p>
            <a:r>
              <a:rPr lang="en-US" sz="4000">
                <a:solidFill>
                  <a:srgbClr val="3647B6"/>
                </a:solidFill>
              </a:rPr>
              <a:t>Email and Phone Support </a:t>
            </a:r>
          </a:p>
        </p:txBody>
      </p:sp>
      <p:sp>
        <p:nvSpPr>
          <p:cNvPr id="2" name="Text Placeholder 1">
            <a:extLst>
              <a:ext uri="{FF2B5EF4-FFF2-40B4-BE49-F238E27FC236}">
                <a16:creationId xmlns:a16="http://schemas.microsoft.com/office/drawing/2014/main" id="{1C6A7017-17C6-F511-1D48-8093C62BB9FA}"/>
              </a:ext>
            </a:extLst>
          </p:cNvPr>
          <p:cNvSpPr>
            <a:spLocks noGrp="1"/>
          </p:cNvSpPr>
          <p:nvPr>
            <p:ph type="body" idx="4294967295"/>
          </p:nvPr>
        </p:nvSpPr>
        <p:spPr>
          <a:xfrm>
            <a:off x="339791" y="1212851"/>
            <a:ext cx="5157788" cy="676275"/>
          </a:xfrm>
        </p:spPr>
        <p:txBody>
          <a:bodyPr/>
          <a:lstStyle/>
          <a:p>
            <a:pPr marL="0" indent="0">
              <a:buNone/>
            </a:pPr>
            <a:r>
              <a:rPr lang="en-US" b="1">
                <a:latin typeface="Arial" panose="020B0604020202020204" pitchFamily="34" charset="0"/>
                <a:cs typeface="Arial" panose="020B0604020202020204" pitchFamily="34" charset="0"/>
              </a:rPr>
              <a:t>MCAS Service Center </a:t>
            </a:r>
          </a:p>
        </p:txBody>
      </p:sp>
      <p:sp>
        <p:nvSpPr>
          <p:cNvPr id="3" name="Content Placeholder 2">
            <a:extLst>
              <a:ext uri="{FF2B5EF4-FFF2-40B4-BE49-F238E27FC236}">
                <a16:creationId xmlns:a16="http://schemas.microsoft.com/office/drawing/2014/main" id="{10F3C2F1-C065-1C59-D812-2C29FFD6A6D3}"/>
              </a:ext>
            </a:extLst>
          </p:cNvPr>
          <p:cNvSpPr>
            <a:spLocks noGrp="1"/>
          </p:cNvSpPr>
          <p:nvPr>
            <p:ph sz="half" idx="4294967295"/>
          </p:nvPr>
        </p:nvSpPr>
        <p:spPr>
          <a:xfrm>
            <a:off x="461963" y="1889126"/>
            <a:ext cx="5775875" cy="4022725"/>
          </a:xfrm>
        </p:spPr>
        <p:txBody>
          <a:bodyPr>
            <a:normAutofit/>
          </a:bodyPr>
          <a:lstStyle/>
          <a:p>
            <a:pPr>
              <a:buClr>
                <a:srgbClr val="010203"/>
              </a:buClr>
            </a:pPr>
            <a:r>
              <a:rPr lang="en-US">
                <a:latin typeface="Arial" panose="020B0604020202020204" pitchFamily="34" charset="0"/>
                <a:cs typeface="Arial" panose="020B0604020202020204" pitchFamily="34" charset="0"/>
              </a:rPr>
              <a:t>Questions on logistics and technology</a:t>
            </a:r>
            <a:br>
              <a:rPr lang="en-US">
                <a:latin typeface="Arial" panose="020B0604020202020204" pitchFamily="34" charset="0"/>
                <a:cs typeface="Arial" panose="020B0604020202020204" pitchFamily="34" charset="0"/>
              </a:rPr>
            </a:br>
            <a:endParaRPr lang="en-US" sz="1200"/>
          </a:p>
          <a:p>
            <a:pPr marL="852589" lvl="1" indent="-457200">
              <a:buClr>
                <a:srgbClr val="010203"/>
              </a:buClr>
            </a:pPr>
            <a:r>
              <a:rPr lang="en-US" b="1">
                <a:latin typeface="Arial" panose="020B0604020202020204" pitchFamily="34" charset="0"/>
                <a:cs typeface="Arial" panose="020B0604020202020204" pitchFamily="34" charset="0"/>
              </a:rPr>
              <a:t>Web: </a:t>
            </a:r>
            <a:r>
              <a:rPr lang="en-US">
                <a:latin typeface="Arial" panose="020B0604020202020204" pitchFamily="34" charset="0"/>
                <a:cs typeface="Arial" panose="020B0604020202020204" pitchFamily="34" charset="0"/>
                <a:hlinkClick r:id="rId3"/>
              </a:rPr>
              <a:t>https://mcas.onlinehelp.cognia.org/</a:t>
            </a:r>
            <a:r>
              <a:rPr lang="en-US">
                <a:latin typeface="Arial" panose="020B0604020202020204" pitchFamily="34" charset="0"/>
                <a:cs typeface="Arial" panose="020B0604020202020204" pitchFamily="34" charset="0"/>
              </a:rPr>
              <a:t> </a:t>
            </a:r>
          </a:p>
          <a:p>
            <a:pPr marL="852589" lvl="1" indent="-457200">
              <a:buClr>
                <a:srgbClr val="010203"/>
              </a:buClr>
            </a:pPr>
            <a:r>
              <a:rPr lang="en-US" b="1">
                <a:latin typeface="Arial" panose="020B0604020202020204" pitchFamily="34" charset="0"/>
                <a:cs typeface="Arial" panose="020B0604020202020204" pitchFamily="34" charset="0"/>
              </a:rPr>
              <a:t>Email: </a:t>
            </a:r>
            <a:r>
              <a:rPr lang="en-US" sz="2299">
                <a:hlinkClick r:id="rId4"/>
              </a:rPr>
              <a:t>mcas@cognia.org</a:t>
            </a:r>
            <a:endParaRPr lang="en-US" sz="2299"/>
          </a:p>
          <a:p>
            <a:pPr marL="852589" lvl="1" indent="-457200">
              <a:buClr>
                <a:srgbClr val="010203"/>
              </a:buClr>
            </a:pPr>
            <a:r>
              <a:rPr lang="en-US" b="1">
                <a:latin typeface="Arial" panose="020B0604020202020204" pitchFamily="34" charset="0"/>
                <a:cs typeface="Arial" panose="020B0604020202020204" pitchFamily="34" charset="0"/>
              </a:rPr>
              <a:t>Phone: </a:t>
            </a:r>
            <a:r>
              <a:rPr lang="en-US">
                <a:latin typeface="Arial" panose="020B0604020202020204" pitchFamily="34" charset="0"/>
                <a:cs typeface="Arial" panose="020B0604020202020204" pitchFamily="34" charset="0"/>
              </a:rPr>
              <a:t>800-737-5103</a:t>
            </a:r>
          </a:p>
          <a:p>
            <a:pPr marL="852589" lvl="1" indent="-457200">
              <a:buClr>
                <a:srgbClr val="010203"/>
              </a:buClr>
            </a:pPr>
            <a:r>
              <a:rPr lang="en-US" b="1"/>
              <a:t>TTY: </a:t>
            </a:r>
            <a:r>
              <a:rPr lang="en-US"/>
              <a:t>888-222-1671</a:t>
            </a:r>
          </a:p>
          <a:p>
            <a:pPr marL="852589" lvl="1" indent="-457200">
              <a:buClr>
                <a:srgbClr val="010203"/>
              </a:buClr>
            </a:pPr>
            <a:r>
              <a:rPr lang="en-US" b="0" i="0">
                <a:solidFill>
                  <a:srgbClr val="000000"/>
                </a:solidFill>
                <a:effectLst/>
                <a:latin typeface="Helvetica" panose="020B0604020202020204" pitchFamily="34" charset="0"/>
              </a:rPr>
              <a:t>Live chat is available at the link on the bottom of the page at the </a:t>
            </a:r>
            <a:r>
              <a:rPr lang="en-US" b="0" i="0" u="sng">
                <a:solidFill>
                  <a:srgbClr val="337AB7"/>
                </a:solidFill>
                <a:effectLst/>
                <a:latin typeface="Helvetica" panose="020B0604020202020204" pitchFamily="34" charset="0"/>
                <a:hlinkClick r:id="rId3"/>
              </a:rPr>
              <a:t>MCAS Resource Center</a:t>
            </a:r>
            <a:endParaRPr lang="en-US"/>
          </a:p>
          <a:p>
            <a:endParaRPr lang="en-US"/>
          </a:p>
        </p:txBody>
      </p:sp>
      <p:sp>
        <p:nvSpPr>
          <p:cNvPr id="4" name="Text Placeholder 3">
            <a:extLst>
              <a:ext uri="{FF2B5EF4-FFF2-40B4-BE49-F238E27FC236}">
                <a16:creationId xmlns:a16="http://schemas.microsoft.com/office/drawing/2014/main" id="{4FAEE545-508E-BBC8-B75B-D911AD48B8DB}"/>
              </a:ext>
            </a:extLst>
          </p:cNvPr>
          <p:cNvSpPr>
            <a:spLocks noGrp="1"/>
          </p:cNvSpPr>
          <p:nvPr>
            <p:ph type="body" sz="quarter" idx="4294967295"/>
          </p:nvPr>
        </p:nvSpPr>
        <p:spPr>
          <a:xfrm>
            <a:off x="6550028" y="1212851"/>
            <a:ext cx="5640387" cy="676275"/>
          </a:xfrm>
        </p:spPr>
        <p:txBody>
          <a:bodyPr>
            <a:noAutofit/>
          </a:bodyPr>
          <a:lstStyle/>
          <a:p>
            <a:pPr marL="0" indent="0">
              <a:buNone/>
            </a:pPr>
            <a:r>
              <a:rPr lang="en-US" b="1">
                <a:latin typeface="Arial" panose="020B0604020202020204" pitchFamily="34" charset="0"/>
                <a:cs typeface="Arial" panose="020B0604020202020204" pitchFamily="34" charset="0"/>
              </a:rPr>
              <a:t>DESE Student Assessment Services</a:t>
            </a:r>
          </a:p>
        </p:txBody>
      </p:sp>
      <p:sp>
        <p:nvSpPr>
          <p:cNvPr id="5" name="Content Placeholder 4">
            <a:extLst>
              <a:ext uri="{FF2B5EF4-FFF2-40B4-BE49-F238E27FC236}">
                <a16:creationId xmlns:a16="http://schemas.microsoft.com/office/drawing/2014/main" id="{60287B2E-8978-C144-AD68-11C997FF9006}"/>
              </a:ext>
            </a:extLst>
          </p:cNvPr>
          <p:cNvSpPr>
            <a:spLocks noGrp="1"/>
          </p:cNvSpPr>
          <p:nvPr>
            <p:ph sz="quarter" idx="4294967295"/>
          </p:nvPr>
        </p:nvSpPr>
        <p:spPr>
          <a:xfrm>
            <a:off x="6703501" y="2134840"/>
            <a:ext cx="5258313" cy="3509850"/>
          </a:xfrm>
        </p:spPr>
        <p:txBody>
          <a:bodyPr/>
          <a:lstStyle/>
          <a:p>
            <a:pPr>
              <a:buClr>
                <a:srgbClr val="010203"/>
              </a:buClr>
            </a:pPr>
            <a:r>
              <a:rPr lang="en-US">
                <a:latin typeface="Arial" panose="020B0604020202020204" pitchFamily="34" charset="0"/>
                <a:cs typeface="Arial" panose="020B0604020202020204" pitchFamily="34" charset="0"/>
              </a:rPr>
              <a:t>Policy questions (e.g., student participation, accommodations)</a:t>
            </a:r>
            <a:br>
              <a:rPr lang="en-US">
                <a:latin typeface="Arial" panose="020B0604020202020204" pitchFamily="34" charset="0"/>
                <a:cs typeface="Arial" panose="020B0604020202020204" pitchFamily="34" charset="0"/>
              </a:rPr>
            </a:br>
            <a:endParaRPr lang="en-US" sz="1200"/>
          </a:p>
          <a:p>
            <a:pPr marL="852589" lvl="1" indent="-457200">
              <a:buClr>
                <a:srgbClr val="010203"/>
              </a:buClr>
            </a:pPr>
            <a:r>
              <a:rPr lang="en-US" b="1">
                <a:latin typeface="Arial" panose="020B0604020202020204" pitchFamily="34" charset="0"/>
                <a:cs typeface="Arial" panose="020B0604020202020204" pitchFamily="34" charset="0"/>
              </a:rPr>
              <a:t>Web: </a:t>
            </a:r>
            <a:r>
              <a:rPr lang="en-US">
                <a:latin typeface="Arial" panose="020B0604020202020204" pitchFamily="34" charset="0"/>
                <a:cs typeface="Arial" panose="020B0604020202020204" pitchFamily="34" charset="0"/>
                <a:hlinkClick r:id="rId5"/>
              </a:rPr>
              <a:t>www.doe.mass.edu/mcas</a:t>
            </a:r>
            <a:r>
              <a:rPr lang="en-US">
                <a:latin typeface="Arial" panose="020B0604020202020204" pitchFamily="34" charset="0"/>
                <a:cs typeface="Arial" panose="020B0604020202020204" pitchFamily="34" charset="0"/>
              </a:rPr>
              <a:t> </a:t>
            </a:r>
            <a:endParaRPr lang="en-US" sz="2199"/>
          </a:p>
          <a:p>
            <a:pPr marL="852589" lvl="1" indent="-457200">
              <a:buClr>
                <a:srgbClr val="010203"/>
              </a:buClr>
            </a:pPr>
            <a:r>
              <a:rPr lang="en-US" b="1">
                <a:latin typeface="Arial" panose="020B0604020202020204" pitchFamily="34" charset="0"/>
                <a:cs typeface="Arial" panose="020B0604020202020204" pitchFamily="34" charset="0"/>
              </a:rPr>
              <a:t>Email: </a:t>
            </a:r>
            <a:r>
              <a:rPr lang="en-US">
                <a:latin typeface="Arial" panose="020B0604020202020204" pitchFamily="34" charset="0"/>
                <a:cs typeface="Arial" panose="020B0604020202020204" pitchFamily="34" charset="0"/>
                <a:hlinkClick r:id="rId6"/>
              </a:rPr>
              <a:t>mcas@mass.gov</a:t>
            </a:r>
            <a:r>
              <a:rPr lang="en-US">
                <a:latin typeface="Arial" panose="020B0604020202020204" pitchFamily="34" charset="0"/>
                <a:cs typeface="Arial" panose="020B0604020202020204" pitchFamily="34" charset="0"/>
              </a:rPr>
              <a:t> </a:t>
            </a:r>
          </a:p>
          <a:p>
            <a:pPr marL="852589" lvl="1" indent="-457200">
              <a:buClr>
                <a:srgbClr val="010203"/>
              </a:buClr>
            </a:pPr>
            <a:r>
              <a:rPr lang="en-US" b="1">
                <a:latin typeface="Arial" panose="020B0604020202020204" pitchFamily="34" charset="0"/>
                <a:cs typeface="Arial" panose="020B0604020202020204" pitchFamily="34" charset="0"/>
              </a:rPr>
              <a:t>Phone: </a:t>
            </a:r>
            <a:r>
              <a:rPr lang="en-US">
                <a:latin typeface="Arial" panose="020B0604020202020204" pitchFamily="34" charset="0"/>
                <a:cs typeface="Arial" panose="020B0604020202020204" pitchFamily="34" charset="0"/>
              </a:rPr>
              <a:t>781-338-3625</a:t>
            </a:r>
          </a:p>
          <a:p>
            <a:pPr marL="852589" lvl="1" indent="-457200">
              <a:buClr>
                <a:srgbClr val="010203"/>
              </a:buClr>
            </a:pPr>
            <a:r>
              <a:rPr lang="en-US" b="1"/>
              <a:t>TTY: </a:t>
            </a:r>
            <a:r>
              <a:rPr lang="en-US"/>
              <a:t>800-439-2370</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47138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8199" y="2882157"/>
            <a:ext cx="11078498" cy="1129404"/>
          </a:xfrm>
        </p:spPr>
        <p:txBody>
          <a:bodyPr>
            <a:noAutofit/>
          </a:bodyPr>
          <a:lstStyle/>
          <a:p>
            <a:r>
              <a:rPr lang="en-US" sz="5400" dirty="0"/>
              <a:t>8. Protocols for PBT </a:t>
            </a:r>
            <a:br>
              <a:rPr lang="en-US" sz="4000" dirty="0"/>
            </a:br>
            <a:br>
              <a:rPr lang="en-US" sz="1200" dirty="0"/>
            </a:br>
            <a:r>
              <a:rPr lang="en-US" sz="4400" dirty="0"/>
              <a:t>    - Accommodations A1 and EL1</a:t>
            </a:r>
            <a:endParaRPr lang="en-US" sz="4000" dirty="0"/>
          </a:p>
        </p:txBody>
      </p:sp>
    </p:spTree>
    <p:extLst>
      <p:ext uri="{BB962C8B-B14F-4D97-AF65-F5344CB8AC3E}">
        <p14:creationId xmlns:p14="http://schemas.microsoft.com/office/powerpoint/2010/main" val="20461719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176111"/>
            <a:ext cx="10515600" cy="866793"/>
          </a:xfrm>
        </p:spPr>
        <p:txBody>
          <a:bodyPr>
            <a:normAutofit/>
          </a:bodyPr>
          <a:lstStyle/>
          <a:p>
            <a:r>
              <a:rPr lang="en-US" sz="4400"/>
              <a:t>Booklets for Spring 2025</a:t>
            </a:r>
          </a:p>
        </p:txBody>
      </p:sp>
      <p:graphicFrame>
        <p:nvGraphicFramePr>
          <p:cNvPr id="4" name="Table 9">
            <a:extLst>
              <a:ext uri="{FF2B5EF4-FFF2-40B4-BE49-F238E27FC236}">
                <a16:creationId xmlns:a16="http://schemas.microsoft.com/office/drawing/2014/main" id="{DD2FBA26-388E-E758-A963-8A3B99D464E3}"/>
              </a:ext>
            </a:extLst>
          </p:cNvPr>
          <p:cNvGraphicFramePr>
            <a:graphicFrameLocks/>
          </p:cNvGraphicFramePr>
          <p:nvPr>
            <p:extLst>
              <p:ext uri="{D42A27DB-BD31-4B8C-83A1-F6EECF244321}">
                <p14:modId xmlns:p14="http://schemas.microsoft.com/office/powerpoint/2010/main" val="1382310419"/>
              </p:ext>
            </p:extLst>
          </p:nvPr>
        </p:nvGraphicFramePr>
        <p:xfrm>
          <a:off x="568325" y="1151656"/>
          <a:ext cx="11369673" cy="3992880"/>
        </p:xfrm>
        <a:graphic>
          <a:graphicData uri="http://schemas.openxmlformats.org/drawingml/2006/table">
            <a:tbl>
              <a:tblPr firstRow="1" bandRow="1">
                <a:tableStyleId>{5C22544A-7EE6-4342-B048-85BDC9FD1C3A}</a:tableStyleId>
              </a:tblPr>
              <a:tblGrid>
                <a:gridCol w="4033172">
                  <a:extLst>
                    <a:ext uri="{9D8B030D-6E8A-4147-A177-3AD203B41FA5}">
                      <a16:colId xmlns:a16="http://schemas.microsoft.com/office/drawing/2014/main" val="3865409402"/>
                    </a:ext>
                  </a:extLst>
                </a:gridCol>
                <a:gridCol w="3546610">
                  <a:extLst>
                    <a:ext uri="{9D8B030D-6E8A-4147-A177-3AD203B41FA5}">
                      <a16:colId xmlns:a16="http://schemas.microsoft.com/office/drawing/2014/main" val="823362921"/>
                    </a:ext>
                  </a:extLst>
                </a:gridCol>
                <a:gridCol w="3789891">
                  <a:extLst>
                    <a:ext uri="{9D8B030D-6E8A-4147-A177-3AD203B41FA5}">
                      <a16:colId xmlns:a16="http://schemas.microsoft.com/office/drawing/2014/main" val="4241234575"/>
                    </a:ext>
                  </a:extLst>
                </a:gridCol>
              </a:tblGrid>
              <a:tr h="348991">
                <a:tc>
                  <a:txBody>
                    <a:bodyPr/>
                    <a:lstStyle/>
                    <a:p>
                      <a:r>
                        <a:rPr lang="en-US" sz="1600">
                          <a:latin typeface="Arial" panose="020B0604020202020204" pitchFamily="34" charset="0"/>
                          <a:cs typeface="Arial" panose="020B0604020202020204" pitchFamily="34" charset="0"/>
                        </a:rPr>
                        <a:t>Grades/Subjects</a:t>
                      </a:r>
                    </a:p>
                  </a:txBody>
                  <a:tcPr/>
                </a:tc>
                <a:tc>
                  <a:txBody>
                    <a:bodyPr/>
                    <a:lstStyle/>
                    <a:p>
                      <a:r>
                        <a:rPr lang="en-US">
                          <a:latin typeface="Arial" panose="020B0604020202020204" pitchFamily="34" charset="0"/>
                          <a:cs typeface="Arial" panose="020B0604020202020204" pitchFamily="34" charset="0"/>
                        </a:rPr>
                        <a:t>Type of booklets</a:t>
                      </a:r>
                    </a:p>
                  </a:txBody>
                  <a:tcPr/>
                </a:tc>
                <a:tc>
                  <a:txBody>
                    <a:bodyPr/>
                    <a:lstStyle/>
                    <a:p>
                      <a:r>
                        <a:rPr lang="en-US">
                          <a:latin typeface="Arial" panose="020B0604020202020204" pitchFamily="34" charset="0"/>
                          <a:cs typeface="Arial" panose="020B0604020202020204" pitchFamily="34" charset="0"/>
                        </a:rPr>
                        <a:t># of booklets and description</a:t>
                      </a:r>
                    </a:p>
                  </a:txBody>
                  <a:tcPr/>
                </a:tc>
                <a:extLst>
                  <a:ext uri="{0D108BD9-81ED-4DB2-BD59-A6C34878D82A}">
                    <a16:rowId xmlns:a16="http://schemas.microsoft.com/office/drawing/2014/main" val="2268817648"/>
                  </a:ext>
                </a:extLst>
              </a:tr>
              <a:tr h="860527">
                <a:tc>
                  <a:txBody>
                    <a:bodyPr/>
                    <a:lstStyle/>
                    <a:p>
                      <a:r>
                        <a:rPr lang="en-US" sz="2000">
                          <a:latin typeface="Arial" panose="020B0604020202020204" pitchFamily="34" charset="0"/>
                          <a:cs typeface="Arial" panose="020B0604020202020204" pitchFamily="34" charset="0"/>
                        </a:rPr>
                        <a:t>Grades </a:t>
                      </a:r>
                      <a:r>
                        <a:rPr lang="en-US" sz="2000" kern="1200">
                          <a:solidFill>
                            <a:schemeClr val="dk1"/>
                          </a:solidFill>
                          <a:latin typeface="Arial" panose="020B0604020202020204" pitchFamily="34" charset="0"/>
                          <a:ea typeface="+mn-ea"/>
                          <a:cs typeface="Arial" panose="020B0604020202020204" pitchFamily="34" charset="0"/>
                        </a:rPr>
                        <a:t>3–8 tests </a:t>
                      </a:r>
                    </a:p>
                  </a:txBody>
                  <a:tcPr/>
                </a:tc>
                <a:tc>
                  <a:txBody>
                    <a:bodyPr/>
                    <a:lstStyle/>
                    <a:p>
                      <a:r>
                        <a:rPr lang="en-US" sz="2000">
                          <a:latin typeface="Arial" panose="020B0604020202020204" pitchFamily="34" charset="0"/>
                          <a:cs typeface="Arial" panose="020B0604020202020204" pitchFamily="34" charset="0"/>
                        </a:rPr>
                        <a:t>Combined test &amp; answer booklets</a:t>
                      </a:r>
                    </a:p>
                  </a:txBody>
                  <a:tcPr/>
                </a:tc>
                <a:tc>
                  <a:txBody>
                    <a:bodyPr/>
                    <a:lstStyle/>
                    <a:p>
                      <a:r>
                        <a:rPr lang="en-US" sz="2000">
                          <a:latin typeface="Arial" panose="020B0604020202020204" pitchFamily="34" charset="0"/>
                          <a:cs typeface="Arial" panose="020B0604020202020204" pitchFamily="34" charset="0"/>
                        </a:rPr>
                        <a:t>One booklet per subject </a:t>
                      </a:r>
                      <a:br>
                        <a:rPr lang="en-US" sz="2000">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(both sessions for each subject in a single booklet)</a:t>
                      </a:r>
                    </a:p>
                  </a:txBody>
                  <a:tcPr/>
                </a:tc>
                <a:extLst>
                  <a:ext uri="{0D108BD9-81ED-4DB2-BD59-A6C34878D82A}">
                    <a16:rowId xmlns:a16="http://schemas.microsoft.com/office/drawing/2014/main" val="4101588781"/>
                  </a:ext>
                </a:extLst>
              </a:tr>
              <a:tr h="602369">
                <a:tc>
                  <a:txBody>
                    <a:bodyPr/>
                    <a:lstStyle/>
                    <a:p>
                      <a:r>
                        <a:rPr lang="en-US" sz="2000">
                          <a:latin typeface="Arial" panose="020B0604020202020204" pitchFamily="34" charset="0"/>
                          <a:cs typeface="Arial" panose="020B0604020202020204" pitchFamily="34" charset="0"/>
                        </a:rPr>
                        <a:t>Grade 10 ELA and Mathematics,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rial" panose="020B0604020202020204" pitchFamily="34" charset="0"/>
                          <a:cs typeface="Arial" panose="020B0604020202020204" pitchFamily="34" charset="0"/>
                        </a:rPr>
                        <a:t>Biology and Introductory Physics</a:t>
                      </a:r>
                    </a:p>
                  </a:txBody>
                  <a:tcPr/>
                </a:tc>
                <a:tc>
                  <a:txBody>
                    <a:bodyPr/>
                    <a:lstStyle/>
                    <a:p>
                      <a:r>
                        <a:rPr lang="en-US" sz="2000">
                          <a:latin typeface="Arial" panose="020B0604020202020204" pitchFamily="34" charset="0"/>
                          <a:cs typeface="Arial" panose="020B0604020202020204" pitchFamily="34" charset="0"/>
                        </a:rPr>
                        <a:t>Combined test &amp; answer booklets</a:t>
                      </a:r>
                    </a:p>
                  </a:txBody>
                  <a:tcPr/>
                </a:tc>
                <a:tc>
                  <a:txBody>
                    <a:bodyPr/>
                    <a:lstStyle/>
                    <a:p>
                      <a:r>
                        <a:rPr lang="en-US" sz="2000">
                          <a:latin typeface="Arial" panose="020B0604020202020204" pitchFamily="34" charset="0"/>
                          <a:cs typeface="Arial" panose="020B0604020202020204" pitchFamily="34" charset="0"/>
                        </a:rPr>
                        <a:t>One booklet per session </a:t>
                      </a:r>
                      <a:br>
                        <a:rPr lang="en-US" sz="2000">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(two booklets total)</a:t>
                      </a:r>
                    </a:p>
                  </a:txBody>
                  <a:tcPr/>
                </a:tc>
                <a:extLst>
                  <a:ext uri="{0D108BD9-81ED-4DB2-BD59-A6C34878D82A}">
                    <a16:rowId xmlns:a16="http://schemas.microsoft.com/office/drawing/2014/main" val="4249386041"/>
                  </a:ext>
                </a:extLst>
              </a:tr>
              <a:tr h="860527">
                <a:tc>
                  <a:txBody>
                    <a:bodyPr/>
                    <a:lstStyle/>
                    <a:p>
                      <a:r>
                        <a:rPr lang="en-US" sz="2000">
                          <a:latin typeface="Arial" panose="020B0604020202020204" pitchFamily="34" charset="0"/>
                          <a:cs typeface="Arial" panose="020B0604020202020204" pitchFamily="34" charset="0"/>
                        </a:rPr>
                        <a:t>Spanish/English editions (grades 3–8 and 10 Mathematics, grades 5 and 8 STE, grade 8 Civics, high school Biology and Introductory Physics)</a:t>
                      </a:r>
                    </a:p>
                    <a:p>
                      <a:endParaRPr lang="en-US" sz="2000">
                        <a:latin typeface="Arial" panose="020B0604020202020204" pitchFamily="34" charset="0"/>
                        <a:cs typeface="Arial" panose="020B0604020202020204" pitchFamily="34" charset="0"/>
                      </a:endParaRPr>
                    </a:p>
                  </a:txBody>
                  <a:tcPr/>
                </a:tc>
                <a:tc>
                  <a:txBody>
                    <a:bodyPr/>
                    <a:lstStyle/>
                    <a:p>
                      <a:r>
                        <a:rPr lang="en-US" sz="2000">
                          <a:latin typeface="Arial" panose="020B0604020202020204" pitchFamily="34" charset="0"/>
                          <a:cs typeface="Arial" panose="020B0604020202020204" pitchFamily="34" charset="0"/>
                        </a:rPr>
                        <a:t>Separate test booklets and answer booklets</a:t>
                      </a:r>
                    </a:p>
                  </a:txBody>
                  <a:tcPr/>
                </a:tc>
                <a:tc>
                  <a:txBody>
                    <a:bodyPr/>
                    <a:lstStyle/>
                    <a:p>
                      <a:r>
                        <a:rPr lang="en-US" sz="2000">
                          <a:latin typeface="Arial" panose="020B0604020202020204" pitchFamily="34" charset="0"/>
                          <a:cs typeface="Arial" panose="020B0604020202020204" pitchFamily="34" charset="0"/>
                        </a:rPr>
                        <a:t>One test booklet for each session, and one answer booklet for each session (four booklets total)</a:t>
                      </a:r>
                    </a:p>
                  </a:txBody>
                  <a:tcPr/>
                </a:tc>
                <a:extLst>
                  <a:ext uri="{0D108BD9-81ED-4DB2-BD59-A6C34878D82A}">
                    <a16:rowId xmlns:a16="http://schemas.microsoft.com/office/drawing/2014/main" val="2835499779"/>
                  </a:ext>
                </a:extLst>
              </a:tr>
            </a:tbl>
          </a:graphicData>
        </a:graphic>
      </p:graphicFrame>
      <p:sp>
        <p:nvSpPr>
          <p:cNvPr id="5" name="TextBox 4">
            <a:extLst>
              <a:ext uri="{FF2B5EF4-FFF2-40B4-BE49-F238E27FC236}">
                <a16:creationId xmlns:a16="http://schemas.microsoft.com/office/drawing/2014/main" id="{C4B0FE89-1C5F-D973-4C8D-F1355C9C75CA}"/>
              </a:ext>
            </a:extLst>
          </p:cNvPr>
          <p:cNvSpPr txBox="1"/>
          <p:nvPr/>
        </p:nvSpPr>
        <p:spPr>
          <a:xfrm>
            <a:off x="1112024" y="5488638"/>
            <a:ext cx="10282273" cy="646331"/>
          </a:xfrm>
          <a:prstGeom prst="rect">
            <a:avLst/>
          </a:prstGeom>
          <a:solidFill>
            <a:schemeClr val="bg1"/>
          </a:solidFill>
        </p:spPr>
        <p:txBody>
          <a:bodyPr wrap="square" rtlCol="0">
            <a:spAutoFit/>
          </a:bodyPr>
          <a:lstStyle/>
          <a:p>
            <a:r>
              <a:rPr lang="en-US" b="1">
                <a:latin typeface="Arial" panose="020B0604020202020204" pitchFamily="34" charset="0"/>
                <a:cs typeface="Arial" panose="020B0604020202020204" pitchFamily="34" charset="0"/>
              </a:rPr>
              <a:t>Secure PBT materials </a:t>
            </a:r>
            <a:r>
              <a:rPr lang="en-US">
                <a:latin typeface="Arial" panose="020B0604020202020204" pitchFamily="34" charset="0"/>
                <a:cs typeface="Arial" panose="020B0604020202020204" pitchFamily="34" charset="0"/>
              </a:rPr>
              <a:t>include these booklets, test questions not publicly released by DESE, and student responses.  </a:t>
            </a:r>
          </a:p>
        </p:txBody>
      </p:sp>
    </p:spTree>
    <p:extLst>
      <p:ext uri="{BB962C8B-B14F-4D97-AF65-F5344CB8AC3E}">
        <p14:creationId xmlns:p14="http://schemas.microsoft.com/office/powerpoint/2010/main" val="33133564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1109290" cy="866793"/>
          </a:xfrm>
        </p:spPr>
        <p:txBody>
          <a:bodyPr>
            <a:noAutofit/>
          </a:bodyPr>
          <a:lstStyle/>
          <a:p>
            <a:r>
              <a:rPr lang="en-US" sz="3800"/>
              <a:t>Receive Test Materials and Prepare for Distribution</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673679"/>
            <a:ext cx="10921181" cy="4441986"/>
          </a:xfrm>
        </p:spPr>
        <p:txBody>
          <a:bodyPr>
            <a:normAutofit fontScale="92500"/>
          </a:bodyPr>
          <a:lstStyle/>
          <a:p>
            <a:pPr marL="457200" indent="-457200">
              <a:buFont typeface="Arial" panose="020B0604020202020204" pitchFamily="34" charset="0"/>
              <a:buChar char="•"/>
            </a:pPr>
            <a:r>
              <a:rPr lang="en-US" sz="3200"/>
              <a:t>Account for secure materials using ID #s on packing slips, and document the counts on internal tracking forms and Materials Summary. </a:t>
            </a:r>
          </a:p>
          <a:p>
            <a:pPr marL="914400" lvl="1" indent="-457200">
              <a:buFont typeface="Arial" panose="020B0604020202020204" pitchFamily="34" charset="0"/>
              <a:buChar char="•"/>
            </a:pPr>
            <a:r>
              <a:rPr lang="en-US" sz="2400">
                <a:solidFill>
                  <a:schemeClr val="tx1"/>
                </a:solidFill>
              </a:rPr>
              <a:t>DESE recommends having 2 people present to count materials upon receipt. </a:t>
            </a:r>
          </a:p>
          <a:p>
            <a:pPr marL="457200" indent="-457200">
              <a:buFont typeface="Arial" panose="020B0604020202020204" pitchFamily="34" charset="0"/>
              <a:buChar char="•"/>
            </a:pPr>
            <a:r>
              <a:rPr lang="en-US" sz="3200"/>
              <a:t>Affix Student ID Labels to answer booklets before testing</a:t>
            </a:r>
          </a:p>
          <a:p>
            <a:pPr marL="914400" lvl="1" indent="-457200">
              <a:buFont typeface="Arial" panose="020B0604020202020204" pitchFamily="34" charset="0"/>
              <a:buChar char="•"/>
            </a:pPr>
            <a:r>
              <a:rPr lang="en-US" sz="2400">
                <a:solidFill>
                  <a:schemeClr val="tx1"/>
                </a:solidFill>
              </a:rPr>
              <a:t>Labels based on SIMS/SIF as well as Student Registration updates</a:t>
            </a:r>
          </a:p>
          <a:p>
            <a:pPr marL="914400" lvl="1" indent="-457200">
              <a:buFont typeface="Arial" panose="020B0604020202020204" pitchFamily="34" charset="0"/>
              <a:buChar char="•"/>
            </a:pPr>
            <a:r>
              <a:rPr lang="en-US" sz="2400">
                <a:solidFill>
                  <a:schemeClr val="tx1"/>
                </a:solidFill>
              </a:rPr>
              <a:t>Can open packages of answer booklets up to two days prior to apply labels</a:t>
            </a:r>
          </a:p>
          <a:p>
            <a:pPr marL="914400" lvl="1" indent="-457200">
              <a:buFont typeface="Arial" panose="020B0604020202020204" pitchFamily="34" charset="0"/>
              <a:buChar char="•"/>
            </a:pPr>
            <a:r>
              <a:rPr lang="en-US" sz="2400">
                <a:solidFill>
                  <a:schemeClr val="tx1"/>
                </a:solidFill>
              </a:rPr>
              <a:t>Can open packages of test &amp; answer booklets one day prior to apply labels, and then seal in envelopes until the day of testing. Document the count on the envelopes.</a:t>
            </a:r>
          </a:p>
          <a:p>
            <a:pPr marL="914400" lvl="1" indent="-457200">
              <a:buFont typeface="Arial" panose="020B0604020202020204" pitchFamily="34" charset="0"/>
              <a:buChar char="•"/>
            </a:pPr>
            <a:r>
              <a:rPr lang="en-US" sz="2400">
                <a:solidFill>
                  <a:schemeClr val="tx1"/>
                </a:solidFill>
              </a:rPr>
              <a:t>See PAM page 76, step 5.</a:t>
            </a:r>
          </a:p>
        </p:txBody>
      </p:sp>
    </p:spTree>
    <p:extLst>
      <p:ext uri="{BB962C8B-B14F-4D97-AF65-F5344CB8AC3E}">
        <p14:creationId xmlns:p14="http://schemas.microsoft.com/office/powerpoint/2010/main" val="15285508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4000"/>
              <a:t>Order Materials for Newly Enrolled Students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673679"/>
            <a:ext cx="10950677" cy="4412489"/>
          </a:xfrm>
        </p:spPr>
        <p:txBody>
          <a:bodyPr>
            <a:normAutofit lnSpcReduction="10000"/>
          </a:bodyPr>
          <a:lstStyle/>
          <a:p>
            <a:pPr marL="457200" indent="-457200">
              <a:buFont typeface="Arial" panose="020B0604020202020204" pitchFamily="34" charset="0"/>
              <a:buChar char="•"/>
            </a:pPr>
            <a:r>
              <a:rPr lang="en-US" sz="3200"/>
              <a:t>A small overage is shipped to schools; check your shipment to determine if you have extra materials. </a:t>
            </a:r>
          </a:p>
          <a:p>
            <a:pPr marL="457200" indent="-457200">
              <a:buFont typeface="Arial" panose="020B0604020202020204" pitchFamily="34" charset="0"/>
              <a:buChar char="•"/>
            </a:pPr>
            <a:r>
              <a:rPr lang="en-US" sz="3200">
                <a:hlinkClick r:id="rId2"/>
              </a:rPr>
              <a:t>Order additional materials</a:t>
            </a:r>
            <a:r>
              <a:rPr lang="en-US" sz="3200"/>
              <a:t> if the overage doesn’t cover your testing needs</a:t>
            </a:r>
          </a:p>
          <a:p>
            <a:pPr marL="457200" indent="-457200">
              <a:buFont typeface="Arial" panose="020B0604020202020204" pitchFamily="34" charset="0"/>
              <a:buChar char="•"/>
            </a:pPr>
            <a:r>
              <a:rPr lang="en-US" sz="3200"/>
              <a:t>Materials are shipped for receipt on the following business day if the order is received before 12:00 p.m. (two business days otherwise).</a:t>
            </a:r>
          </a:p>
          <a:p>
            <a:pPr marL="457200" indent="-457200">
              <a:buFont typeface="Arial" panose="020B0604020202020204" pitchFamily="34" charset="0"/>
              <a:buChar char="•"/>
            </a:pPr>
            <a:r>
              <a:rPr lang="en-US" sz="3200"/>
              <a:t>Remember to update Student Registration in the MCAS Portal.</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77045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Additional Preparations for PBT</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673678"/>
            <a:ext cx="10910776" cy="4493205"/>
          </a:xfrm>
        </p:spPr>
        <p:txBody>
          <a:bodyPr>
            <a:normAutofit/>
          </a:bodyPr>
          <a:lstStyle/>
          <a:p>
            <a:pPr marL="457200" indent="-457200">
              <a:buFont typeface="Arial" panose="020B0604020202020204" pitchFamily="34" charset="0"/>
              <a:buChar char="•"/>
            </a:pPr>
            <a:r>
              <a:rPr lang="en-US" sz="3200"/>
              <a:t>Additional resources for preparing students </a:t>
            </a:r>
          </a:p>
          <a:p>
            <a:pPr marL="914400" lvl="1" indent="-457200">
              <a:buFont typeface="Arial" panose="020B0604020202020204" pitchFamily="34" charset="0"/>
              <a:buChar char="•"/>
            </a:pPr>
            <a:r>
              <a:rPr lang="en-US" sz="2800">
                <a:solidFill>
                  <a:schemeClr val="tx1"/>
                </a:solidFill>
                <a:hlinkClick r:id="rId2"/>
              </a:rPr>
              <a:t>Released PBT questions</a:t>
            </a:r>
            <a:endParaRPr lang="en-US" sz="2800">
              <a:solidFill>
                <a:schemeClr val="tx1"/>
              </a:solidFill>
            </a:endParaRPr>
          </a:p>
          <a:p>
            <a:pPr marL="914400" lvl="1" indent="-457200">
              <a:buFont typeface="Arial" panose="020B0604020202020204" pitchFamily="34" charset="0"/>
              <a:buChar char="•"/>
            </a:pPr>
            <a:r>
              <a:rPr lang="en-US" sz="2800">
                <a:solidFill>
                  <a:schemeClr val="tx1"/>
                </a:solidFill>
                <a:hlinkClick r:id="rId3"/>
              </a:rPr>
              <a:t>Gridded response guidelines for Mathematics </a:t>
            </a:r>
            <a:endParaRPr lang="en-US" sz="2800">
              <a:solidFill>
                <a:schemeClr val="tx1"/>
              </a:solidFill>
            </a:endParaRPr>
          </a:p>
          <a:p>
            <a:pPr marL="457200" indent="-457200">
              <a:buFont typeface="Arial" panose="020B0604020202020204" pitchFamily="34" charset="0"/>
              <a:buChar char="•"/>
            </a:pPr>
            <a:r>
              <a:rPr lang="en-US" sz="3200"/>
              <a:t>PBT edition of the student questionnaire </a:t>
            </a:r>
          </a:p>
          <a:p>
            <a:pPr marL="457200" indent="-457200">
              <a:buFont typeface="Arial" panose="020B0604020202020204" pitchFamily="34" charset="0"/>
              <a:buChar char="•"/>
            </a:pPr>
            <a:r>
              <a:rPr lang="en-US" sz="3200"/>
              <a:t>Tools available for students taking Mathematics and STE </a:t>
            </a:r>
          </a:p>
          <a:p>
            <a:pPr marL="914400" lvl="1" indent="-457200">
              <a:buFont typeface="Arial" panose="020B0604020202020204" pitchFamily="34" charset="0"/>
              <a:buChar char="•"/>
            </a:pPr>
            <a:r>
              <a:rPr lang="en-US" sz="2800">
                <a:solidFill>
                  <a:schemeClr val="tx1"/>
                </a:solidFill>
              </a:rPr>
              <a:t>Lists on pages 85–87 of the PAM </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35125251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Steps During and After Testing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673679"/>
            <a:ext cx="10931013" cy="4441986"/>
          </a:xfrm>
        </p:spPr>
        <p:txBody>
          <a:bodyPr>
            <a:normAutofit lnSpcReduction="10000"/>
          </a:bodyPr>
          <a:lstStyle/>
          <a:p>
            <a:pPr marL="457200" indent="-457200">
              <a:buFont typeface="Arial" panose="020B0604020202020204" pitchFamily="34" charset="0"/>
              <a:buChar char="•"/>
            </a:pPr>
            <a:r>
              <a:rPr lang="en-US" sz="3200"/>
              <a:t>After each test session, verify that all materials have been returned to you. </a:t>
            </a:r>
          </a:p>
          <a:p>
            <a:pPr marL="914400" lvl="1" indent="-457200">
              <a:buFont typeface="Arial" panose="020B0604020202020204" pitchFamily="34" charset="0"/>
              <a:buChar char="•"/>
            </a:pPr>
            <a:r>
              <a:rPr lang="en-US" sz="2800">
                <a:solidFill>
                  <a:schemeClr val="tx1"/>
                </a:solidFill>
              </a:rPr>
              <a:t>Independently count materials after each test administrator counts their materials.</a:t>
            </a:r>
          </a:p>
          <a:p>
            <a:pPr marL="457200" indent="-457200">
              <a:buFont typeface="Arial" panose="020B0604020202020204" pitchFamily="34" charset="0"/>
              <a:buChar char="•"/>
            </a:pPr>
            <a:r>
              <a:rPr lang="en-US" sz="3200"/>
              <a:t>Double-check central storage area.</a:t>
            </a:r>
          </a:p>
          <a:p>
            <a:pPr marL="914400" lvl="1" indent="-457200">
              <a:lnSpc>
                <a:spcPct val="100000"/>
              </a:lnSpc>
              <a:buFont typeface="Arial" panose="020B0604020202020204" pitchFamily="34" charset="0"/>
              <a:buChar char="•"/>
            </a:pPr>
            <a:r>
              <a:rPr lang="en-US" sz="2800">
                <a:solidFill>
                  <a:schemeClr val="tx1"/>
                </a:solidFill>
              </a:rPr>
              <a:t>In the bottom of a bin and in between file folders </a:t>
            </a:r>
          </a:p>
          <a:p>
            <a:pPr marL="457200" indent="-457200">
              <a:buFont typeface="Arial" panose="020B0604020202020204" pitchFamily="34" charset="0"/>
              <a:buChar char="•"/>
            </a:pPr>
            <a:r>
              <a:rPr lang="en-US" sz="3200"/>
              <a:t>Find original shipping cartons to return materials.</a:t>
            </a:r>
          </a:p>
          <a:p>
            <a:pPr marL="457200" indent="-457200">
              <a:buFont typeface="Arial" panose="020B0604020202020204" pitchFamily="34" charset="0"/>
              <a:buChar char="•"/>
            </a:pPr>
            <a:r>
              <a:rPr lang="en-US" sz="3200"/>
              <a:t>See the PAM for packing instructions and lists of materials for school files, to recycle/discard, and to securely destroy.</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28265998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112293"/>
            <a:ext cx="10515600" cy="866793"/>
          </a:xfrm>
        </p:spPr>
        <p:txBody>
          <a:bodyPr>
            <a:noAutofit/>
          </a:bodyPr>
          <a:lstStyle/>
          <a:p>
            <a:r>
              <a:rPr lang="en-US" sz="3800"/>
              <a:t>Important Reminders for Packing PBT Materials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42682" y="1215452"/>
            <a:ext cx="10946362" cy="4948940"/>
          </a:xfrm>
        </p:spPr>
        <p:txBody>
          <a:bodyPr>
            <a:normAutofit fontScale="92500"/>
          </a:bodyPr>
          <a:lstStyle/>
          <a:p>
            <a:pPr marL="457200" indent="-457200">
              <a:buFont typeface="Arial" panose="020B0604020202020204" pitchFamily="34" charset="0"/>
              <a:buChar char="•"/>
            </a:pPr>
            <a:r>
              <a:rPr lang="en-US" sz="2400"/>
              <a:t>Review “Special Instructions” included with Braille, and large-print materials to avoid problems with scoring.</a:t>
            </a:r>
          </a:p>
          <a:p>
            <a:pPr marL="457200" indent="-457200">
              <a:buFont typeface="Arial" panose="020B0604020202020204" pitchFamily="34" charset="0"/>
              <a:buChar char="•"/>
            </a:pPr>
            <a:r>
              <a:rPr lang="en-US" sz="2400"/>
              <a:t>Review tables in the PAM on pages 80 and 81 to determine whether to assign booklets for students, and instructions on student information on booklet covers. </a:t>
            </a:r>
          </a:p>
          <a:p>
            <a:pPr marL="457200" indent="-457200">
              <a:buFont typeface="Arial" panose="020B0604020202020204" pitchFamily="34" charset="0"/>
              <a:buChar char="•"/>
            </a:pPr>
            <a:r>
              <a:rPr lang="en-US" sz="2400" i="1"/>
              <a:t>If necessary, </a:t>
            </a:r>
            <a:r>
              <a:rPr lang="en-US" sz="2400"/>
              <a:t>return the following materials in the Special Handling Envelope:</a:t>
            </a:r>
          </a:p>
          <a:p>
            <a:pPr marL="914400" lvl="1" indent="-457200">
              <a:buFont typeface="Arial" panose="020B0604020202020204" pitchFamily="34" charset="0"/>
              <a:buChar char="•"/>
            </a:pPr>
            <a:r>
              <a:rPr lang="en-US">
                <a:solidFill>
                  <a:schemeClr val="tx1"/>
                </a:solidFill>
              </a:rPr>
              <a:t>All large-print booklets, along with corresponding standard booklets with transcribed work</a:t>
            </a:r>
          </a:p>
          <a:p>
            <a:pPr marL="914400" lvl="1" indent="-457200">
              <a:buFont typeface="Arial" panose="020B0604020202020204" pitchFamily="34" charset="0"/>
              <a:buChar char="•"/>
            </a:pPr>
            <a:r>
              <a:rPr lang="en-US">
                <a:solidFill>
                  <a:schemeClr val="tx1"/>
                </a:solidFill>
              </a:rPr>
              <a:t>Typed responses, printed and slipped inside standard booklets (see pages 107–109 of the PAM for the header information for each page).</a:t>
            </a:r>
          </a:p>
          <a:p>
            <a:pPr marL="457200" indent="-457200">
              <a:buFont typeface="Arial" panose="020B0604020202020204" pitchFamily="34" charset="0"/>
              <a:buChar char="•"/>
            </a:pPr>
            <a:r>
              <a:rPr lang="en-US" sz="2400" i="1"/>
              <a:t>If necessary, </a:t>
            </a:r>
            <a:r>
              <a:rPr lang="en-US" sz="2400"/>
              <a:t>return booklets that should not be scored in the Void Envelope.</a:t>
            </a:r>
          </a:p>
          <a:p>
            <a:pPr marL="914400" lvl="1" indent="-457200">
              <a:buFont typeface="Arial" panose="020B0604020202020204" pitchFamily="34" charset="0"/>
              <a:buChar char="•"/>
            </a:pPr>
            <a:r>
              <a:rPr lang="en-US">
                <a:solidFill>
                  <a:schemeClr val="tx1"/>
                </a:solidFill>
              </a:rPr>
              <a:t>Fill in “void booklet” circle on outside back cover (follow transcription instructions if needed). </a:t>
            </a:r>
          </a:p>
          <a:p>
            <a:pPr marL="457200" indent="-457200">
              <a:buFont typeface="Arial" panose="020B0604020202020204" pitchFamily="34" charset="0"/>
              <a:buChar char="•"/>
            </a:pPr>
            <a:r>
              <a:rPr lang="en-US" sz="2400"/>
              <a:t>Return all other used and unused booklets (except for Braille) in the Return Envelope marked with the corresponding subject.</a:t>
            </a:r>
          </a:p>
          <a:p>
            <a:pPr marL="457200" indent="-457200">
              <a:buFont typeface="Arial" panose="020B0604020202020204" pitchFamily="34" charset="0"/>
              <a:buChar char="•"/>
            </a:pPr>
            <a:r>
              <a:rPr lang="en-US" sz="2400">
                <a:solidFill>
                  <a:schemeClr val="tx1"/>
                </a:solidFill>
              </a:rPr>
              <a:t>All materials will be shipped </a:t>
            </a:r>
            <a:r>
              <a:rPr lang="en-US" sz="2400"/>
              <a:t>back to the contractor in their original packing cartons.</a:t>
            </a:r>
            <a:endParaRPr lang="en-US" sz="1600">
              <a:solidFill>
                <a:schemeClr val="tx1"/>
              </a:solidFill>
            </a:endParaRPr>
          </a:p>
        </p:txBody>
      </p:sp>
    </p:spTree>
    <p:extLst>
      <p:ext uri="{BB962C8B-B14F-4D97-AF65-F5344CB8AC3E}">
        <p14:creationId xmlns:p14="http://schemas.microsoft.com/office/powerpoint/2010/main" val="2958368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32492CAC103A49A985C1EA3C99F8E6" ma:contentTypeVersion="14" ma:contentTypeDescription="Create a new document." ma:contentTypeScope="" ma:versionID="029ab163fe53dea6eac6a50caa86fa3a">
  <xsd:schema xmlns:xsd="http://www.w3.org/2001/XMLSchema" xmlns:xs="http://www.w3.org/2001/XMLSchema" xmlns:p="http://schemas.microsoft.com/office/2006/metadata/properties" xmlns:ns2="e77133ba-eec1-4d51-86ef-7b6d23495175" xmlns:ns3="049449a1-970d-4061-91c8-87f7c4621d9d" targetNamespace="http://schemas.microsoft.com/office/2006/metadata/properties" ma:root="true" ma:fieldsID="96eeb4d8f957f047a37b3907739772c3" ns2:_="" ns3:_="">
    <xsd:import namespace="e77133ba-eec1-4d51-86ef-7b6d23495175"/>
    <xsd:import namespace="049449a1-970d-4061-91c8-87f7c4621d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133ba-eec1-4d51-86ef-7b6d23495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449a1-970d-4061-91c8-87f7c4621d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44dd94a-ad39-4ee4-bc43-d261aca497bd}" ma:internalName="TaxCatchAll" ma:showField="CatchAllData" ma:web="049449a1-970d-4061-91c8-87f7c4621d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49449a1-970d-4061-91c8-87f7c4621d9d">
      <UserInfo>
        <DisplayName>Zalk, Jodie (DESE)</DisplayName>
        <AccountId>18</AccountId>
        <AccountType/>
      </UserInfo>
      <UserInfo>
        <DisplayName>Cullen, Shannon (DESE)</DisplayName>
        <AccountId>17</AccountId>
        <AccountType/>
      </UserInfo>
      <UserInfo>
        <DisplayName>Ragsdale, David (DESE)</DisplayName>
        <AccountId>20</AccountId>
        <AccountType/>
      </UserInfo>
      <UserInfo>
        <DisplayName>Pelychaty, Robert (DESE)</DisplayName>
        <AccountId>38</AccountId>
        <AccountType/>
      </UserInfo>
    </SharedWithUsers>
    <lcf76f155ced4ddcb4097134ff3c332f xmlns="e77133ba-eec1-4d51-86ef-7b6d23495175">
      <Terms xmlns="http://schemas.microsoft.com/office/infopath/2007/PartnerControls"/>
    </lcf76f155ced4ddcb4097134ff3c332f>
    <TaxCatchAll xmlns="049449a1-970d-4061-91c8-87f7c4621d9d" xsi:nil="true"/>
  </documentManagement>
</p:properties>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A39246C6-AC31-4692-A964-09A8831E6539}">
  <ds:schemaRefs>
    <ds:schemaRef ds:uri="049449a1-970d-4061-91c8-87f7c4621d9d"/>
    <ds:schemaRef ds:uri="e77133ba-eec1-4d51-86ef-7b6d234951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A434A98-F106-45CE-8E8A-DD686612E616}">
  <ds:schemaRefs>
    <ds:schemaRef ds:uri="http://schemas.openxmlformats.org/package/2006/metadata/core-properties"/>
    <ds:schemaRef ds:uri="http://schemas.microsoft.com/office/2006/metadata/properties"/>
    <ds:schemaRef ds:uri="http://purl.org/dc/terms/"/>
    <ds:schemaRef ds:uri="http://schemas.microsoft.com/office/2006/documentManagement/types"/>
    <ds:schemaRef ds:uri="http://purl.org/dc/elements/1.1/"/>
    <ds:schemaRef ds:uri="http://www.w3.org/XML/1998/namespace"/>
    <ds:schemaRef ds:uri="http://purl.org/dc/dcmitype/"/>
    <ds:schemaRef ds:uri="e77133ba-eec1-4d51-86ef-7b6d23495175"/>
    <ds:schemaRef ds:uri="http://schemas.microsoft.com/office/infopath/2007/PartnerControls"/>
    <ds:schemaRef ds:uri="049449a1-970d-4061-91c8-87f7c4621d9d"/>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439</TotalTime>
  <Words>7731</Words>
  <Application>Microsoft Office PowerPoint</Application>
  <PresentationFormat>Widescreen</PresentationFormat>
  <Paragraphs>802</Paragraphs>
  <Slides>101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101</vt:i4>
      </vt:variant>
    </vt:vector>
  </HeadingPairs>
  <TitlesOfParts>
    <vt:vector size="108" baseType="lpstr">
      <vt:lpstr>Arial</vt:lpstr>
      <vt:lpstr>Calibri</vt:lpstr>
      <vt:lpstr>Helvetica</vt:lpstr>
      <vt:lpstr>Segoe</vt:lpstr>
      <vt:lpstr>Symbol</vt:lpstr>
      <vt:lpstr>Times New Roman</vt:lpstr>
      <vt:lpstr>Office Theme</vt:lpstr>
      <vt:lpstr>MCAS Test Administration and Security Protocols  for Returning Staff </vt:lpstr>
      <vt:lpstr>Presenters</vt:lpstr>
      <vt:lpstr>Logistics for This Session </vt:lpstr>
      <vt:lpstr>Slides for This Session </vt:lpstr>
      <vt:lpstr>Today’s Agenda</vt:lpstr>
      <vt:lpstr>Poll Question</vt:lpstr>
      <vt:lpstr>Poll Question</vt:lpstr>
      <vt:lpstr>1. Updates for 2025</vt:lpstr>
      <vt:lpstr>Program Updates</vt:lpstr>
      <vt:lpstr>Updates to CBT Procedures</vt:lpstr>
      <vt:lpstr>Updates to CBT Procedures (cont’d)</vt:lpstr>
      <vt:lpstr>Tasks in the MCAS Portal</vt:lpstr>
      <vt:lpstr>Updates to Accessibility Features and Accommodations</vt:lpstr>
      <vt:lpstr>New Procedure for Human Read-Aloud and Human Signer Classes</vt:lpstr>
      <vt:lpstr>2. Introduction and Resources </vt:lpstr>
      <vt:lpstr>Introduction to MCAS Computer-Based Testing</vt:lpstr>
      <vt:lpstr>MCAS Computer-Based Testing Terms</vt:lpstr>
      <vt:lpstr>Delivery Dates for Manuals and Materials for Paper-Based Testing (PBT)</vt:lpstr>
      <vt:lpstr>MCAS Resource Center</vt:lpstr>
      <vt:lpstr>MCAS Resource Center</vt:lpstr>
      <vt:lpstr>3. Test Administration Protocols</vt:lpstr>
      <vt:lpstr>General Timeline for MCAS CBT  Pre-Administration Tasks</vt:lpstr>
      <vt:lpstr>Identify Your Test Administration Team</vt:lpstr>
      <vt:lpstr>Identify “Who,” “Where,” and “When” (Late Winter/Early Spring)</vt:lpstr>
      <vt:lpstr>Poll Question</vt:lpstr>
      <vt:lpstr>Scheduling Considerations </vt:lpstr>
      <vt:lpstr>Scheduling Considerations (cont’d)</vt:lpstr>
      <vt:lpstr>Update Student Information</vt:lpstr>
      <vt:lpstr>Poll Question</vt:lpstr>
      <vt:lpstr>2025 Grades 3–8 Administration Schedule </vt:lpstr>
      <vt:lpstr>Recommended Testing Times for Grades 3–8 </vt:lpstr>
      <vt:lpstr>2025 Grade 10 Prescribed Administration Schedule </vt:lpstr>
      <vt:lpstr>2025 High School Science  Prescribed Administration Schedule </vt:lpstr>
      <vt:lpstr>Recommended Testing Times for High Schools</vt:lpstr>
      <vt:lpstr>Preparing Students and Families for CBT </vt:lpstr>
      <vt:lpstr>Prepare Materials that Your School Will Provide to Students</vt:lpstr>
      <vt:lpstr>4. Preparation for Computer-Based Testing</vt:lpstr>
      <vt:lpstr>Test Coordinator Tasks in the MCAS Portal – Before Testing</vt:lpstr>
      <vt:lpstr>Test Coordinator Tasks in the MCAS Portal – During and After Testing</vt:lpstr>
      <vt:lpstr>Poll Question</vt:lpstr>
      <vt:lpstr>CBT Technology Preparations – Technology Coordinator </vt:lpstr>
      <vt:lpstr>Site Readiness</vt:lpstr>
      <vt:lpstr>Test Administrator Tasks in the MCAS Portal</vt:lpstr>
      <vt:lpstr>CBT Preparations – Test Administrators</vt:lpstr>
      <vt:lpstr>Demonstrations – Test Administrator Tasks in the MCAS Portal </vt:lpstr>
      <vt:lpstr>Accessing the Proctor Password </vt:lpstr>
      <vt:lpstr>Viewing Scheduled Tests</vt:lpstr>
      <vt:lpstr>Verifying Accommodations</vt:lpstr>
      <vt:lpstr>Sample Student Summary Page</vt:lpstr>
      <vt:lpstr>Accessing the Session Access Codes</vt:lpstr>
      <vt:lpstr>Monitoring Student Testing Status</vt:lpstr>
      <vt:lpstr>Steps to Complete for Principals/Test Coordinators During and After Testing </vt:lpstr>
      <vt:lpstr>Go online to the MCAS Service Center website to complete the PCPA.</vt:lpstr>
      <vt:lpstr>Resources for MCAS Portal Tasks</vt:lpstr>
      <vt:lpstr>Questions and Answers</vt:lpstr>
      <vt:lpstr>5. Test Security Requirements</vt:lpstr>
      <vt:lpstr>Poll Question</vt:lpstr>
      <vt:lpstr>The Framework for Test Security</vt:lpstr>
      <vt:lpstr>The Importance of Leadership</vt:lpstr>
      <vt:lpstr>Poll Question</vt:lpstr>
      <vt:lpstr>Secure Content and Materials for CBT</vt:lpstr>
      <vt:lpstr>Confidentiality of Secure Test Content </vt:lpstr>
      <vt:lpstr>Exceptions to Prohibition of Test Administrators Viewing MCAS Content</vt:lpstr>
      <vt:lpstr>If a Student Has a Concern about a Test Question</vt:lpstr>
      <vt:lpstr>Handling and Storage of Secure Materials </vt:lpstr>
      <vt:lpstr>A Secure Testing Environment – Out of the Room</vt:lpstr>
      <vt:lpstr>A Secure Testing Environment – In the Room</vt:lpstr>
      <vt:lpstr>Secure Room Set-up for Computer-Based Testing</vt:lpstr>
      <vt:lpstr>Prohibited Materials</vt:lpstr>
      <vt:lpstr>Poll Question</vt:lpstr>
      <vt:lpstr>Training Test Administrators and Other Personnel</vt:lpstr>
      <vt:lpstr>Training Test Administrators and Other Personnel – Documentation </vt:lpstr>
      <vt:lpstr>Test Administrator Responsibilities</vt:lpstr>
      <vt:lpstr>Poll Question</vt:lpstr>
      <vt:lpstr>What is Coaching? </vt:lpstr>
      <vt:lpstr>What is Permitted?</vt:lpstr>
      <vt:lpstr>Test Security Requirements for Students</vt:lpstr>
      <vt:lpstr>Poll Question</vt:lpstr>
      <vt:lpstr>Reporting Requirements for Certain Irregularities after Students Have Completed Their Tests</vt:lpstr>
      <vt:lpstr>Steps to Take after a Security Incident or Irregularity</vt:lpstr>
      <vt:lpstr>Questions and Answers</vt:lpstr>
      <vt:lpstr>6. Accessibility and Accommodations</vt:lpstr>
      <vt:lpstr>Resources for Accessibility and Accommodations</vt:lpstr>
      <vt:lpstr>Participation of Students with Disabilities and EL Students</vt:lpstr>
      <vt:lpstr>Test Preparation </vt:lpstr>
      <vt:lpstr>Prohibitions for Accommodations </vt:lpstr>
      <vt:lpstr>Questions and Answers</vt:lpstr>
      <vt:lpstr>7. Additional Resources, Support, and Next Steps </vt:lpstr>
      <vt:lpstr>Additional Resources</vt:lpstr>
      <vt:lpstr>Upcoming Training Sessions</vt:lpstr>
      <vt:lpstr>Next Steps</vt:lpstr>
      <vt:lpstr>Email and Phone Support </vt:lpstr>
      <vt:lpstr>8. Protocols for PBT       - Accommodations A1 and EL1</vt:lpstr>
      <vt:lpstr>Booklets for Spring 2025</vt:lpstr>
      <vt:lpstr>Receive Test Materials and Prepare for Distribution</vt:lpstr>
      <vt:lpstr>Order Materials for Newly Enrolled Students</vt:lpstr>
      <vt:lpstr>Additional Preparations for PBT</vt:lpstr>
      <vt:lpstr>Steps During and After Testing </vt:lpstr>
      <vt:lpstr>Important Reminders for Packing PBT Materials </vt:lpstr>
      <vt:lpstr>The Return Shipment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4</cp:revision>
  <cp:lastPrinted>2024-01-31T21:31:57Z</cp:lastPrinted>
  <dcterms:created xsi:type="dcterms:W3CDTF">2022-10-11T20:32:22Z</dcterms:created>
  <dcterms:modified xsi:type="dcterms:W3CDTF">2025-01-30T16:20:42Z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0x0101001632492CAC103A49A985C1EA3C99F8E6</vt:lpwstr>
  </property>
  <property fmtid="{D5CDD505-2E9C-101B-9397-08002B2CF9AE}" pid="3" name="MediaServiceImageTags">
    <vt:lpwstr/>
  </property>
  <property fmtid="{D5CDD505-2E9C-101B-9397-08002B2CF9AE}" pid="4" name="Order">
    <vt:r8>4411600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