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32"/>
  </p:notesMasterIdLst>
  <p:handoutMasterIdLst>
    <p:handoutMasterId r:id="rId33"/>
  </p:handoutMasterIdLst>
  <p:sldIdLst>
    <p:sldId id="280" r:id="rId6"/>
    <p:sldId id="359" r:id="rId7"/>
    <p:sldId id="1184" r:id="rId8"/>
    <p:sldId id="1274" r:id="rId9"/>
    <p:sldId id="1171" r:id="rId10"/>
    <p:sldId id="1423" r:id="rId11"/>
    <p:sldId id="1424" r:id="rId12"/>
    <p:sldId id="1436" r:id="rId13"/>
    <p:sldId id="1437" r:id="rId14"/>
    <p:sldId id="1438" r:id="rId15"/>
    <p:sldId id="1450" r:id="rId16"/>
    <p:sldId id="1451" r:id="rId17"/>
    <p:sldId id="1454" r:id="rId18"/>
    <p:sldId id="1439" r:id="rId19"/>
    <p:sldId id="1440" r:id="rId20"/>
    <p:sldId id="1452" r:id="rId21"/>
    <p:sldId id="1442" r:id="rId22"/>
    <p:sldId id="1453" r:id="rId23"/>
    <p:sldId id="1447" r:id="rId24"/>
    <p:sldId id="1072" r:id="rId25"/>
    <p:sldId id="1174" r:id="rId26"/>
    <p:sldId id="1455" r:id="rId27"/>
    <p:sldId id="1315" r:id="rId28"/>
    <p:sldId id="1298" r:id="rId29"/>
    <p:sldId id="311" r:id="rId30"/>
    <p:sldId id="1264" r:id="rId31"/>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DB8D06-1536-F0B5-7B92-A5EFA48C1A7F}" name="Dezarae Blossomgame" initials="DB" userId="S::Dezarae.Blossomgame@cognia.org::9589b920-5268-4276-82f2-61369d2bfdb2" providerId="AD"/>
  <p188:author id="{EA03654A-7302-CE26-CAF5-C89C8BC9CCFB}" name="Yang, Yi (DESE)" initials="" userId="S::Yi.Yang@mass.gov::327729dd-7713-4acb-a99e-bb545f1a037c" providerId="AD"/>
  <p188:author id="{DBB5EE4D-C1DE-6B60-4A92-3C8A6A2DF40E}" name="Abbie Currier" initials="AC" userId="S::acurrier_emetric.net#ext#@cogniaorg.onmicrosoft.com::207e5a5e-dc4f-4e8d-a6ed-459ba44175f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D4DE6262-7396-61FC-CEB8-9E7B81DCD686}" name="Yang, Yi (DESE)" initials="YY" userId="S::yi.yang@mass.gov::327729dd-7713-4acb-a99e-bb545f1a037c" providerId="AD"/>
  <p188:author id="{E4CD3766-4B6D-0092-95B6-49B9A7CC8678}" name="Dezarae Blossomgame" initials="DB" userId="S::dezarae.blossomgame@cognia.org::9589b920-5268-4276-82f2-61369d2bfdb2" providerId="AD"/>
  <p188:author id="{2DDAB86A-D521-A4F8-DC3C-FF0AD3E217C3}" name="Zalk, Jodie (DESE)" initials="JZ" userId="S::Jodie.L.Zalk@mass.gov::e1452584-4588-4fe8-8e76-c634323654f0"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E1D283EA-5118-6F9E-720F-C68CD41DE9B6}" name="Kelley, R. Scott (DESE)" initials="K(" userId="S::r.scott.kelley@mass.gov::94781df7-8020-4319-920c-b88462c06ab3" providerId="AD"/>
  <p188:author id="{D7C264F7-7DD7-2006-D813-B710073AC89F}" name="Pelychaty, Robert (DESE)"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27"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86"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2"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000000"/>
    <a:srgbClr val="0563C1"/>
    <a:srgbClr val="0000FF"/>
    <a:srgbClr val="101D35"/>
    <a:srgbClr val="203B6A"/>
    <a:srgbClr val="A18557"/>
    <a:srgbClr val="F9F9FA"/>
    <a:srgbClr val="FFFFF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EA771-7805-4253-BCE9-593A12ECED8C}" v="1" dt="2025-01-28T17:22:27.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0528" autoAdjust="0"/>
  </p:normalViewPr>
  <p:slideViewPr>
    <p:cSldViewPr snapToGrid="0">
      <p:cViewPr varScale="1">
        <p:scale>
          <a:sx n="101" d="100"/>
          <a:sy n="101" d="100"/>
        </p:scale>
        <p:origin x="978"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llen, Shannon (DESE)" userId="6b1ad6a8-5818-44b3-9274-ccefbf22d13d" providerId="ADAL" clId="{17AEA771-7805-4253-BCE9-593A12ECED8C}"/>
    <pc:docChg chg="custSel addSld modSld sldOrd">
      <pc:chgData name="Cullen, Shannon (DESE)" userId="6b1ad6a8-5818-44b3-9274-ccefbf22d13d" providerId="ADAL" clId="{17AEA771-7805-4253-BCE9-593A12ECED8C}" dt="2025-01-28T17:24:41.722" v="186" actId="5793"/>
      <pc:docMkLst>
        <pc:docMk/>
      </pc:docMkLst>
      <pc:sldChg chg="modSp mod">
        <pc:chgData name="Cullen, Shannon (DESE)" userId="6b1ad6a8-5818-44b3-9274-ccefbf22d13d" providerId="ADAL" clId="{17AEA771-7805-4253-BCE9-593A12ECED8C}" dt="2025-01-28T17:21:08.506" v="14" actId="20577"/>
        <pc:sldMkLst>
          <pc:docMk/>
          <pc:sldMk cId="0" sldId="280"/>
        </pc:sldMkLst>
        <pc:spChg chg="mod">
          <ac:chgData name="Cullen, Shannon (DESE)" userId="6b1ad6a8-5818-44b3-9274-ccefbf22d13d" providerId="ADAL" clId="{17AEA771-7805-4253-BCE9-593A12ECED8C}" dt="2025-01-28T17:20:52.954" v="13" actId="20577"/>
          <ac:spMkLst>
            <pc:docMk/>
            <pc:sldMk cId="0" sldId="280"/>
            <ac:spMk id="2" creationId="{00000000-0000-0000-0000-000000000000}"/>
          </ac:spMkLst>
        </pc:spChg>
        <pc:spChg chg="mod">
          <ac:chgData name="Cullen, Shannon (DESE)" userId="6b1ad6a8-5818-44b3-9274-ccefbf22d13d" providerId="ADAL" clId="{17AEA771-7805-4253-BCE9-593A12ECED8C}" dt="2025-01-28T17:21:08.506" v="14" actId="20577"/>
          <ac:spMkLst>
            <pc:docMk/>
            <pc:sldMk cId="0" sldId="280"/>
            <ac:spMk id="3" creationId="{00000000-0000-0000-0000-000000000000}"/>
          </ac:spMkLst>
        </pc:spChg>
      </pc:sldChg>
      <pc:sldChg chg="modSp add mod">
        <pc:chgData name="Cullen, Shannon (DESE)" userId="6b1ad6a8-5818-44b3-9274-ccefbf22d13d" providerId="ADAL" clId="{17AEA771-7805-4253-BCE9-593A12ECED8C}" dt="2025-01-28T17:22:44.723" v="23" actId="1076"/>
        <pc:sldMkLst>
          <pc:docMk/>
          <pc:sldMk cId="731956780" sldId="1174"/>
        </pc:sldMkLst>
        <pc:graphicFrameChg chg="mod modGraphic">
          <ac:chgData name="Cullen, Shannon (DESE)" userId="6b1ad6a8-5818-44b3-9274-ccefbf22d13d" providerId="ADAL" clId="{17AEA771-7805-4253-BCE9-593A12ECED8C}" dt="2025-01-28T17:22:44.723" v="23" actId="1076"/>
          <ac:graphicFrameMkLst>
            <pc:docMk/>
            <pc:sldMk cId="731956780" sldId="1174"/>
            <ac:graphicFrameMk id="4" creationId="{9B6188D7-EE32-475B-921F-F941017C5191}"/>
          </ac:graphicFrameMkLst>
        </pc:graphicFrameChg>
      </pc:sldChg>
      <pc:sldChg chg="delSp modSp add mod ord">
        <pc:chgData name="Cullen, Shannon (DESE)" userId="6b1ad6a8-5818-44b3-9274-ccefbf22d13d" providerId="ADAL" clId="{17AEA771-7805-4253-BCE9-593A12ECED8C}" dt="2025-01-28T17:24:41.722" v="186" actId="5793"/>
        <pc:sldMkLst>
          <pc:docMk/>
          <pc:sldMk cId="1269934979" sldId="1455"/>
        </pc:sldMkLst>
        <pc:spChg chg="mod">
          <ac:chgData name="Cullen, Shannon (DESE)" userId="6b1ad6a8-5818-44b3-9274-ccefbf22d13d" providerId="ADAL" clId="{17AEA771-7805-4253-BCE9-593A12ECED8C}" dt="2025-01-28T17:23:47.204" v="39" actId="403"/>
          <ac:spMkLst>
            <pc:docMk/>
            <pc:sldMk cId="1269934979" sldId="1455"/>
            <ac:spMk id="2" creationId="{9DCEF0FE-9B02-A2A5-FB45-6231358A2233}"/>
          </ac:spMkLst>
        </pc:spChg>
        <pc:spChg chg="mod">
          <ac:chgData name="Cullen, Shannon (DESE)" userId="6b1ad6a8-5818-44b3-9274-ccefbf22d13d" providerId="ADAL" clId="{17AEA771-7805-4253-BCE9-593A12ECED8C}" dt="2025-01-28T17:24:41.722" v="186" actId="5793"/>
          <ac:spMkLst>
            <pc:docMk/>
            <pc:sldMk cId="1269934979" sldId="1455"/>
            <ac:spMk id="3" creationId="{245F7831-AACC-BE9A-C866-B10847B00788}"/>
          </ac:spMkLst>
        </pc:spChg>
        <pc:spChg chg="del">
          <ac:chgData name="Cullen, Shannon (DESE)" userId="6b1ad6a8-5818-44b3-9274-ccefbf22d13d" providerId="ADAL" clId="{17AEA771-7805-4253-BCE9-593A12ECED8C}" dt="2025-01-28T17:23:12.438" v="27" actId="478"/>
          <ac:spMkLst>
            <pc:docMk/>
            <pc:sldMk cId="1269934979" sldId="1455"/>
            <ac:spMk id="8" creationId="{2EE7B09C-2CFF-5B04-F9CC-B07B39939029}"/>
          </ac:spMkLst>
        </pc:spChg>
        <pc:picChg chg="del">
          <ac:chgData name="Cullen, Shannon (DESE)" userId="6b1ad6a8-5818-44b3-9274-ccefbf22d13d" providerId="ADAL" clId="{17AEA771-7805-4253-BCE9-593A12ECED8C}" dt="2025-01-28T17:23:10.935" v="25" actId="478"/>
          <ac:picMkLst>
            <pc:docMk/>
            <pc:sldMk cId="1269934979" sldId="1455"/>
            <ac:picMk id="5" creationId="{87C574F9-7B10-0FDE-266B-0D309B8B6B37}"/>
          </ac:picMkLst>
        </pc:picChg>
        <pc:picChg chg="del">
          <ac:chgData name="Cullen, Shannon (DESE)" userId="6b1ad6a8-5818-44b3-9274-ccefbf22d13d" providerId="ADAL" clId="{17AEA771-7805-4253-BCE9-593A12ECED8C}" dt="2025-01-28T17:23:11.699" v="26" actId="478"/>
          <ac:picMkLst>
            <pc:docMk/>
            <pc:sldMk cId="1269934979" sldId="1455"/>
            <ac:picMk id="7" creationId="{88C280D6-4553-D321-4200-2E479868382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2025/1/28</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2025/1/28</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1757228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3ED82-BCD1-1808-2B13-3EC599F04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2562A-BE31-716D-674F-02DE38016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73125-DD98-2FDF-E6CE-A29C5E3C04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D13478-7EDA-9D01-025B-87801AE73B81}"/>
              </a:ext>
            </a:extLst>
          </p:cNvPr>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2054604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43C14-0B66-689F-2E53-FFB9D4C26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9375B-C2F4-1208-2B3B-A78BAC1A0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7F4F3-EB37-781F-37D1-082BA019A5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D99386-DA2A-7488-0EB4-A9CEF045157C}"/>
              </a:ext>
            </a:extLst>
          </p:cNvPr>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4158835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6C4D4-B8DE-8495-E91C-F59DDD34C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DB962D-E441-BC81-0C6B-A13C7F1B50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1C3E04-854B-DB8C-BB81-F751230962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C9DA6A-7F3A-5D48-D36A-1F1CEC4663C6}"/>
              </a:ext>
            </a:extLst>
          </p:cNvPr>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3024579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BF2B0-D014-CE9A-B48B-AAD52FC74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CA01D-0158-C7EB-B3B8-401E8228B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6ABFB4-01F6-3076-082B-5C619DF3C6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B51B37-6BF3-FB57-54A7-D87DB2F6C43B}"/>
              </a:ext>
            </a:extLst>
          </p:cNvPr>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3679645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E0E33-ED84-C85A-1449-6DC19E821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8FA05-E942-75D6-52C3-2388AF26D5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FEA1B3-46CC-C52E-CFC6-4E40A8F0A5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2F6D07-DCF6-7E0B-62CA-95E124F842C7}"/>
              </a:ext>
            </a:extLst>
          </p:cNvPr>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369675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9CEED-4D32-6233-9833-FA5F5B561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4900FC-54E8-3E9F-197A-9F393EBD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D0958-E7BD-D81D-5BCB-2866859E7A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D03AC2-1E59-6D95-9FCC-02072600B651}"/>
              </a:ext>
            </a:extLst>
          </p:cNvPr>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1783835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48EB9-3589-2856-B031-705DCD6538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5A3DB8-7F03-47C7-76F9-B9181CEA6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521BC-943E-0B21-E825-707CF184FC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5C89CD-DB6E-8230-1FEF-DDAE6B238F6D}"/>
              </a:ext>
            </a:extLst>
          </p:cNvPr>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2794096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2BBBC-2855-AF52-B52F-CE69C7614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4B4C00-5087-031D-8B5A-C8D3743280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26C83-F9F5-56CA-1316-076AF11151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947E03-A5F5-F397-6DF1-7ABBEEAA4C40}"/>
              </a:ext>
            </a:extLst>
          </p:cNvPr>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1648984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55160-FDED-8223-9BC0-1E7132EFA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523ED-FF5F-39E7-0E10-255E5774F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366F7B-B49E-17EE-6058-F6A7598D87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389CF0-EB73-1222-81C4-499FEF46A7DD}"/>
              </a:ext>
            </a:extLst>
          </p:cNvPr>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65803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750975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3845053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F0A2F-D1AA-0B18-39A8-B0EBC98C2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F1714-71C1-31ED-C823-31508E8B9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D9433F-C18A-BC73-1298-F1697D735C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3505AB-C074-78FB-EBB7-BC438ACD39AE}"/>
              </a:ext>
            </a:extLst>
          </p:cNvPr>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1898797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3453448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1949974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685681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26</a:t>
            </a:fld>
            <a:endParaRPr lang="en-US"/>
          </a:p>
        </p:txBody>
      </p:sp>
    </p:spTree>
    <p:extLst>
      <p:ext uri="{BB962C8B-B14F-4D97-AF65-F5344CB8AC3E}">
        <p14:creationId xmlns:p14="http://schemas.microsoft.com/office/powerpoint/2010/main" val="248272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19278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00624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17947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361160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326228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63831-677C-A6BA-970E-7B90FC29B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8498F-3C01-2D11-269B-E29B971708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B54D72-0364-148D-906B-6A195ED1C0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CB60FE-E042-D4D8-0D7E-FE3B69B6157A}"/>
              </a:ext>
            </a:extLst>
          </p:cNvPr>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524454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756596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39944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82370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9075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75071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546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031861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01087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17145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55289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14200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329344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917612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611794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6213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07623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52495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10296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Pearson Access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1/28/2025</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
        <p:nvSpPr>
          <p:cNvPr id="8" name="TextBox 7">
            <a:extLst>
              <a:ext uri="{FF2B5EF4-FFF2-40B4-BE49-F238E27FC236}">
                <a16:creationId xmlns:a16="http://schemas.microsoft.com/office/drawing/2014/main" id="{90448173-5068-4CE5-6E33-B3D8C7BF56FB}"/>
              </a:ext>
            </a:extLst>
          </p:cNvPr>
          <p:cNvSpPr txBox="1"/>
          <p:nvPr userDrawn="1">
            <p:extLst>
              <p:ext uri="{1162E1C5-73C7-4A58-AE30-91384D911F3F}">
                <p184:classification xmlns:p184="http://schemas.microsoft.com/office/powerpoint/2018/4/main" val="ftr"/>
              </p:ext>
            </p:extLst>
          </p:nvPr>
        </p:nvSpPr>
        <p:spPr>
          <a:xfrm>
            <a:off x="63500" y="66421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49" r:id="rId5"/>
    <p:sldLayoutId id="2147483665" r:id="rId6"/>
    <p:sldLayoutId id="2147483655" r:id="rId7"/>
    <p:sldLayoutId id="2147483661" r:id="rId8"/>
    <p:sldLayoutId id="2147483660" r:id="rId9"/>
    <p:sldLayoutId id="2147483664" r:id="rId10"/>
    <p:sldLayoutId id="2147483652" r:id="rId11"/>
    <p:sldLayoutId id="2147483657" r:id="rId12"/>
    <p:sldLayoutId id="2147483654" r:id="rId13"/>
    <p:sldLayoutId id="2147483663" r:id="rId14"/>
    <p:sldLayoutId id="2147483662" r:id="rId15"/>
    <p:sldLayoutId id="2147483682" r:id="rId16"/>
    <p:sldLayoutId id="2147483683" r:id="rId17"/>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90369266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eepurl.com/ghSOhH" TargetMode="External"/><Relationship Id="rId3" Type="http://schemas.openxmlformats.org/officeDocument/2006/relationships/hyperlink" Target="https://mcas.onlinehelp.cognia.org/" TargetMode="External"/><Relationship Id="rId7" Type="http://schemas.openxmlformats.org/officeDocument/2006/relationships/hyperlink" Target="http://www.doe.mass.edu/mcas/updates.html"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hyperlink" Target="https://mcas.onlinehelp.cognia.org/technology-setup/" TargetMode="External"/><Relationship Id="rId5" Type="http://schemas.openxmlformats.org/officeDocument/2006/relationships/hyperlink" Target="https://mcas.onlinehelp.cognia.org/training-modules/" TargetMode="External"/><Relationship Id="rId4" Type="http://schemas.openxmlformats.org/officeDocument/2006/relationships/hyperlink" Target="https://mcas.onlinehelp.cognia.org/porta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doe.mass.edu/mcas/cal.html" TargetMode="External"/><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hyperlink" Target="mailto:mcas@cognia.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mcas.onlinehelp.cognia.org/portal/"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hyperlink" Target="mailto:mcas@mass.gov" TargetMode="External"/><Relationship Id="rId12" Type="http://schemas.openxmlformats.org/officeDocument/2006/relationships/image" Target="../media/image31.svg"/><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image" Target="../media/image27.sv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hyperlink" Target="http://www.doe.mass.edu/mcas" TargetMode="External"/><Relationship Id="rId4" Type="http://schemas.openxmlformats.org/officeDocument/2006/relationships/image" Target="../media/image25.svg"/><Relationship Id="rId9" Type="http://schemas.openxmlformats.org/officeDocument/2006/relationships/image" Target="../media/image29.svg"/></Relationships>
</file>

<file path=ppt/slides/_rels/slide3.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cas.onlinehelp.cognia.org/training-webinar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MCASEvents@cogni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838" y="2462792"/>
            <a:ext cx="8631677" cy="1928238"/>
          </a:xfrm>
        </p:spPr>
        <p:txBody>
          <a:bodyPr>
            <a:noAutofit/>
          </a:bodyPr>
          <a:lstStyle/>
          <a:p>
            <a:r>
              <a:rPr lang="en-US" sz="5900" dirty="0">
                <a:latin typeface="Arial"/>
                <a:cs typeface="Arial"/>
              </a:rPr>
              <a:t>Student Registration for High Schools</a:t>
            </a:r>
            <a:br>
              <a:rPr lang="en-US" sz="5900" dirty="0">
                <a:latin typeface="Arial"/>
                <a:cs typeface="Arial"/>
              </a:rPr>
            </a:br>
            <a:r>
              <a:rPr lang="en-US" sz="5900" dirty="0">
                <a:latin typeface="Arial"/>
                <a:cs typeface="Arial"/>
              </a:rPr>
              <a:t>Office Hours</a:t>
            </a:r>
            <a:endParaRPr lang="en-US" altLang="en-US" sz="5900" dirty="0">
              <a:latin typeface="Arial"/>
              <a:cs typeface="Arial"/>
            </a:endParaRPr>
          </a:p>
        </p:txBody>
      </p:sp>
      <p:sp>
        <p:nvSpPr>
          <p:cNvPr id="3" name="Subtitle 2"/>
          <p:cNvSpPr>
            <a:spLocks noGrp="1"/>
          </p:cNvSpPr>
          <p:nvPr>
            <p:ph type="subTitle" idx="1"/>
          </p:nvPr>
        </p:nvSpPr>
        <p:spPr>
          <a:xfrm>
            <a:off x="505838" y="5466944"/>
            <a:ext cx="7538936" cy="1391055"/>
          </a:xfrm>
        </p:spPr>
        <p:txBody>
          <a:bodyPr/>
          <a:lstStyle/>
          <a:p>
            <a:pPr defTabSz="914126"/>
            <a:r>
              <a:rPr lang="en-US" altLang="zh-CN" sz="2799" dirty="0">
                <a:solidFill>
                  <a:srgbClr val="000000"/>
                </a:solidFill>
                <a:latin typeface="Arial" panose="020B0604020202020204" pitchFamily="34" charset="0"/>
                <a:cs typeface="Arial" panose="020B0604020202020204" pitchFamily="34" charset="0"/>
              </a:rPr>
              <a:t>The Office of Student Assessment Services</a:t>
            </a:r>
          </a:p>
          <a:p>
            <a:pPr defTabSz="914126"/>
            <a:r>
              <a:rPr lang="en-US" altLang="zh-CN" sz="2799" dirty="0">
                <a:solidFill>
                  <a:srgbClr val="000000"/>
                </a:solidFill>
                <a:latin typeface="Arial" panose="020B0604020202020204" pitchFamily="34" charset="0"/>
                <a:cs typeface="Arial" panose="020B0604020202020204" pitchFamily="34" charset="0"/>
              </a:rPr>
              <a:t>January 29,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ECCFD949-B973-4B9C-828F-745BE07350D4}"/>
              </a:ext>
            </a:extLst>
          </p:cNvPr>
          <p:cNvSpPr>
            <a:spLocks noGrp="1"/>
          </p:cNvSpPr>
          <p:nvPr>
            <p:ph idx="4294967295"/>
          </p:nvPr>
        </p:nvSpPr>
        <p:spPr>
          <a:xfrm>
            <a:off x="604610" y="1266520"/>
            <a:ext cx="11369675" cy="4644424"/>
          </a:xfrm>
        </p:spPr>
        <p:txBody>
          <a:bodyPr vert="horz" lIns="91440" tIns="45720" rIns="91440" bIns="45720" rtlCol="0" anchor="t">
            <a:noAutofit/>
          </a:bodyPr>
          <a:lstStyle/>
          <a:p>
            <a:pPr algn="l" rtl="0" fontAlgn="base">
              <a:buClr>
                <a:srgbClr val="000000"/>
              </a:buClr>
              <a:buFont typeface="Arial" panose="020B0604020202020204" pitchFamily="34" charset="0"/>
              <a:buChar char="•"/>
            </a:pPr>
            <a:r>
              <a:rPr lang="en-US" i="0">
                <a:solidFill>
                  <a:srgbClr val="000000"/>
                </a:solidFill>
                <a:effectLst/>
                <a:latin typeface="Arial" panose="020B0604020202020204" pitchFamily="34" charset="0"/>
                <a:cs typeface="Arial" panose="020B0604020202020204" pitchFamily="34" charset="0"/>
              </a:rPr>
              <a:t>Transferring students within your district</a:t>
            </a:r>
          </a:p>
          <a:p>
            <a:pPr marL="457200" lvl="1" indent="0" fontAlgn="base">
              <a:buClr>
                <a:srgbClr val="000000"/>
              </a:buClr>
              <a:buNone/>
            </a:pPr>
            <a:endParaRPr lang="en-US" sz="2400" b="0" i="0">
              <a:solidFill>
                <a:srgbClr val="000000"/>
              </a:solidFill>
              <a:effectLst/>
              <a:latin typeface="Arial" panose="020B0604020202020204" pitchFamily="34" charset="0"/>
              <a:cs typeface="Arial" panose="020B0604020202020204" pitchFamily="34" charset="0"/>
            </a:endParaRPr>
          </a:p>
          <a:p>
            <a:pPr>
              <a:buClr>
                <a:srgbClr val="101D35"/>
              </a:buClr>
            </a:pPr>
            <a:endParaRPr lang="en-US" sz="240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0680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A832B-DF34-AEA1-2751-7AF3ED06AB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8BFB03-1355-91C9-1EE4-1CE76089AC36}"/>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Transferring Students </a:t>
            </a:r>
            <a:r>
              <a:rPr lang="en-US" sz="4000" u="sng">
                <a:solidFill>
                  <a:srgbClr val="3647B6"/>
                </a:solidFill>
                <a:latin typeface="Arial" panose="020B0604020202020204" pitchFamily="34" charset="0"/>
                <a:cs typeface="Arial" panose="020B0604020202020204" pitchFamily="34" charset="0"/>
              </a:rPr>
              <a:t>within</a:t>
            </a:r>
            <a:r>
              <a:rPr lang="en-US" sz="4000">
                <a:solidFill>
                  <a:srgbClr val="3647B6"/>
                </a:solidFill>
                <a:latin typeface="Arial" panose="020B0604020202020204" pitchFamily="34" charset="0"/>
                <a:cs typeface="Arial" panose="020B0604020202020204" pitchFamily="34" charset="0"/>
              </a:rPr>
              <a:t> a District</a:t>
            </a:r>
          </a:p>
        </p:txBody>
      </p:sp>
      <p:sp>
        <p:nvSpPr>
          <p:cNvPr id="3" name="Content Placeholder 2">
            <a:extLst>
              <a:ext uri="{FF2B5EF4-FFF2-40B4-BE49-F238E27FC236}">
                <a16:creationId xmlns:a16="http://schemas.microsoft.com/office/drawing/2014/main" id="{1A933119-044C-163A-24C3-E98B5C0D3EC5}"/>
              </a:ext>
            </a:extLst>
          </p:cNvPr>
          <p:cNvSpPr>
            <a:spLocks noGrp="1"/>
          </p:cNvSpPr>
          <p:nvPr>
            <p:ph idx="4294967295"/>
          </p:nvPr>
        </p:nvSpPr>
        <p:spPr>
          <a:xfrm>
            <a:off x="131763" y="1106788"/>
            <a:ext cx="11842522" cy="4644424"/>
          </a:xfrm>
        </p:spPr>
        <p:txBody>
          <a:bodyPr vert="horz" lIns="91440" tIns="45720" rIns="91440" bIns="45720" rtlCol="0" anchor="t">
            <a:noAutofit/>
          </a:bodyPr>
          <a:lstStyle/>
          <a:p>
            <a:pPr marL="0" indent="0">
              <a:buClr>
                <a:srgbClr val="101D35"/>
              </a:buClr>
              <a:buNone/>
            </a:pPr>
            <a:r>
              <a:rPr lang="en-US" sz="2400" i="1" dirty="0">
                <a:solidFill>
                  <a:srgbClr val="000000"/>
                </a:solidFill>
                <a:latin typeface="Arial" panose="020B0604020202020204" pitchFamily="34" charset="0"/>
                <a:cs typeface="Arial" panose="020B0604020202020204" pitchFamily="34" charset="0"/>
              </a:rPr>
              <a:t>These steps can only be completed by a district test coordinator. </a:t>
            </a:r>
          </a:p>
          <a:p>
            <a:pPr marL="457200" indent="-457200">
              <a:buClr>
                <a:srgbClr val="101D35"/>
              </a:buClr>
              <a:buFont typeface="+mj-lt"/>
              <a:buAutoNum type="arabicPeriod"/>
            </a:pPr>
            <a:r>
              <a:rPr lang="en-US" sz="2400" dirty="0">
                <a:solidFill>
                  <a:srgbClr val="000000"/>
                </a:solidFill>
                <a:latin typeface="Arial" panose="020B0604020202020204" pitchFamily="34" charset="0"/>
                <a:cs typeface="Arial" panose="020B0604020202020204" pitchFamily="34" charset="0"/>
              </a:rPr>
              <a:t>Sign in to the MCAS Portal and select </a:t>
            </a:r>
            <a:r>
              <a:rPr lang="en-US" sz="2400" b="1" dirty="0">
                <a:solidFill>
                  <a:srgbClr val="000000"/>
                </a:solidFill>
                <a:latin typeface="Arial" panose="020B0604020202020204" pitchFamily="34" charset="0"/>
                <a:cs typeface="Arial" panose="020B0604020202020204" pitchFamily="34" charset="0"/>
              </a:rPr>
              <a:t>Administration</a:t>
            </a:r>
            <a:r>
              <a:rPr lang="en-US" sz="2400" dirty="0">
                <a:solidFill>
                  <a:srgbClr val="000000"/>
                </a:solidFill>
                <a:latin typeface="Arial" panose="020B0604020202020204" pitchFamily="34" charset="0"/>
                <a:cs typeface="Arial" panose="020B0604020202020204" pitchFamily="34" charset="0"/>
              </a:rPr>
              <a:t>.</a:t>
            </a:r>
          </a:p>
          <a:p>
            <a:pPr marL="457200" indent="-457200">
              <a:buClr>
                <a:srgbClr val="101D35"/>
              </a:buClr>
              <a:buFont typeface="+mj-lt"/>
              <a:buAutoNum type="arabicPeriod"/>
            </a:pPr>
            <a:r>
              <a:rPr lang="en-US" sz="2400" dirty="0">
                <a:solidFill>
                  <a:srgbClr val="000000"/>
                </a:solidFill>
                <a:latin typeface="Arial" panose="020B0604020202020204" pitchFamily="34" charset="0"/>
                <a:cs typeface="Arial" panose="020B0604020202020204" pitchFamily="34" charset="0"/>
              </a:rPr>
              <a:t>Click </a:t>
            </a:r>
            <a:r>
              <a:rPr lang="en-US" sz="2400" b="1" dirty="0">
                <a:solidFill>
                  <a:srgbClr val="000000"/>
                </a:solidFill>
                <a:latin typeface="Arial" panose="020B0604020202020204" pitchFamily="34" charset="0"/>
                <a:cs typeface="Arial" panose="020B0604020202020204" pitchFamily="34" charset="0"/>
              </a:rPr>
              <a:t>Students</a:t>
            </a:r>
            <a:r>
              <a:rPr lang="en-US" sz="2400" dirty="0">
                <a:solidFill>
                  <a:srgbClr val="000000"/>
                </a:solidFill>
                <a:latin typeface="Arial" panose="020B0604020202020204" pitchFamily="34" charset="0"/>
                <a:cs typeface="Arial" panose="020B0604020202020204" pitchFamily="34" charset="0"/>
              </a:rPr>
              <a:t>. </a:t>
            </a:r>
          </a:p>
          <a:p>
            <a:pPr marL="457200" indent="-457200">
              <a:buClr>
                <a:srgbClr val="101D35"/>
              </a:buClr>
              <a:buFont typeface="+mj-lt"/>
              <a:buAutoNum type="arabicPeriod"/>
            </a:pPr>
            <a:r>
              <a:rPr lang="en-US" sz="2400" dirty="0">
                <a:solidFill>
                  <a:srgbClr val="000000"/>
                </a:solidFill>
                <a:latin typeface="Arial" panose="020B0604020202020204" pitchFamily="34" charset="0"/>
                <a:cs typeface="Arial" panose="020B0604020202020204" pitchFamily="34" charset="0"/>
              </a:rPr>
              <a:t>Locate the student you wish to update and click </a:t>
            </a:r>
            <a:r>
              <a:rPr lang="en-US" sz="2400" b="1" dirty="0">
                <a:solidFill>
                  <a:srgbClr val="000000"/>
                </a:solidFill>
                <a:latin typeface="Arial" panose="020B0604020202020204" pitchFamily="34" charset="0"/>
                <a:cs typeface="Arial" panose="020B0604020202020204" pitchFamily="34" charset="0"/>
              </a:rPr>
              <a:t>Enrollment Info</a:t>
            </a:r>
            <a:r>
              <a:rPr lang="en-US" sz="2400" dirty="0">
                <a:solidFill>
                  <a:srgbClr val="000000"/>
                </a:solidFill>
                <a:latin typeface="Arial" panose="020B0604020202020204" pitchFamily="34" charset="0"/>
                <a:cs typeface="Arial" panose="020B0604020202020204" pitchFamily="34" charset="0"/>
              </a:rPr>
              <a:t>.  </a:t>
            </a:r>
          </a:p>
          <a:p>
            <a:pPr marL="457200" indent="-457200">
              <a:buClr>
                <a:srgbClr val="101D35"/>
              </a:buClr>
              <a:buFont typeface="+mj-lt"/>
              <a:buAutoNum type="arabicPeriod"/>
            </a:pPr>
            <a:r>
              <a:rPr lang="en-US" sz="2400" dirty="0">
                <a:solidFill>
                  <a:srgbClr val="000000"/>
                </a:solidFill>
                <a:latin typeface="Arial" panose="020B0604020202020204" pitchFamily="34" charset="0"/>
                <a:cs typeface="Arial" panose="020B0604020202020204" pitchFamily="34" charset="0"/>
              </a:rPr>
              <a:t>Click </a:t>
            </a:r>
            <a:r>
              <a:rPr lang="en-US" sz="2400" b="1" dirty="0">
                <a:solidFill>
                  <a:srgbClr val="000000"/>
                </a:solidFill>
                <a:latin typeface="Arial" panose="020B0604020202020204" pitchFamily="34" charset="0"/>
                <a:cs typeface="Arial" panose="020B0604020202020204" pitchFamily="34" charset="0"/>
              </a:rPr>
              <a:t>Unenroll</a:t>
            </a:r>
            <a:r>
              <a:rPr lang="en-US" sz="2400" dirty="0">
                <a:solidFill>
                  <a:srgbClr val="000000"/>
                </a:solidFill>
                <a:latin typeface="Arial" panose="020B0604020202020204" pitchFamily="34" charset="0"/>
                <a:cs typeface="Arial" panose="020B0604020202020204" pitchFamily="34" charset="0"/>
              </a:rPr>
              <a:t> to unenroll the student from the current school and click </a:t>
            </a:r>
            <a:r>
              <a:rPr lang="en-US" sz="2400" b="1" dirty="0">
                <a:solidFill>
                  <a:srgbClr val="000000"/>
                </a:solidFill>
                <a:latin typeface="Arial" panose="020B0604020202020204" pitchFamily="34" charset="0"/>
                <a:cs typeface="Arial" panose="020B0604020202020204" pitchFamily="34" charset="0"/>
              </a:rPr>
              <a:t>Yes</a:t>
            </a:r>
            <a:r>
              <a:rPr lang="en-US" sz="2400" dirty="0">
                <a:solidFill>
                  <a:srgbClr val="000000"/>
                </a:solidFill>
                <a:latin typeface="Arial" panose="020B0604020202020204" pitchFamily="34" charset="0"/>
                <a:cs typeface="Arial" panose="020B0604020202020204" pitchFamily="34" charset="0"/>
              </a:rPr>
              <a:t> to confirm.</a:t>
            </a:r>
          </a:p>
        </p:txBody>
      </p:sp>
      <p:pic>
        <p:nvPicPr>
          <p:cNvPr id="7" name="Picture 6" descr="A screenshot of a computer&#10;&#10;Description automatically generated">
            <a:extLst>
              <a:ext uri="{FF2B5EF4-FFF2-40B4-BE49-F238E27FC236}">
                <a16:creationId xmlns:a16="http://schemas.microsoft.com/office/drawing/2014/main" id="{63694E21-0006-3E75-E547-BBFE847D5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583" y="3769553"/>
            <a:ext cx="7772400" cy="1906274"/>
          </a:xfrm>
          <a:prstGeom prst="rect">
            <a:avLst/>
          </a:prstGeom>
        </p:spPr>
      </p:pic>
      <p:sp>
        <p:nvSpPr>
          <p:cNvPr id="4" name="Rectangle 3">
            <a:extLst>
              <a:ext uri="{FF2B5EF4-FFF2-40B4-BE49-F238E27FC236}">
                <a16:creationId xmlns:a16="http://schemas.microsoft.com/office/drawing/2014/main" id="{2C911093-D880-14D8-974C-F1D3CAF4E4B9}"/>
              </a:ext>
            </a:extLst>
          </p:cNvPr>
          <p:cNvSpPr/>
          <p:nvPr/>
        </p:nvSpPr>
        <p:spPr>
          <a:xfrm>
            <a:off x="6154156" y="4533900"/>
            <a:ext cx="830844" cy="20149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159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D0235-6F1B-0992-CBE7-69BE3654E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9D4BE-6312-B723-7551-64007E818A60}"/>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Transferring Students </a:t>
            </a:r>
            <a:r>
              <a:rPr lang="en-US" sz="4000" u="sng">
                <a:solidFill>
                  <a:srgbClr val="3647B6"/>
                </a:solidFill>
                <a:latin typeface="Arial" panose="020B0604020202020204" pitchFamily="34" charset="0"/>
                <a:cs typeface="Arial" panose="020B0604020202020204" pitchFamily="34" charset="0"/>
              </a:rPr>
              <a:t>within</a:t>
            </a:r>
            <a:r>
              <a:rPr lang="en-US" sz="4000">
                <a:solidFill>
                  <a:srgbClr val="3647B6"/>
                </a:solidFill>
                <a:latin typeface="Arial" panose="020B0604020202020204" pitchFamily="34" charset="0"/>
                <a:cs typeface="Arial" panose="020B0604020202020204" pitchFamily="34" charset="0"/>
              </a:rPr>
              <a:t> a District (cont’d)</a:t>
            </a:r>
          </a:p>
        </p:txBody>
      </p:sp>
      <p:sp>
        <p:nvSpPr>
          <p:cNvPr id="3" name="Content Placeholder 2">
            <a:extLst>
              <a:ext uri="{FF2B5EF4-FFF2-40B4-BE49-F238E27FC236}">
                <a16:creationId xmlns:a16="http://schemas.microsoft.com/office/drawing/2014/main" id="{3B8836FF-470B-097B-BE64-5AC9832408BA}"/>
              </a:ext>
            </a:extLst>
          </p:cNvPr>
          <p:cNvSpPr>
            <a:spLocks noGrp="1"/>
          </p:cNvSpPr>
          <p:nvPr>
            <p:ph idx="4294967295"/>
          </p:nvPr>
        </p:nvSpPr>
        <p:spPr>
          <a:xfrm>
            <a:off x="131763" y="1106788"/>
            <a:ext cx="11842522" cy="4644424"/>
          </a:xfrm>
        </p:spPr>
        <p:txBody>
          <a:bodyPr vert="horz" lIns="91440" tIns="45720" rIns="91440" bIns="45720" rtlCol="0" anchor="t">
            <a:noAutofit/>
          </a:bodyPr>
          <a:lstStyle/>
          <a:p>
            <a:pPr marL="0" indent="0">
              <a:buClr>
                <a:srgbClr val="101D35"/>
              </a:buClr>
              <a:buNone/>
            </a:pPr>
            <a:r>
              <a:rPr lang="en-US" sz="2400" dirty="0">
                <a:solidFill>
                  <a:srgbClr val="000000"/>
                </a:solidFill>
                <a:latin typeface="Arial" panose="020B0604020202020204" pitchFamily="34" charset="0"/>
                <a:cs typeface="Arial" panose="020B0604020202020204" pitchFamily="34" charset="0"/>
              </a:rPr>
              <a:t>5. Click </a:t>
            </a:r>
            <a:r>
              <a:rPr lang="en-US" sz="2400" b="1" dirty="0">
                <a:solidFill>
                  <a:srgbClr val="000000"/>
                </a:solidFill>
                <a:latin typeface="Arial" panose="020B0604020202020204" pitchFamily="34" charset="0"/>
                <a:cs typeface="Arial" panose="020B0604020202020204" pitchFamily="34" charset="0"/>
              </a:rPr>
              <a:t>Enroll student in a different school</a:t>
            </a:r>
            <a:r>
              <a:rPr lang="en-US" sz="2400" dirty="0">
                <a:solidFill>
                  <a:srgbClr val="000000"/>
                </a:solidFill>
                <a:latin typeface="Arial" panose="020B0604020202020204" pitchFamily="34" charset="0"/>
                <a:cs typeface="Arial" panose="020B0604020202020204" pitchFamily="34" charset="0"/>
              </a:rPr>
              <a:t>.  </a:t>
            </a:r>
          </a:p>
          <a:p>
            <a:pPr marL="0" indent="0">
              <a:buClr>
                <a:srgbClr val="101D35"/>
              </a:buClr>
              <a:buNone/>
            </a:pPr>
            <a:r>
              <a:rPr lang="en-US" sz="2400" dirty="0">
                <a:solidFill>
                  <a:srgbClr val="000000"/>
                </a:solidFill>
                <a:latin typeface="Arial" panose="020B0604020202020204" pitchFamily="34" charset="0"/>
                <a:cs typeface="Arial" panose="020B0604020202020204" pitchFamily="34" charset="0"/>
              </a:rPr>
              <a:t>6. Select the new school from the organization drop-down and click </a:t>
            </a:r>
            <a:r>
              <a:rPr lang="en-US" sz="2400" b="1" dirty="0">
                <a:solidFill>
                  <a:srgbClr val="000000"/>
                </a:solidFill>
                <a:latin typeface="Arial" panose="020B0604020202020204" pitchFamily="34" charset="0"/>
                <a:cs typeface="Arial" panose="020B0604020202020204" pitchFamily="34" charset="0"/>
              </a:rPr>
              <a:t>Enroll Student</a:t>
            </a:r>
            <a:r>
              <a:rPr lang="en-US" sz="2400" dirty="0">
                <a:solidFill>
                  <a:srgbClr val="000000"/>
                </a:solidFill>
                <a:latin typeface="Arial" panose="020B0604020202020204" pitchFamily="34" charset="0"/>
                <a:cs typeface="Arial" panose="020B0604020202020204" pitchFamily="34" charset="0"/>
              </a:rPr>
              <a:t>.</a:t>
            </a:r>
          </a:p>
          <a:p>
            <a:pPr marL="0" indent="0">
              <a:buClr>
                <a:srgbClr val="101D35"/>
              </a:buClr>
              <a:buNone/>
            </a:pPr>
            <a:r>
              <a:rPr lang="en-US" sz="2400" dirty="0">
                <a:solidFill>
                  <a:srgbClr val="000000"/>
                </a:solidFill>
                <a:latin typeface="Arial" panose="020B0604020202020204" pitchFamily="34" charset="0"/>
                <a:cs typeface="Arial" panose="020B0604020202020204" pitchFamily="34" charset="0"/>
              </a:rPr>
              <a:t>7. Ensure the student’s information is correct and click </a:t>
            </a:r>
            <a:r>
              <a:rPr lang="en-US" sz="2400" b="1" dirty="0">
                <a:solidFill>
                  <a:srgbClr val="000000"/>
                </a:solidFill>
                <a:latin typeface="Arial" panose="020B0604020202020204" pitchFamily="34" charset="0"/>
                <a:cs typeface="Arial" panose="020B0604020202020204" pitchFamily="34" charset="0"/>
              </a:rPr>
              <a:t>Save</a:t>
            </a:r>
            <a:r>
              <a:rPr lang="en-US" sz="2400" dirty="0">
                <a:solidFill>
                  <a:srgbClr val="000000"/>
                </a:solidFill>
                <a:latin typeface="Arial" panose="020B0604020202020204" pitchFamily="34" charset="0"/>
                <a:cs typeface="Arial" panose="020B0604020202020204" pitchFamily="34" charset="0"/>
              </a:rPr>
              <a:t>. </a:t>
            </a:r>
          </a:p>
        </p:txBody>
      </p:sp>
      <p:pic>
        <p:nvPicPr>
          <p:cNvPr id="9" name="Picture 8" descr="A screenshot of a computer&#10;&#10;Description automatically generated">
            <a:extLst>
              <a:ext uri="{FF2B5EF4-FFF2-40B4-BE49-F238E27FC236}">
                <a16:creationId xmlns:a16="http://schemas.microsoft.com/office/drawing/2014/main" id="{765BDF31-051F-1E37-2813-DE93AF80B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6847" y="2565400"/>
            <a:ext cx="6045200" cy="4292600"/>
          </a:xfrm>
          <a:prstGeom prst="rect">
            <a:avLst/>
          </a:prstGeom>
        </p:spPr>
      </p:pic>
      <p:sp>
        <p:nvSpPr>
          <p:cNvPr id="4" name="Rectangle 3">
            <a:extLst>
              <a:ext uri="{FF2B5EF4-FFF2-40B4-BE49-F238E27FC236}">
                <a16:creationId xmlns:a16="http://schemas.microsoft.com/office/drawing/2014/main" id="{44A5C05A-20B7-CA91-53E7-EB52C578DBFD}"/>
              </a:ext>
            </a:extLst>
          </p:cNvPr>
          <p:cNvSpPr/>
          <p:nvPr/>
        </p:nvSpPr>
        <p:spPr>
          <a:xfrm>
            <a:off x="3582204" y="5409108"/>
            <a:ext cx="4977595" cy="50107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133A74-C137-D02A-DFE4-574FADC040C6}"/>
              </a:ext>
            </a:extLst>
          </p:cNvPr>
          <p:cNvSpPr/>
          <p:nvPr/>
        </p:nvSpPr>
        <p:spPr>
          <a:xfrm>
            <a:off x="6388492" y="6135504"/>
            <a:ext cx="1637908" cy="4541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8DD8315-2687-5087-E86B-4E0599771B5D}"/>
              </a:ext>
            </a:extLst>
          </p:cNvPr>
          <p:cNvSpPr txBox="1"/>
          <p:nvPr/>
        </p:nvSpPr>
        <p:spPr>
          <a:xfrm>
            <a:off x="398352" y="3429000"/>
            <a:ext cx="2562131" cy="2031325"/>
          </a:xfrm>
          <a:prstGeom prst="rect">
            <a:avLst/>
          </a:prstGeom>
          <a:noFill/>
          <a:ln>
            <a:solidFill>
              <a:srgbClr val="000000"/>
            </a:solidFill>
          </a:ln>
        </p:spPr>
        <p:txBody>
          <a:bodyPr wrap="square" rtlCol="0">
            <a:spAutoFit/>
          </a:bodyPr>
          <a:lstStyle/>
          <a:p>
            <a:r>
              <a:rPr lang="en-US">
                <a:solidFill>
                  <a:srgbClr val="000000"/>
                </a:solidFill>
                <a:latin typeface="Arial" panose="020B0604020202020204" pitchFamily="34" charset="0"/>
                <a:cs typeface="Arial" panose="020B0604020202020204" pitchFamily="34" charset="0"/>
              </a:rPr>
              <a:t>Note that only District Test Coordinators may transfer students within a district. School test coordinators should contact their DTC for assistance. </a:t>
            </a:r>
          </a:p>
        </p:txBody>
      </p:sp>
    </p:spTree>
    <p:extLst>
      <p:ext uri="{BB962C8B-B14F-4D97-AF65-F5344CB8AC3E}">
        <p14:creationId xmlns:p14="http://schemas.microsoft.com/office/powerpoint/2010/main" val="3904054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FAAF5-D6DB-84E7-D43A-58C03E391D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B671D4-F51D-4797-EC08-0F66A0BBA2EA}"/>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Demonstrations</a:t>
            </a:r>
          </a:p>
        </p:txBody>
      </p:sp>
      <p:sp>
        <p:nvSpPr>
          <p:cNvPr id="3" name="Content Placeholder 2">
            <a:extLst>
              <a:ext uri="{FF2B5EF4-FFF2-40B4-BE49-F238E27FC236}">
                <a16:creationId xmlns:a16="http://schemas.microsoft.com/office/drawing/2014/main" id="{8BBBA2C3-D548-58F0-6307-4358665A577F}"/>
              </a:ext>
            </a:extLst>
          </p:cNvPr>
          <p:cNvSpPr>
            <a:spLocks noGrp="1"/>
          </p:cNvSpPr>
          <p:nvPr>
            <p:ph idx="4294967295"/>
          </p:nvPr>
        </p:nvSpPr>
        <p:spPr>
          <a:xfrm>
            <a:off x="604610" y="1266520"/>
            <a:ext cx="11369675" cy="4644424"/>
          </a:xfrm>
        </p:spPr>
        <p:txBody>
          <a:bodyPr vert="horz" lIns="91440" tIns="45720" rIns="91440" bIns="45720" rtlCol="0" anchor="t">
            <a:noAutofit/>
          </a:bodyPr>
          <a:lstStyle/>
          <a:p>
            <a:pPr algn="l" rtl="0" fontAlgn="base">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Transferring students outside your district</a:t>
            </a:r>
          </a:p>
          <a:p>
            <a:pPr lvl="1" fontAlgn="base">
              <a:buClr>
                <a:srgbClr val="000000"/>
              </a:buClr>
              <a:buFont typeface="Arial" panose="020B0604020202020204" pitchFamily="34" charset="0"/>
              <a:buChar char="•"/>
            </a:pPr>
            <a:r>
              <a:rPr lang="en-US" i="0">
                <a:solidFill>
                  <a:srgbClr val="000000"/>
                </a:solidFill>
                <a:effectLst/>
                <a:latin typeface="Arial" panose="020B0604020202020204" pitchFamily="34" charset="0"/>
                <a:cs typeface="Arial" panose="020B0604020202020204" pitchFamily="34" charset="0"/>
              </a:rPr>
              <a:t>Requesting student transfers</a:t>
            </a:r>
          </a:p>
          <a:p>
            <a:pPr lvl="1" fontAlgn="base">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Approving student transfer requests</a:t>
            </a:r>
            <a:endParaRPr lang="en-US" i="0">
              <a:solidFill>
                <a:srgbClr val="000000"/>
              </a:solidFill>
              <a:effectLst/>
              <a:latin typeface="Arial" panose="020B0604020202020204" pitchFamily="34" charset="0"/>
              <a:cs typeface="Arial" panose="020B0604020202020204" pitchFamily="34" charset="0"/>
            </a:endParaRPr>
          </a:p>
          <a:p>
            <a:pPr lvl="1" fontAlgn="base">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Entering and reviewing t</a:t>
            </a:r>
            <a:r>
              <a:rPr lang="en-US" i="0">
                <a:solidFill>
                  <a:srgbClr val="000000"/>
                </a:solidFill>
                <a:effectLst/>
                <a:latin typeface="Arial" panose="020B0604020202020204" pitchFamily="34" charset="0"/>
                <a:cs typeface="Arial" panose="020B0604020202020204" pitchFamily="34" charset="0"/>
              </a:rPr>
              <a:t>ransfer notes</a:t>
            </a:r>
          </a:p>
          <a:p>
            <a:pPr lvl="1" fontAlgn="base">
              <a:buClr>
                <a:srgbClr val="000000"/>
              </a:buClr>
              <a:buFont typeface="Arial" panose="020B0604020202020204" pitchFamily="34" charset="0"/>
              <a:buChar char="•"/>
            </a:pPr>
            <a:endParaRPr lang="en-US" sz="2400" b="0" i="0">
              <a:solidFill>
                <a:srgbClr val="000000"/>
              </a:solidFill>
              <a:effectLst/>
              <a:latin typeface="Arial" panose="020B0604020202020204" pitchFamily="34" charset="0"/>
              <a:cs typeface="Arial" panose="020B0604020202020204" pitchFamily="34" charset="0"/>
            </a:endParaRPr>
          </a:p>
          <a:p>
            <a:pPr>
              <a:buClr>
                <a:srgbClr val="101D35"/>
              </a:buClr>
            </a:pPr>
            <a:endParaRPr lang="en-US" sz="240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742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8FF01-A0A8-DD65-8901-6BC62ED15E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219F8F-D212-16A8-0C76-6B9265B8AC43}"/>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Transferring Students </a:t>
            </a:r>
            <a:r>
              <a:rPr lang="en-US" sz="4000" u="sng">
                <a:solidFill>
                  <a:srgbClr val="3647B6"/>
                </a:solidFill>
                <a:latin typeface="Arial" panose="020B0604020202020204" pitchFamily="34" charset="0"/>
                <a:cs typeface="Arial" panose="020B0604020202020204" pitchFamily="34" charset="0"/>
              </a:rPr>
              <a:t>from Outside Your District</a:t>
            </a:r>
            <a:r>
              <a:rPr lang="en-US" sz="4000">
                <a:solidFill>
                  <a:srgbClr val="3647B6"/>
                </a:solidFill>
                <a:latin typeface="Arial" panose="020B0604020202020204" pitchFamily="34" charset="0"/>
                <a:cs typeface="Arial" panose="020B0604020202020204" pitchFamily="34" charset="0"/>
              </a:rPr>
              <a:t>: Requesting a Student Enrollment Transfer</a:t>
            </a:r>
          </a:p>
        </p:txBody>
      </p:sp>
      <p:sp>
        <p:nvSpPr>
          <p:cNvPr id="3" name="Content Placeholder 2">
            <a:extLst>
              <a:ext uri="{FF2B5EF4-FFF2-40B4-BE49-F238E27FC236}">
                <a16:creationId xmlns:a16="http://schemas.microsoft.com/office/drawing/2014/main" id="{5F3BCEB7-A595-4973-8A08-B4BCE87F4BA0}"/>
              </a:ext>
            </a:extLst>
          </p:cNvPr>
          <p:cNvSpPr>
            <a:spLocks noGrp="1"/>
          </p:cNvSpPr>
          <p:nvPr>
            <p:ph idx="4294967295"/>
          </p:nvPr>
        </p:nvSpPr>
        <p:spPr>
          <a:xfrm>
            <a:off x="131763" y="1106788"/>
            <a:ext cx="9097078" cy="4644424"/>
          </a:xfrm>
        </p:spPr>
        <p:txBody>
          <a:bodyPr vert="horz" lIns="91440" tIns="45720" rIns="91440" bIns="45720" rtlCol="0" anchor="t">
            <a:noAutofit/>
          </a:bodyPr>
          <a:lstStyle/>
          <a:p>
            <a:pPr marL="457200" indent="-457200">
              <a:buClr>
                <a:srgbClr val="101D35"/>
              </a:buClr>
              <a:buFont typeface="+mj-lt"/>
              <a:buAutoNum type="arabicPeriod"/>
            </a:pPr>
            <a:r>
              <a:rPr lang="en-US" sz="2400">
                <a:solidFill>
                  <a:srgbClr val="000000"/>
                </a:solidFill>
                <a:latin typeface="Arial" panose="020B0604020202020204" pitchFamily="34" charset="0"/>
                <a:cs typeface="Arial" panose="020B0604020202020204" pitchFamily="34" charset="0"/>
              </a:rPr>
              <a:t>Sign in to the MCAS Portal and select </a:t>
            </a:r>
            <a:r>
              <a:rPr lang="en-US" sz="2400" b="1">
                <a:solidFill>
                  <a:srgbClr val="000000"/>
                </a:solidFill>
                <a:latin typeface="Arial" panose="020B0604020202020204" pitchFamily="34" charset="0"/>
                <a:cs typeface="Arial" panose="020B0604020202020204" pitchFamily="34" charset="0"/>
              </a:rPr>
              <a:t>Administration</a:t>
            </a:r>
            <a:r>
              <a:rPr lang="en-US" sz="2400">
                <a:solidFill>
                  <a:srgbClr val="000000"/>
                </a:solidFill>
                <a:latin typeface="Arial" panose="020B0604020202020204" pitchFamily="34" charset="0"/>
                <a:cs typeface="Arial" panose="020B0604020202020204" pitchFamily="34" charset="0"/>
              </a:rPr>
              <a:t>.</a:t>
            </a:r>
          </a:p>
          <a:p>
            <a:pPr marL="457200" indent="-457200">
              <a:buClr>
                <a:srgbClr val="101D35"/>
              </a:buClr>
              <a:buFont typeface="+mj-lt"/>
              <a:buAutoNum type="arabicPeriod"/>
            </a:pPr>
            <a:r>
              <a:rPr lang="en-US" sz="2400">
                <a:solidFill>
                  <a:srgbClr val="000000"/>
                </a:solidFill>
                <a:latin typeface="Arial" panose="020B0604020202020204" pitchFamily="34" charset="0"/>
                <a:cs typeface="Arial" panose="020B0604020202020204" pitchFamily="34" charset="0"/>
              </a:rPr>
              <a:t>Select </a:t>
            </a:r>
            <a:r>
              <a:rPr lang="en-US" sz="2400" b="1">
                <a:solidFill>
                  <a:srgbClr val="000000"/>
                </a:solidFill>
                <a:latin typeface="Arial" panose="020B0604020202020204" pitchFamily="34" charset="0"/>
                <a:cs typeface="Arial" panose="020B0604020202020204" pitchFamily="34" charset="0"/>
              </a:rPr>
              <a:t>Enrollment Transfer</a:t>
            </a:r>
            <a:r>
              <a:rPr lang="en-US" sz="2400">
                <a:solidFill>
                  <a:srgbClr val="000000"/>
                </a:solidFill>
                <a:latin typeface="Arial" panose="020B0604020202020204" pitchFamily="34" charset="0"/>
                <a:cs typeface="Arial" panose="020B0604020202020204" pitchFamily="34" charset="0"/>
              </a:rPr>
              <a:t>. </a:t>
            </a:r>
          </a:p>
          <a:p>
            <a:pPr marL="457200" indent="-457200">
              <a:buClr>
                <a:srgbClr val="101D35"/>
              </a:buClr>
              <a:buFont typeface="+mj-lt"/>
              <a:buAutoNum type="arabicPeriod"/>
            </a:pPr>
            <a:r>
              <a:rPr lang="en-US" sz="2400">
                <a:solidFill>
                  <a:srgbClr val="000000"/>
                </a:solidFill>
                <a:latin typeface="Arial" panose="020B0604020202020204" pitchFamily="34" charset="0"/>
                <a:cs typeface="Arial" panose="020B0604020202020204" pitchFamily="34" charset="0"/>
              </a:rPr>
              <a:t>On the Enrollment Transfer page, select </a:t>
            </a:r>
            <a:r>
              <a:rPr lang="en-US" sz="2400" b="1">
                <a:solidFill>
                  <a:srgbClr val="000000"/>
                </a:solidFill>
                <a:latin typeface="Arial" panose="020B0604020202020204" pitchFamily="34" charset="0"/>
                <a:cs typeface="Arial" panose="020B0604020202020204" pitchFamily="34" charset="0"/>
              </a:rPr>
              <a:t>Request Transfer</a:t>
            </a:r>
            <a:r>
              <a:rPr lang="en-US" sz="2400">
                <a:solidFill>
                  <a:srgbClr val="000000"/>
                </a:solidFill>
                <a:latin typeface="Arial" panose="020B0604020202020204" pitchFamily="34" charset="0"/>
                <a:cs typeface="Arial" panose="020B0604020202020204" pitchFamily="34" charset="0"/>
              </a:rPr>
              <a:t>.  </a:t>
            </a:r>
          </a:p>
          <a:p>
            <a:pPr marL="457200" indent="-457200">
              <a:buClr>
                <a:srgbClr val="101D35"/>
              </a:buClr>
              <a:buFont typeface="+mj-lt"/>
              <a:buAutoNum type="arabicPeriod"/>
            </a:pPr>
            <a:r>
              <a:rPr lang="en-US" sz="2400">
                <a:solidFill>
                  <a:srgbClr val="000000"/>
                </a:solidFill>
                <a:latin typeface="Arial" panose="020B0604020202020204" pitchFamily="34" charset="0"/>
                <a:cs typeface="Arial" panose="020B0604020202020204" pitchFamily="34" charset="0"/>
              </a:rPr>
              <a:t>Enter the student’s SASID, last name, and date of birth.</a:t>
            </a:r>
          </a:p>
          <a:p>
            <a:pPr marL="457200" indent="-457200">
              <a:buClr>
                <a:srgbClr val="101D35"/>
              </a:buClr>
              <a:buFont typeface="+mj-lt"/>
              <a:buAutoNum type="arabicPeriod"/>
            </a:pPr>
            <a:r>
              <a:rPr lang="en-US" sz="2400">
                <a:solidFill>
                  <a:srgbClr val="000000"/>
                </a:solidFill>
                <a:latin typeface="Arial" panose="020B0604020202020204" pitchFamily="34" charset="0"/>
                <a:cs typeface="Arial" panose="020B0604020202020204" pitchFamily="34" charset="0"/>
              </a:rPr>
              <a:t>Select </a:t>
            </a:r>
            <a:r>
              <a:rPr lang="en-US" sz="2400" b="1">
                <a:solidFill>
                  <a:srgbClr val="000000"/>
                </a:solidFill>
                <a:latin typeface="Arial" panose="020B0604020202020204" pitchFamily="34" charset="0"/>
                <a:cs typeface="Arial" panose="020B0604020202020204" pitchFamily="34" charset="0"/>
              </a:rPr>
              <a:t>Search</a:t>
            </a:r>
            <a:r>
              <a:rPr lang="en-US" sz="2400">
                <a:solidFill>
                  <a:srgbClr val="000000"/>
                </a:solidFill>
                <a:latin typeface="Arial" panose="020B0604020202020204" pitchFamily="34" charset="0"/>
                <a:cs typeface="Arial" panose="020B0604020202020204" pitchFamily="34" charset="0"/>
              </a:rPr>
              <a:t>.  </a:t>
            </a:r>
          </a:p>
        </p:txBody>
      </p:sp>
      <p:pic>
        <p:nvPicPr>
          <p:cNvPr id="13" name="Picture 12" descr="A screenshot of a computer&#10;&#10;Description automatically generated">
            <a:extLst>
              <a:ext uri="{FF2B5EF4-FFF2-40B4-BE49-F238E27FC236}">
                <a16:creationId xmlns:a16="http://schemas.microsoft.com/office/drawing/2014/main" id="{46AFB849-BB0D-32E9-EC35-897ABA8C7AAA}"/>
              </a:ext>
            </a:extLst>
          </p:cNvPr>
          <p:cNvPicPr>
            <a:picLocks noChangeAspect="1"/>
          </p:cNvPicPr>
          <p:nvPr/>
        </p:nvPicPr>
        <p:blipFill>
          <a:blip r:embed="rId3">
            <a:extLst>
              <a:ext uri="{28A0092B-C50C-407E-A947-70E740481C1C}">
                <a14:useLocalDpi xmlns:a14="http://schemas.microsoft.com/office/drawing/2010/main" val="0"/>
              </a:ext>
            </a:extLst>
          </a:blip>
          <a:srcRect r="46205"/>
          <a:stretch/>
        </p:blipFill>
        <p:spPr>
          <a:xfrm>
            <a:off x="8010814" y="3710863"/>
            <a:ext cx="4181186" cy="2955032"/>
          </a:xfrm>
          <a:prstGeom prst="rect">
            <a:avLst/>
          </a:prstGeom>
        </p:spPr>
      </p:pic>
      <p:pic>
        <p:nvPicPr>
          <p:cNvPr id="15" name="Picture 14" descr="A screenshot of a computer&#10;&#10;Description automatically generated">
            <a:extLst>
              <a:ext uri="{FF2B5EF4-FFF2-40B4-BE49-F238E27FC236}">
                <a16:creationId xmlns:a16="http://schemas.microsoft.com/office/drawing/2014/main" id="{8D40F003-0343-201F-33DC-1E0471687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414" y="3658793"/>
            <a:ext cx="7772400" cy="1812217"/>
          </a:xfrm>
          <a:prstGeom prst="rect">
            <a:avLst/>
          </a:prstGeom>
        </p:spPr>
      </p:pic>
      <p:sp>
        <p:nvSpPr>
          <p:cNvPr id="4" name="Rectangle 3">
            <a:extLst>
              <a:ext uri="{FF2B5EF4-FFF2-40B4-BE49-F238E27FC236}">
                <a16:creationId xmlns:a16="http://schemas.microsoft.com/office/drawing/2014/main" id="{0250F536-0BE9-E042-DA90-CBDB576614E0}"/>
              </a:ext>
            </a:extLst>
          </p:cNvPr>
          <p:cNvSpPr/>
          <p:nvPr/>
        </p:nvSpPr>
        <p:spPr>
          <a:xfrm>
            <a:off x="6578796" y="4110273"/>
            <a:ext cx="1311982" cy="3366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932BD1C-7E1B-851E-6233-D8EA652556AA}"/>
              </a:ext>
            </a:extLst>
          </p:cNvPr>
          <p:cNvSpPr/>
          <p:nvPr/>
        </p:nvSpPr>
        <p:spPr>
          <a:xfrm>
            <a:off x="10126459" y="5738686"/>
            <a:ext cx="889347" cy="3382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963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19854-8B8D-4B65-E392-AFEC01304D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29AB2A-C289-868A-0117-D84D43E01A78}"/>
              </a:ext>
            </a:extLst>
          </p:cNvPr>
          <p:cNvSpPr>
            <a:spLocks noGrp="1"/>
          </p:cNvSpPr>
          <p:nvPr>
            <p:ph type="title" idx="4294967295"/>
          </p:nvPr>
        </p:nvSpPr>
        <p:spPr>
          <a:xfrm>
            <a:off x="443060" y="268364"/>
            <a:ext cx="11531225" cy="679450"/>
          </a:xfrm>
        </p:spPr>
        <p:txBody>
          <a:bodyPr/>
          <a:lstStyle/>
          <a:p>
            <a:r>
              <a:rPr lang="en-US" sz="4000">
                <a:solidFill>
                  <a:srgbClr val="3647B6"/>
                </a:solidFill>
                <a:latin typeface="Arial" panose="020B0604020202020204" pitchFamily="34" charset="0"/>
                <a:cs typeface="Arial" panose="020B0604020202020204" pitchFamily="34" charset="0"/>
              </a:rPr>
              <a:t>Transferring Students </a:t>
            </a:r>
            <a:r>
              <a:rPr lang="en-US" sz="4000" u="sng">
                <a:solidFill>
                  <a:srgbClr val="3647B6"/>
                </a:solidFill>
                <a:latin typeface="Arial" panose="020B0604020202020204" pitchFamily="34" charset="0"/>
                <a:cs typeface="Arial" panose="020B0604020202020204" pitchFamily="34" charset="0"/>
              </a:rPr>
              <a:t>from Outside Your District</a:t>
            </a:r>
            <a:r>
              <a:rPr lang="en-US" sz="4000">
                <a:solidFill>
                  <a:srgbClr val="3647B6"/>
                </a:solidFill>
                <a:latin typeface="Arial" panose="020B0604020202020204" pitchFamily="34" charset="0"/>
                <a:cs typeface="Arial" panose="020B0604020202020204" pitchFamily="34" charset="0"/>
              </a:rPr>
              <a:t>: Requesting a Student Enrollment Transfer (cont’d)</a:t>
            </a:r>
          </a:p>
        </p:txBody>
      </p:sp>
      <p:sp>
        <p:nvSpPr>
          <p:cNvPr id="3" name="Content Placeholder 2">
            <a:extLst>
              <a:ext uri="{FF2B5EF4-FFF2-40B4-BE49-F238E27FC236}">
                <a16:creationId xmlns:a16="http://schemas.microsoft.com/office/drawing/2014/main" id="{BDF00472-A9A6-0D70-470D-DA07690D06FD}"/>
              </a:ext>
            </a:extLst>
          </p:cNvPr>
          <p:cNvSpPr>
            <a:spLocks noGrp="1"/>
          </p:cNvSpPr>
          <p:nvPr>
            <p:ph idx="4294967295"/>
          </p:nvPr>
        </p:nvSpPr>
        <p:spPr>
          <a:xfrm>
            <a:off x="131763" y="1304750"/>
            <a:ext cx="5479897" cy="3842284"/>
          </a:xfrm>
        </p:spPr>
        <p:txBody>
          <a:bodyPr vert="horz" lIns="91440" tIns="45720" rIns="91440" bIns="45720" rtlCol="0" anchor="t">
            <a:noAutofit/>
          </a:bodyPr>
          <a:lstStyle/>
          <a:p>
            <a:pPr marL="457200" indent="-457200">
              <a:buClr>
                <a:srgbClr val="101D35"/>
              </a:buClr>
              <a:buFont typeface="+mj-lt"/>
              <a:buAutoNum type="arabicPeriod" startAt="6"/>
            </a:pPr>
            <a:r>
              <a:rPr lang="en-US" sz="2400" dirty="0">
                <a:solidFill>
                  <a:srgbClr val="000000"/>
                </a:solidFill>
                <a:latin typeface="Arial" panose="020B0604020202020204" pitchFamily="34" charset="0"/>
                <a:cs typeface="Arial" panose="020B0604020202020204" pitchFamily="34" charset="0"/>
              </a:rPr>
              <a:t>If the student is found, select the school into which you want to transfer the student.</a:t>
            </a:r>
          </a:p>
          <a:p>
            <a:pPr marL="457200" indent="-457200">
              <a:buClr>
                <a:srgbClr val="101D35"/>
              </a:buClr>
              <a:buFont typeface="+mj-lt"/>
              <a:buAutoNum type="arabicPeriod" startAt="6"/>
            </a:pPr>
            <a:r>
              <a:rPr lang="en-US" sz="2400" dirty="0">
                <a:solidFill>
                  <a:srgbClr val="000000"/>
                </a:solidFill>
                <a:latin typeface="Arial" panose="020B0604020202020204" pitchFamily="34" charset="0"/>
                <a:cs typeface="Arial" panose="020B0604020202020204" pitchFamily="34" charset="0"/>
              </a:rPr>
              <a:t>If this request is during the testing window, use the Notes to ask questions as needed. </a:t>
            </a:r>
          </a:p>
          <a:p>
            <a:pPr marL="457200" indent="-457200">
              <a:buClr>
                <a:srgbClr val="101D35"/>
              </a:buClr>
              <a:buFont typeface="+mj-lt"/>
              <a:buAutoNum type="arabicPeriod" startAt="6"/>
            </a:pPr>
            <a:r>
              <a:rPr lang="en-US" sz="2400" dirty="0">
                <a:solidFill>
                  <a:srgbClr val="000000"/>
                </a:solidFill>
                <a:latin typeface="Arial" panose="020B0604020202020204" pitchFamily="34" charset="0"/>
                <a:cs typeface="Arial" panose="020B0604020202020204" pitchFamily="34" charset="0"/>
              </a:rPr>
              <a:t>Select </a:t>
            </a:r>
            <a:r>
              <a:rPr lang="en-US" sz="2400" b="1" dirty="0">
                <a:solidFill>
                  <a:srgbClr val="000000"/>
                </a:solidFill>
                <a:latin typeface="Arial" panose="020B0604020202020204" pitchFamily="34" charset="0"/>
                <a:cs typeface="Arial" panose="020B0604020202020204" pitchFamily="34" charset="0"/>
              </a:rPr>
              <a:t>Submit Request</a:t>
            </a:r>
            <a:r>
              <a:rPr lang="en-US" sz="2400" dirty="0">
                <a:solidFill>
                  <a:srgbClr val="000000"/>
                </a:solidFill>
                <a:latin typeface="Arial" panose="020B0604020202020204" pitchFamily="34" charset="0"/>
                <a:cs typeface="Arial" panose="020B0604020202020204" pitchFamily="34" charset="0"/>
              </a:rPr>
              <a:t>. </a:t>
            </a:r>
          </a:p>
        </p:txBody>
      </p:sp>
      <p:pic>
        <p:nvPicPr>
          <p:cNvPr id="7" name="Picture 6" descr="Graphical user interface, text, application&#10;&#10;Description automatically generated">
            <a:extLst>
              <a:ext uri="{FF2B5EF4-FFF2-40B4-BE49-F238E27FC236}">
                <a16:creationId xmlns:a16="http://schemas.microsoft.com/office/drawing/2014/main" id="{95E443AB-DA5E-AE0E-5A68-769FA5A94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740" y="1202860"/>
            <a:ext cx="6717330" cy="5293190"/>
          </a:xfrm>
          <a:prstGeom prst="rect">
            <a:avLst/>
          </a:prstGeom>
        </p:spPr>
      </p:pic>
      <p:sp>
        <p:nvSpPr>
          <p:cNvPr id="4" name="Rectangle 3">
            <a:extLst>
              <a:ext uri="{FF2B5EF4-FFF2-40B4-BE49-F238E27FC236}">
                <a16:creationId xmlns:a16="http://schemas.microsoft.com/office/drawing/2014/main" id="{4FDAE753-03F9-95C4-E5B6-AB966882F25D}"/>
              </a:ext>
            </a:extLst>
          </p:cNvPr>
          <p:cNvSpPr/>
          <p:nvPr/>
        </p:nvSpPr>
        <p:spPr>
          <a:xfrm>
            <a:off x="5611660" y="3873288"/>
            <a:ext cx="4958716" cy="5257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96E9599-1F49-0CC9-3314-9211B18BCF0B}"/>
              </a:ext>
            </a:extLst>
          </p:cNvPr>
          <p:cNvSpPr/>
          <p:nvPr/>
        </p:nvSpPr>
        <p:spPr>
          <a:xfrm>
            <a:off x="5611660" y="4398257"/>
            <a:ext cx="5199215" cy="131537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95A7471-ACFA-CAB6-FE5A-9A23898D5975}"/>
              </a:ext>
            </a:extLst>
          </p:cNvPr>
          <p:cNvSpPr/>
          <p:nvPr/>
        </p:nvSpPr>
        <p:spPr>
          <a:xfrm>
            <a:off x="10056834" y="5935741"/>
            <a:ext cx="1227551" cy="33820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505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E37E3-9EB2-9EBC-AE21-D2ED9E6FE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AAE3C-7204-645D-1141-6A49B7CDE096}"/>
              </a:ext>
            </a:extLst>
          </p:cNvPr>
          <p:cNvSpPr>
            <a:spLocks noGrp="1"/>
          </p:cNvSpPr>
          <p:nvPr>
            <p:ph type="title" idx="4294967295"/>
          </p:nvPr>
        </p:nvSpPr>
        <p:spPr>
          <a:xfrm>
            <a:off x="377072" y="268364"/>
            <a:ext cx="11597213" cy="679450"/>
          </a:xfrm>
        </p:spPr>
        <p:txBody>
          <a:bodyPr/>
          <a:lstStyle/>
          <a:p>
            <a:r>
              <a:rPr lang="en-US" sz="4000">
                <a:solidFill>
                  <a:srgbClr val="3647B6"/>
                </a:solidFill>
                <a:latin typeface="Arial" panose="020B0604020202020204" pitchFamily="34" charset="0"/>
                <a:cs typeface="Arial" panose="020B0604020202020204" pitchFamily="34" charset="0"/>
              </a:rPr>
              <a:t>Transferring Students </a:t>
            </a:r>
            <a:r>
              <a:rPr lang="en-US" sz="4000" u="sng">
                <a:solidFill>
                  <a:srgbClr val="3647B6"/>
                </a:solidFill>
                <a:latin typeface="Arial" panose="020B0604020202020204" pitchFamily="34" charset="0"/>
                <a:cs typeface="Arial" panose="020B0604020202020204" pitchFamily="34" charset="0"/>
              </a:rPr>
              <a:t>from Outside Your District</a:t>
            </a:r>
            <a:r>
              <a:rPr lang="en-US" sz="4000">
                <a:solidFill>
                  <a:srgbClr val="3647B6"/>
                </a:solidFill>
                <a:latin typeface="Arial" panose="020B0604020202020204" pitchFamily="34" charset="0"/>
                <a:cs typeface="Arial" panose="020B0604020202020204" pitchFamily="34" charset="0"/>
              </a:rPr>
              <a:t>: Requesting a Student Enrollment Transfer (cont’d)</a:t>
            </a:r>
          </a:p>
        </p:txBody>
      </p:sp>
      <p:sp>
        <p:nvSpPr>
          <p:cNvPr id="3" name="Content Placeholder 2">
            <a:extLst>
              <a:ext uri="{FF2B5EF4-FFF2-40B4-BE49-F238E27FC236}">
                <a16:creationId xmlns:a16="http://schemas.microsoft.com/office/drawing/2014/main" id="{AD4DECA0-DB62-4353-81ED-D6D96693CA01}"/>
              </a:ext>
            </a:extLst>
          </p:cNvPr>
          <p:cNvSpPr>
            <a:spLocks noGrp="1"/>
          </p:cNvSpPr>
          <p:nvPr>
            <p:ph idx="4294967295"/>
          </p:nvPr>
        </p:nvSpPr>
        <p:spPr>
          <a:xfrm>
            <a:off x="507543" y="1337957"/>
            <a:ext cx="11136769" cy="4644424"/>
          </a:xfrm>
        </p:spPr>
        <p:txBody>
          <a:bodyPr vert="horz" lIns="91440" tIns="45720" rIns="91440" bIns="45720" rtlCol="0" anchor="t">
            <a:noAutofit/>
          </a:bodyPr>
          <a:lstStyle/>
          <a:p>
            <a:pPr>
              <a:buClr>
                <a:srgbClr val="101D35"/>
              </a:buClr>
            </a:pPr>
            <a:r>
              <a:rPr lang="en-US" sz="2400">
                <a:solidFill>
                  <a:srgbClr val="000000"/>
                </a:solidFill>
                <a:latin typeface="Arial" panose="020B0604020202020204" pitchFamily="34" charset="0"/>
                <a:cs typeface="Arial" panose="020B0604020202020204" pitchFamily="34" charset="0"/>
              </a:rPr>
              <a:t>Any student transfers you have initiated will appear on the </a:t>
            </a:r>
            <a:r>
              <a:rPr lang="en-US" sz="2400" b="1">
                <a:solidFill>
                  <a:srgbClr val="000000"/>
                </a:solidFill>
                <a:latin typeface="Arial" panose="020B0604020202020204" pitchFamily="34" charset="0"/>
                <a:cs typeface="Arial" panose="020B0604020202020204" pitchFamily="34" charset="0"/>
              </a:rPr>
              <a:t>Requests</a:t>
            </a:r>
            <a:r>
              <a:rPr lang="en-US" sz="2400">
                <a:solidFill>
                  <a:srgbClr val="000000"/>
                </a:solidFill>
                <a:latin typeface="Arial" panose="020B0604020202020204" pitchFamily="34" charset="0"/>
                <a:cs typeface="Arial" panose="020B0604020202020204" pitchFamily="34" charset="0"/>
              </a:rPr>
              <a:t> tab.</a:t>
            </a:r>
          </a:p>
          <a:p>
            <a:pPr>
              <a:buClr>
                <a:srgbClr val="101D35"/>
              </a:buClr>
            </a:pPr>
            <a:r>
              <a:rPr lang="en-US" sz="2400">
                <a:solidFill>
                  <a:srgbClr val="000000"/>
                </a:solidFill>
                <a:latin typeface="Arial" panose="020B0604020202020204" pitchFamily="34" charset="0"/>
                <a:cs typeface="Arial" panose="020B0604020202020204" pitchFamily="34" charset="0"/>
              </a:rPr>
              <a:t>Select </a:t>
            </a:r>
            <a:r>
              <a:rPr lang="en-US" sz="2400" b="1">
                <a:solidFill>
                  <a:srgbClr val="000000"/>
                </a:solidFill>
                <a:latin typeface="Arial" panose="020B0604020202020204" pitchFamily="34" charset="0"/>
                <a:cs typeface="Arial" panose="020B0604020202020204" pitchFamily="34" charset="0"/>
              </a:rPr>
              <a:t>Cancel </a:t>
            </a:r>
            <a:r>
              <a:rPr lang="en-US" sz="2400">
                <a:solidFill>
                  <a:srgbClr val="000000"/>
                </a:solidFill>
                <a:latin typeface="Arial" panose="020B0604020202020204" pitchFamily="34" charset="0"/>
                <a:cs typeface="Arial" panose="020B0604020202020204" pitchFamily="34" charset="0"/>
              </a:rPr>
              <a:t>to cancel the transfer request.</a:t>
            </a:r>
          </a:p>
        </p:txBody>
      </p:sp>
      <p:pic>
        <p:nvPicPr>
          <p:cNvPr id="10" name="Picture 9" descr="A screenshot of a computer&#10;&#10;Description automatically generated">
            <a:extLst>
              <a:ext uri="{FF2B5EF4-FFF2-40B4-BE49-F238E27FC236}">
                <a16:creationId xmlns:a16="http://schemas.microsoft.com/office/drawing/2014/main" id="{F863499A-3E60-B482-B8F5-9292B2DDE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61" y="2721336"/>
            <a:ext cx="11031701" cy="2665052"/>
          </a:xfrm>
          <a:prstGeom prst="rect">
            <a:avLst/>
          </a:prstGeom>
        </p:spPr>
      </p:pic>
      <p:sp>
        <p:nvSpPr>
          <p:cNvPr id="11" name="Rectangle 10">
            <a:extLst>
              <a:ext uri="{FF2B5EF4-FFF2-40B4-BE49-F238E27FC236}">
                <a16:creationId xmlns:a16="http://schemas.microsoft.com/office/drawing/2014/main" id="{FD22AF43-A3C4-7232-FA20-5EBC5BDF52FE}"/>
              </a:ext>
            </a:extLst>
          </p:cNvPr>
          <p:cNvSpPr/>
          <p:nvPr/>
        </p:nvSpPr>
        <p:spPr>
          <a:xfrm>
            <a:off x="1714500" y="3629025"/>
            <a:ext cx="814388" cy="44291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756CAA1-8873-0103-20EF-39DC8C960461}"/>
              </a:ext>
            </a:extLst>
          </p:cNvPr>
          <p:cNvSpPr/>
          <p:nvPr/>
        </p:nvSpPr>
        <p:spPr>
          <a:xfrm>
            <a:off x="11029950" y="4471988"/>
            <a:ext cx="742950" cy="47148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784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85D82-8C9E-4CBF-1995-21BB57D1C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96447-1663-66F5-4786-18F503C844C2}"/>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Approving a Student Enrollment Transfer</a:t>
            </a:r>
          </a:p>
        </p:txBody>
      </p:sp>
      <p:sp>
        <p:nvSpPr>
          <p:cNvPr id="3" name="Content Placeholder 2">
            <a:extLst>
              <a:ext uri="{FF2B5EF4-FFF2-40B4-BE49-F238E27FC236}">
                <a16:creationId xmlns:a16="http://schemas.microsoft.com/office/drawing/2014/main" id="{EFDED3CE-6384-9A64-BE0A-A585ADBD0AAA}"/>
              </a:ext>
            </a:extLst>
          </p:cNvPr>
          <p:cNvSpPr>
            <a:spLocks noGrp="1"/>
          </p:cNvSpPr>
          <p:nvPr>
            <p:ph idx="4294967295"/>
          </p:nvPr>
        </p:nvSpPr>
        <p:spPr>
          <a:xfrm>
            <a:off x="507543" y="1337957"/>
            <a:ext cx="11136769" cy="4644424"/>
          </a:xfrm>
        </p:spPr>
        <p:txBody>
          <a:bodyPr vert="horz" lIns="91440" tIns="45720" rIns="91440" bIns="45720" rtlCol="0" anchor="t">
            <a:noAutofit/>
          </a:bodyPr>
          <a:lstStyle/>
          <a:p>
            <a:pPr marL="457200" indent="-457200">
              <a:buClr>
                <a:srgbClr val="101D35"/>
              </a:buClr>
              <a:buFont typeface="+mj-lt"/>
              <a:buAutoNum type="arabicPeriod"/>
            </a:pPr>
            <a:r>
              <a:rPr lang="en-US" sz="2400">
                <a:solidFill>
                  <a:srgbClr val="101D35"/>
                </a:solidFill>
                <a:latin typeface="Arial" panose="020B0604020202020204" pitchFamily="34" charset="0"/>
                <a:cs typeface="Arial" panose="020B0604020202020204" pitchFamily="34" charset="0"/>
              </a:rPr>
              <a:t>Any student transfers waiting for your approval will appear on the </a:t>
            </a:r>
            <a:r>
              <a:rPr lang="en-US" sz="2400" b="1">
                <a:solidFill>
                  <a:srgbClr val="101D35"/>
                </a:solidFill>
                <a:latin typeface="Arial" panose="020B0604020202020204" pitchFamily="34" charset="0"/>
                <a:cs typeface="Arial" panose="020B0604020202020204" pitchFamily="34" charset="0"/>
              </a:rPr>
              <a:t>Approvals</a:t>
            </a:r>
            <a:r>
              <a:rPr lang="en-US" sz="2400">
                <a:solidFill>
                  <a:srgbClr val="101D35"/>
                </a:solidFill>
                <a:latin typeface="Arial" panose="020B0604020202020204" pitchFamily="34" charset="0"/>
                <a:cs typeface="Arial" panose="020B0604020202020204" pitchFamily="34" charset="0"/>
              </a:rPr>
              <a:t> tab.</a:t>
            </a:r>
          </a:p>
          <a:p>
            <a:pPr marL="457200" indent="-457200">
              <a:buClr>
                <a:srgbClr val="101D35"/>
              </a:buClr>
              <a:buFont typeface="+mj-lt"/>
              <a:buAutoNum type="arabicPeriod"/>
            </a:pPr>
            <a:r>
              <a:rPr lang="en-US" sz="2400">
                <a:solidFill>
                  <a:srgbClr val="101D35"/>
                </a:solidFill>
                <a:latin typeface="Arial" panose="020B0604020202020204" pitchFamily="34" charset="0"/>
                <a:cs typeface="Arial" panose="020B0604020202020204" pitchFamily="34" charset="0"/>
              </a:rPr>
              <a:t>DTCs and STCs will be notified of enrollment transfers that need their review via email and on the Administration home page. </a:t>
            </a:r>
          </a:p>
          <a:p>
            <a:pPr marL="457200" indent="-457200">
              <a:buClr>
                <a:srgbClr val="101D35"/>
              </a:buClr>
              <a:buFont typeface="+mj-lt"/>
              <a:buAutoNum type="arabicPeriod"/>
            </a:pPr>
            <a:r>
              <a:rPr lang="en-US" sz="2400">
                <a:solidFill>
                  <a:srgbClr val="101D35"/>
                </a:solidFill>
                <a:latin typeface="Arial" panose="020B0604020202020204" pitchFamily="34" charset="0"/>
                <a:cs typeface="Arial" panose="020B0604020202020204" pitchFamily="34" charset="0"/>
              </a:rPr>
              <a:t>Review the request and add transfer notes. Click </a:t>
            </a:r>
            <a:r>
              <a:rPr lang="en-US" sz="2400" b="1">
                <a:solidFill>
                  <a:srgbClr val="101D35"/>
                </a:solidFill>
                <a:latin typeface="Arial" panose="020B0604020202020204" pitchFamily="34" charset="0"/>
                <a:cs typeface="Arial" panose="020B0604020202020204" pitchFamily="34" charset="0"/>
              </a:rPr>
              <a:t>Approve</a:t>
            </a:r>
            <a:r>
              <a:rPr lang="en-US" sz="2400">
                <a:solidFill>
                  <a:srgbClr val="101D35"/>
                </a:solidFill>
                <a:latin typeface="Arial" panose="020B0604020202020204" pitchFamily="34" charset="0"/>
                <a:cs typeface="Arial" panose="020B0604020202020204" pitchFamily="34" charset="0"/>
              </a:rPr>
              <a:t> to approve the transfer or click </a:t>
            </a:r>
            <a:r>
              <a:rPr lang="en-US" sz="2400" b="1">
                <a:solidFill>
                  <a:srgbClr val="101D35"/>
                </a:solidFill>
                <a:latin typeface="Arial" panose="020B0604020202020204" pitchFamily="34" charset="0"/>
                <a:cs typeface="Arial" panose="020B0604020202020204" pitchFamily="34" charset="0"/>
              </a:rPr>
              <a:t>Reject</a:t>
            </a:r>
            <a:r>
              <a:rPr lang="en-US" sz="2400">
                <a:solidFill>
                  <a:srgbClr val="101D35"/>
                </a:solidFill>
                <a:latin typeface="Arial" panose="020B0604020202020204" pitchFamily="34" charset="0"/>
                <a:cs typeface="Arial" panose="020B0604020202020204" pitchFamily="34" charset="0"/>
              </a:rPr>
              <a:t> to reject the request. </a:t>
            </a:r>
          </a:p>
        </p:txBody>
      </p:sp>
      <p:pic>
        <p:nvPicPr>
          <p:cNvPr id="9" name="Picture 8" descr="A screenshot of a computer&#10;&#10;Description automatically generated">
            <a:extLst>
              <a:ext uri="{FF2B5EF4-FFF2-40B4-BE49-F238E27FC236}">
                <a16:creationId xmlns:a16="http://schemas.microsoft.com/office/drawing/2014/main" id="{A22A05E0-F32C-CD61-2182-213AD479F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88" y="3636056"/>
            <a:ext cx="10937124" cy="1802996"/>
          </a:xfrm>
          <a:prstGeom prst="rect">
            <a:avLst/>
          </a:prstGeom>
        </p:spPr>
      </p:pic>
      <p:sp>
        <p:nvSpPr>
          <p:cNvPr id="4" name="Rectangle 3">
            <a:extLst>
              <a:ext uri="{FF2B5EF4-FFF2-40B4-BE49-F238E27FC236}">
                <a16:creationId xmlns:a16="http://schemas.microsoft.com/office/drawing/2014/main" id="{FE03EDE5-E4C8-8772-27B5-DF36E4478D66}"/>
              </a:ext>
            </a:extLst>
          </p:cNvPr>
          <p:cNvSpPr/>
          <p:nvPr/>
        </p:nvSpPr>
        <p:spPr>
          <a:xfrm>
            <a:off x="776288" y="3767464"/>
            <a:ext cx="898513" cy="33194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F21AEF-B097-D126-35A5-4D7BF8D289AC}"/>
              </a:ext>
            </a:extLst>
          </p:cNvPr>
          <p:cNvSpPr/>
          <p:nvPr/>
        </p:nvSpPr>
        <p:spPr>
          <a:xfrm>
            <a:off x="10902605" y="4580090"/>
            <a:ext cx="729549" cy="41924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8B4763C-8BF6-6DDD-271D-9C24E950F7F6}"/>
              </a:ext>
            </a:extLst>
          </p:cNvPr>
          <p:cNvSpPr/>
          <p:nvPr/>
        </p:nvSpPr>
        <p:spPr>
          <a:xfrm>
            <a:off x="10160899" y="4580090"/>
            <a:ext cx="729548" cy="41924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 application&#10;&#10;Description automatically generated">
            <a:extLst>
              <a:ext uri="{FF2B5EF4-FFF2-40B4-BE49-F238E27FC236}">
                <a16:creationId xmlns:a16="http://schemas.microsoft.com/office/drawing/2014/main" id="{DA4E14C9-45CD-171A-FB7C-0F717910B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6993" y="5084441"/>
            <a:ext cx="5685624" cy="1602109"/>
          </a:xfrm>
          <a:prstGeom prst="rect">
            <a:avLst/>
          </a:prstGeom>
        </p:spPr>
      </p:pic>
    </p:spTree>
    <p:extLst>
      <p:ext uri="{BB962C8B-B14F-4D97-AF65-F5344CB8AC3E}">
        <p14:creationId xmlns:p14="http://schemas.microsoft.com/office/powerpoint/2010/main" val="1688387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955CE-0B6B-8080-6225-5426DB10AF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387275-4515-ED8C-0717-3D53A7F82CE9}"/>
              </a:ext>
            </a:extLst>
          </p:cNvPr>
          <p:cNvSpPr>
            <a:spLocks noGrp="1"/>
          </p:cNvSpPr>
          <p:nvPr>
            <p:ph type="title" idx="4294967295"/>
          </p:nvPr>
        </p:nvSpPr>
        <p:spPr>
          <a:xfrm>
            <a:off x="604610" y="268364"/>
            <a:ext cx="11369675" cy="679450"/>
          </a:xfrm>
        </p:spPr>
        <p:txBody>
          <a:bodyPr/>
          <a:lstStyle/>
          <a:p>
            <a:r>
              <a:rPr lang="en-US" sz="4000">
                <a:solidFill>
                  <a:srgbClr val="3647B6"/>
                </a:solidFill>
                <a:latin typeface="Arial" panose="020B0604020202020204" pitchFamily="34" charset="0"/>
                <a:cs typeface="Arial" panose="020B0604020202020204" pitchFamily="34" charset="0"/>
              </a:rPr>
              <a:t>View Details </a:t>
            </a:r>
          </a:p>
        </p:txBody>
      </p:sp>
      <p:sp>
        <p:nvSpPr>
          <p:cNvPr id="3" name="Content Placeholder 2">
            <a:extLst>
              <a:ext uri="{FF2B5EF4-FFF2-40B4-BE49-F238E27FC236}">
                <a16:creationId xmlns:a16="http://schemas.microsoft.com/office/drawing/2014/main" id="{E8416E9F-2F71-4090-5E9B-0E87D247F398}"/>
              </a:ext>
            </a:extLst>
          </p:cNvPr>
          <p:cNvSpPr>
            <a:spLocks noGrp="1"/>
          </p:cNvSpPr>
          <p:nvPr>
            <p:ph idx="4294967295"/>
          </p:nvPr>
        </p:nvSpPr>
        <p:spPr>
          <a:xfrm>
            <a:off x="507544" y="1337957"/>
            <a:ext cx="10736860" cy="4644424"/>
          </a:xfrm>
        </p:spPr>
        <p:txBody>
          <a:bodyPr vert="horz" lIns="91440" tIns="45720" rIns="91440" bIns="45720" rtlCol="0" anchor="t">
            <a:noAutofit/>
          </a:bodyPr>
          <a:lstStyle/>
          <a:p>
            <a:pPr>
              <a:buClr>
                <a:srgbClr val="101D35"/>
              </a:buClr>
            </a:pPr>
            <a:r>
              <a:rPr lang="en-US" sz="2400" dirty="0">
                <a:solidFill>
                  <a:srgbClr val="101D35"/>
                </a:solidFill>
                <a:latin typeface="Arial" panose="020B0604020202020204" pitchFamily="34" charset="0"/>
                <a:cs typeface="Arial" panose="020B0604020202020204" pitchFamily="34" charset="0"/>
              </a:rPr>
              <a:t>Student test sessions </a:t>
            </a:r>
            <a:r>
              <a:rPr lang="en-US" sz="2400" b="1" dirty="0">
                <a:solidFill>
                  <a:srgbClr val="101D35"/>
                </a:solidFill>
                <a:latin typeface="Arial" panose="020B0604020202020204" pitchFamily="34" charset="0"/>
                <a:cs typeface="Arial" panose="020B0604020202020204" pitchFamily="34" charset="0"/>
              </a:rPr>
              <a:t>do not move from one school to another </a:t>
            </a:r>
            <a:r>
              <a:rPr lang="en-US" sz="2400" dirty="0">
                <a:solidFill>
                  <a:srgbClr val="101D35"/>
                </a:solidFill>
                <a:latin typeface="Arial" panose="020B0604020202020204" pitchFamily="34" charset="0"/>
                <a:cs typeface="Arial" panose="020B0604020202020204" pitchFamily="34" charset="0"/>
              </a:rPr>
              <a:t>in the MCAS Portal. Schools will use the Transfer Notes feature to note any test sessions the student has already completed.  </a:t>
            </a:r>
          </a:p>
          <a:p>
            <a:pPr>
              <a:buClr>
                <a:srgbClr val="101D35"/>
              </a:buClr>
            </a:pPr>
            <a:r>
              <a:rPr lang="en-US" sz="2400" dirty="0">
                <a:solidFill>
                  <a:srgbClr val="101D35"/>
                </a:solidFill>
                <a:latin typeface="Arial" panose="020B0604020202020204" pitchFamily="34" charset="0"/>
                <a:cs typeface="Arial" panose="020B0604020202020204" pitchFamily="34" charset="0"/>
              </a:rPr>
              <a:t>Schools can refer to the View Details screen at any time to view the Transfer Notes for an enrollment transfer. </a:t>
            </a:r>
          </a:p>
        </p:txBody>
      </p:sp>
      <p:pic>
        <p:nvPicPr>
          <p:cNvPr id="5" name="Picture 4">
            <a:extLst>
              <a:ext uri="{FF2B5EF4-FFF2-40B4-BE49-F238E27FC236}">
                <a16:creationId xmlns:a16="http://schemas.microsoft.com/office/drawing/2014/main" id="{44AFF2E3-56D9-6552-1244-2D96AB8ED048}"/>
              </a:ext>
            </a:extLst>
          </p:cNvPr>
          <p:cNvPicPr>
            <a:picLocks noChangeAspect="1"/>
          </p:cNvPicPr>
          <p:nvPr/>
        </p:nvPicPr>
        <p:blipFill>
          <a:blip r:embed="rId3">
            <a:extLst>
              <a:ext uri="{28A0092B-C50C-407E-A947-70E740481C1C}">
                <a14:useLocalDpi xmlns:a14="http://schemas.microsoft.com/office/drawing/2010/main" val="0"/>
              </a:ext>
            </a:extLst>
          </a:blip>
          <a:srcRect t="33481"/>
          <a:stretch/>
        </p:blipFill>
        <p:spPr>
          <a:xfrm>
            <a:off x="357188" y="3289022"/>
            <a:ext cx="7772400" cy="1249016"/>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4552ED0E-6D60-1963-F4F7-A80E1770B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2263" y="4579661"/>
            <a:ext cx="5519737" cy="2124891"/>
          </a:xfrm>
          <a:prstGeom prst="rect">
            <a:avLst/>
          </a:prstGeom>
        </p:spPr>
      </p:pic>
      <p:sp>
        <p:nvSpPr>
          <p:cNvPr id="8" name="Rectangle 7">
            <a:extLst>
              <a:ext uri="{FF2B5EF4-FFF2-40B4-BE49-F238E27FC236}">
                <a16:creationId xmlns:a16="http://schemas.microsoft.com/office/drawing/2014/main" id="{BE5BD89C-2909-1695-141D-EE52D088F5C4}"/>
              </a:ext>
            </a:extLst>
          </p:cNvPr>
          <p:cNvSpPr/>
          <p:nvPr/>
        </p:nvSpPr>
        <p:spPr>
          <a:xfrm>
            <a:off x="6929438" y="3913530"/>
            <a:ext cx="571500" cy="3012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56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A2B35-EC3F-0688-7E05-F644E7E08D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231D2-83B2-5B2C-61C7-89663A107219}"/>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2. Q &amp; A and Additional Demonstrations </a:t>
            </a:r>
          </a:p>
        </p:txBody>
      </p:sp>
    </p:spTree>
    <p:extLst>
      <p:ext uri="{BB962C8B-B14F-4D97-AF65-F5344CB8AC3E}">
        <p14:creationId xmlns:p14="http://schemas.microsoft.com/office/powerpoint/2010/main" val="2502252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822325" y="288925"/>
            <a:ext cx="11369675" cy="679450"/>
          </a:xfrm>
        </p:spPr>
        <p:txBody>
          <a:bodyPr/>
          <a:lstStyle/>
          <a:p>
            <a:r>
              <a:rPr lang="en-US" sz="4000">
                <a:solidFill>
                  <a:srgbClr val="0563C1"/>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4294967295"/>
          </p:nvPr>
        </p:nvSpPr>
        <p:spPr>
          <a:xfrm>
            <a:off x="822325" y="1201130"/>
            <a:ext cx="10160203" cy="5049837"/>
          </a:xfrm>
        </p:spPr>
        <p:txBody>
          <a:bodyPr vert="horz" lIns="91440" tIns="45720" rIns="91440" bIns="45720" rtlCol="0" anchor="t">
            <a:noAutofit/>
          </a:bodyPr>
          <a:lstStyle/>
          <a:p>
            <a:pPr marL="0" indent="0">
              <a:buClrTx/>
              <a:buNone/>
            </a:pPr>
            <a:r>
              <a:rPr lang="en-US" sz="2800" dirty="0">
                <a:solidFill>
                  <a:srgbClr val="101D35"/>
                </a:solidFill>
                <a:latin typeface="Arial" panose="020B0604020202020204" pitchFamily="34" charset="0"/>
                <a:cs typeface="Arial" panose="020B0604020202020204" pitchFamily="34" charset="0"/>
              </a:rPr>
              <a:t>Jodie Zalk, Manager of Test Administration and Publications</a:t>
            </a:r>
          </a:p>
          <a:p>
            <a:pPr marL="0" indent="0">
              <a:buClrTx/>
              <a:buNone/>
            </a:pPr>
            <a:r>
              <a:rPr lang="en-US" sz="2800">
                <a:solidFill>
                  <a:srgbClr val="101D35"/>
                </a:solidFill>
                <a:latin typeface="Arial" panose="020B0604020202020204" pitchFamily="34" charset="0"/>
                <a:cs typeface="Arial" panose="020B0604020202020204" pitchFamily="34" charset="0"/>
              </a:rPr>
              <a:t>Shannon </a:t>
            </a:r>
            <a:r>
              <a:rPr lang="en-US" sz="2800" dirty="0">
                <a:solidFill>
                  <a:srgbClr val="101D35"/>
                </a:solidFill>
                <a:latin typeface="Arial" panose="020B0604020202020204" pitchFamily="34" charset="0"/>
                <a:cs typeface="Arial" panose="020B0604020202020204" pitchFamily="34" charset="0"/>
              </a:rPr>
              <a:t>Cullen, MCAS Test Administration Coordinator</a:t>
            </a:r>
          </a:p>
          <a:p>
            <a:pPr marL="0" indent="0">
              <a:buClrTx/>
              <a:buNone/>
            </a:pPr>
            <a:r>
              <a:rPr lang="en-US" sz="2800" dirty="0">
                <a:solidFill>
                  <a:srgbClr val="101D35"/>
                </a:solidFill>
                <a:latin typeface="Arial"/>
                <a:cs typeface="Arial"/>
              </a:rPr>
              <a:t>Abbie Currier, </a:t>
            </a:r>
            <a:r>
              <a:rPr lang="en-US" sz="2800" dirty="0" err="1">
                <a:solidFill>
                  <a:srgbClr val="101D35"/>
                </a:solidFill>
                <a:latin typeface="Arial"/>
                <a:cs typeface="Arial"/>
              </a:rPr>
              <a:t>eMetric</a:t>
            </a:r>
            <a:r>
              <a:rPr lang="en-US" sz="2800" dirty="0">
                <a:solidFill>
                  <a:srgbClr val="101D35"/>
                </a:solidFill>
                <a:latin typeface="Arial"/>
                <a:cs typeface="Arial"/>
              </a:rPr>
              <a:t> Sr. Project Manager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idx="4294967295"/>
          </p:nvPr>
        </p:nvSpPr>
        <p:spPr>
          <a:xfrm>
            <a:off x="496445" y="19984"/>
            <a:ext cx="11369675" cy="679450"/>
          </a:xfrm>
        </p:spPr>
        <p:txBody>
          <a:bodyPr>
            <a:normAutofit fontScale="90000"/>
          </a:bodyPr>
          <a:lstStyle/>
          <a:p>
            <a:r>
              <a:rPr lang="en-US" sz="4400" dirty="0">
                <a:solidFill>
                  <a:srgbClr val="3647B6"/>
                </a:solidFill>
                <a:cs typeface="Segoe UI" pitchFamily="34" charset="0"/>
              </a:rPr>
              <a:t>Additional Resources</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4294967295"/>
            <p:extLst>
              <p:ext uri="{D42A27DB-BD31-4B8C-83A1-F6EECF244321}">
                <p14:modId xmlns:p14="http://schemas.microsoft.com/office/powerpoint/2010/main" val="3935779595"/>
              </p:ext>
            </p:extLst>
          </p:nvPr>
        </p:nvGraphicFramePr>
        <p:xfrm>
          <a:off x="224852" y="699434"/>
          <a:ext cx="11742295" cy="5563812"/>
        </p:xfrm>
        <a:graphic>
          <a:graphicData uri="http://schemas.openxmlformats.org/drawingml/2006/table">
            <a:tbl>
              <a:tblPr firstRow="1" bandRow="1">
                <a:tableStyleId>{5C22544A-7EE6-4342-B048-85BDC9FD1C3A}</a:tableStyleId>
              </a:tblPr>
              <a:tblGrid>
                <a:gridCol w="7084570">
                  <a:extLst>
                    <a:ext uri="{9D8B030D-6E8A-4147-A177-3AD203B41FA5}">
                      <a16:colId xmlns:a16="http://schemas.microsoft.com/office/drawing/2014/main" val="693765042"/>
                    </a:ext>
                  </a:extLst>
                </a:gridCol>
                <a:gridCol w="4657725">
                  <a:extLst>
                    <a:ext uri="{9D8B030D-6E8A-4147-A177-3AD203B41FA5}">
                      <a16:colId xmlns:a16="http://schemas.microsoft.com/office/drawing/2014/main" val="4077489660"/>
                    </a:ext>
                  </a:extLst>
                </a:gridCol>
              </a:tblGrid>
              <a:tr h="385113">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Resource</a:t>
                      </a:r>
                    </a:p>
                  </a:txBody>
                  <a:tcPr/>
                </a:tc>
                <a:tc>
                  <a:txBody>
                    <a:bodyPr/>
                    <a:lstStyle/>
                    <a:p>
                      <a:pPr marL="0" algn="l" defTabSz="914126" rtl="0" eaLnBrk="1" latinLnBrk="0" hangingPunct="1"/>
                      <a:r>
                        <a:rPr lang="en-US" sz="2000" b="1" kern="1200">
                          <a:solidFill>
                            <a:schemeClr val="lt1"/>
                          </a:solidFill>
                          <a:latin typeface="Arial" panose="020B0604020202020204" pitchFamily="34" charset="0"/>
                          <a:ea typeface="+mn-ea"/>
                          <a:cs typeface="Arial" panose="020B0604020202020204" pitchFamily="34" charset="0"/>
                        </a:rPr>
                        <a:t>Location</a:t>
                      </a:r>
                    </a:p>
                  </a:txBody>
                  <a:tcPr/>
                </a:tc>
                <a:extLst>
                  <a:ext uri="{0D108BD9-81ED-4DB2-BD59-A6C34878D82A}">
                    <a16:rowId xmlns:a16="http://schemas.microsoft.com/office/drawing/2014/main" val="2087652330"/>
                  </a:ext>
                </a:extLst>
              </a:tr>
              <a:tr h="444361">
                <a:tc>
                  <a:txBody>
                    <a:bodyPr/>
                    <a:lstStyle/>
                    <a:p>
                      <a:pPr marL="0" algn="l" defTabSz="914126" rtl="0" eaLnBrk="1" latinLnBrk="0" hangingPunct="1"/>
                      <a:r>
                        <a:rPr lang="en-US" sz="2000" kern="1200" dirty="0">
                          <a:solidFill>
                            <a:schemeClr val="dk1"/>
                          </a:solidFill>
                          <a:latin typeface="Arial" panose="020B0604020202020204" pitchFamily="34" charset="0"/>
                          <a:ea typeface="+mn-ea"/>
                          <a:cs typeface="Arial" panose="020B0604020202020204" pitchFamily="34" charset="0"/>
                        </a:rPr>
                        <a:t>MCAS Resource Center </a:t>
                      </a:r>
                    </a:p>
                  </a:txBody>
                  <a:tcPr/>
                </a:tc>
                <a:tc>
                  <a:txBody>
                    <a:bodyPr/>
                    <a:lstStyle/>
                    <a:p>
                      <a:r>
                        <a:rPr lang="en-US" sz="1800" dirty="0">
                          <a:latin typeface="Arial" panose="020B0604020202020204" pitchFamily="34" charset="0"/>
                          <a:cs typeface="Arial" panose="020B0604020202020204" pitchFamily="34" charset="0"/>
                          <a:hlinkClick r:id="rId3"/>
                        </a:rPr>
                        <a:t>mcas.onlinehelp.cognia.org </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0032679"/>
                  </a:ext>
                </a:extLst>
              </a:tr>
              <a:tr h="444361">
                <a:tc>
                  <a:txBody>
                    <a:bodyPr/>
                    <a:lstStyle/>
                    <a:p>
                      <a:pPr marL="0" algn="l" defTabSz="914126" rtl="0" eaLnBrk="1" latinLnBrk="0" hangingPunct="1"/>
                      <a:r>
                        <a:rPr lang="en-US" sz="2000" kern="1200" dirty="0">
                          <a:solidFill>
                            <a:schemeClr val="dk1"/>
                          </a:solidFill>
                          <a:latin typeface="Arial" panose="020B0604020202020204" pitchFamily="34" charset="0"/>
                          <a:ea typeface="+mn-ea"/>
                          <a:cs typeface="Arial" panose="020B0604020202020204" pitchFamily="34" charset="0"/>
                        </a:rPr>
                        <a:t>MCAS Portal User Guides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Student Registration Guide</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MCAS Portal User Management Guide </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Creating and Managing Classes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Enrollment Transfers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Guide to Scheduling Tests and Printing Student Logins</a:t>
                      </a:r>
                    </a:p>
                  </a:txBody>
                  <a:tcPr/>
                </a:tc>
                <a:tc>
                  <a:txBody>
                    <a:bodyPr/>
                    <a:lstStyle/>
                    <a:p>
                      <a:r>
                        <a:rPr lang="en-US" sz="1800" dirty="0">
                          <a:latin typeface="Arial" panose="020B0604020202020204" pitchFamily="34" charset="0"/>
                          <a:cs typeface="Arial" panose="020B0604020202020204" pitchFamily="34" charset="0"/>
                          <a:hlinkClick r:id="rId4"/>
                        </a:rPr>
                        <a:t>https://mcas.onlinehelp.cognia.org/portal/</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405862612"/>
                  </a:ext>
                </a:extLst>
              </a:tr>
              <a:tr h="444361">
                <a:tc>
                  <a:txBody>
                    <a:bodyPr/>
                    <a:lstStyle/>
                    <a:p>
                      <a:pPr marL="0" indent="0" algn="l" defTabSz="914126" rtl="0" eaLnBrk="1" latinLnBrk="0" hangingPunct="1">
                        <a:buFont typeface="Arial" panose="020B0604020202020204" pitchFamily="34" charset="0"/>
                        <a:buNone/>
                      </a:pPr>
                      <a:r>
                        <a:rPr lang="en-US" sz="1800" kern="1200" dirty="0">
                          <a:solidFill>
                            <a:schemeClr val="dk1"/>
                          </a:solidFill>
                          <a:latin typeface="Arial" panose="020B0604020202020204" pitchFamily="34" charset="0"/>
                          <a:ea typeface="+mn-ea"/>
                          <a:cs typeface="Arial" panose="020B0604020202020204" pitchFamily="34" charset="0"/>
                        </a:rPr>
                        <a:t>MCAS Portal Modules and Video Demonstrations</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Video demonstration: Creating Classes and Scheduling Tests</a:t>
                      </a:r>
                    </a:p>
                  </a:txBody>
                  <a:tcPr/>
                </a:tc>
                <a:tc>
                  <a:txBody>
                    <a:bodyPr/>
                    <a:lstStyle/>
                    <a:p>
                      <a:r>
                        <a:rPr lang="en-US" sz="1800" dirty="0">
                          <a:latin typeface="Arial" panose="020B0604020202020204" pitchFamily="34" charset="0"/>
                          <a:cs typeface="Arial" panose="020B0604020202020204" pitchFamily="34" charset="0"/>
                          <a:hlinkClick r:id="rId5"/>
                        </a:rPr>
                        <a:t>https://mcas.onlinehelp.cognia.org/training-modules/</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504066765"/>
                  </a:ext>
                </a:extLst>
              </a:tr>
              <a:tr h="444361">
                <a:tc>
                  <a:txBody>
                    <a:bodyPr/>
                    <a:lstStyle/>
                    <a:p>
                      <a:pPr marL="0" algn="l" defTabSz="914126" rtl="0" eaLnBrk="1" latinLnBrk="0" hangingPunct="1"/>
                      <a:r>
                        <a:rPr lang="en-US" sz="2000" kern="1200" dirty="0">
                          <a:solidFill>
                            <a:schemeClr val="dk1"/>
                          </a:solidFill>
                          <a:latin typeface="Arial" panose="020B0604020202020204" pitchFamily="34" charset="0"/>
                          <a:ea typeface="+mn-ea"/>
                          <a:cs typeface="Arial" panose="020B0604020202020204" pitchFamily="34" charset="0"/>
                        </a:rPr>
                        <a:t>Technology Information</a:t>
                      </a:r>
                    </a:p>
                    <a:p>
                      <a:pPr marL="342900" indent="-342900" algn="l" defTabSz="914126" rtl="0" eaLnBrk="1" latinLnBrk="0" hangingPunct="1">
                        <a:buFont typeface="Arial" panose="020B0604020202020204" pitchFamily="34" charset="0"/>
                        <a:buChar char="•"/>
                      </a:pPr>
                      <a:r>
                        <a:rPr lang="en-US" sz="1800" kern="1200" dirty="0">
                          <a:solidFill>
                            <a:schemeClr val="dk1"/>
                          </a:solidFill>
                          <a:latin typeface="Arial" panose="020B0604020202020204" pitchFamily="34" charset="0"/>
                          <a:ea typeface="+mn-ea"/>
                          <a:cs typeface="Arial" panose="020B0604020202020204" pitchFamily="34" charset="0"/>
                        </a:rPr>
                        <a:t>Technology Guidelines for MCAS Computer-Based Testing</a:t>
                      </a:r>
                    </a:p>
                    <a:p>
                      <a:pPr marL="342900" indent="-342900" algn="l" defTabSz="914126" rtl="0" eaLnBrk="1" latinLnBrk="0" hangingPunct="1">
                        <a:buFont typeface="Arial" panose="020B0604020202020204" pitchFamily="34" charset="0"/>
                        <a:buChar char="•"/>
                      </a:pPr>
                      <a:r>
                        <a:rPr lang="en-US" sz="1800" kern="1200">
                          <a:solidFill>
                            <a:schemeClr val="dk1"/>
                          </a:solidFill>
                          <a:latin typeface="Arial" panose="020B0604020202020204" pitchFamily="34" charset="0"/>
                          <a:ea typeface="+mn-ea"/>
                          <a:cs typeface="Arial" panose="020B0604020202020204" pitchFamily="34" charset="0"/>
                        </a:rPr>
                        <a:t>Guide to Installing the MCAS Student Kiosk and Conducting Site Readiness</a:t>
                      </a:r>
                    </a:p>
                  </a:txBody>
                  <a:tcPr/>
                </a:tc>
                <a:tc>
                  <a:txBody>
                    <a:bodyPr/>
                    <a:lstStyle/>
                    <a:p>
                      <a:r>
                        <a:rPr lang="en-US" sz="1800" dirty="0">
                          <a:latin typeface="Arial" panose="020B0604020202020204" pitchFamily="34" charset="0"/>
                          <a:cs typeface="Arial" panose="020B0604020202020204" pitchFamily="34" charset="0"/>
                          <a:hlinkClick r:id="rId6"/>
                        </a:rPr>
                        <a:t>https://mcas.onlinehelp.cognia.org/</a:t>
                      </a:r>
                      <a:br>
                        <a:rPr lang="en-US" sz="1800" dirty="0">
                          <a:latin typeface="Arial" panose="020B0604020202020204" pitchFamily="34" charset="0"/>
                          <a:cs typeface="Arial" panose="020B0604020202020204" pitchFamily="34" charset="0"/>
                          <a:hlinkClick r:id="rId6"/>
                        </a:rPr>
                      </a:br>
                      <a:r>
                        <a:rPr lang="en-US" sz="1800" dirty="0">
                          <a:latin typeface="Arial" panose="020B0604020202020204" pitchFamily="34" charset="0"/>
                          <a:cs typeface="Arial" panose="020B0604020202020204" pitchFamily="34" charset="0"/>
                          <a:hlinkClick r:id="rId6"/>
                        </a:rPr>
                        <a:t>technology-setup/</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822600052"/>
                  </a:ext>
                </a:extLst>
              </a:tr>
              <a:tr h="1096091">
                <a:tc>
                  <a:txBody>
                    <a:bodyPr/>
                    <a:lstStyle/>
                    <a:p>
                      <a:pPr marL="0" algn="l" defTabSz="914126" rtl="0" eaLnBrk="1" latinLnBrk="0" hangingPunct="1"/>
                      <a:r>
                        <a:rPr lang="en-US" sz="2000" kern="1200" dirty="0">
                          <a:solidFill>
                            <a:schemeClr val="dk1"/>
                          </a:solidFill>
                          <a:latin typeface="Arial" panose="020B0604020202020204" pitchFamily="34" charset="0"/>
                          <a:ea typeface="+mn-ea"/>
                          <a:cs typeface="Arial" panose="020B0604020202020204" pitchFamily="34" charset="0"/>
                        </a:rPr>
                        <a:t>Student Assessment Updates </a:t>
                      </a:r>
                      <a:br>
                        <a:rPr lang="en-US" sz="2000" kern="1200" dirty="0">
                          <a:solidFill>
                            <a:schemeClr val="dk1"/>
                          </a:solidFill>
                          <a:latin typeface="Arial" panose="020B0604020202020204" pitchFamily="34" charset="0"/>
                          <a:ea typeface="+mn-ea"/>
                          <a:cs typeface="Arial" panose="020B0604020202020204" pitchFamily="34" charset="0"/>
                        </a:rPr>
                      </a:br>
                      <a:r>
                        <a:rPr lang="en-US" sz="1800" kern="1200" dirty="0">
                          <a:solidFill>
                            <a:schemeClr val="dk1"/>
                          </a:solidFill>
                          <a:latin typeface="Arial" panose="020B0604020202020204" pitchFamily="34" charset="0"/>
                          <a:ea typeface="+mn-ea"/>
                          <a:cs typeface="Arial" panose="020B0604020202020204" pitchFamily="34" charset="0"/>
                        </a:rPr>
                        <a:t>(Biweekly email with important updates about the MCAS program)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7"/>
                        </a:rPr>
                        <a:t>www.doe.mass.edu/mcas/updates.html</a:t>
                      </a:r>
                      <a:endParaRPr lang="en-US"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If you do not already receive this email, subscribe using this link: </a:t>
                      </a:r>
                      <a:r>
                        <a:rPr lang="en-US" sz="1600" dirty="0">
                          <a:latin typeface="Arial" panose="020B0604020202020204" pitchFamily="34" charset="0"/>
                          <a:cs typeface="Arial" panose="020B0604020202020204" pitchFamily="34" charset="0"/>
                          <a:hlinkClick r:id="rId8"/>
                        </a:rPr>
                        <a:t>http://eepurl.com/ghSOhH</a:t>
                      </a:r>
                      <a:r>
                        <a:rPr lang="en-US" sz="16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961812291"/>
                  </a:ext>
                </a:extLst>
              </a:tr>
            </a:tbl>
          </a:graphicData>
        </a:graphic>
      </p:graphicFrame>
    </p:spTree>
    <p:extLst>
      <p:ext uri="{BB962C8B-B14F-4D97-AF65-F5344CB8AC3E}">
        <p14:creationId xmlns:p14="http://schemas.microsoft.com/office/powerpoint/2010/main" val="2329932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704378" y="219057"/>
            <a:ext cx="10751998" cy="800851"/>
          </a:xfrm>
        </p:spPr>
        <p:txBody>
          <a:bodyPr>
            <a:normAutofit/>
          </a:bodyPr>
          <a:lstStyle/>
          <a:p>
            <a:r>
              <a:rPr lang="en-US" sz="4000">
                <a:latin typeface="Arial" panose="020B0604020202020204" pitchFamily="34" charset="0"/>
                <a:cs typeface="Arial" panose="020B0604020202020204" pitchFamily="34" charset="0"/>
              </a:rPr>
              <a:t>Student Registration Deadlines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04378" y="4522483"/>
            <a:ext cx="10990385" cy="2116460"/>
          </a:xfrm>
        </p:spPr>
        <p:txBody>
          <a:bodyPr>
            <a:noAutofit/>
          </a:bodyPr>
          <a:lstStyle/>
          <a:p>
            <a:r>
              <a:rPr lang="en-US" sz="1800" dirty="0">
                <a:solidFill>
                  <a:srgbClr val="000000"/>
                </a:solidFill>
                <a:latin typeface="Arial" panose="020B0604020202020204" pitchFamily="34" charset="0"/>
                <a:cs typeface="Arial" panose="020B0604020202020204" pitchFamily="34" charset="0"/>
              </a:rPr>
              <a:t>See the </a:t>
            </a:r>
            <a:r>
              <a:rPr lang="en-US" sz="1800" dirty="0">
                <a:latin typeface="Arial" panose="020B0604020202020204" pitchFamily="34" charset="0"/>
                <a:cs typeface="Arial" panose="020B0604020202020204" pitchFamily="34" charset="0"/>
                <a:hlinkClick r:id="rId3"/>
              </a:rPr>
              <a:t>Statewide Testing Schedule</a:t>
            </a:r>
            <a:r>
              <a:rPr lang="en-US" sz="1800" dirty="0">
                <a:latin typeface="Arial" panose="020B0604020202020204" pitchFamily="34" charset="0"/>
                <a:cs typeface="Arial" panose="020B0604020202020204" pitchFamily="34" charset="0"/>
              </a:rPr>
              <a:t> </a:t>
            </a:r>
            <a:r>
              <a:rPr lang="en-US" sz="1800" dirty="0">
                <a:solidFill>
                  <a:srgbClr val="000000"/>
                </a:solidFill>
                <a:latin typeface="Arial" panose="020B0604020202020204" pitchFamily="34" charset="0"/>
                <a:cs typeface="Arial" panose="020B0604020202020204" pitchFamily="34" charset="0"/>
              </a:rPr>
              <a:t>for the following:</a:t>
            </a:r>
          </a:p>
          <a:p>
            <a:pPr marL="742950" lvl="1" indent="-285750">
              <a:buClr>
                <a:srgbClr val="000000"/>
              </a:buClr>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Extended deadlines for CBT </a:t>
            </a:r>
          </a:p>
          <a:p>
            <a:pPr marL="742950" lvl="1" indent="-285750">
              <a:buClr>
                <a:srgbClr val="000000"/>
              </a:buClr>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Deadlines for updating student registration information (as needed) after administration</a:t>
            </a:r>
          </a:p>
          <a:p>
            <a:r>
              <a:rPr lang="en-US" sz="1800" dirty="0">
                <a:solidFill>
                  <a:srgbClr val="000000"/>
                </a:solidFill>
                <a:latin typeface="Arial" panose="020B0604020202020204" pitchFamily="34" charset="0"/>
                <a:cs typeface="Arial" panose="020B0604020202020204" pitchFamily="34" charset="0"/>
              </a:rPr>
              <a:t>If a high school will not have any students participating in an administration, the school needs to email </a:t>
            </a:r>
            <a:r>
              <a:rPr lang="en-US" sz="1800" dirty="0">
                <a:latin typeface="Arial" panose="020B0604020202020204" pitchFamily="34" charset="0"/>
                <a:cs typeface="Arial" panose="020B0604020202020204" pitchFamily="34" charset="0"/>
                <a:hlinkClick r:id="rId4"/>
              </a:rPr>
              <a:t>mcas@cognia.org</a:t>
            </a:r>
            <a:r>
              <a:rPr lang="en-US" sz="1800" dirty="0">
                <a:solidFill>
                  <a:srgbClr val="000000"/>
                </a:solidFill>
                <a:latin typeface="Arial" panose="020B0604020202020204" pitchFamily="34" charset="0"/>
                <a:cs typeface="Arial" panose="020B0604020202020204" pitchFamily="34" charset="0"/>
              </a:rPr>
              <a:t> to let them know by the deadlines listed in the table above. </a:t>
            </a:r>
          </a:p>
        </p:txBody>
      </p:sp>
      <p:graphicFrame>
        <p:nvGraphicFramePr>
          <p:cNvPr id="4" name="Table 4">
            <a:extLst>
              <a:ext uri="{FF2B5EF4-FFF2-40B4-BE49-F238E27FC236}">
                <a16:creationId xmlns:a16="http://schemas.microsoft.com/office/drawing/2014/main" id="{9B6188D7-EE32-475B-921F-F941017C5191}"/>
              </a:ext>
            </a:extLst>
          </p:cNvPr>
          <p:cNvGraphicFramePr>
            <a:graphicFrameLocks/>
          </p:cNvGraphicFramePr>
          <p:nvPr>
            <p:extLst>
              <p:ext uri="{D42A27DB-BD31-4B8C-83A1-F6EECF244321}">
                <p14:modId xmlns:p14="http://schemas.microsoft.com/office/powerpoint/2010/main" val="594101617"/>
              </p:ext>
            </p:extLst>
          </p:nvPr>
        </p:nvGraphicFramePr>
        <p:xfrm>
          <a:off x="704378" y="1439008"/>
          <a:ext cx="9782776" cy="2499360"/>
        </p:xfrm>
        <a:graphic>
          <a:graphicData uri="http://schemas.openxmlformats.org/drawingml/2006/table">
            <a:tbl>
              <a:tblPr firstRow="1" bandRow="1">
                <a:tableStyleId>{5C22544A-7EE6-4342-B048-85BDC9FD1C3A}</a:tableStyleId>
              </a:tblPr>
              <a:tblGrid>
                <a:gridCol w="4891388">
                  <a:extLst>
                    <a:ext uri="{9D8B030D-6E8A-4147-A177-3AD203B41FA5}">
                      <a16:colId xmlns:a16="http://schemas.microsoft.com/office/drawing/2014/main" val="3913452638"/>
                    </a:ext>
                  </a:extLst>
                </a:gridCol>
                <a:gridCol w="4891388">
                  <a:extLst>
                    <a:ext uri="{9D8B030D-6E8A-4147-A177-3AD203B41FA5}">
                      <a16:colId xmlns:a16="http://schemas.microsoft.com/office/drawing/2014/main" val="3428678546"/>
                    </a:ext>
                  </a:extLst>
                </a:gridCol>
              </a:tblGrid>
              <a:tr h="588638">
                <a:tc>
                  <a:txBody>
                    <a:bodyPr/>
                    <a:lstStyle/>
                    <a:p>
                      <a:r>
                        <a:rPr lang="en-US" sz="2000" dirty="0">
                          <a:latin typeface="Arial" panose="020B0604020202020204" pitchFamily="34" charset="0"/>
                          <a:cs typeface="Arial" panose="020B0604020202020204" pitchFamily="34" charset="0"/>
                        </a:rPr>
                        <a:t>Administration</a:t>
                      </a:r>
                    </a:p>
                  </a:txBody>
                  <a:tcPr/>
                </a:tc>
                <a:tc>
                  <a:txBody>
                    <a:bodyPr/>
                    <a:lstStyle/>
                    <a:p>
                      <a:r>
                        <a:rPr lang="en-US" sz="2000">
                          <a:latin typeface="Arial" panose="020B0604020202020204" pitchFamily="34" charset="0"/>
                          <a:cs typeface="Arial" panose="020B0604020202020204" pitchFamily="34" charset="0"/>
                        </a:rPr>
                        <a:t>Initial Student Registration Window</a:t>
                      </a:r>
                      <a:br>
                        <a:rPr lang="en-US" sz="2000">
                          <a:latin typeface="Arial" panose="020B0604020202020204" pitchFamily="34" charset="0"/>
                          <a:cs typeface="Arial" panose="020B0604020202020204" pitchFamily="34" charset="0"/>
                        </a:rPr>
                      </a:br>
                      <a:r>
                        <a:rPr lang="en-US" sz="2000" b="0">
                          <a:latin typeface="Arial" panose="020B0604020202020204" pitchFamily="34" charset="0"/>
                          <a:cs typeface="Arial" panose="020B0604020202020204" pitchFamily="34" charset="0"/>
                        </a:rPr>
                        <a:t>Important for receiving manuals on time and Student ID Labels for PBT</a:t>
                      </a:r>
                      <a:endParaRPr lang="en-US" sz="2000" b="0" i="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97014313"/>
                  </a:ext>
                </a:extLst>
              </a:tr>
              <a:tr h="368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Arial" panose="020B0604020202020204" pitchFamily="34" charset="0"/>
                          <a:cs typeface="Arial" panose="020B0604020202020204" pitchFamily="34" charset="0"/>
                        </a:rPr>
                        <a:t>March Retests</a:t>
                      </a:r>
                    </a:p>
                    <a:p>
                      <a:endParaRPr lang="en-US" sz="2000">
                        <a:solidFill>
                          <a:srgbClr val="000000"/>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000000"/>
                          </a:solidFill>
                          <a:effectLst/>
                          <a:latin typeface="Arial" panose="020B0604020202020204" pitchFamily="34" charset="0"/>
                          <a:cs typeface="Arial" panose="020B0604020202020204" pitchFamily="34" charset="0"/>
                        </a:rPr>
                        <a:t>January 21–31</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6401111"/>
                  </a:ext>
                </a:extLst>
              </a:tr>
              <a:tr h="368297">
                <a:tc>
                  <a:txBody>
                    <a:bodyPr/>
                    <a:lstStyle/>
                    <a:p>
                      <a:r>
                        <a:rPr lang="en-US" sz="2000" dirty="0">
                          <a:solidFill>
                            <a:srgbClr val="000000"/>
                          </a:solidFill>
                          <a:latin typeface="Arial" panose="020B0604020202020204" pitchFamily="34" charset="0"/>
                          <a:cs typeface="Arial" panose="020B0604020202020204" pitchFamily="34" charset="0"/>
                        </a:rPr>
                        <a:t>Grade 10 ELA and Mathematics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latin typeface="Arial" panose="020B0604020202020204" pitchFamily="34" charset="0"/>
                          <a:cs typeface="Arial" panose="020B0604020202020204" pitchFamily="34" charset="0"/>
                        </a:rPr>
                        <a:t>January 27–February 7 </a:t>
                      </a:r>
                    </a:p>
                  </a:txBody>
                  <a:tcPr/>
                </a:tc>
                <a:extLst>
                  <a:ext uri="{0D108BD9-81ED-4DB2-BD59-A6C34878D82A}">
                    <a16:rowId xmlns:a16="http://schemas.microsoft.com/office/drawing/2014/main" val="401184135"/>
                  </a:ext>
                </a:extLst>
              </a:tr>
              <a:tr h="368297">
                <a:tc>
                  <a:txBody>
                    <a:bodyPr/>
                    <a:lstStyle/>
                    <a:p>
                      <a:r>
                        <a:rPr lang="en-US" sz="2000">
                          <a:solidFill>
                            <a:srgbClr val="000000"/>
                          </a:solidFill>
                          <a:latin typeface="Arial" panose="020B0604020202020204" pitchFamily="34" charset="0"/>
                          <a:cs typeface="Arial" panose="020B0604020202020204" pitchFamily="34" charset="0"/>
                        </a:rPr>
                        <a:t>Spring High School Science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latin typeface="Arial" panose="020B0604020202020204" pitchFamily="34" charset="0"/>
                          <a:cs typeface="Arial" panose="020B0604020202020204" pitchFamily="34" charset="0"/>
                        </a:rPr>
                        <a:t>April 11–29 </a:t>
                      </a:r>
                    </a:p>
                  </a:txBody>
                  <a:tcPr/>
                </a:tc>
                <a:extLst>
                  <a:ext uri="{0D108BD9-81ED-4DB2-BD59-A6C34878D82A}">
                    <a16:rowId xmlns:a16="http://schemas.microsoft.com/office/drawing/2014/main" val="2417094541"/>
                  </a:ext>
                </a:extLst>
              </a:tr>
            </a:tbl>
          </a:graphicData>
        </a:graphic>
      </p:graphicFrame>
    </p:spTree>
    <p:extLst>
      <p:ext uri="{BB962C8B-B14F-4D97-AF65-F5344CB8AC3E}">
        <p14:creationId xmlns:p14="http://schemas.microsoft.com/office/powerpoint/2010/main" val="731956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E04E0-CDD2-893D-046F-BBF438F9F3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EF0FE-9B02-A2A5-FB45-6231358A2233}"/>
              </a:ext>
            </a:extLst>
          </p:cNvPr>
          <p:cNvSpPr>
            <a:spLocks noGrp="1"/>
          </p:cNvSpPr>
          <p:nvPr>
            <p:ph type="title" idx="4294967295"/>
          </p:nvPr>
        </p:nvSpPr>
        <p:spPr>
          <a:xfrm>
            <a:off x="604610" y="268364"/>
            <a:ext cx="11369675" cy="679450"/>
          </a:xfrm>
        </p:spPr>
        <p:txBody>
          <a:bodyPr/>
          <a:lstStyle/>
          <a:p>
            <a:r>
              <a:rPr lang="en-US" sz="4000" dirty="0">
                <a:solidFill>
                  <a:srgbClr val="3647B6"/>
                </a:solidFill>
                <a:effectLst/>
                <a:latin typeface="Arial" panose="020B0604020202020204" pitchFamily="34" charset="0"/>
                <a:ea typeface="Times New Roman" panose="02020603050405020304" pitchFamily="18" charset="0"/>
                <a:cs typeface="Arial" panose="020B0604020202020204" pitchFamily="34" charset="0"/>
              </a:rPr>
              <a:t>Registered Students Who Will Not Participate</a:t>
            </a:r>
            <a:endParaRPr lang="en-US" sz="7200" dirty="0">
              <a:solidFill>
                <a:srgbClr val="3647B6"/>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5F7831-AACC-BE9A-C866-B10847B00788}"/>
              </a:ext>
            </a:extLst>
          </p:cNvPr>
          <p:cNvSpPr>
            <a:spLocks noGrp="1"/>
          </p:cNvSpPr>
          <p:nvPr>
            <p:ph idx="4294967295"/>
          </p:nvPr>
        </p:nvSpPr>
        <p:spPr>
          <a:xfrm>
            <a:off x="507544" y="1337957"/>
            <a:ext cx="10736860" cy="4644424"/>
          </a:xfrm>
        </p:spPr>
        <p:txBody>
          <a:bodyPr vert="horz" lIns="91440" tIns="45720" rIns="91440" bIns="45720" rtlCol="0" anchor="t">
            <a:noAutofit/>
          </a:bodyPr>
          <a:lstStyle/>
          <a:p>
            <a:pPr marL="0" marR="0" indent="0">
              <a:buClr>
                <a:srgbClr val="000000"/>
              </a:buClr>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If a school has registered a student for a test administration and that student will not participate:</a:t>
            </a:r>
          </a:p>
          <a:p>
            <a:pPr>
              <a:buClr>
                <a:srgbClr val="000000"/>
              </a:buClr>
            </a:pPr>
            <a:r>
              <a:rPr lang="en-US" sz="2400" dirty="0">
                <a:effectLst/>
                <a:latin typeface="Arial" panose="020B0604020202020204" pitchFamily="34" charset="0"/>
                <a:ea typeface="Times New Roman" panose="02020603050405020304" pitchFamily="18" charset="0"/>
                <a:cs typeface="Arial" panose="020B0604020202020204" pitchFamily="34" charset="0"/>
              </a:rPr>
              <a:t>Remove the student from any class for that test they were assigned to. </a:t>
            </a:r>
          </a:p>
          <a:p>
            <a:pPr>
              <a:buClr>
                <a:srgbClr val="000000"/>
              </a:buClr>
            </a:pPr>
            <a:r>
              <a:rPr lang="en-US" sz="2400" dirty="0">
                <a:effectLst/>
                <a:latin typeface="Arial" panose="020B0604020202020204" pitchFamily="34" charset="0"/>
                <a:ea typeface="Times New Roman" panose="02020603050405020304" pitchFamily="18" charset="0"/>
                <a:cs typeface="Arial" panose="020B0604020202020204" pitchFamily="34" charset="0"/>
              </a:rPr>
              <a:t>There are no further steps the school needs to take. </a:t>
            </a:r>
          </a:p>
          <a:p>
            <a:pPr>
              <a:buClr>
                <a:srgbClr val="000000"/>
              </a:buClr>
            </a:pPr>
            <a:r>
              <a:rPr lang="en-US" sz="2400" dirty="0">
                <a:effectLst/>
                <a:latin typeface="Arial" panose="020B0604020202020204" pitchFamily="34" charset="0"/>
                <a:ea typeface="Times New Roman" panose="02020603050405020304" pitchFamily="18" charset="0"/>
                <a:cs typeface="Arial" panose="020B0604020202020204" pitchFamily="34" charset="0"/>
              </a:rPr>
              <a:t>See the </a:t>
            </a:r>
            <a:r>
              <a:rPr lang="en-US" sz="2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Guide to Creating and Managing Classes</a:t>
            </a:r>
            <a:r>
              <a:rPr lang="en-US" sz="2400" dirty="0">
                <a:effectLst/>
                <a:latin typeface="Arial" panose="020B0604020202020204" pitchFamily="34" charset="0"/>
                <a:ea typeface="Times New Roman" panose="02020603050405020304" pitchFamily="18" charset="0"/>
                <a:cs typeface="Arial" panose="020B0604020202020204" pitchFamily="34" charset="0"/>
              </a:rPr>
              <a:t> for information on removing students from classes. </a:t>
            </a:r>
          </a:p>
        </p:txBody>
      </p:sp>
    </p:spTree>
    <p:extLst>
      <p:ext uri="{BB962C8B-B14F-4D97-AF65-F5344CB8AC3E}">
        <p14:creationId xmlns:p14="http://schemas.microsoft.com/office/powerpoint/2010/main" val="1269934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idx="4294967295"/>
          </p:nvPr>
        </p:nvSpPr>
        <p:spPr>
          <a:xfrm>
            <a:off x="2260979" y="1173028"/>
            <a:ext cx="7670042"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b="0" i="0" u="none" strike="noStrike" kern="1200" cap="none" spc="0" normalizeH="0" baseline="0" noProof="0">
                <a:ln>
                  <a:noFill/>
                </a:ln>
                <a:solidFill>
                  <a:srgbClr val="3647B6"/>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4294967295"/>
          </p:nvPr>
        </p:nvSpPr>
        <p:spPr>
          <a:xfrm>
            <a:off x="0" y="2132013"/>
            <a:ext cx="7391400" cy="3813175"/>
          </a:xfrm>
        </p:spPr>
        <p:txBody>
          <a:bodyPr anchor="ctr"/>
          <a:lstStyle/>
          <a:p>
            <a:pPr algn="ctr">
              <a:buNone/>
            </a:pPr>
            <a:r>
              <a:rPr lang="en-US" sz="4000">
                <a:latin typeface="Arial" panose="020B0604020202020204" pitchFamily="34" charset="0"/>
                <a:cs typeface="Arial" panose="020B0604020202020204" pitchFamily="34" charset="0"/>
              </a:rPr>
              <a:t>Use the “Q&amp;A” feature </a:t>
            </a: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689885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372862" y="171450"/>
            <a:ext cx="10514013" cy="1041400"/>
          </a:xfrm>
        </p:spPr>
        <p:txBody>
          <a:bodyPr>
            <a:normAutofit/>
          </a:bodyPr>
          <a:lstStyle/>
          <a:p>
            <a:r>
              <a:rPr lang="en-US" altLang="en-US" sz="3999">
                <a:solidFill>
                  <a:srgbClr val="3647B6"/>
                </a:solidFill>
              </a:rPr>
              <a:t>Next Steps</a:t>
            </a:r>
            <a:endParaRPr lang="en-US" sz="3999">
              <a:solidFill>
                <a:srgbClr val="3647B6"/>
              </a:solidFill>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523782" y="1403350"/>
            <a:ext cx="10514013" cy="4051300"/>
          </a:xfrm>
        </p:spPr>
        <p:txBody>
          <a:bodyPr/>
          <a:lstStyle/>
          <a:p>
            <a:pPr>
              <a:buClr>
                <a:srgbClr val="010203"/>
              </a:buClr>
            </a:pPr>
            <a:r>
              <a:rPr lang="en-US" altLang="en-US" b="1">
                <a:latin typeface="Arial" panose="020B0604020202020204" pitchFamily="34" charset="0"/>
                <a:cs typeface="Arial" panose="020B0604020202020204" pitchFamily="34" charset="0"/>
              </a:rPr>
              <a:t>Today: </a:t>
            </a:r>
            <a:r>
              <a:rPr lang="en-US" altLang="en-US">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Email your input to </a:t>
            </a:r>
            <a:r>
              <a:rPr lang="en-US" altLang="en-US">
                <a:hlinkClick r:id="rId3"/>
              </a:rPr>
              <a:t>mcas@mass.gov</a:t>
            </a:r>
            <a:r>
              <a:rPr lang="en-US" altLang="en-US"/>
              <a:t> </a:t>
            </a:r>
            <a:r>
              <a:rPr lang="en-US" altLang="en-US">
                <a:latin typeface="Arial" panose="020B0604020202020204" pitchFamily="34" charset="0"/>
                <a:cs typeface="Arial" panose="020B0604020202020204" pitchFamily="34" charset="0"/>
              </a:rPr>
              <a:t>if you have problems accessing or completing the form.</a:t>
            </a:r>
          </a:p>
          <a:p>
            <a:pPr>
              <a:buClr>
                <a:srgbClr val="010203"/>
              </a:buClr>
            </a:pPr>
            <a:r>
              <a:rPr lang="en-US" altLang="en-US" b="1">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Recording will be available </a:t>
            </a:r>
          </a:p>
        </p:txBody>
      </p:sp>
    </p:spTree>
    <p:extLst>
      <p:ext uri="{BB962C8B-B14F-4D97-AF65-F5344CB8AC3E}">
        <p14:creationId xmlns:p14="http://schemas.microsoft.com/office/powerpoint/2010/main" val="94862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339792" y="171450"/>
            <a:ext cx="10514013" cy="1041400"/>
          </a:xfrm>
        </p:spPr>
        <p:txBody>
          <a:bodyPr/>
          <a:lstStyle/>
          <a:p>
            <a:r>
              <a:rPr lang="en-US" sz="4000">
                <a:solidFill>
                  <a:srgbClr val="3647B6"/>
                </a:solidFill>
              </a:rPr>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339791" y="1212851"/>
            <a:ext cx="5157788" cy="676275"/>
          </a:xfrm>
        </p:spPr>
        <p:txBody>
          <a:bodyPr/>
          <a:lstStyle/>
          <a:p>
            <a:pPr marL="0" indent="0">
              <a:buNone/>
            </a:pPr>
            <a:r>
              <a:rPr lang="en-US" b="1">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461963" y="1889126"/>
            <a:ext cx="5775875" cy="4022725"/>
          </a:xfrm>
        </p:spPr>
        <p:txBody>
          <a:bodyPr>
            <a:normAutofit/>
          </a:bodyPr>
          <a:lstStyle/>
          <a:p>
            <a:pPr>
              <a:buClr>
                <a:srgbClr val="010203"/>
              </a:buClr>
            </a:pPr>
            <a:r>
              <a:rPr lang="en-US" dirty="0">
                <a:latin typeface="Arial" panose="020B0604020202020204" pitchFamily="34" charset="0"/>
                <a:cs typeface="Arial" panose="020B0604020202020204" pitchFamily="34" charset="0"/>
              </a:rPr>
              <a:t>Questions on logistics and technology</a:t>
            </a:r>
            <a:br>
              <a:rPr lang="en-US" dirty="0">
                <a:latin typeface="Arial" panose="020B0604020202020204" pitchFamily="34" charset="0"/>
                <a:cs typeface="Arial" panose="020B0604020202020204" pitchFamily="34" charset="0"/>
              </a:rPr>
            </a:br>
            <a:endParaRPr lang="en-US" sz="1200" dirty="0"/>
          </a:p>
          <a:p>
            <a:pPr marL="852589" lvl="1" indent="-457200">
              <a:buClr>
                <a:srgbClr val="010203"/>
              </a:buClr>
            </a:pPr>
            <a:r>
              <a:rPr lang="en-US" b="1" dirty="0">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3"/>
              </a:rPr>
              <a:t>https://mcas.onlinehelp.cognia.org/</a:t>
            </a:r>
            <a:r>
              <a:rPr lang="en-US" dirty="0">
                <a:latin typeface="Arial" panose="020B0604020202020204" pitchFamily="34" charset="0"/>
                <a:cs typeface="Arial" panose="020B0604020202020204" pitchFamily="34" charset="0"/>
              </a:rPr>
              <a:t> </a:t>
            </a:r>
          </a:p>
          <a:p>
            <a:pPr marL="852589" lvl="1" indent="-457200">
              <a:buClr>
                <a:srgbClr val="010203"/>
              </a:buClr>
            </a:pPr>
            <a:r>
              <a:rPr lang="en-US" b="1" dirty="0">
                <a:latin typeface="Arial" panose="020B0604020202020204" pitchFamily="34" charset="0"/>
                <a:cs typeface="Arial" panose="020B0604020202020204" pitchFamily="34" charset="0"/>
              </a:rPr>
              <a:t>Email: </a:t>
            </a:r>
            <a:r>
              <a:rPr lang="en-US" sz="2299" dirty="0">
                <a:hlinkClick r:id="rId4"/>
              </a:rPr>
              <a:t>mcas@cognia.org</a:t>
            </a:r>
            <a:endParaRPr lang="en-US" sz="2299" dirty="0"/>
          </a:p>
          <a:p>
            <a:pPr marL="852589" lvl="1" indent="-457200">
              <a:buClr>
                <a:srgbClr val="010203"/>
              </a:buClr>
            </a:pPr>
            <a:r>
              <a:rPr lang="en-US" b="1" dirty="0">
                <a:latin typeface="Arial" panose="020B0604020202020204" pitchFamily="34" charset="0"/>
                <a:cs typeface="Arial" panose="020B0604020202020204" pitchFamily="34" charset="0"/>
              </a:rPr>
              <a:t>Phone: </a:t>
            </a:r>
            <a:r>
              <a:rPr lang="en-US" dirty="0">
                <a:latin typeface="Arial" panose="020B0604020202020204" pitchFamily="34" charset="0"/>
                <a:cs typeface="Arial" panose="020B0604020202020204" pitchFamily="34" charset="0"/>
              </a:rPr>
              <a:t>800-737-5103</a:t>
            </a:r>
          </a:p>
          <a:p>
            <a:pPr marL="852589" lvl="1" indent="-457200">
              <a:buClr>
                <a:srgbClr val="010203"/>
              </a:buClr>
            </a:pPr>
            <a:r>
              <a:rPr lang="en-US" b="1" dirty="0"/>
              <a:t>TTY: </a:t>
            </a:r>
            <a:r>
              <a:rPr lang="en-US" dirty="0"/>
              <a:t>888-222-1671</a:t>
            </a:r>
          </a:p>
          <a:p>
            <a:pPr marL="852589" lvl="1" indent="-457200">
              <a:buClr>
                <a:srgbClr val="010203"/>
              </a:buClr>
            </a:pPr>
            <a:r>
              <a:rPr lang="en-US" b="0" i="0" dirty="0">
                <a:solidFill>
                  <a:srgbClr val="000000"/>
                </a:solidFill>
                <a:effectLst/>
                <a:latin typeface="Helvetica" panose="020B0604020202020204" pitchFamily="34" charset="0"/>
              </a:rPr>
              <a:t>Live chat is available at the link on the bottom of the page at the </a:t>
            </a:r>
            <a:r>
              <a:rPr lang="en-US" b="0" i="0" u="sng" dirty="0">
                <a:solidFill>
                  <a:srgbClr val="337AB7"/>
                </a:solidFill>
                <a:effectLst/>
                <a:latin typeface="Helvetica" panose="020B0604020202020204" pitchFamily="34" charset="0"/>
                <a:hlinkClick r:id="rId3"/>
              </a:rPr>
              <a:t>MCAS Resource Center</a:t>
            </a:r>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0028" y="1212851"/>
            <a:ext cx="5640387" cy="676275"/>
          </a:xfrm>
        </p:spPr>
        <p:txBody>
          <a:bodyPr>
            <a:noAutofit/>
          </a:bodyPr>
          <a:lstStyle/>
          <a:p>
            <a:pPr marL="0" indent="0">
              <a:buNone/>
            </a:pPr>
            <a:r>
              <a:rPr lang="en-US" b="1">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703501" y="2134840"/>
            <a:ext cx="5258313" cy="3509850"/>
          </a:xfrm>
        </p:spPr>
        <p:txBody>
          <a:bodyPr/>
          <a:lstStyle/>
          <a:p>
            <a:pPr>
              <a:buClr>
                <a:srgbClr val="010203"/>
              </a:buClr>
            </a:pPr>
            <a:r>
              <a:rPr lang="en-US">
                <a:latin typeface="Arial" panose="020B0604020202020204" pitchFamily="34" charset="0"/>
                <a:cs typeface="Arial" panose="020B0604020202020204" pitchFamily="34" charset="0"/>
              </a:rPr>
              <a:t>Policy questions (e.g., student participation, accommodations)</a:t>
            </a:r>
            <a:br>
              <a:rPr lang="en-US">
                <a:latin typeface="Arial" panose="020B0604020202020204" pitchFamily="34" charset="0"/>
                <a:cs typeface="Arial" panose="020B0604020202020204" pitchFamily="34" charset="0"/>
              </a:rPr>
            </a:br>
            <a:endParaRPr lang="en-US" sz="1200"/>
          </a:p>
          <a:p>
            <a:pPr marL="852589" lvl="1" indent="-457200">
              <a:buClr>
                <a:srgbClr val="010203"/>
              </a:buClr>
            </a:pPr>
            <a:r>
              <a:rPr lang="en-US" b="1">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5"/>
              </a:rPr>
              <a:t>www.doe.mass.edu/mcas</a:t>
            </a:r>
            <a:r>
              <a:rPr lang="en-US">
                <a:latin typeface="Arial" panose="020B0604020202020204" pitchFamily="34" charset="0"/>
                <a:cs typeface="Arial" panose="020B0604020202020204" pitchFamily="34" charset="0"/>
              </a:rPr>
              <a:t> </a:t>
            </a:r>
            <a:endParaRPr lang="en-US" sz="2199"/>
          </a:p>
          <a:p>
            <a:pPr marL="852589" lvl="1" indent="-457200">
              <a:buClr>
                <a:srgbClr val="010203"/>
              </a:buClr>
            </a:pPr>
            <a:r>
              <a:rPr lang="en-US" b="1">
                <a:latin typeface="Arial" panose="020B0604020202020204" pitchFamily="34" charset="0"/>
                <a:cs typeface="Arial" panose="020B0604020202020204" pitchFamily="34" charset="0"/>
              </a:rPr>
              <a:t>Email: </a:t>
            </a:r>
            <a:r>
              <a:rPr lang="en-US">
                <a:latin typeface="Arial" panose="020B0604020202020204" pitchFamily="34" charset="0"/>
                <a:cs typeface="Arial" panose="020B0604020202020204" pitchFamily="34" charset="0"/>
                <a:hlinkClick r:id="rId6"/>
              </a:rPr>
              <a:t>mcas@mass.gov</a:t>
            </a:r>
            <a:r>
              <a:rPr lang="en-US">
                <a:latin typeface="Arial" panose="020B0604020202020204" pitchFamily="34" charset="0"/>
                <a:cs typeface="Arial" panose="020B0604020202020204" pitchFamily="34" charset="0"/>
              </a:rPr>
              <a:t> </a:t>
            </a:r>
          </a:p>
          <a:p>
            <a:pPr marL="852589" lvl="1" indent="-457200">
              <a:buClr>
                <a:srgbClr val="010203"/>
              </a:buClr>
            </a:pPr>
            <a:r>
              <a:rPr lang="en-US" b="1">
                <a:latin typeface="Arial" panose="020B0604020202020204" pitchFamily="34" charset="0"/>
                <a:cs typeface="Arial" panose="020B0604020202020204" pitchFamily="34" charset="0"/>
              </a:rPr>
              <a:t>Phone: </a:t>
            </a:r>
            <a:r>
              <a:rPr lang="en-US">
                <a:latin typeface="Arial" panose="020B0604020202020204" pitchFamily="34" charset="0"/>
                <a:cs typeface="Arial" panose="020B0604020202020204" pitchFamily="34" charset="0"/>
              </a:rPr>
              <a:t>781-338-3625</a:t>
            </a:r>
          </a:p>
          <a:p>
            <a:pPr marL="852589" lvl="1" indent="-457200">
              <a:buClr>
                <a:srgbClr val="010203"/>
              </a:buClr>
            </a:pPr>
            <a:r>
              <a:rPr lang="en-US" b="1"/>
              <a:t>TTY: </a:t>
            </a:r>
            <a:r>
              <a:rPr lang="en-US"/>
              <a:t>800-439-2370</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713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839569" y="883718"/>
            <a:ext cx="10512862" cy="1093401"/>
          </a:xfrm>
        </p:spPr>
        <p:txBody>
          <a:bodyPr>
            <a:normAutofit/>
          </a:bodyPr>
          <a:lstStyle/>
          <a:p>
            <a:pPr algn="ctr"/>
            <a:r>
              <a:rPr lang="en-US" sz="5398" b="1"/>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671144" y="1977119"/>
            <a:ext cx="8975835" cy="399981"/>
          </a:xfrm>
          <a:prstGeom prst="rect">
            <a:avLst/>
          </a:prstGeom>
          <a:noFill/>
          <a:ln w="9525">
            <a:noFill/>
            <a:miter lim="800000"/>
            <a:headEnd/>
            <a:tailEnd/>
          </a:ln>
        </p:spPr>
        <p:txBody>
          <a:bodyPr wrap="square">
            <a:spAutoFit/>
          </a:bodyPr>
          <a:lstStyle/>
          <a:p>
            <a:pPr algn="ctr" eaLnBrk="1" hangingPunct="1"/>
            <a:r>
              <a:rPr lang="en-US" altLang="zh-CN" sz="1999" b="1">
                <a:latin typeface="Arial" panose="020B0604020202020204" pitchFamily="34" charset="0"/>
                <a:ea typeface="Segoe SemiBold"/>
                <a:cs typeface="Arial" panose="020B0604020202020204" pitchFamily="34" charset="0"/>
              </a:rPr>
              <a:t>The Office of Student Assessment Services </a:t>
            </a:r>
            <a:endParaRPr lang="zh-CN" altLang="en-US" sz="1999"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040" y="2971920"/>
            <a:ext cx="457081" cy="457081"/>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8121" y="3009630"/>
            <a:ext cx="237675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rPr>
              <a:t>781-338-3625</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601" y="2874680"/>
            <a:ext cx="540693" cy="540693"/>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7870" y="2971919"/>
            <a:ext cx="299993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7"/>
              </a:rPr>
              <a:t>mcas@mass.gov</a:t>
            </a:r>
            <a:r>
              <a:rPr lang="en-US" sz="1999">
                <a:latin typeface="Arial" panose="020B0604020202020204" pitchFamily="34" charset="0"/>
                <a:cs typeface="Arial" panose="020B0604020202020204" pitchFamily="34" charset="0"/>
              </a:rPr>
              <a:t> </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7215" y="3658951"/>
            <a:ext cx="544731" cy="544731"/>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1946" y="3742135"/>
            <a:ext cx="508542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10"/>
              </a:rPr>
              <a:t>www.doe.mass.edu/mcas</a:t>
            </a:r>
            <a:r>
              <a:rPr lang="en-US" sz="1999">
                <a:latin typeface="Arial" panose="020B0604020202020204" pitchFamily="34" charset="0"/>
                <a:cs typeface="Arial" panose="020B0604020202020204" pitchFamily="34" charset="0"/>
              </a:rPr>
              <a:t>  </a:t>
            </a:r>
          </a:p>
        </p:txBody>
      </p:sp>
      <p:pic>
        <p:nvPicPr>
          <p:cNvPr id="15" name="Graphic 14" descr="mailing address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090" y="3628500"/>
            <a:ext cx="544732" cy="544732"/>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3853" y="3731311"/>
            <a:ext cx="6092407" cy="400006"/>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a:t>
            </a:r>
            <a:r>
              <a:rPr lang="en-US" sz="1999" err="1">
                <a:latin typeface="Arial" panose="020B0604020202020204" pitchFamily="34" charset="0"/>
                <a:cs typeface="Arial" panose="020B0604020202020204" pitchFamily="34" charset="0"/>
              </a:rPr>
              <a:t>Santilli</a:t>
            </a:r>
            <a:r>
              <a:rPr lang="en-US" sz="1999">
                <a:latin typeface="Arial" panose="020B0604020202020204" pitchFamily="34" charset="0"/>
                <a:cs typeface="Arial" panose="020B0604020202020204" pitchFamily="34" charset="0"/>
              </a:rPr>
              <a:t> Highway, Everett, MA 02149</a:t>
            </a:r>
          </a:p>
        </p:txBody>
      </p:sp>
    </p:spTree>
    <p:extLst>
      <p:ext uri="{BB962C8B-B14F-4D97-AF65-F5344CB8AC3E}">
        <p14:creationId xmlns:p14="http://schemas.microsoft.com/office/powerpoint/2010/main" val="197619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sz="2400" dirty="0">
                <a:solidFill>
                  <a:srgbClr val="101D35"/>
                </a:solidFill>
                <a:latin typeface="Arial" panose="020B0604020202020204" pitchFamily="34" charset="0"/>
                <a:cs typeface="Arial" panose="020B0604020202020204" pitchFamily="34" charset="0"/>
              </a:rPr>
              <a:t>Email student-specific questions to </a:t>
            </a:r>
            <a:r>
              <a:rPr lang="en-US" sz="2400" dirty="0">
                <a:latin typeface="Arial" panose="020B0604020202020204" pitchFamily="34" charset="0"/>
                <a:cs typeface="Arial" panose="020B0604020202020204" pitchFamily="34" charset="0"/>
                <a:hlinkClick r:id="rId3"/>
              </a:rPr>
              <a:t>mcas@mass.gov</a:t>
            </a:r>
            <a:r>
              <a:rPr lang="en-US" sz="2400" dirty="0">
                <a:latin typeface="Arial" panose="020B0604020202020204" pitchFamily="34" charset="0"/>
                <a:cs typeface="Arial" panose="020B0604020202020204" pitchFamily="34" charset="0"/>
              </a:rPr>
              <a:t> </a:t>
            </a:r>
            <a:r>
              <a:rPr lang="en-US" sz="2400" dirty="0">
                <a:solidFill>
                  <a:srgbClr val="101D35"/>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This session is being recorded and will be available in about a week in the </a:t>
            </a:r>
            <a:r>
              <a:rPr lang="en-US" dirty="0">
                <a:latin typeface="Arial" panose="020B0604020202020204" pitchFamily="34" charset="0"/>
                <a:cs typeface="Arial" panose="020B0604020202020204" pitchFamily="34" charset="0"/>
                <a:hlinkClick r:id="rId4"/>
              </a:rPr>
              <a:t>MCAS Resource Center</a:t>
            </a:r>
            <a:r>
              <a:rPr lang="en-US" dirty="0">
                <a:solidFill>
                  <a:srgbClr val="101D35"/>
                </a:solidFill>
                <a:latin typeface="Arial" panose="020B0604020202020204" pitchFamily="34" charset="0"/>
                <a:cs typeface="Arial" panose="020B0604020202020204" pitchFamily="34" charset="0"/>
              </a:rPr>
              <a:t>, along with the slides.</a:t>
            </a:r>
          </a:p>
          <a:p>
            <a:pPr marL="457200" indent="-457200">
              <a:buClrTx/>
              <a:buFont typeface="Arial" panose="020B0604020202020204" pitchFamily="34" charset="0"/>
              <a:buChar char="•"/>
            </a:pPr>
            <a:r>
              <a:rPr lang="en-US" dirty="0">
                <a:solidFill>
                  <a:srgbClr val="101D35"/>
                </a:solidFill>
                <a:latin typeface="Arial" panose="020B0604020202020204" pitchFamily="34" charset="0"/>
                <a:cs typeface="Arial" panose="020B0604020202020204" pitchFamily="34" charset="0"/>
              </a:rPr>
              <a:t>Closed captioning has been enabled for participants who need it. </a:t>
            </a:r>
          </a:p>
        </p:txBody>
      </p:sp>
    </p:spTree>
    <p:extLst>
      <p:ext uri="{BB962C8B-B14F-4D97-AF65-F5344CB8AC3E}">
        <p14:creationId xmlns:p14="http://schemas.microsoft.com/office/powerpoint/2010/main" val="327345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189738"/>
            <a:ext cx="11192609" cy="4873132"/>
          </a:xfrm>
        </p:spPr>
        <p:txBody>
          <a:bodyPr>
            <a:normAutofit/>
          </a:bodyPr>
          <a:lstStyle/>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were emailed to participants before this session from </a:t>
            </a:r>
            <a:r>
              <a:rPr lang="en-US">
                <a:solidFill>
                  <a:srgbClr val="101D35"/>
                </a:solidFill>
                <a:latin typeface="Arial" panose="020B0604020202020204" pitchFamily="34" charset="0"/>
                <a:cs typeface="Arial" panose="020B0604020202020204" pitchFamily="34" charset="0"/>
                <a:hlinkClick r:id="rId3"/>
              </a:rPr>
              <a:t>MCASEvents@cognia.org</a:t>
            </a:r>
            <a:r>
              <a:rPr lang="en-US">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a:solidFill>
                  <a:srgbClr val="101D35"/>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a:solidFill>
                  <a:srgbClr val="101D35"/>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Tree>
    <p:extLst>
      <p:ext uri="{BB962C8B-B14F-4D97-AF65-F5344CB8AC3E}">
        <p14:creationId xmlns:p14="http://schemas.microsoft.com/office/powerpoint/2010/main" val="4011166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3589937"/>
          </a:xfrm>
        </p:spPr>
        <p:txBody>
          <a:bodyPr vert="horz" lIns="91440" tIns="45720" rIns="91440" bIns="45720" rtlCol="0" anchor="t">
            <a:normAutofit/>
          </a:bodyPr>
          <a:lstStyle/>
          <a:p>
            <a:pPr marL="514350" indent="-514350">
              <a:buClrTx/>
              <a:buFont typeface="+mj-lt"/>
              <a:buAutoNum type="arabicPeriod"/>
            </a:pPr>
            <a:r>
              <a:rPr lang="en-US" dirty="0">
                <a:solidFill>
                  <a:srgbClr val="000000"/>
                </a:solidFill>
                <a:latin typeface="Arial"/>
                <a:cs typeface="Arial"/>
              </a:rPr>
              <a:t>Enrollment Transfer Process</a:t>
            </a:r>
          </a:p>
          <a:p>
            <a:pPr marL="514350" indent="-514350">
              <a:buClrTx/>
              <a:buFont typeface="+mj-lt"/>
              <a:buAutoNum type="arabicPeriod"/>
            </a:pPr>
            <a:r>
              <a:rPr lang="en-US" dirty="0">
                <a:solidFill>
                  <a:srgbClr val="101D35"/>
                </a:solidFill>
                <a:latin typeface="Arial"/>
                <a:cs typeface="Arial"/>
              </a:rPr>
              <a:t>Q&amp;A and Additional Demonstrations</a:t>
            </a:r>
          </a:p>
          <a:p>
            <a:pPr marL="514350" indent="-514350">
              <a:buClrTx/>
              <a:buFont typeface="+mj-lt"/>
              <a:buAutoNum type="arabicPeriod"/>
            </a:pPr>
            <a:endParaRPr lang="en-US" dirty="0">
              <a:solidFill>
                <a:srgbClr val="101D35"/>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3869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1. Enrollment Transfer Process</a:t>
            </a:r>
          </a:p>
        </p:txBody>
      </p:sp>
    </p:spTree>
    <p:extLst>
      <p:ext uri="{BB962C8B-B14F-4D97-AF65-F5344CB8AC3E}">
        <p14:creationId xmlns:p14="http://schemas.microsoft.com/office/powerpoint/2010/main" val="92208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idx="4294967295"/>
          </p:nvPr>
        </p:nvSpPr>
        <p:spPr>
          <a:xfrm>
            <a:off x="604610" y="268364"/>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Overview of Enrollment Transfers</a:t>
            </a:r>
          </a:p>
        </p:txBody>
      </p:sp>
      <p:sp>
        <p:nvSpPr>
          <p:cNvPr id="4" name="Content Placeholder 2">
            <a:extLst>
              <a:ext uri="{FF2B5EF4-FFF2-40B4-BE49-F238E27FC236}">
                <a16:creationId xmlns:a16="http://schemas.microsoft.com/office/drawing/2014/main" id="{6D76F83F-BA4E-02C8-FC22-06EE15E8ADB8}"/>
              </a:ext>
            </a:extLst>
          </p:cNvPr>
          <p:cNvSpPr txBox="1">
            <a:spLocks/>
          </p:cNvSpPr>
          <p:nvPr/>
        </p:nvSpPr>
        <p:spPr>
          <a:xfrm>
            <a:off x="604609" y="947814"/>
            <a:ext cx="11369675" cy="46444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rgbClr val="000000"/>
              </a:buClr>
            </a:pPr>
            <a:r>
              <a:rPr lang="en-US" sz="2800" dirty="0">
                <a:solidFill>
                  <a:srgbClr val="000000"/>
                </a:solidFill>
                <a:latin typeface="Arial" panose="020B0604020202020204" pitchFamily="34" charset="0"/>
                <a:cs typeface="Arial" panose="020B0604020202020204" pitchFamily="34" charset="0"/>
              </a:rPr>
              <a:t>Students are loaded to the MCAS Portal </a:t>
            </a:r>
            <a:r>
              <a:rPr lang="en-US" sz="2800" b="1" dirty="0">
                <a:solidFill>
                  <a:srgbClr val="000000"/>
                </a:solidFill>
                <a:latin typeface="Arial" panose="020B0604020202020204" pitchFamily="34" charset="0"/>
                <a:cs typeface="Arial" panose="020B0604020202020204" pitchFamily="34" charset="0"/>
              </a:rPr>
              <a:t>once per school year, </a:t>
            </a:r>
            <a:r>
              <a:rPr lang="en-US" sz="2800" dirty="0">
                <a:solidFill>
                  <a:srgbClr val="000000"/>
                </a:solidFill>
                <a:latin typeface="Arial" panose="020B0604020202020204" pitchFamily="34" charset="0"/>
                <a:cs typeface="Arial" panose="020B0604020202020204" pitchFamily="34" charset="0"/>
              </a:rPr>
              <a:t>regardless of which administration(s) they are taking. </a:t>
            </a:r>
          </a:p>
          <a:p>
            <a:pPr fontAlgn="base">
              <a:buClr>
                <a:srgbClr val="000000"/>
              </a:buClr>
            </a:pPr>
            <a:r>
              <a:rPr lang="en-US" sz="2800" dirty="0">
                <a:solidFill>
                  <a:srgbClr val="000000"/>
                </a:solidFill>
                <a:latin typeface="Arial" panose="020B0604020202020204" pitchFamily="34" charset="0"/>
                <a:cs typeface="Arial" panose="020B0604020202020204" pitchFamily="34" charset="0"/>
              </a:rPr>
              <a:t>Schools will use the Enrollment Transfer feature in the MCAS Portal for transfer students who need to be registered for testing at their new school, who already exist in the MCAS Portal. </a:t>
            </a:r>
          </a:p>
          <a:p>
            <a:pPr fontAlgn="base">
              <a:buClr>
                <a:srgbClr val="000000"/>
              </a:buClr>
            </a:pPr>
            <a:r>
              <a:rPr lang="en-US" sz="2800" dirty="0">
                <a:solidFill>
                  <a:srgbClr val="000000"/>
                </a:solidFill>
                <a:latin typeface="Arial" panose="020B0604020202020204" pitchFamily="34" charset="0"/>
                <a:cs typeface="Arial" panose="020B0604020202020204" pitchFamily="34" charset="0"/>
              </a:rPr>
              <a:t>When a school receives a transfer student who needs to be registered for testing, the first step should be to search for the student using the Enrollment Transfer page in the MCAS Portal. </a:t>
            </a:r>
          </a:p>
          <a:p>
            <a:pPr lvl="1" fontAlgn="base">
              <a:buClr>
                <a:srgbClr val="000000"/>
              </a:buClr>
            </a:pPr>
            <a:r>
              <a:rPr lang="en-US" sz="2400" dirty="0">
                <a:solidFill>
                  <a:srgbClr val="000000"/>
                </a:solidFill>
                <a:latin typeface="Arial" panose="020B0604020202020204" pitchFamily="34" charset="0"/>
                <a:cs typeface="Arial" panose="020B0604020202020204" pitchFamily="34" charset="0"/>
              </a:rPr>
              <a:t>Note: This is different from the previous test administration management system, </a:t>
            </a:r>
            <a:r>
              <a:rPr lang="en-US" sz="2400" dirty="0" err="1">
                <a:solidFill>
                  <a:srgbClr val="000000"/>
                </a:solidFill>
                <a:latin typeface="Arial" panose="020B0604020202020204" pitchFamily="34" charset="0"/>
                <a:cs typeface="Arial" panose="020B0604020202020204" pitchFamily="34" charset="0"/>
              </a:rPr>
              <a:t>PearsonAccess</a:t>
            </a:r>
            <a:r>
              <a:rPr lang="en-US" sz="2400" dirty="0">
                <a:solidFill>
                  <a:srgbClr val="000000"/>
                </a:solidFill>
                <a:latin typeface="Arial" panose="020B0604020202020204" pitchFamily="34" charset="0"/>
                <a:cs typeface="Arial" panose="020B0604020202020204" pitchFamily="34" charset="0"/>
              </a:rPr>
              <a:t> Next (PAN). </a:t>
            </a:r>
          </a:p>
          <a:p>
            <a:pPr lvl="1" fontAlgn="base">
              <a:buClr>
                <a:srgbClr val="000000"/>
              </a:buClr>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a:buClr>
                <a:srgbClr val="101D35"/>
              </a:buClr>
            </a:pPr>
            <a:endParaRPr lang="en-US" sz="2800" dirty="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2059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84A79-EEA7-60C3-F15E-616626F31F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0334F-B2F5-E2CF-028B-96A0995DC053}"/>
              </a:ext>
            </a:extLst>
          </p:cNvPr>
          <p:cNvSpPr>
            <a:spLocks noGrp="1"/>
          </p:cNvSpPr>
          <p:nvPr>
            <p:ph type="title" idx="4294967295"/>
          </p:nvPr>
        </p:nvSpPr>
        <p:spPr>
          <a:xfrm>
            <a:off x="460375" y="11188"/>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Overview of Enrollment Transfers – New for 2025</a:t>
            </a:r>
          </a:p>
        </p:txBody>
      </p:sp>
      <p:sp>
        <p:nvSpPr>
          <p:cNvPr id="4" name="Content Placeholder 2">
            <a:extLst>
              <a:ext uri="{FF2B5EF4-FFF2-40B4-BE49-F238E27FC236}">
                <a16:creationId xmlns:a16="http://schemas.microsoft.com/office/drawing/2014/main" id="{74C353F7-9044-716F-2802-3C32D480F8BB}"/>
              </a:ext>
            </a:extLst>
          </p:cNvPr>
          <p:cNvSpPr txBox="1">
            <a:spLocks/>
          </p:cNvSpPr>
          <p:nvPr/>
        </p:nvSpPr>
        <p:spPr>
          <a:xfrm>
            <a:off x="483279" y="528713"/>
            <a:ext cx="11225441" cy="47386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rgbClr val="000000"/>
              </a:buClr>
            </a:pPr>
            <a:r>
              <a:rPr lang="en-US" sz="2600" dirty="0">
                <a:solidFill>
                  <a:srgbClr val="000000"/>
                </a:solidFill>
                <a:latin typeface="Arial" panose="020B0604020202020204" pitchFamily="34" charset="0"/>
                <a:cs typeface="Arial" panose="020B0604020202020204" pitchFamily="34" charset="0"/>
              </a:rPr>
              <a:t>Schools will use the Enrollment Transfer page in the Portal as the first step when receiving a new student to determine whether the student exists in the MCAS Portal. </a:t>
            </a:r>
          </a:p>
          <a:p>
            <a:pPr lvl="1" fontAlgn="base">
              <a:buClr>
                <a:srgbClr val="000000"/>
              </a:buClr>
            </a:pPr>
            <a:r>
              <a:rPr lang="en-US" sz="2400" dirty="0">
                <a:solidFill>
                  <a:srgbClr val="000000"/>
                </a:solidFill>
                <a:latin typeface="Arial" panose="020B0604020202020204" pitchFamily="34" charset="0"/>
                <a:cs typeface="Arial" panose="020B0604020202020204" pitchFamily="34" charset="0"/>
              </a:rPr>
              <a:t>This page will tell you whether the student already exists in the MCAS Portal. </a:t>
            </a:r>
          </a:p>
          <a:p>
            <a:pPr fontAlgn="base">
              <a:buClr>
                <a:srgbClr val="000000"/>
              </a:buClr>
            </a:pPr>
            <a:r>
              <a:rPr lang="en-US" sz="2600" dirty="0">
                <a:solidFill>
                  <a:srgbClr val="000000"/>
                </a:solidFill>
                <a:latin typeface="Arial" panose="020B0604020202020204" pitchFamily="34" charset="0"/>
                <a:cs typeface="Arial" panose="020B0604020202020204" pitchFamily="34" charset="0"/>
              </a:rPr>
              <a:t>All school and district test coordinators associated with the </a:t>
            </a:r>
            <a:r>
              <a:rPr lang="en-US" sz="2600" i="1" dirty="0">
                <a:solidFill>
                  <a:srgbClr val="000000"/>
                </a:solidFill>
                <a:latin typeface="Arial" panose="020B0604020202020204" pitchFamily="34" charset="0"/>
                <a:cs typeface="Arial" panose="020B0604020202020204" pitchFamily="34" charset="0"/>
              </a:rPr>
              <a:t>sending school</a:t>
            </a:r>
            <a:r>
              <a:rPr lang="en-US" sz="2600" dirty="0">
                <a:solidFill>
                  <a:srgbClr val="000000"/>
                </a:solidFill>
                <a:latin typeface="Arial" panose="020B0604020202020204" pitchFamily="34" charset="0"/>
                <a:cs typeface="Arial" panose="020B0604020202020204" pitchFamily="34" charset="0"/>
              </a:rPr>
              <a:t> will receive email notifications for pending enrollment transfer requests. </a:t>
            </a:r>
          </a:p>
          <a:p>
            <a:pPr fontAlgn="base">
              <a:buClr>
                <a:srgbClr val="000000"/>
              </a:buClr>
            </a:pPr>
            <a:r>
              <a:rPr lang="en-US" sz="2600" dirty="0">
                <a:solidFill>
                  <a:srgbClr val="000000"/>
                </a:solidFill>
                <a:latin typeface="Arial" panose="020B0604020202020204" pitchFamily="34" charset="0"/>
                <a:cs typeface="Arial" panose="020B0604020202020204" pitchFamily="34" charset="0"/>
              </a:rPr>
              <a:t>Student test sessions do not transfer from one school to another. The sending school will use the Transfer Notes feature to indicate which sessions a student has already completed. </a:t>
            </a:r>
          </a:p>
          <a:p>
            <a:pPr lvl="1" fontAlgn="base">
              <a:buClr>
                <a:srgbClr val="000000"/>
              </a:buClr>
            </a:pPr>
            <a:r>
              <a:rPr lang="en-US" sz="2200" dirty="0">
                <a:solidFill>
                  <a:srgbClr val="000000"/>
                </a:solidFill>
                <a:latin typeface="Arial" panose="020B0604020202020204" pitchFamily="34" charset="0"/>
                <a:cs typeface="Arial" panose="020B0604020202020204" pitchFamily="34" charset="0"/>
              </a:rPr>
              <a:t>The receiving school will use this information to determine which test(s), if any, have already been taken. </a:t>
            </a:r>
          </a:p>
          <a:p>
            <a:pPr fontAlgn="base">
              <a:buClr>
                <a:srgbClr val="000000"/>
              </a:buClr>
            </a:pPr>
            <a:r>
              <a:rPr lang="en-US" sz="2600" dirty="0">
                <a:solidFill>
                  <a:srgbClr val="000000"/>
                </a:solidFill>
                <a:latin typeface="Arial" panose="020B0604020202020204" pitchFamily="34" charset="0"/>
                <a:cs typeface="Arial" panose="020B0604020202020204" pitchFamily="34" charset="0"/>
              </a:rPr>
              <a:t>Schools may need to complete enrollment transfers more often in the MCAS Portal. </a:t>
            </a:r>
            <a:endParaRPr lang="en-US" sz="2800" dirty="0">
              <a:solidFill>
                <a:srgbClr val="000000"/>
              </a:solidFill>
              <a:latin typeface="Arial" panose="020B0604020202020204" pitchFamily="34" charset="0"/>
              <a:cs typeface="Arial" panose="020B0604020202020204" pitchFamily="34" charset="0"/>
            </a:endParaRPr>
          </a:p>
          <a:p>
            <a:pPr fontAlgn="base">
              <a:buClr>
                <a:srgbClr val="000000"/>
              </a:buClr>
            </a:pPr>
            <a:endParaRPr lang="en-US" sz="2400" dirty="0">
              <a:solidFill>
                <a:srgbClr val="000000"/>
              </a:solidFill>
              <a:latin typeface="Arial" panose="020B0604020202020204" pitchFamily="34" charset="0"/>
              <a:cs typeface="Arial" panose="020B0604020202020204" pitchFamily="34" charset="0"/>
            </a:endParaRPr>
          </a:p>
          <a:p>
            <a:pPr lvl="1" fontAlgn="base">
              <a:buClr>
                <a:srgbClr val="000000"/>
              </a:buClr>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a:buClr>
                <a:srgbClr val="101D35"/>
              </a:buClr>
            </a:pPr>
            <a:endParaRPr lang="en-US" sz="2800" dirty="0">
              <a:solidFill>
                <a:srgbClr val="101D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675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2670-607F-47C8-8FC5-46A68E4B4773}"/>
              </a:ext>
            </a:extLst>
          </p:cNvPr>
          <p:cNvSpPr>
            <a:spLocks noGrp="1"/>
          </p:cNvSpPr>
          <p:nvPr>
            <p:ph type="title" idx="4294967295"/>
          </p:nvPr>
        </p:nvSpPr>
        <p:spPr>
          <a:xfrm>
            <a:off x="822325" y="268288"/>
            <a:ext cx="11369675" cy="679450"/>
          </a:xfrm>
        </p:spPr>
        <p:txBody>
          <a:bodyPr/>
          <a:lstStyle/>
          <a:p>
            <a:r>
              <a:rPr lang="en-US" sz="4000">
                <a:solidFill>
                  <a:srgbClr val="3647B6"/>
                </a:solidFill>
                <a:latin typeface="Arial" panose="020B0604020202020204" pitchFamily="34" charset="0"/>
                <a:cs typeface="Arial" panose="020B0604020202020204" pitchFamily="34" charset="0"/>
              </a:rPr>
              <a:t>Enrollment Transfer Overview</a:t>
            </a:r>
          </a:p>
        </p:txBody>
      </p:sp>
      <p:sp>
        <p:nvSpPr>
          <p:cNvPr id="3" name="Content Placeholder 2">
            <a:extLst>
              <a:ext uri="{FF2B5EF4-FFF2-40B4-BE49-F238E27FC236}">
                <a16:creationId xmlns:a16="http://schemas.microsoft.com/office/drawing/2014/main" id="{ECCFD949-B973-4B9C-828F-745BE07350D4}"/>
              </a:ext>
            </a:extLst>
          </p:cNvPr>
          <p:cNvSpPr>
            <a:spLocks noGrp="1"/>
          </p:cNvSpPr>
          <p:nvPr>
            <p:ph idx="4294967295"/>
          </p:nvPr>
        </p:nvSpPr>
        <p:spPr>
          <a:xfrm>
            <a:off x="822325" y="1266825"/>
            <a:ext cx="11369675" cy="4643438"/>
          </a:xfrm>
        </p:spPr>
        <p:txBody>
          <a:bodyPr vert="horz" lIns="91440" tIns="45720" rIns="91440" bIns="45720" rtlCol="0" anchor="t">
            <a:noAutofit/>
          </a:bodyPr>
          <a:lstStyle/>
          <a:p>
            <a:pPr marL="0" indent="-50800" fontAlgn="base">
              <a:buClr>
                <a:srgbClr val="000000"/>
              </a:buClr>
              <a:buNone/>
            </a:pPr>
            <a:endParaRPr lang="en-US" sz="2800" b="0" i="0">
              <a:solidFill>
                <a:srgbClr val="000000"/>
              </a:solidFill>
              <a:effectLst/>
              <a:latin typeface="Arial" panose="020B0604020202020204" pitchFamily="34" charset="0"/>
              <a:cs typeface="Arial" panose="020B0604020202020204" pitchFamily="34" charset="0"/>
            </a:endParaRPr>
          </a:p>
          <a:p>
            <a:pPr>
              <a:buClr>
                <a:srgbClr val="101D35"/>
              </a:buClr>
            </a:pPr>
            <a:endParaRPr lang="en-US" sz="2400">
              <a:solidFill>
                <a:srgbClr val="101D35"/>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1D5EF878-1DB9-390B-A916-0ED11743B416}"/>
              </a:ext>
            </a:extLst>
          </p:cNvPr>
          <p:cNvGraphicFramePr>
            <a:graphicFrameLocks noGrp="1"/>
          </p:cNvGraphicFramePr>
          <p:nvPr>
            <p:extLst>
              <p:ext uri="{D42A27DB-BD31-4B8C-83A1-F6EECF244321}">
                <p14:modId xmlns:p14="http://schemas.microsoft.com/office/powerpoint/2010/main" val="1212954444"/>
              </p:ext>
            </p:extLst>
          </p:nvPr>
        </p:nvGraphicFramePr>
        <p:xfrm>
          <a:off x="822325" y="1099007"/>
          <a:ext cx="10455274" cy="3291840"/>
        </p:xfrm>
        <a:graphic>
          <a:graphicData uri="http://schemas.openxmlformats.org/drawingml/2006/table">
            <a:tbl>
              <a:tblPr firstRow="1" bandRow="1">
                <a:tableStyleId>{5C22544A-7EE6-4342-B048-85BDC9FD1C3A}</a:tableStyleId>
              </a:tblPr>
              <a:tblGrid>
                <a:gridCol w="1893726">
                  <a:extLst>
                    <a:ext uri="{9D8B030D-6E8A-4147-A177-3AD203B41FA5}">
                      <a16:colId xmlns:a16="http://schemas.microsoft.com/office/drawing/2014/main" val="2384339183"/>
                    </a:ext>
                  </a:extLst>
                </a:gridCol>
                <a:gridCol w="4280774">
                  <a:extLst>
                    <a:ext uri="{9D8B030D-6E8A-4147-A177-3AD203B41FA5}">
                      <a16:colId xmlns:a16="http://schemas.microsoft.com/office/drawing/2014/main" val="4091545075"/>
                    </a:ext>
                  </a:extLst>
                </a:gridCol>
                <a:gridCol w="4280774">
                  <a:extLst>
                    <a:ext uri="{9D8B030D-6E8A-4147-A177-3AD203B41FA5}">
                      <a16:colId xmlns:a16="http://schemas.microsoft.com/office/drawing/2014/main" val="2126212029"/>
                    </a:ext>
                  </a:extLst>
                </a:gridCol>
              </a:tblGrid>
              <a:tr h="370840">
                <a:tc>
                  <a:txBody>
                    <a:bodyPr/>
                    <a:lstStyle/>
                    <a:p>
                      <a:r>
                        <a:rPr lang="en-US">
                          <a:latin typeface="Arial"/>
                          <a:cs typeface="Arial"/>
                        </a:rPr>
                        <a:t>MCAS Portal Section</a:t>
                      </a:r>
                    </a:p>
                  </a:txBody>
                  <a:tcPr/>
                </a:tc>
                <a:tc>
                  <a:txBody>
                    <a:bodyPr/>
                    <a:lstStyle/>
                    <a:p>
                      <a:r>
                        <a:rPr lang="en-US">
                          <a:latin typeface="Arial"/>
                          <a:cs typeface="Arial"/>
                        </a:rPr>
                        <a:t>Tasks to Complete in this Section </a:t>
                      </a:r>
                    </a:p>
                  </a:txBody>
                  <a:tcPr/>
                </a:tc>
                <a:tc>
                  <a:txBody>
                    <a:bodyPr/>
                    <a:lstStyle/>
                    <a:p>
                      <a:r>
                        <a:rPr lang="en-US">
                          <a:latin typeface="Arial"/>
                          <a:cs typeface="Arial"/>
                        </a:rPr>
                        <a:t>Who will complete these tasks? </a:t>
                      </a:r>
                    </a:p>
                  </a:txBody>
                  <a:tcPr/>
                </a:tc>
                <a:extLst>
                  <a:ext uri="{0D108BD9-81ED-4DB2-BD59-A6C34878D82A}">
                    <a16:rowId xmlns:a16="http://schemas.microsoft.com/office/drawing/2014/main" val="2645194362"/>
                  </a:ext>
                </a:extLst>
              </a:tr>
              <a:tr h="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a:solidFill>
                            <a:srgbClr val="000000"/>
                          </a:solidFill>
                          <a:effectLst/>
                          <a:latin typeface="Arial"/>
                          <a:cs typeface="Arial"/>
                        </a:rPr>
                        <a:t>Enrollment Transfer</a:t>
                      </a:r>
                      <a:endParaRPr lang="en-US" i="0">
                        <a:solidFill>
                          <a:srgbClr val="000000"/>
                        </a:solidFill>
                        <a:effectLst/>
                        <a:latin typeface="Arial"/>
                        <a:cs typeface="Aria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solidFill>
                            <a:srgbClr val="000000"/>
                          </a:solidFill>
                          <a:effectLst/>
                          <a:latin typeface="Arial"/>
                          <a:cs typeface="Arial"/>
                        </a:rPr>
                        <a:t>Request to transfer a student into your school and district.</a:t>
                      </a:r>
                    </a:p>
                  </a:txBody>
                  <a:tcPr/>
                </a:tc>
                <a:tc>
                  <a:txBody>
                    <a:bodyPr/>
                    <a:lstStyle/>
                    <a:p>
                      <a:pPr marL="285750" indent="-285750">
                        <a:buFont typeface="Arial" panose="020B0604020202020204" pitchFamily="34" charset="0"/>
                        <a:buChar char="•"/>
                      </a:pPr>
                      <a:r>
                        <a:rPr lang="en-US" sz="1800" i="0" kern="1200">
                          <a:solidFill>
                            <a:srgbClr val="000000"/>
                          </a:solidFill>
                          <a:effectLst/>
                          <a:latin typeface="Arial"/>
                          <a:ea typeface="+mn-ea"/>
                          <a:cs typeface="Arial"/>
                        </a:rPr>
                        <a:t>STCs and DTCs may request to transfer a student.</a:t>
                      </a:r>
                    </a:p>
                  </a:txBody>
                  <a:tcPr/>
                </a:tc>
                <a:extLst>
                  <a:ext uri="{0D108BD9-81ED-4DB2-BD59-A6C34878D82A}">
                    <a16:rowId xmlns:a16="http://schemas.microsoft.com/office/drawing/2014/main" val="2749395137"/>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a:solidFill>
                          <a:srgbClr val="000000"/>
                        </a:solidFill>
                        <a:effectLst/>
                        <a:latin typeface="Arial"/>
                        <a:cs typeface="Aria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solidFill>
                            <a:srgbClr val="000000"/>
                          </a:solidFill>
                          <a:effectLst/>
                          <a:latin typeface="Arial"/>
                          <a:cs typeface="Arial"/>
                        </a:rPr>
                        <a:t>Approve transfers other schools and districts have requested.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a:solidFill>
                          <a:srgbClr val="000000"/>
                        </a:solidFill>
                        <a:effectLst/>
                        <a:latin typeface="Arial"/>
                        <a:cs typeface="Aria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kern="1200">
                          <a:solidFill>
                            <a:srgbClr val="000000"/>
                          </a:solidFill>
                          <a:effectLst/>
                          <a:latin typeface="Arial"/>
                          <a:ea typeface="+mn-ea"/>
                          <a:cs typeface="Arial"/>
                        </a:rPr>
                        <a:t>STCs and DTCs may approve student transfers.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i="0" kern="1200">
                          <a:solidFill>
                            <a:srgbClr val="000000"/>
                          </a:solidFill>
                          <a:effectLst/>
                          <a:latin typeface="Arial"/>
                          <a:ea typeface="+mn-ea"/>
                          <a:cs typeface="Arial"/>
                        </a:rPr>
                        <a:t>If a student does not currently belong to an organization, the MCAS Service Center will approve student transfers.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i="0" kern="1200">
                        <a:solidFill>
                          <a:srgbClr val="000000"/>
                        </a:solidFill>
                        <a:effectLst/>
                        <a:latin typeface="Arial"/>
                        <a:ea typeface="+mn-ea"/>
                        <a:cs typeface="Arial"/>
                      </a:endParaRPr>
                    </a:p>
                    <a:p>
                      <a:pPr marL="285750" indent="-285750">
                        <a:buFont typeface="Arial" panose="020B0604020202020204" pitchFamily="34" charset="0"/>
                        <a:buChar char="•"/>
                      </a:pPr>
                      <a:endParaRPr lang="en-US" sz="1800" i="0" kern="1200">
                        <a:solidFill>
                          <a:srgbClr val="000000"/>
                        </a:solidFill>
                        <a:effectLst/>
                        <a:latin typeface="Arial"/>
                        <a:ea typeface="+mn-ea"/>
                        <a:cs typeface="Arial"/>
                      </a:endParaRPr>
                    </a:p>
                  </a:txBody>
                  <a:tcPr/>
                </a:tc>
                <a:extLst>
                  <a:ext uri="{0D108BD9-81ED-4DB2-BD59-A6C34878D82A}">
                    <a16:rowId xmlns:a16="http://schemas.microsoft.com/office/drawing/2014/main" val="668709718"/>
                  </a:ext>
                </a:extLst>
              </a:tr>
            </a:tbl>
          </a:graphicData>
        </a:graphic>
      </p:graphicFrame>
      <p:sp>
        <p:nvSpPr>
          <p:cNvPr id="6" name="TextBox 5">
            <a:extLst>
              <a:ext uri="{FF2B5EF4-FFF2-40B4-BE49-F238E27FC236}">
                <a16:creationId xmlns:a16="http://schemas.microsoft.com/office/drawing/2014/main" id="{8376E96A-06D6-2017-4477-E3844BF7E7C3}"/>
              </a:ext>
            </a:extLst>
          </p:cNvPr>
          <p:cNvSpPr txBox="1"/>
          <p:nvPr/>
        </p:nvSpPr>
        <p:spPr>
          <a:xfrm>
            <a:off x="988219" y="4709934"/>
            <a:ext cx="10116556" cy="1200329"/>
          </a:xfrm>
          <a:prstGeom prst="rect">
            <a:avLst/>
          </a:prstGeom>
          <a:noFill/>
        </p:spPr>
        <p:txBody>
          <a:bodyPr wrap="square">
            <a:spAutoFit/>
          </a:bodyPr>
          <a:lstStyle/>
          <a:p>
            <a:pPr marL="285750" indent="-285750" fontAlgn="base">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When a receiving school requests a student transfer, the DTC and STC users associated with the sending school will receive an email notification. </a:t>
            </a:r>
          </a:p>
        </p:txBody>
      </p:sp>
    </p:spTree>
    <p:extLst>
      <p:ext uri="{BB962C8B-B14F-4D97-AF65-F5344CB8AC3E}">
        <p14:creationId xmlns:p14="http://schemas.microsoft.com/office/powerpoint/2010/main" val="1705387211"/>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4" ma:contentTypeDescription="Create a new document." ma:contentTypeScope="" ma:versionID="029ab163fe53dea6eac6a50caa86fa3a">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96eeb4d8f957f047a37b3907739772c3"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Cullen, Shannon (DESE)</DisplayName>
        <AccountId>17</AccountId>
        <AccountType/>
      </UserInfo>
      <UserInfo>
        <DisplayName>Kelley, R. Scott (DESE)</DisplayName>
        <AccountId>23</AccountId>
        <AccountType/>
      </UserInfo>
      <UserInfo>
        <DisplayName>Jennifer Kash</DisplayName>
        <AccountId>87</AccountId>
        <AccountType/>
      </UserInfo>
      <UserInfo>
        <DisplayName>Pelychaty, Robert (DESE)</DisplayName>
        <AccountId>38</AccountId>
        <AccountType/>
      </UserInfo>
    </SharedWithUsers>
    <lcf76f155ced4ddcb4097134ff3c332f xmlns="e77133ba-eec1-4d51-86ef-7b6d23495175">
      <Terms xmlns="http://schemas.microsoft.com/office/infopath/2007/PartnerControls"/>
    </lcf76f155ced4ddcb4097134ff3c332f>
    <TaxCatchAll xmlns="049449a1-970d-4061-91c8-87f7c4621d9d" xsi:nil="true"/>
  </documentManagement>
</p:properties>
</file>

<file path=customXml/itemProps1.xml><?xml version="1.0" encoding="utf-8"?>
<ds:datastoreItem xmlns:ds="http://schemas.openxmlformats.org/officeDocument/2006/customXml" ds:itemID="{3B70C1E0-D73F-4393-AF8B-EC030DBF27CE}">
  <ds:schemaRefs>
    <ds:schemaRef ds:uri="http://schemas.microsoft.com/sharepoint/v3/contenttype/forms"/>
  </ds:schemaRefs>
</ds:datastoreItem>
</file>

<file path=customXml/itemProps2.xml><?xml version="1.0" encoding="utf-8"?>
<ds:datastoreItem xmlns:ds="http://schemas.openxmlformats.org/officeDocument/2006/customXml" ds:itemID="{971600CA-CD72-4E89-8B29-DFF136A282BB}">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AF0FD2-44B7-49AE-A44E-FF3F2848CDD7}">
  <ds:schemaRefs>
    <ds:schemaRef ds:uri="http://purl.org/dc/elements/1.1/"/>
    <ds:schemaRef ds:uri="http://schemas.microsoft.com/office/infopath/2007/PartnerControls"/>
    <ds:schemaRef ds:uri="http://purl.org/dc/dcmitype/"/>
    <ds:schemaRef ds:uri="049449a1-970d-4061-91c8-87f7c4621d9d"/>
    <ds:schemaRef ds:uri="http://schemas.microsoft.com/office/2006/documentManagement/types"/>
    <ds:schemaRef ds:uri="e77133ba-eec1-4d51-86ef-7b6d23495175"/>
    <ds:schemaRef ds:uri="http://schemas.microsoft.com/office/2006/metadata/properties"/>
    <ds:schemaRef ds:uri="http://purl.org/dc/terms/"/>
    <ds:schemaRef ds:uri="http://www.w3.org/XML/1998/namespace"/>
    <ds:schemaRef ds:uri="http://schemas.openxmlformats.org/package/2006/metadata/core-propertie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ESE PowerPoint Template 2017</Template>
  <TotalTime>45</TotalTime>
  <Words>1611</Words>
  <Application>Microsoft Office PowerPoint</Application>
  <PresentationFormat>Widescreen</PresentationFormat>
  <Paragraphs>184</Paragraphs>
  <Slides>26</Slides>
  <Notes>26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DengXian</vt:lpstr>
      <vt:lpstr>Arial</vt:lpstr>
      <vt:lpstr>Calibri</vt:lpstr>
      <vt:lpstr>Courier New</vt:lpstr>
      <vt:lpstr>Helvetica</vt:lpstr>
      <vt:lpstr>Segoe</vt:lpstr>
      <vt:lpstr>Segoe SemiBold</vt:lpstr>
      <vt:lpstr>Segoe UI</vt:lpstr>
      <vt:lpstr>Segoe UI Semibold</vt:lpstr>
      <vt:lpstr>Wingdings</vt:lpstr>
      <vt:lpstr>ESE PowerPoint Template 2017</vt:lpstr>
      <vt:lpstr>Office Theme</vt:lpstr>
      <vt:lpstr>Student Registration for High Schools Office Hours</vt:lpstr>
      <vt:lpstr>Presenters</vt:lpstr>
      <vt:lpstr>Logistics for This Session </vt:lpstr>
      <vt:lpstr>Slides for This Session </vt:lpstr>
      <vt:lpstr>Today’s Agenda</vt:lpstr>
      <vt:lpstr>1. Enrollment Transfer Process</vt:lpstr>
      <vt:lpstr>Overview of Enrollment Transfers</vt:lpstr>
      <vt:lpstr>Overview of Enrollment Transfers – New for 2025</vt:lpstr>
      <vt:lpstr>Enrollment Transfer Overview</vt:lpstr>
      <vt:lpstr>Demonstration</vt:lpstr>
      <vt:lpstr>Transferring Students within a District</vt:lpstr>
      <vt:lpstr>Transferring Students within a District (cont’d)</vt:lpstr>
      <vt:lpstr>Demonstrations</vt:lpstr>
      <vt:lpstr>Transferring Students from Outside Your District: Requesting a Student Enrollment Transfer</vt:lpstr>
      <vt:lpstr>Transferring Students from Outside Your District: Requesting a Student Enrollment Transfer (cont’d)</vt:lpstr>
      <vt:lpstr>Transferring Students from Outside Your District: Requesting a Student Enrollment Transfer (cont’d)</vt:lpstr>
      <vt:lpstr>Approving a Student Enrollment Transfer</vt:lpstr>
      <vt:lpstr>View Details </vt:lpstr>
      <vt:lpstr>2. Q &amp; A and Additional Demonstrations </vt:lpstr>
      <vt:lpstr>Additional Resources</vt:lpstr>
      <vt:lpstr>Student Registration Deadlines</vt:lpstr>
      <vt:lpstr>Registered Students Who Will Not Participate</vt:lpstr>
      <vt:lpstr>Questions &amp; Answers</vt:lpstr>
      <vt:lpstr>Next Steps</vt:lpstr>
      <vt:lpstr>Email and Phone Support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17</cp:revision>
  <cp:lastPrinted>2020-01-24T16:15:48Z</cp:lastPrinted>
  <dcterms:created xsi:type="dcterms:W3CDTF">2018-01-22T18:15:09Z</dcterms:created>
  <dcterms:modified xsi:type="dcterms:W3CDTF">2025-01-28T17:24:50Z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MSIP_Label_09530f54-9721-46db-bbe4-0dd4cd6e1126_Enabled">
    <vt:lpwstr>true</vt:lpwstr>
  </property>
  <property fmtid="{D5CDD505-2E9C-101B-9397-08002B2CF9AE}" pid="10" name="MSIP_Label_09530f54-9721-46db-bbe4-0dd4cd6e1126_SetDate">
    <vt:lpwstr>2024-10-22T16:39:02Z</vt:lpwstr>
  </property>
  <property fmtid="{D5CDD505-2E9C-101B-9397-08002B2CF9AE}" pid="11" name="MSIP_Label_09530f54-9721-46db-bbe4-0dd4cd6e1126_Method">
    <vt:lpwstr>Standard</vt:lpwstr>
  </property>
  <property fmtid="{D5CDD505-2E9C-101B-9397-08002B2CF9AE}" pid="12" name="MSIP_Label_09530f54-9721-46db-bbe4-0dd4cd6e1126_Name">
    <vt:lpwstr>General</vt:lpwstr>
  </property>
  <property fmtid="{D5CDD505-2E9C-101B-9397-08002B2CF9AE}" pid="13" name="MSIP_Label_09530f54-9721-46db-bbe4-0dd4cd6e1126_SiteId">
    <vt:lpwstr>22230e31-3d9d-47b1-8794-50b0e2d7bd02</vt:lpwstr>
  </property>
  <property fmtid="{D5CDD505-2E9C-101B-9397-08002B2CF9AE}" pid="14" name="MSIP_Label_09530f54-9721-46db-bbe4-0dd4cd6e1126_ActionId">
    <vt:lpwstr>29e52121-f53f-4d45-a91e-224cb8ec555d</vt:lpwstr>
  </property>
  <property fmtid="{D5CDD505-2E9C-101B-9397-08002B2CF9AE}" pid="15" name="MSIP_Label_09530f54-9721-46db-bbe4-0dd4cd6e1126_ContentBits">
    <vt:lpwstr>2</vt:lpwstr>
  </property>
  <property fmtid="{D5CDD505-2E9C-101B-9397-08002B2CF9AE}" pid="16" name="ClassificationContentMarkingFooterLocations">
    <vt:lpwstr>ESE PowerPoint Template 2017:8\Office Theme:4</vt:lpwstr>
  </property>
  <property fmtid="{D5CDD505-2E9C-101B-9397-08002B2CF9AE}" pid="17" name="ClassificationContentMarkingFooterText">
    <vt:lpwstr>Copyright - eMetric LLC</vt:lpwstr>
  </property>
  <property fmtid="{D5CDD505-2E9C-101B-9397-08002B2CF9AE}" pid="18" name="ContentTypeId">
    <vt:lpwstr>0x0101001632492CAC103A49A985C1EA3C99F8E6</vt:lpwstr>
  </property>
</Properties>
</file>