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81"/>
  </p:notesMasterIdLst>
  <p:handoutMasterIdLst>
    <p:handoutMasterId r:id="rId82"/>
  </p:handoutMasterIdLst>
  <p:sldIdLst>
    <p:sldId id="280" r:id="rId6"/>
    <p:sldId id="359" r:id="rId7"/>
    <p:sldId id="1184" r:id="rId8"/>
    <p:sldId id="1274" r:id="rId9"/>
    <p:sldId id="1171" r:id="rId10"/>
    <p:sldId id="1262" r:id="rId11"/>
    <p:sldId id="1383" r:id="rId12"/>
    <p:sldId id="1332" r:id="rId13"/>
    <p:sldId id="1431" r:id="rId14"/>
    <p:sldId id="1173" r:id="rId15"/>
    <p:sldId id="1326" r:id="rId16"/>
    <p:sldId id="1377" r:id="rId17"/>
    <p:sldId id="1423" r:id="rId18"/>
    <p:sldId id="1172" r:id="rId19"/>
    <p:sldId id="1181" r:id="rId20"/>
    <p:sldId id="1445" r:id="rId21"/>
    <p:sldId id="1254" r:id="rId22"/>
    <p:sldId id="1268" r:id="rId23"/>
    <p:sldId id="1174" r:id="rId24"/>
    <p:sldId id="1179" r:id="rId25"/>
    <p:sldId id="1267" r:id="rId26"/>
    <p:sldId id="1425" r:id="rId27"/>
    <p:sldId id="1180" r:id="rId28"/>
    <p:sldId id="1444" r:id="rId29"/>
    <p:sldId id="327" r:id="rId30"/>
    <p:sldId id="1424" r:id="rId31"/>
    <p:sldId id="1427" r:id="rId32"/>
    <p:sldId id="1183" r:id="rId33"/>
    <p:sldId id="1426" r:id="rId34"/>
    <p:sldId id="1185" r:id="rId35"/>
    <p:sldId id="1186" r:id="rId36"/>
    <p:sldId id="1448" r:id="rId37"/>
    <p:sldId id="1204" r:id="rId38"/>
    <p:sldId id="1189" r:id="rId39"/>
    <p:sldId id="1190" r:id="rId40"/>
    <p:sldId id="1191" r:id="rId41"/>
    <p:sldId id="1446" r:id="rId42"/>
    <p:sldId id="1260" r:id="rId43"/>
    <p:sldId id="1258" r:id="rId44"/>
    <p:sldId id="1428" r:id="rId45"/>
    <p:sldId id="1336" r:id="rId46"/>
    <p:sldId id="1411" r:id="rId47"/>
    <p:sldId id="1400" r:id="rId48"/>
    <p:sldId id="1412" r:id="rId49"/>
    <p:sldId id="1430" r:id="rId50"/>
    <p:sldId id="1447" r:id="rId51"/>
    <p:sldId id="1437" r:id="rId52"/>
    <p:sldId id="1178" r:id="rId53"/>
    <p:sldId id="1195" r:id="rId54"/>
    <p:sldId id="1429" r:id="rId55"/>
    <p:sldId id="1194" r:id="rId56"/>
    <p:sldId id="1337" r:id="rId57"/>
    <p:sldId id="1399" r:id="rId58"/>
    <p:sldId id="1407" r:id="rId59"/>
    <p:sldId id="1413" r:id="rId60"/>
    <p:sldId id="1432" r:id="rId61"/>
    <p:sldId id="1408" r:id="rId62"/>
    <p:sldId id="1415" r:id="rId63"/>
    <p:sldId id="1416" r:id="rId64"/>
    <p:sldId id="1417" r:id="rId65"/>
    <p:sldId id="1269" r:id="rId66"/>
    <p:sldId id="1433" r:id="rId67"/>
    <p:sldId id="1434" r:id="rId68"/>
    <p:sldId id="1346" r:id="rId69"/>
    <p:sldId id="1368" r:id="rId70"/>
    <p:sldId id="1441" r:id="rId71"/>
    <p:sldId id="1442" r:id="rId72"/>
    <p:sldId id="1370" r:id="rId73"/>
    <p:sldId id="362" r:id="rId74"/>
    <p:sldId id="1072" r:id="rId75"/>
    <p:sldId id="1298" r:id="rId76"/>
    <p:sldId id="311" r:id="rId77"/>
    <p:sldId id="1439" r:id="rId78"/>
    <p:sldId id="1295" r:id="rId79"/>
    <p:sldId id="1264" r:id="rId8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C15E8787-113A-6165-2C4A-3C003F66CA1E}" name="Kelley, R. Scott (DESE)" initials="RK" userId="S::R.Scott.Kelley@mass.gov::94781df7-8020-4319-920c-b88462c06ab3"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0563C1"/>
    <a:srgbClr val="101D35"/>
    <a:srgbClr val="203B6A"/>
    <a:srgbClr val="A18557"/>
    <a:srgbClr val="F9F9FA"/>
    <a:srgbClr val="FFFFFF"/>
    <a:srgbClr val="F9F9F9"/>
    <a:srgbClr val="FA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24" autoAdjust="0"/>
  </p:normalViewPr>
  <p:slideViewPr>
    <p:cSldViewPr snapToGrid="0">
      <p:cViewPr varScale="1">
        <p:scale>
          <a:sx n="75" d="100"/>
          <a:sy n="75" d="100"/>
        </p:scale>
        <p:origin x="77" y="144"/>
      </p:cViewPr>
      <p:guideLst>
        <p:guide orient="horz" pos="2160"/>
        <p:guide pos="3840"/>
      </p:guideLst>
    </p:cSldViewPr>
  </p:slideViewPr>
  <p:notesTextViewPr>
    <p:cViewPr>
      <p:scale>
        <a:sx n="1" d="1"/>
        <a:sy n="1" d="1"/>
      </p:scale>
      <p:origin x="0" y="0"/>
    </p:cViewPr>
  </p:notesTextViewPr>
  <p:sorterViewPr>
    <p:cViewPr>
      <p:scale>
        <a:sx n="100" d="100"/>
        <a:sy n="100" d="100"/>
      </p:scale>
      <p:origin x="0" y="-2169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323974C9-7DE8-4115-8631-19B53367AB60}"/>
    <pc:docChg chg="modSld">
      <pc:chgData name="Cullen, Shannon (DESE)" userId="6b1ad6a8-5818-44b3-9274-ccefbf22d13d" providerId="ADAL" clId="{323974C9-7DE8-4115-8631-19B53367AB60}" dt="2025-01-22T01:26:51.682" v="27" actId="20577"/>
      <pc:docMkLst>
        <pc:docMk/>
      </pc:docMkLst>
      <pc:sldChg chg="modSp mod">
        <pc:chgData name="Cullen, Shannon (DESE)" userId="6b1ad6a8-5818-44b3-9274-ccefbf22d13d" providerId="ADAL" clId="{323974C9-7DE8-4115-8631-19B53367AB60}" dt="2025-01-22T01:26:51.682" v="27" actId="20577"/>
        <pc:sldMkLst>
          <pc:docMk/>
          <pc:sldMk cId="4043189572" sldId="1204"/>
        </pc:sldMkLst>
        <pc:spChg chg="mod">
          <ac:chgData name="Cullen, Shannon (DESE)" userId="6b1ad6a8-5818-44b3-9274-ccefbf22d13d" providerId="ADAL" clId="{323974C9-7DE8-4115-8631-19B53367AB60}" dt="2025-01-22T01:26:51.682" v="27" actId="20577"/>
          <ac:spMkLst>
            <pc:docMk/>
            <pc:sldMk cId="4043189572" sldId="1204"/>
            <ac:spMk id="3" creationId="{016D24D2-B23A-7E18-05C3-1A77A0F61E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2025/1/21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2025/1/21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51377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58910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61050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8F206-AE7E-77A8-E02F-D763C8394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C0087-5D85-A4F4-36DB-FDEA49C53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DA623-269B-9DC2-E8A6-3C73F2F75D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5A2D6-0071-F51E-2FA8-E3338BB2D6E1}"/>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09425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87268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20587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98483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071859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75639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84505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492189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413549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14958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401362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26BCC-392F-4EBA-BC9D-0BDF0F5DA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EE696-CB89-72D4-BD7A-76FF5CFC4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EA2BE-D89D-D70B-4299-E0761DF83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3B3FB8-40B8-854E-526C-F6CEE030FFC5}"/>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66070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039708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933C-359F-014F-8662-26C8B1E81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9BD8B-FEE7-FDDA-18C2-73633C088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02CEB-6966-3DFF-9F2D-0E331DD5B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4AEE6B-EA6A-0512-030B-ADC7D6F04F70}"/>
              </a:ext>
            </a:extLst>
          </p:cNvPr>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39164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369198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99640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86896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402754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337123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D799-FE9D-0031-9313-A498C3A89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58CC8-41B5-BB98-FB14-F2D9D6053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39446-99FF-FC7A-9C3E-ABC8236B0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DD08DA-63A4-28ED-A89A-4FA141D0897C}"/>
              </a:ext>
            </a:extLst>
          </p:cNvPr>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3720613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241790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376784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1228998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1817505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1805713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229269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323837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435522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1629880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33F58-C539-9EDA-9C1F-34F4138B6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47D44-34FD-AE67-DC32-662903FDE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A1124-48D5-1984-6BFE-6B925393D0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DC949E-6B10-8E3D-E33E-76CD13F0490E}"/>
              </a:ext>
            </a:extLst>
          </p:cNvPr>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455652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FC21-9F1A-3D48-D75A-D2CBD67DC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FB63B-1764-05F6-DBB2-059DE1BAC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9C146-A6B6-5770-9647-A2BD35397E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A9DD5-EE62-DAE2-CE80-171B1FEE7B10}"/>
              </a:ext>
            </a:extLst>
          </p:cNvPr>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324616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32327-AF34-A9B4-88FA-A14230391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FEB03-5917-89AB-C70E-D61F967F8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4C995-E9D0-5505-D49D-0DC1274A8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07981B-B02B-280E-7F4B-14078372EEBD}"/>
              </a:ext>
            </a:extLst>
          </p:cNvPr>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39343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325159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111490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3537716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405851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119516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4217967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44832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2368440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89AC-995A-79D4-8907-B9FEA4A03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E300D-578A-A839-8087-EA13FFE2C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6188A-EE9F-7933-09BD-B07D825F69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BA07F8-2B6C-E1B1-4DFB-D03EF89C8D62}"/>
              </a:ext>
            </a:extLst>
          </p:cNvPr>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3661409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9B4E-1E11-646C-1F35-B662E7362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E974-16C7-438F-5188-535B33083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01A5D-E066-20CC-A14A-5FBDCE3A5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69247D-A799-F2EE-667C-AD611ED9C960}"/>
              </a:ext>
            </a:extLst>
          </p:cNvPr>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1038060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9B40-8E60-7F4C-4D03-F8AEBAB63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B99D5-DBB5-C993-5E1F-F4F66864E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A4BEC-7F53-041C-852F-3CD5AEC8C9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060E1-D269-1239-A686-BE2B71BDE7D7}"/>
              </a:ext>
            </a:extLst>
          </p:cNvPr>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1635721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C57C-6654-09FE-B99A-F11B274C1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777B0-DC98-1957-A293-D0F00863E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7A3C6-544D-73A5-529A-497BB1432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6F930-C453-B3BE-B2EB-AD00E53EBF94}"/>
              </a:ext>
            </a:extLst>
          </p:cNvPr>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1933177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E1CE-F98B-2CAA-3692-CEED44BAC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BF09-CA92-1FFA-5C57-56351B03B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3D508-540D-449E-67B1-750F1C0A8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D77D3-1372-3A14-23BF-016E69E76133}"/>
              </a:ext>
            </a:extLst>
          </p:cNvPr>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1656384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418D2-FB3A-ED74-8B4D-2C69EC819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51E1A-1F60-A654-5425-72E144F86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7A623-0143-CFB2-9E13-51624EF310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84E4B-809F-F11F-1029-9C0E22684D82}"/>
              </a:ext>
            </a:extLst>
          </p:cNvPr>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4022291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978E5-380A-4D62-E4C6-B18BFC0C4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5E73F-5832-FE27-2B1B-54474413B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DAB37-E593-F963-BBB0-512C0E579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906AF-2B84-668A-C5AA-1A8B7B7C98F0}"/>
              </a:ext>
            </a:extLst>
          </p:cNvPr>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98327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A1D1-9352-397F-9B73-D0C901D2D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A9358-D6D2-B58E-6CBE-CC4176941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A65B-87CF-4A9B-535D-8DCD6F4F2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920CD1-78BB-49FE-2468-DC4F4FA222A1}"/>
              </a:ext>
            </a:extLst>
          </p:cNvPr>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2738586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4577316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69C00-D29E-DDE8-89D6-63A84009B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29A8D-F1AD-3F27-33DD-38366B8EA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D79D5-378D-F21E-836A-E7A7224EE6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C41284-BB91-DC6E-C00A-B39875EB8E03}"/>
              </a:ext>
            </a:extLst>
          </p:cNvPr>
          <p:cNvSpPr>
            <a:spLocks noGrp="1"/>
          </p:cNvSpPr>
          <p:nvPr>
            <p:ph type="sldNum" sz="quarter" idx="5"/>
          </p:nvPr>
        </p:nvSpPr>
        <p:spPr/>
        <p:txBody>
          <a:bodyPr/>
          <a:lstStyle/>
          <a:p>
            <a:fld id="{ADCCD5AF-71CD-4C88-AC55-E7BE057B2D3C}" type="slidenum">
              <a:rPr lang="zh-CN" altLang="en-US" smtClean="0"/>
              <a:pPr/>
              <a:t>62</a:t>
            </a:fld>
            <a:endParaRPr lang="zh-CN" altLang="en-US"/>
          </a:p>
        </p:txBody>
      </p:sp>
    </p:spTree>
    <p:extLst>
      <p:ext uri="{BB962C8B-B14F-4D97-AF65-F5344CB8AC3E}">
        <p14:creationId xmlns:p14="http://schemas.microsoft.com/office/powerpoint/2010/main" val="39863448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36373943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64</a:t>
            </a:fld>
            <a:endParaRPr lang="zh-CN" altLang="en-US"/>
          </a:p>
        </p:txBody>
      </p:sp>
    </p:spTree>
    <p:extLst>
      <p:ext uri="{BB962C8B-B14F-4D97-AF65-F5344CB8AC3E}">
        <p14:creationId xmlns:p14="http://schemas.microsoft.com/office/powerpoint/2010/main" val="297738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65</a:t>
            </a:fld>
            <a:endParaRPr lang="zh-CN" altLang="en-US"/>
          </a:p>
        </p:txBody>
      </p:sp>
    </p:spTree>
    <p:extLst>
      <p:ext uri="{BB962C8B-B14F-4D97-AF65-F5344CB8AC3E}">
        <p14:creationId xmlns:p14="http://schemas.microsoft.com/office/powerpoint/2010/main" val="30882648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8E20C-28D9-A91F-5A05-205A17437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27C16-5D88-87B3-E5E6-DEB39726D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264F8-520C-30B4-F2BB-4A5D5AF43E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A9F568-DA63-736B-316F-3C0BBA882143}"/>
              </a:ext>
            </a:extLst>
          </p:cNvPr>
          <p:cNvSpPr>
            <a:spLocks noGrp="1"/>
          </p:cNvSpPr>
          <p:nvPr>
            <p:ph type="sldNum" sz="quarter" idx="5"/>
          </p:nvPr>
        </p:nvSpPr>
        <p:spPr/>
        <p:txBody>
          <a:bodyPr/>
          <a:lstStyle/>
          <a:p>
            <a:fld id="{ADCCD5AF-71CD-4C88-AC55-E7BE057B2D3C}" type="slidenum">
              <a:rPr lang="zh-CN" altLang="en-US" smtClean="0"/>
              <a:pPr/>
              <a:t>66</a:t>
            </a:fld>
            <a:endParaRPr lang="zh-CN" altLang="en-US"/>
          </a:p>
        </p:txBody>
      </p:sp>
    </p:spTree>
    <p:extLst>
      <p:ext uri="{BB962C8B-B14F-4D97-AF65-F5344CB8AC3E}">
        <p14:creationId xmlns:p14="http://schemas.microsoft.com/office/powerpoint/2010/main" val="22325163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68</a:t>
            </a:fld>
            <a:endParaRPr lang="zh-CN" altLang="en-US"/>
          </a:p>
        </p:txBody>
      </p:sp>
    </p:spTree>
    <p:extLst>
      <p:ext uri="{BB962C8B-B14F-4D97-AF65-F5344CB8AC3E}">
        <p14:creationId xmlns:p14="http://schemas.microsoft.com/office/powerpoint/2010/main" val="7485788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69</a:t>
            </a:fld>
            <a:endParaRPr lang="zh-CN" altLang="en-US"/>
          </a:p>
        </p:txBody>
      </p:sp>
    </p:spTree>
    <p:extLst>
      <p:ext uri="{BB962C8B-B14F-4D97-AF65-F5344CB8AC3E}">
        <p14:creationId xmlns:p14="http://schemas.microsoft.com/office/powerpoint/2010/main" val="70987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57527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70</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71</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72</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39D7E-9603-3221-020D-6E25276BE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2ACFA-3B09-8CE2-E52B-6084EE2F8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795F1-9185-255D-6E24-B8F3834CFC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C1A88-584A-E5E2-E16B-58457D695E12}"/>
              </a:ext>
            </a:extLst>
          </p:cNvPr>
          <p:cNvSpPr>
            <a:spLocks noGrp="1"/>
          </p:cNvSpPr>
          <p:nvPr>
            <p:ph type="sldNum" sz="quarter" idx="5"/>
          </p:nvPr>
        </p:nvSpPr>
        <p:spPr/>
        <p:txBody>
          <a:bodyPr/>
          <a:lstStyle/>
          <a:p>
            <a:fld id="{ADCCD5AF-71CD-4C88-AC55-E7BE057B2D3C}" type="slidenum">
              <a:rPr lang="zh-CN" altLang="en-US" smtClean="0"/>
              <a:pPr/>
              <a:t>73</a:t>
            </a:fld>
            <a:endParaRPr lang="zh-CN" altLang="en-US"/>
          </a:p>
        </p:txBody>
      </p:sp>
    </p:spTree>
    <p:extLst>
      <p:ext uri="{BB962C8B-B14F-4D97-AF65-F5344CB8AC3E}">
        <p14:creationId xmlns:p14="http://schemas.microsoft.com/office/powerpoint/2010/main" val="8877553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74</a:t>
            </a:fld>
            <a:endParaRPr lang="zh-CN" altLang="en-US"/>
          </a:p>
        </p:txBody>
      </p:sp>
    </p:spTree>
    <p:extLst>
      <p:ext uri="{BB962C8B-B14F-4D97-AF65-F5344CB8AC3E}">
        <p14:creationId xmlns:p14="http://schemas.microsoft.com/office/powerpoint/2010/main" val="4443058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75</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68980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F7BE7-940E-7190-D6BC-5EAF8B1ED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43B7A-3AFE-29B2-2562-EA8679A44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1B00F-553F-65D7-150A-73887B791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024F4-9F83-DB0F-7642-B8B43A0D7E72}"/>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342141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1/21/2025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com/v3/__https:/us14.campaign-archive.com/?u=d8f37d1a90dacd97f207f0b4a&amp;id=0560ceb07d__;!!CPANwP4y!X2Ohu_jwNu45YToEIChLp2PThQeNiDsJpfpNah4kqjUROhP9EwbwIRkfC3bDaigcT_y-1NSc0sPzYUl6-fRsjv3rt9jboA$"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www.doe.mass.edu/mcas/highschool.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cas.onlinehelp.cognia.org/wp-content/uploads/sites/30/2025/01/MCAS-Student-Registration-Guide_Final_Updated-1-13.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mcas.onlinehelp.cognia.org/portal/" TargetMode="External"/><Relationship Id="rId5" Type="http://schemas.openxmlformats.org/officeDocument/2006/relationships/hyperlink" Target="https://mcas.onlinehelp.cognia.org/wp-content/uploads/sites/30/2024/12/MCAS_Student_Registration_Template.csv" TargetMode="External"/><Relationship Id="rId4" Type="http://schemas.openxmlformats.org/officeDocument/2006/relationships/hyperlink" Target="https://mcas.onlinehelp.cognia.org/wp-content/uploads/sites/30/2024/12/MCAS-Student-Registration-Data-Definitions-12.3.24.xls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mcas@cogni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doe.mass.edu/mcas/accessibili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doe.mass.edu/mcas/accessibility/default.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mcas-training.cognia.org/" TargetMode="External"/><Relationship Id="rId5" Type="http://schemas.openxmlformats.org/officeDocument/2006/relationships/hyperlink" Target="https://mcas.cognia.org/" TargetMode="External"/><Relationship Id="rId4" Type="http://schemas.openxmlformats.org/officeDocument/2006/relationships/hyperlink" Target="http://www.doe.mass.edu/InfoServices/data/diradmin/list.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doe.mass.edu/InfoServices/data/diradmin/list.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mcas.onlinehelp.cognia.org/wp-content/uploads/sites/30/2025/01/Guide-to-Enrollment-Transfers-in-the-MCAS-Portal-FINAL.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hyperlink" Target="https://mcas-training.cognia.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profiles.doe.mass.edu/search/search.aspx?leftNavId=11239"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mcasservicecenter.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hyperlink" Target="https://cognia.zoom.us/webinar/register/WN_i6I5-PsDSuWWiZegtV_oew#/registration" TargetMode="External"/><Relationship Id="rId7" Type="http://schemas.openxmlformats.org/officeDocument/2006/relationships/hyperlink" Target="https://cognia.zoom.us/webinar/register/WN_nEpqYCM9Svuh7eAd8BAlkg#/registration"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hyperlink" Target="https://cognia.zoom.us/webinar/register/WN_Q0E3f4kiSb2j_viv04uNKA#/registration"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cognia.zoom.us/webinar/register/WN_Eyszw9xHQx6Y-CkJFH2sqg#/registration"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mcas.onlinehelp.cognia.org/wp-content/uploads/sites/30/2025/01/Guide-to-Creating-and-Managing-Classes-in-the-MCAS-Portal-FINAL.pdf" TargetMode="External"/><Relationship Id="rId3" Type="http://schemas.openxmlformats.org/officeDocument/2006/relationships/hyperlink" Target="https://cognia.zoom.us/webinar/register/WN_we4TnsUgTm-Kx7RdckLX2A#/registration" TargetMode="External"/><Relationship Id="rId7" Type="http://schemas.openxmlformats.org/officeDocument/2006/relationships/hyperlink" Target="https://mcas.onlinehelp.cognia.org/wp-content/uploads/sites/30/2024/10/Guide-to-the-MCAS-Portal-Final.pdf"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cognia.zoom.us/webinar/register/WN_j0EaS70gQxywvidiAg6afA#/" TargetMode="External"/><Relationship Id="rId5" Type="http://schemas.openxmlformats.org/officeDocument/2006/relationships/hyperlink" Target="https://cognia.zoom.us/webinar/register/WN_VCZPKxUpRNCqCz6c9dxO1g#/registration" TargetMode="External"/><Relationship Id="rId4" Type="http://schemas.openxmlformats.org/officeDocument/2006/relationships/hyperlink" Target="https://mcas.onlinehelp.cognia.org/porta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doe.mass.edu/mcas/updates.html"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hyperlink" Target="https://www.doe.mass.edu/mcas/cal.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hyperlink" Target="https://mcas.onlinehelp.cognia.org/wp-content/uploads/sites/30/2024/10/Technology-Guidelines-for-MCAS-Computer-Based-Testing.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70.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2.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mailto:mcas@mass.gov" TargetMode="External"/><Relationship Id="rId12" Type="http://schemas.openxmlformats.org/officeDocument/2006/relationships/image" Target="../media/image39.svg"/><Relationship Id="rId2" Type="http://schemas.openxmlformats.org/officeDocument/2006/relationships/notesSlide" Target="../notesSlides/notesSlide75.xml"/><Relationship Id="rId1" Type="http://schemas.openxmlformats.org/officeDocument/2006/relationships/slideLayout" Target="../slideLayouts/slideLayout25.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hyperlink" Target="http://www.doe.mass.edu/mcas" TargetMode="External"/><Relationship Id="rId4" Type="http://schemas.openxmlformats.org/officeDocument/2006/relationships/image" Target="../media/image33.svg"/><Relationship Id="rId9" Type="http://schemas.openxmlformats.org/officeDocument/2006/relationships/image" Target="../media/image3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www.doe.mass.edu/mcas/testadmin/crosswalk-of-terminology.pdf" TargetMode="External"/><Relationship Id="rId7" Type="http://schemas.openxmlformats.org/officeDocument/2006/relationships/hyperlink" Target="https://mcas.onlinehelp.cognia.org/"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mcas.onlinehelp.cognia.org/training-webinars-portal-tasks-tech-coordinator/" TargetMode="External"/><Relationship Id="rId5" Type="http://schemas.openxmlformats.org/officeDocument/2006/relationships/hyperlink" Target="https://mcas.onlinehelp.cognia.org/training-webinars/" TargetMode="External"/><Relationship Id="rId4" Type="http://schemas.openxmlformats.org/officeDocument/2006/relationships/hyperlink" Target="https://us14.campaign-archive.com/?u=d8f37d1a90dacd97f207f0b4a&amp;id=69d17e38c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dirty="0">
                <a:latin typeface="Arial"/>
                <a:cs typeface="Arial"/>
              </a:rPr>
              <a:t>Overview of Student Registration Tasks for the  MCAS Portal: Spring 2025</a:t>
            </a:r>
            <a:endParaRPr lang="en-US" altLang="en-US" sz="5900" dirty="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a:solidFill>
                  <a:srgbClr val="000000"/>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rgbClr val="000000"/>
                </a:solidFill>
                <a:latin typeface="Arial" panose="020B0604020202020204" pitchFamily="34" charset="0"/>
                <a:cs typeface="Arial" panose="020B0604020202020204" pitchFamily="34" charset="0"/>
              </a:rPr>
              <a:t>January 16, 2025</a:t>
            </a:r>
            <a:endParaRPr lang="zh-CN" altLang="en-US" sz="2799">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379077"/>
            <a:ext cx="10990385" cy="800851"/>
          </a:xfrm>
        </p:spPr>
        <p:txBody>
          <a:bodyPr>
            <a:normAutofit/>
          </a:bodyPr>
          <a:lstStyle/>
          <a:p>
            <a:r>
              <a:rPr lang="en-US" sz="4000"/>
              <a:t>What’s New for 2025?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5080586"/>
          </a:xfrm>
        </p:spPr>
        <p:txBody>
          <a:bodyPr>
            <a:normAutofit/>
          </a:bodyPr>
          <a:lstStyle/>
          <a:p>
            <a:pPr marL="457200" indent="-457200">
              <a:buFont typeface="Arial" panose="020B0604020202020204" pitchFamily="34" charset="0"/>
              <a:buChar char="•"/>
            </a:pPr>
            <a:r>
              <a:rPr lang="en-US" dirty="0">
                <a:solidFill>
                  <a:schemeClr val="tx1"/>
                </a:solidFill>
              </a:rPr>
              <a:t>General updates </a:t>
            </a:r>
          </a:p>
          <a:p>
            <a:pPr marL="914400" lvl="1" indent="-457200">
              <a:buFont typeface="Arial" panose="020B0604020202020204" pitchFamily="34" charset="0"/>
              <a:buChar char="•"/>
            </a:pPr>
            <a:r>
              <a:rPr lang="en-US" dirty="0">
                <a:solidFill>
                  <a:srgbClr val="000000"/>
                </a:solidFill>
              </a:rPr>
              <a:t>Civics is a required assessment for students in grade 8, and accessibility features and accommodations are available for the Civics MCAS assessment. </a:t>
            </a:r>
          </a:p>
          <a:p>
            <a:pPr marL="914400" lvl="1" indent="-457200">
              <a:buFont typeface="Arial" panose="020B0604020202020204" pitchFamily="34" charset="0"/>
              <a:buChar char="•"/>
            </a:pPr>
            <a:r>
              <a:rPr lang="en-US" dirty="0">
                <a:solidFill>
                  <a:srgbClr val="000000"/>
                </a:solidFill>
              </a:rPr>
              <a:t>High school participation</a:t>
            </a:r>
          </a:p>
          <a:p>
            <a:pPr marL="1371600" lvl="2" indent="-457200">
              <a:buFont typeface="Arial" panose="020B0604020202020204" pitchFamily="34" charset="0"/>
              <a:buChar char="•"/>
            </a:pPr>
            <a:r>
              <a:rPr lang="en-US" b="0" i="0" dirty="0">
                <a:solidFill>
                  <a:srgbClr val="000000"/>
                </a:solidFill>
                <a:effectLst/>
              </a:rPr>
              <a:t>Based on the </a:t>
            </a:r>
            <a:r>
              <a:rPr lang="en-US" b="0" i="0" u="sng" dirty="0">
                <a:solidFill>
                  <a:srgbClr val="467886"/>
                </a:solidFill>
                <a:effectLst/>
                <a:hlinkClick r:id="rId3"/>
              </a:rPr>
              <a:t>update to the Competency Determination</a:t>
            </a:r>
            <a:r>
              <a:rPr lang="en-US" b="0" i="0" dirty="0">
                <a:solidFill>
                  <a:srgbClr val="000000"/>
                </a:solidFill>
                <a:effectLst/>
              </a:rPr>
              <a:t>, students will not participate in the high school tests/retests for Competency Determination purposes. </a:t>
            </a:r>
          </a:p>
          <a:p>
            <a:pPr marL="1371600" lvl="2" indent="-457200">
              <a:buFont typeface="Arial" panose="020B0604020202020204" pitchFamily="34" charset="0"/>
              <a:buChar char="•"/>
            </a:pPr>
            <a:r>
              <a:rPr lang="en-US" b="0" i="0" dirty="0">
                <a:solidFill>
                  <a:srgbClr val="000000"/>
                </a:solidFill>
                <a:effectLst/>
              </a:rPr>
              <a:t>Refer to the high school participation guidelines for new eligibility criteria: </a:t>
            </a:r>
            <a:r>
              <a:rPr lang="en-US" dirty="0">
                <a:solidFill>
                  <a:srgbClr val="000000"/>
                </a:solidFill>
                <a:hlinkClick r:id="rId4"/>
              </a:rPr>
              <a:t>www.doe.mass.edu/mcas/highschool.html</a:t>
            </a:r>
            <a:r>
              <a:rPr lang="en-US" b="0" i="0" dirty="0">
                <a:solidFill>
                  <a:srgbClr val="000000"/>
                </a:solidFill>
                <a:effectLst/>
              </a:rPr>
              <a:t> </a:t>
            </a:r>
            <a:endParaRPr lang="en-US" dirty="0">
              <a:solidFill>
                <a:srgbClr val="000000"/>
              </a:solidFill>
            </a:endParaRPr>
          </a:p>
          <a:p>
            <a:pPr marL="457200" indent="-457200">
              <a:buFont typeface="Arial" panose="020B0604020202020204" pitchFamily="34" charset="0"/>
              <a:buChar char="•"/>
            </a:pPr>
            <a:r>
              <a:rPr lang="en-US" dirty="0">
                <a:solidFill>
                  <a:schemeClr val="tx1"/>
                </a:solidFill>
              </a:rPr>
              <a:t>New accommodations in Student Registration</a:t>
            </a:r>
          </a:p>
          <a:p>
            <a:pPr marL="914400" lvl="1" indent="-457200">
              <a:buFont typeface="Arial" panose="020B0604020202020204" pitchFamily="34" charset="0"/>
              <a:buChar char="•"/>
            </a:pPr>
            <a:r>
              <a:rPr lang="en-US" dirty="0">
                <a:solidFill>
                  <a:srgbClr val="000000"/>
                </a:solidFill>
              </a:rPr>
              <a:t>Beginning in 2025, MCAS tests will be translated into Spanish for Mathematics, Science, and Civics tests at grades 3–8 (in addition to the high school tests in Mathematics and Science). </a:t>
            </a:r>
          </a:p>
          <a:p>
            <a:pPr marL="457200"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6930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Fall 2024 Tasks</a:t>
            </a:r>
          </a:p>
        </p:txBody>
      </p:sp>
      <p:graphicFrame>
        <p:nvGraphicFramePr>
          <p:cNvPr id="4" name="Table 3">
            <a:extLst>
              <a:ext uri="{FF2B5EF4-FFF2-40B4-BE49-F238E27FC236}">
                <a16:creationId xmlns:a16="http://schemas.microsoft.com/office/drawing/2014/main" id="{DB1C281C-1B49-9DA4-A10E-3B8F3108CC8D}"/>
              </a:ext>
            </a:extLst>
          </p:cNvPr>
          <p:cNvGraphicFramePr>
            <a:graphicFrameLocks noGrp="1"/>
          </p:cNvGraphicFramePr>
          <p:nvPr>
            <p:extLst>
              <p:ext uri="{D42A27DB-BD31-4B8C-83A1-F6EECF244321}">
                <p14:modId xmlns:p14="http://schemas.microsoft.com/office/powerpoint/2010/main" val="2836526315"/>
              </p:ext>
            </p:extLst>
          </p:nvPr>
        </p:nvGraphicFramePr>
        <p:xfrm>
          <a:off x="465991" y="1189737"/>
          <a:ext cx="11399943" cy="4923983"/>
        </p:xfrm>
        <a:graphic>
          <a:graphicData uri="http://schemas.openxmlformats.org/drawingml/2006/table">
            <a:tbl>
              <a:tblPr firstRow="1" bandRow="1">
                <a:tableStyleId>{1E171933-4619-4E11-9A3F-F7608DF75F80}</a:tableStyleId>
              </a:tblPr>
              <a:tblGrid>
                <a:gridCol w="3799981">
                  <a:extLst>
                    <a:ext uri="{9D8B030D-6E8A-4147-A177-3AD203B41FA5}">
                      <a16:colId xmlns:a16="http://schemas.microsoft.com/office/drawing/2014/main" val="418691017"/>
                    </a:ext>
                  </a:extLst>
                </a:gridCol>
                <a:gridCol w="3799981">
                  <a:extLst>
                    <a:ext uri="{9D8B030D-6E8A-4147-A177-3AD203B41FA5}">
                      <a16:colId xmlns:a16="http://schemas.microsoft.com/office/drawing/2014/main" val="23377480"/>
                    </a:ext>
                  </a:extLst>
                </a:gridCol>
                <a:gridCol w="3799981">
                  <a:extLst>
                    <a:ext uri="{9D8B030D-6E8A-4147-A177-3AD203B41FA5}">
                      <a16:colId xmlns:a16="http://schemas.microsoft.com/office/drawing/2014/main" val="3755530948"/>
                    </a:ext>
                  </a:extLst>
                </a:gridCol>
              </a:tblGrid>
              <a:tr h="421130">
                <a:tc>
                  <a:txBody>
                    <a:bodyPr/>
                    <a:lstStyle/>
                    <a:p>
                      <a:r>
                        <a:rPr lang="en-US" sz="2000"/>
                        <a:t>Task</a:t>
                      </a:r>
                      <a:endParaRPr lang="en-US" sz="2000">
                        <a:latin typeface="Arial" panose="020B0604020202020204" pitchFamily="34" charset="0"/>
                        <a:cs typeface="Arial" panose="020B0604020202020204" pitchFamily="34" charset="0"/>
                      </a:endParaRPr>
                    </a:p>
                  </a:txBody>
                  <a:tcPr/>
                </a:tc>
                <a:tc>
                  <a:txBody>
                    <a:bodyPr/>
                    <a:lstStyle/>
                    <a:p>
                      <a:r>
                        <a:rPr lang="en-US" sz="2000"/>
                        <a:t>Person responsible</a:t>
                      </a:r>
                      <a:endParaRPr lang="en-US" sz="2000">
                        <a:latin typeface="Arial" panose="020B0604020202020204" pitchFamily="34" charset="0"/>
                        <a:cs typeface="Arial" panose="020B0604020202020204" pitchFamily="34" charset="0"/>
                      </a:endParaRPr>
                    </a:p>
                  </a:txBody>
                  <a:tcPr/>
                </a:tc>
                <a:tc>
                  <a:txBody>
                    <a:bodyPr/>
                    <a:lstStyle/>
                    <a:p>
                      <a:r>
                        <a:rPr lang="en-US" sz="2000"/>
                        <a:t>Recommended Deadline</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7064368"/>
                  </a:ext>
                </a:extLst>
              </a:tr>
              <a:tr h="2040861">
                <a:tc>
                  <a:txBody>
                    <a:bodyPr/>
                    <a:lstStyle/>
                    <a:p>
                      <a:r>
                        <a:rPr lang="en-US" sz="2000">
                          <a:solidFill>
                            <a:srgbClr val="101D35"/>
                          </a:solidFill>
                          <a:latin typeface="Arial" panose="020B0604020202020204" pitchFamily="34" charset="0"/>
                          <a:cs typeface="Arial" panose="020B0604020202020204" pitchFamily="34" charset="0"/>
                        </a:rPr>
                        <a:t>Create and edit MCAS Portal user accounts</a:t>
                      </a:r>
                    </a:p>
                  </a:txBody>
                  <a:tcPr/>
                </a:tc>
                <a:tc>
                  <a:txBody>
                    <a:bodyPr/>
                    <a:lstStyle/>
                    <a:p>
                      <a:r>
                        <a:rPr lang="en-US" sz="2000">
                          <a:solidFill>
                            <a:srgbClr val="101D35"/>
                          </a:solidFill>
                          <a:latin typeface="Arial" panose="020B0604020202020204" pitchFamily="34" charset="0"/>
                          <a:cs typeface="Arial" panose="020B0604020202020204" pitchFamily="34" charset="0"/>
                        </a:rPr>
                        <a:t>Test coordinators</a:t>
                      </a:r>
                    </a:p>
                  </a:txBody>
                  <a:tcPr/>
                </a:tc>
                <a:tc>
                  <a:txBody>
                    <a:bodyPr/>
                    <a:lstStyle/>
                    <a:p>
                      <a:r>
                        <a:rPr lang="en-US" sz="2000" b="1">
                          <a:solidFill>
                            <a:srgbClr val="101D35"/>
                          </a:solidFill>
                          <a:latin typeface="Arial" panose="020B0604020202020204" pitchFamily="34" charset="0"/>
                          <a:cs typeface="Arial" panose="020B0604020202020204" pitchFamily="34" charset="0"/>
                        </a:rPr>
                        <a:t>November 15 </a:t>
                      </a:r>
                      <a:r>
                        <a:rPr lang="en-US" sz="2000">
                          <a:solidFill>
                            <a:srgbClr val="101D35"/>
                          </a:solidFill>
                          <a:latin typeface="Arial" panose="020B0604020202020204" pitchFamily="34" charset="0"/>
                          <a:cs typeface="Arial" panose="020B0604020202020204" pitchFamily="34" charset="0"/>
                        </a:rPr>
                        <a:t>for test coordinator and technology coordinator accounts;</a:t>
                      </a:r>
                    </a:p>
                    <a:p>
                      <a:r>
                        <a:rPr lang="en-US" sz="2000" b="1">
                          <a:solidFill>
                            <a:srgbClr val="101D35"/>
                          </a:solidFill>
                          <a:latin typeface="Arial" panose="020B0604020202020204" pitchFamily="34" charset="0"/>
                          <a:cs typeface="Arial" panose="020B0604020202020204" pitchFamily="34" charset="0"/>
                        </a:rPr>
                        <a:t>Three weeks before test administration </a:t>
                      </a:r>
                      <a:r>
                        <a:rPr lang="en-US" sz="2000">
                          <a:solidFill>
                            <a:srgbClr val="101D35"/>
                          </a:solidFill>
                          <a:latin typeface="Arial" panose="020B0604020202020204" pitchFamily="34" charset="0"/>
                          <a:cs typeface="Arial" panose="020B0604020202020204" pitchFamily="34" charset="0"/>
                        </a:rPr>
                        <a:t>for test administrator accounts</a:t>
                      </a:r>
                    </a:p>
                  </a:txBody>
                  <a:tcPr/>
                </a:tc>
                <a:extLst>
                  <a:ext uri="{0D108BD9-81ED-4DB2-BD59-A6C34878D82A}">
                    <a16:rowId xmlns:a16="http://schemas.microsoft.com/office/drawing/2014/main" val="506026886"/>
                  </a:ext>
                </a:extLst>
              </a:tr>
              <a:tr h="1069023">
                <a:tc>
                  <a:txBody>
                    <a:bodyPr/>
                    <a:lstStyle/>
                    <a:p>
                      <a:r>
                        <a:rPr lang="en-US" sz="2000">
                          <a:solidFill>
                            <a:srgbClr val="101D35"/>
                          </a:solidFill>
                          <a:latin typeface="Arial" panose="020B0604020202020204" pitchFamily="34" charset="0"/>
                          <a:cs typeface="Arial" panose="020B0604020202020204" pitchFamily="34" charset="0"/>
                        </a:rPr>
                        <a:t>Download and install the </a:t>
                      </a:r>
                      <a:br>
                        <a:rPr lang="en-US" sz="2000">
                          <a:solidFill>
                            <a:srgbClr val="101D35"/>
                          </a:solidFill>
                          <a:latin typeface="Arial" panose="020B0604020202020204" pitchFamily="34" charset="0"/>
                          <a:cs typeface="Arial" panose="020B0604020202020204" pitchFamily="34" charset="0"/>
                        </a:rPr>
                      </a:br>
                      <a:r>
                        <a:rPr lang="en-US" sz="2000">
                          <a:solidFill>
                            <a:srgbClr val="101D35"/>
                          </a:solidFill>
                          <a:latin typeface="Arial" panose="020B0604020202020204" pitchFamily="34" charset="0"/>
                          <a:cs typeface="Arial" panose="020B0604020202020204" pitchFamily="34" charset="0"/>
                        </a:rPr>
                        <a:t>MCAS Student Kiosk on student testing devices</a:t>
                      </a:r>
                    </a:p>
                  </a:txBody>
                  <a:tcPr/>
                </a:tc>
                <a:tc>
                  <a:txBody>
                    <a:bodyPr/>
                    <a:lstStyle/>
                    <a:p>
                      <a:r>
                        <a:rPr lang="en-US" sz="2000">
                          <a:solidFill>
                            <a:srgbClr val="101D35"/>
                          </a:solidFill>
                          <a:latin typeface="Arial" panose="020B0604020202020204" pitchFamily="34" charset="0"/>
                          <a:cs typeface="Arial" panose="020B0604020202020204" pitchFamily="34" charset="0"/>
                        </a:rPr>
                        <a:t>Technology coordinator</a:t>
                      </a:r>
                    </a:p>
                  </a:txBody>
                  <a:tcPr/>
                </a:tc>
                <a:tc>
                  <a:txBody>
                    <a:bodyPr/>
                    <a:lstStyle/>
                    <a:p>
                      <a:r>
                        <a:rPr lang="en-US" sz="2000" b="1">
                          <a:solidFill>
                            <a:srgbClr val="101D35"/>
                          </a:solidFill>
                          <a:latin typeface="Arial" panose="020B0604020202020204" pitchFamily="34" charset="0"/>
                          <a:cs typeface="Arial" panose="020B0604020202020204" pitchFamily="34" charset="0"/>
                        </a:rPr>
                        <a:t>November 15 </a:t>
                      </a:r>
                      <a:r>
                        <a:rPr lang="en-US" sz="2000">
                          <a:solidFill>
                            <a:srgbClr val="101D35"/>
                          </a:solidFill>
                          <a:latin typeface="Arial" panose="020B0604020202020204" pitchFamily="34" charset="0"/>
                          <a:cs typeface="Arial" panose="020B0604020202020204" pitchFamily="34" charset="0"/>
                        </a:rPr>
                        <a:t>for high schools; </a:t>
                      </a:r>
                      <a:r>
                        <a:rPr lang="en-US" sz="2000" b="1">
                          <a:solidFill>
                            <a:srgbClr val="101D35"/>
                          </a:solidFill>
                          <a:latin typeface="Arial" panose="020B0604020202020204" pitchFamily="34" charset="0"/>
                          <a:cs typeface="Arial" panose="020B0604020202020204" pitchFamily="34" charset="0"/>
                        </a:rPr>
                        <a:t>December 13 </a:t>
                      </a:r>
                      <a:r>
                        <a:rPr lang="en-US" sz="2000">
                          <a:solidFill>
                            <a:srgbClr val="101D35"/>
                          </a:solidFill>
                          <a:latin typeface="Arial" panose="020B0604020202020204" pitchFamily="34" charset="0"/>
                          <a:cs typeface="Arial" panose="020B0604020202020204" pitchFamily="34" charset="0"/>
                        </a:rPr>
                        <a:t>for grades 3–8  </a:t>
                      </a:r>
                    </a:p>
                  </a:txBody>
                  <a:tcPr/>
                </a:tc>
                <a:extLst>
                  <a:ext uri="{0D108BD9-81ED-4DB2-BD59-A6C34878D82A}">
                    <a16:rowId xmlns:a16="http://schemas.microsoft.com/office/drawing/2014/main" val="1983203638"/>
                  </a:ext>
                </a:extLst>
              </a:tr>
              <a:tr h="1392969">
                <a:tc>
                  <a:txBody>
                    <a:bodyPr/>
                    <a:lstStyle/>
                    <a:p>
                      <a:r>
                        <a:rPr lang="en-US" sz="2000">
                          <a:solidFill>
                            <a:srgbClr val="101D35"/>
                          </a:solidFill>
                          <a:latin typeface="Arial" panose="020B0604020202020204" pitchFamily="34" charset="0"/>
                          <a:cs typeface="Arial" panose="020B0604020202020204" pitchFamily="34" charset="0"/>
                        </a:rPr>
                        <a:t>Conduct Site Readiness to certify that technology infrastructure is ready for testing</a:t>
                      </a:r>
                    </a:p>
                  </a:txBody>
                  <a:tcPr/>
                </a:tc>
                <a:tc>
                  <a:txBody>
                    <a:bodyPr/>
                    <a:lstStyle/>
                    <a:p>
                      <a:r>
                        <a:rPr lang="en-US" sz="2000">
                          <a:solidFill>
                            <a:srgbClr val="101D35"/>
                          </a:solidFill>
                          <a:latin typeface="Arial" panose="020B0604020202020204" pitchFamily="34" charset="0"/>
                          <a:cs typeface="Arial" panose="020B0604020202020204" pitchFamily="34" charset="0"/>
                        </a:rPr>
                        <a:t>Technology coordinator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101D35"/>
                          </a:solidFill>
                          <a:latin typeface="Arial" panose="020B0604020202020204" pitchFamily="34" charset="0"/>
                          <a:cs typeface="Arial" panose="020B0604020202020204" pitchFamily="34" charset="0"/>
                        </a:rPr>
                        <a:t>November 15 </a:t>
                      </a:r>
                      <a:r>
                        <a:rPr lang="en-US" sz="2000">
                          <a:solidFill>
                            <a:srgbClr val="101D35"/>
                          </a:solidFill>
                          <a:latin typeface="Arial" panose="020B0604020202020204" pitchFamily="34" charset="0"/>
                          <a:cs typeface="Arial" panose="020B0604020202020204" pitchFamily="34" charset="0"/>
                        </a:rPr>
                        <a:t>for high schools; </a:t>
                      </a:r>
                      <a:r>
                        <a:rPr lang="en-US" sz="2000" b="1">
                          <a:solidFill>
                            <a:srgbClr val="101D35"/>
                          </a:solidFill>
                          <a:latin typeface="Arial" panose="020B0604020202020204" pitchFamily="34" charset="0"/>
                          <a:cs typeface="Arial" panose="020B0604020202020204" pitchFamily="34" charset="0"/>
                        </a:rPr>
                        <a:t>December 13 </a:t>
                      </a:r>
                      <a:r>
                        <a:rPr lang="en-US" sz="2000">
                          <a:solidFill>
                            <a:srgbClr val="101D35"/>
                          </a:solidFill>
                          <a:latin typeface="Arial" panose="020B0604020202020204" pitchFamily="34" charset="0"/>
                          <a:cs typeface="Arial" panose="020B0604020202020204" pitchFamily="34" charset="0"/>
                        </a:rPr>
                        <a:t>for grades 3–8 </a:t>
                      </a:r>
                    </a:p>
                  </a:txBody>
                  <a:tcPr/>
                </a:tc>
                <a:extLst>
                  <a:ext uri="{0D108BD9-81ED-4DB2-BD59-A6C34878D82A}">
                    <a16:rowId xmlns:a16="http://schemas.microsoft.com/office/drawing/2014/main" val="3449029018"/>
                  </a:ext>
                </a:extLst>
              </a:tr>
            </a:tbl>
          </a:graphicData>
        </a:graphic>
      </p:graphicFrame>
    </p:spTree>
    <p:extLst>
      <p:ext uri="{BB962C8B-B14F-4D97-AF65-F5344CB8AC3E}">
        <p14:creationId xmlns:p14="http://schemas.microsoft.com/office/powerpoint/2010/main" val="4222311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454357" y="268364"/>
            <a:ext cx="11734575" cy="679450"/>
          </a:xfrm>
        </p:spPr>
        <p:txBody>
          <a:bodyPr/>
          <a:lstStyle/>
          <a:p>
            <a:r>
              <a:rPr lang="en-US" sz="4000">
                <a:solidFill>
                  <a:srgbClr val="3647B6"/>
                </a:solidFill>
                <a:latin typeface="Arial"/>
                <a:cs typeface="Arial"/>
              </a:rPr>
              <a:t>Tasks to Complete in the MCAS Portal During Test Administration for School Test Coordinators  </a:t>
            </a:r>
          </a:p>
        </p:txBody>
      </p:sp>
      <p:graphicFrame>
        <p:nvGraphicFramePr>
          <p:cNvPr id="3" name="Table 2">
            <a:extLst>
              <a:ext uri="{FF2B5EF4-FFF2-40B4-BE49-F238E27FC236}">
                <a16:creationId xmlns:a16="http://schemas.microsoft.com/office/drawing/2014/main" id="{7879DA84-E011-9BC5-D174-00C59C7A4214}"/>
              </a:ext>
            </a:extLst>
          </p:cNvPr>
          <p:cNvGraphicFramePr>
            <a:graphicFrameLocks noGrp="1"/>
          </p:cNvGraphicFramePr>
          <p:nvPr>
            <p:extLst>
              <p:ext uri="{D42A27DB-BD31-4B8C-83A1-F6EECF244321}">
                <p14:modId xmlns:p14="http://schemas.microsoft.com/office/powerpoint/2010/main" val="1074310545"/>
              </p:ext>
            </p:extLst>
          </p:nvPr>
        </p:nvGraphicFramePr>
        <p:xfrm>
          <a:off x="317369" y="1516573"/>
          <a:ext cx="11557261" cy="4272280"/>
        </p:xfrm>
        <a:graphic>
          <a:graphicData uri="http://schemas.openxmlformats.org/drawingml/2006/table">
            <a:tbl>
              <a:tblPr firstRow="1" bandRow="1">
                <a:tableStyleId>{00A15C55-8517-42AA-B614-E9B94910E393}</a:tableStyleId>
              </a:tblPr>
              <a:tblGrid>
                <a:gridCol w="5897911">
                  <a:extLst>
                    <a:ext uri="{9D8B030D-6E8A-4147-A177-3AD203B41FA5}">
                      <a16:colId xmlns:a16="http://schemas.microsoft.com/office/drawing/2014/main" val="3185562741"/>
                    </a:ext>
                  </a:extLst>
                </a:gridCol>
                <a:gridCol w="5659350">
                  <a:extLst>
                    <a:ext uri="{9D8B030D-6E8A-4147-A177-3AD203B41FA5}">
                      <a16:colId xmlns:a16="http://schemas.microsoft.com/office/drawing/2014/main" val="3550236916"/>
                    </a:ext>
                  </a:extLst>
                </a:gridCol>
              </a:tblGrid>
              <a:tr h="370840">
                <a:tc>
                  <a:txBody>
                    <a:bodyPr/>
                    <a:lstStyle/>
                    <a:p>
                      <a:r>
                        <a:rPr lang="en-US">
                          <a:latin typeface="Arial" panose="020B0604020202020204" pitchFamily="34" charset="0"/>
                          <a:cs typeface="Arial" panose="020B0604020202020204" pitchFamily="34" charset="0"/>
                        </a:rPr>
                        <a:t>Task</a:t>
                      </a:r>
                    </a:p>
                  </a:txBody>
                  <a:tcPr/>
                </a:tc>
                <a:tc>
                  <a:txBody>
                    <a:bodyPr/>
                    <a:lstStyle/>
                    <a:p>
                      <a:r>
                        <a:rPr lang="en-US">
                          <a:latin typeface="Arial" panose="020B0604020202020204" pitchFamily="34" charset="0"/>
                          <a:cs typeface="Arial" panose="020B0604020202020204" pitchFamily="34" charset="0"/>
                        </a:rPr>
                        <a:t>Timeframe for completing task </a:t>
                      </a:r>
                    </a:p>
                  </a:txBody>
                  <a:tcPr/>
                </a:tc>
                <a:extLst>
                  <a:ext uri="{0D108BD9-81ED-4DB2-BD59-A6C34878D82A}">
                    <a16:rowId xmlns:a16="http://schemas.microsoft.com/office/drawing/2014/main" val="2015536714"/>
                  </a:ext>
                </a:extLst>
              </a:tr>
              <a:tr h="370840">
                <a:tc>
                  <a:txBody>
                    <a:bodyPr/>
                    <a:lstStyle/>
                    <a:p>
                      <a:pPr lvl="0" fontAlgn="base">
                        <a:buClr>
                          <a:srgbClr val="000000"/>
                        </a:buClr>
                        <a:buFont typeface="Arial" panose="020B0604020202020204" pitchFamily="34" charset="0"/>
                        <a:buNone/>
                      </a:pPr>
                      <a:r>
                        <a:rPr lang="en-US" sz="2000">
                          <a:solidFill>
                            <a:srgbClr val="000000"/>
                          </a:solidFill>
                          <a:effectLst/>
                          <a:latin typeface="Arial" panose="020B0604020202020204" pitchFamily="34" charset="0"/>
                          <a:cs typeface="Arial" panose="020B0604020202020204" pitchFamily="34" charset="0"/>
                        </a:rPr>
                        <a:t>Student registration</a:t>
                      </a:r>
                    </a:p>
                    <a:p>
                      <a:pPr lvl="0" fontAlgn="base">
                        <a:buClr>
                          <a:srgbClr val="000000"/>
                        </a:buClr>
                        <a:buFont typeface="Arial" panose="020B0604020202020204" pitchFamily="34" charset="0"/>
                        <a:buNone/>
                      </a:pPr>
                      <a:r>
                        <a:rPr lang="en-US" sz="1800">
                          <a:solidFill>
                            <a:srgbClr val="000000"/>
                          </a:solidFill>
                          <a:effectLst/>
                          <a:latin typeface="Arial" panose="020B0604020202020204" pitchFamily="34" charset="0"/>
                          <a:cs typeface="Arial" panose="020B0604020202020204" pitchFamily="34" charset="0"/>
                        </a:rPr>
                        <a:t>(with extended window to follow for CBT)</a:t>
                      </a:r>
                      <a:endParaRPr lang="en-US" sz="180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a:solidFill>
                            <a:srgbClr val="000000"/>
                          </a:solidFill>
                          <a:latin typeface="Arial" panose="020B0604020202020204" pitchFamily="34" charset="0"/>
                          <a:cs typeface="Arial" panose="020B0604020202020204" pitchFamily="34" charset="0"/>
                        </a:rPr>
                        <a:t>Approximately 2 months before administration</a:t>
                      </a:r>
                    </a:p>
                  </a:txBody>
                  <a:tcPr/>
                </a:tc>
                <a:extLst>
                  <a:ext uri="{0D108BD9-81ED-4DB2-BD59-A6C34878D82A}">
                    <a16:rowId xmlns:a16="http://schemas.microsoft.com/office/drawing/2014/main" val="33359320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Arial" panose="020B0604020202020204" pitchFamily="34" charset="0"/>
                          <a:cs typeface="Arial" panose="020B0604020202020204" pitchFamily="34" charset="0"/>
                        </a:rPr>
                        <a:t>Assigning and </a:t>
                      </a:r>
                      <a:r>
                        <a:rPr lang="en-US" sz="2000">
                          <a:solidFill>
                            <a:srgbClr val="000000"/>
                          </a:solidFill>
                          <a:latin typeface="Arial" panose="020B0604020202020204" pitchFamily="34" charset="0"/>
                          <a:cs typeface="Arial" panose="020B0604020202020204" pitchFamily="34" charset="0"/>
                        </a:rPr>
                        <a:t>managing accommodations</a:t>
                      </a:r>
                    </a:p>
                  </a:txBody>
                  <a:tcPr/>
                </a:tc>
                <a:tc>
                  <a:txBody>
                    <a:bodyPr/>
                    <a:lstStyle/>
                    <a:p>
                      <a:r>
                        <a:rPr lang="en-US" sz="2000">
                          <a:solidFill>
                            <a:srgbClr val="000000"/>
                          </a:solidFill>
                          <a:latin typeface="Arial" panose="020B0604020202020204" pitchFamily="34" charset="0"/>
                          <a:cs typeface="Arial" panose="020B0604020202020204" pitchFamily="34" charset="0"/>
                        </a:rPr>
                        <a:t>During Student Registration and throughout testing</a:t>
                      </a:r>
                    </a:p>
                  </a:txBody>
                  <a:tcPr/>
                </a:tc>
                <a:extLst>
                  <a:ext uri="{0D108BD9-81ED-4DB2-BD59-A6C34878D82A}">
                    <a16:rowId xmlns:a16="http://schemas.microsoft.com/office/drawing/2014/main" val="37773068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Arial" panose="020B0604020202020204" pitchFamily="34" charset="0"/>
                          <a:cs typeface="Arial" panose="020B0604020202020204" pitchFamily="34" charset="0"/>
                        </a:rPr>
                        <a:t>Create and assign students to “classes”</a:t>
                      </a:r>
                      <a:endParaRPr lang="en-US" sz="200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a:solidFill>
                            <a:srgbClr val="000000"/>
                          </a:solidFill>
                          <a:latin typeface="Arial" panose="020B0604020202020204" pitchFamily="34" charset="0"/>
                          <a:cs typeface="Arial" panose="020B0604020202020204" pitchFamily="34" charset="0"/>
                        </a:rPr>
                        <a:t>Approximately 2 weeks before administration </a:t>
                      </a:r>
                    </a:p>
                  </a:txBody>
                  <a:tcPr/>
                </a:tc>
                <a:extLst>
                  <a:ext uri="{0D108BD9-81ED-4DB2-BD59-A6C34878D82A}">
                    <a16:rowId xmlns:a16="http://schemas.microsoft.com/office/drawing/2014/main" val="29423308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Arial" panose="020B0604020202020204" pitchFamily="34" charset="0"/>
                          <a:cs typeface="Arial" panose="020B0604020202020204" pitchFamily="34" charset="0"/>
                        </a:rPr>
                        <a:t>“Schedule” classes in the MCAS Portal for CBT</a:t>
                      </a:r>
                      <a:endParaRPr lang="en-US" sz="200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b="0">
                          <a:solidFill>
                            <a:srgbClr val="000000"/>
                          </a:solidFill>
                          <a:latin typeface="Arial" panose="020B0604020202020204" pitchFamily="34" charset="0"/>
                          <a:cs typeface="Arial" panose="020B0604020202020204" pitchFamily="34" charset="0"/>
                        </a:rPr>
                        <a:t>Available one week before administration</a:t>
                      </a:r>
                    </a:p>
                  </a:txBody>
                  <a:tcPr/>
                </a:tc>
                <a:extLst>
                  <a:ext uri="{0D108BD9-81ED-4DB2-BD59-A6C34878D82A}">
                    <a16:rowId xmlns:a16="http://schemas.microsoft.com/office/drawing/2014/main" val="1613297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Arial" panose="020B0604020202020204" pitchFamily="34" charset="0"/>
                          <a:cs typeface="Arial" panose="020B0604020202020204" pitchFamily="34" charset="0"/>
                        </a:rPr>
                        <a:t>Printing student logins</a:t>
                      </a:r>
                      <a:endParaRPr lang="en-US" sz="200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2000">
                          <a:solidFill>
                            <a:srgbClr val="000000"/>
                          </a:solidFill>
                          <a:latin typeface="Arial" panose="020B0604020202020204" pitchFamily="34" charset="0"/>
                          <a:cs typeface="Arial" panose="020B0604020202020204" pitchFamily="34" charset="0"/>
                        </a:rPr>
                        <a:t>1</a:t>
                      </a:r>
                      <a:r>
                        <a:rPr lang="en-US" sz="2000" b="0" kern="1200">
                          <a:solidFill>
                            <a:srgbClr val="000000"/>
                          </a:solidFill>
                          <a:effectLst/>
                          <a:latin typeface="Arial" panose="020B0604020202020204" pitchFamily="34" charset="0"/>
                          <a:cs typeface="Arial" panose="020B0604020202020204" pitchFamily="34" charset="0"/>
                        </a:rPr>
                        <a:t>–</a:t>
                      </a:r>
                      <a:r>
                        <a:rPr lang="en-US" sz="2000">
                          <a:solidFill>
                            <a:srgbClr val="000000"/>
                          </a:solidFill>
                          <a:latin typeface="Arial" panose="020B0604020202020204" pitchFamily="34" charset="0"/>
                          <a:cs typeface="Arial" panose="020B0604020202020204" pitchFamily="34" charset="0"/>
                        </a:rPr>
                        <a:t>2 days before testing</a:t>
                      </a:r>
                    </a:p>
                  </a:txBody>
                  <a:tcPr/>
                </a:tc>
                <a:extLst>
                  <a:ext uri="{0D108BD9-81ED-4DB2-BD59-A6C34878D82A}">
                    <a16:rowId xmlns:a16="http://schemas.microsoft.com/office/drawing/2014/main" val="14985620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Monitoring test administration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panose="020B0604020202020204" pitchFamily="34" charset="0"/>
                          <a:cs typeface="Arial" panose="020B0604020202020204" pitchFamily="34" charset="0"/>
                        </a:rPr>
                        <a:t>Test coordinators and test administrators view student statuses, and test coordinators can view dashboards. </a:t>
                      </a:r>
                    </a:p>
                  </a:txBody>
                  <a:tcPr/>
                </a:tc>
                <a:tc>
                  <a:txBody>
                    <a:bodyPr/>
                    <a:lstStyle/>
                    <a:p>
                      <a:r>
                        <a:rPr lang="en-US" sz="2000">
                          <a:solidFill>
                            <a:srgbClr val="000000"/>
                          </a:solidFill>
                          <a:latin typeface="Arial" panose="020B0604020202020204" pitchFamily="34" charset="0"/>
                          <a:cs typeface="Arial" panose="020B0604020202020204" pitchFamily="34" charset="0"/>
                        </a:rPr>
                        <a:t>During testing </a:t>
                      </a:r>
                    </a:p>
                  </a:txBody>
                  <a:tcPr/>
                </a:tc>
                <a:extLst>
                  <a:ext uri="{0D108BD9-81ED-4DB2-BD59-A6C34878D82A}">
                    <a16:rowId xmlns:a16="http://schemas.microsoft.com/office/drawing/2014/main" val="482456549"/>
                  </a:ext>
                </a:extLst>
              </a:tr>
              <a:tr h="13208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Arial" panose="020B0604020202020204" pitchFamily="34" charset="0"/>
                          <a:cs typeface="Arial" panose="020B0604020202020204" pitchFamily="34" charset="0"/>
                        </a:rPr>
                        <a:t>Note: Schools and districts will also use the MCAS Portal after testing to access reports of results. </a:t>
                      </a:r>
                      <a:endParaRPr lang="en-US" sz="2000" i="0">
                        <a:solidFill>
                          <a:srgbClr val="000000"/>
                        </a:solidFill>
                        <a:effectLst/>
                        <a:latin typeface="Arial" panose="020B0604020202020204" pitchFamily="34" charset="0"/>
                        <a:cs typeface="Arial" panose="020B0604020202020204" pitchFamily="34" charset="0"/>
                      </a:endParaRPr>
                    </a:p>
                  </a:txBody>
                  <a:tcPr/>
                </a:tc>
                <a:tc hMerge="1">
                  <a:txBody>
                    <a:bodyPr/>
                    <a:lstStyle/>
                    <a:p>
                      <a:endParaRPr lang="en-US">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2823646"/>
                  </a:ext>
                </a:extLst>
              </a:tr>
            </a:tbl>
          </a:graphicData>
        </a:graphic>
      </p:graphicFrame>
    </p:spTree>
    <p:extLst>
      <p:ext uri="{BB962C8B-B14F-4D97-AF65-F5344CB8AC3E}">
        <p14:creationId xmlns:p14="http://schemas.microsoft.com/office/powerpoint/2010/main" val="341234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432D-58CD-EB1A-0A4F-14D9CCBB6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BA619-B755-844F-1A7A-07D4B2EE574A}"/>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2. Overview of the Student Registration Process</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73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What is Student Registration?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873930"/>
          </a:xfrm>
        </p:spPr>
        <p:txBody>
          <a:bodyPr>
            <a:normAutofit lnSpcReduction="10000"/>
          </a:bodyPr>
          <a:lstStyle/>
          <a:p>
            <a:pPr marL="342900" indent="-342900">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Student Registration is a collection of student-level data, including</a:t>
            </a:r>
          </a:p>
          <a:p>
            <a:pPr marL="800100" lvl="1"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student demographic data</a:t>
            </a:r>
          </a:p>
          <a:p>
            <a:pPr marL="800100" lvl="1"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information on selected accommodations that a student will use during testing</a:t>
            </a:r>
          </a:p>
          <a:p>
            <a:pPr marL="342900" indent="-342900">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Student Registration must be completed to determine the basis for the initial shipment of materials to schools, including </a:t>
            </a:r>
          </a:p>
          <a:p>
            <a:pPr marL="800100" lvl="1"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test administration manuals (CBT and PBT)</a:t>
            </a:r>
          </a:p>
          <a:p>
            <a:pPr marL="800100" lvl="1"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Student ID Labels for paper-based tests (PBT) </a:t>
            </a:r>
          </a:p>
          <a:p>
            <a:pPr marL="800100" lvl="1" indent="-342900">
              <a:buClrTx/>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PBT test and answer booklets, including special test editions</a:t>
            </a:r>
          </a:p>
          <a:p>
            <a:pPr marL="342900" indent="-342900">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Student Registration determines initial test orders and provides a record of students tested and the accommodations they used. </a:t>
            </a:r>
          </a:p>
          <a:p>
            <a:pPr marL="342900" indent="-342900">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District and school test coordinators and technology coordinators have permissions in the MCAS Portal to upload and edit student data. </a:t>
            </a:r>
          </a:p>
        </p:txBody>
      </p:sp>
    </p:spTree>
    <p:extLst>
      <p:ext uri="{BB962C8B-B14F-4D97-AF65-F5344CB8AC3E}">
        <p14:creationId xmlns:p14="http://schemas.microsoft.com/office/powerpoint/2010/main" val="55234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Resources for Completing Student Registration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31277"/>
            <a:ext cx="11402159" cy="5202848"/>
          </a:xfrm>
        </p:spPr>
        <p:txBody>
          <a:bodyPr>
            <a:normAutofit fontScale="92500" lnSpcReduction="10000"/>
          </a:bodyPr>
          <a:lstStyle/>
          <a:p>
            <a:pPr marL="45720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hlinkClick r:id="rId3"/>
              </a:rPr>
              <a:t>MCAS Student Registration Guide</a:t>
            </a:r>
            <a:endParaRPr lang="en-US" dirty="0">
              <a:solidFill>
                <a:srgbClr val="000000"/>
              </a:solidFill>
              <a:latin typeface="Arial" panose="020B0604020202020204" pitchFamily="34" charset="0"/>
              <a:cs typeface="Arial" panose="020B0604020202020204" pitchFamily="34" charset="0"/>
            </a:endParaRP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Instructions for completing the initial process</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Instructions for updating student information after the initial file upload </a:t>
            </a:r>
          </a:p>
          <a:p>
            <a:pPr marL="914400" lvl="1"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Field Definitions, Notes, and Validations </a:t>
            </a:r>
            <a:r>
              <a:rPr lang="en-US" dirty="0">
                <a:solidFill>
                  <a:srgbClr val="000000"/>
                </a:solidFill>
                <a:latin typeface="Arial" panose="020B0604020202020204" pitchFamily="34" charset="0"/>
                <a:cs typeface="Arial" panose="020B0604020202020204" pitchFamily="34" charset="0"/>
              </a:rPr>
              <a:t>section: </a:t>
            </a:r>
          </a:p>
          <a:p>
            <a:pPr marL="1371600" lvl="2"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Describe each of the columns in the Student Registration file. </a:t>
            </a:r>
          </a:p>
          <a:p>
            <a:pPr marL="1371600" lvl="2"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Indicates which columns are required for import. </a:t>
            </a:r>
          </a:p>
          <a:p>
            <a:pPr marL="1371600" lvl="2"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Includes details on test codes (column J)</a:t>
            </a:r>
          </a:p>
          <a:p>
            <a:pPr marL="1371600" lvl="2"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Describe eligibility to receive the accommodation and describe how to complete that field. </a:t>
            </a:r>
          </a:p>
          <a:p>
            <a:pPr marL="1371600" lvl="2"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Expected Values </a:t>
            </a:r>
            <a:r>
              <a:rPr lang="en-US" dirty="0">
                <a:solidFill>
                  <a:srgbClr val="000000"/>
                </a:solidFill>
                <a:latin typeface="Arial" panose="020B0604020202020204" pitchFamily="34" charset="0"/>
                <a:cs typeface="Arial" panose="020B0604020202020204" pitchFamily="34" charset="0"/>
              </a:rPr>
              <a:t>indicate options for column input. </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Appendix A: MCAS Portal Guidance for Form-Dependent Accommodations</a:t>
            </a:r>
          </a:p>
          <a:p>
            <a:pPr marL="342900" indent="-3429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hlinkClick r:id="rId4"/>
              </a:rPr>
              <a:t>Student Registration Data Definitions</a:t>
            </a:r>
            <a:endParaRPr lang="en-US" dirty="0">
              <a:solidFill>
                <a:srgbClr val="000000"/>
              </a:solidFill>
              <a:latin typeface="Arial" panose="020B0604020202020204" pitchFamily="34" charset="0"/>
              <a:cs typeface="Arial" panose="020B0604020202020204" pitchFamily="34" charset="0"/>
            </a:endParaRPr>
          </a:p>
          <a:p>
            <a:pPr marL="800100" lvl="1" indent="-3429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Includes the same information as the Field Definitions, Notes and Validations section of the MCAS Student Registration Guide</a:t>
            </a:r>
          </a:p>
          <a:p>
            <a:pPr marL="342900" indent="-3429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hlinkClick r:id="rId5"/>
              </a:rPr>
              <a:t>Student Registration Template</a:t>
            </a:r>
            <a:endParaRPr lang="en-US" dirty="0">
              <a:solidFill>
                <a:srgbClr val="000000"/>
              </a:solidFill>
              <a:latin typeface="Arial" panose="020B0604020202020204" pitchFamily="34" charset="0"/>
              <a:cs typeface="Arial" panose="020B0604020202020204" pitchFamily="34" charset="0"/>
            </a:endParaRPr>
          </a:p>
          <a:p>
            <a:pPr>
              <a:buClr>
                <a:srgbClr val="000000"/>
              </a:buClr>
            </a:pPr>
            <a:r>
              <a:rPr lang="en-US" dirty="0">
                <a:solidFill>
                  <a:srgbClr val="000000"/>
                </a:solidFill>
                <a:latin typeface="Arial" panose="020B0604020202020204" pitchFamily="34" charset="0"/>
                <a:cs typeface="Arial" panose="020B0604020202020204" pitchFamily="34" charset="0"/>
              </a:rPr>
              <a:t>All resources are available on the </a:t>
            </a:r>
            <a:r>
              <a:rPr lang="en-US" dirty="0">
                <a:latin typeface="Arial" panose="020B0604020202020204" pitchFamily="34" charset="0"/>
                <a:cs typeface="Arial" panose="020B0604020202020204" pitchFamily="34" charset="0"/>
                <a:hlinkClick r:id="rId6"/>
              </a:rPr>
              <a:t>MCAS Resource Center</a:t>
            </a:r>
            <a:r>
              <a:rPr lang="en-US" dirty="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35706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2BC82-77F9-56F4-2B75-771B6A2249BA}"/>
              </a:ext>
            </a:extLst>
          </p:cNvPr>
          <p:cNvPicPr>
            <a:picLocks noChangeAspect="1"/>
          </p:cNvPicPr>
          <p:nvPr/>
        </p:nvPicPr>
        <p:blipFill>
          <a:blip r:embed="rId3"/>
          <a:stretch>
            <a:fillRect/>
          </a:stretch>
        </p:blipFill>
        <p:spPr>
          <a:xfrm>
            <a:off x="1795090" y="923454"/>
            <a:ext cx="8601819" cy="5533978"/>
          </a:xfrm>
          <a:prstGeom prst="rect">
            <a:avLst/>
          </a:prstGeom>
        </p:spPr>
      </p:pic>
      <p:sp>
        <p:nvSpPr>
          <p:cNvPr id="6" name="Title 1">
            <a:extLst>
              <a:ext uri="{FF2B5EF4-FFF2-40B4-BE49-F238E27FC236}">
                <a16:creationId xmlns:a16="http://schemas.microsoft.com/office/drawing/2014/main" id="{51EA63B3-F17C-5295-6248-558100FD10F3}"/>
              </a:ext>
            </a:extLst>
          </p:cNvPr>
          <p:cNvSpPr>
            <a:spLocks noGrp="1"/>
          </p:cNvSpPr>
          <p:nvPr>
            <p:ph type="title"/>
          </p:nvPr>
        </p:nvSpPr>
        <p:spPr>
          <a:xfrm>
            <a:off x="600806" y="142"/>
            <a:ext cx="10990385" cy="800851"/>
          </a:xfrm>
        </p:spPr>
        <p:txBody>
          <a:bodyPr>
            <a:normAutofit/>
          </a:bodyPr>
          <a:lstStyle/>
          <a:p>
            <a:r>
              <a:rPr lang="en-US" sz="4000">
                <a:latin typeface="Arial" panose="020B0604020202020204" pitchFamily="34" charset="0"/>
                <a:cs typeface="Arial" panose="020B0604020202020204" pitchFamily="34" charset="0"/>
              </a:rPr>
              <a:t>Field Definitions, Notes, and Validations</a:t>
            </a:r>
          </a:p>
        </p:txBody>
      </p:sp>
    </p:spTree>
    <p:extLst>
      <p:ext uri="{BB962C8B-B14F-4D97-AF65-F5344CB8AC3E}">
        <p14:creationId xmlns:p14="http://schemas.microsoft.com/office/powerpoint/2010/main" val="310534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51481"/>
            <a:ext cx="10990385" cy="800851"/>
          </a:xfrm>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185235" cy="4747845"/>
          </a:xfrm>
        </p:spPr>
        <p:txBody>
          <a:bodyPr>
            <a:normAutofit/>
          </a:bodyPr>
          <a:lstStyle/>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Download the .CSV file prepared by DESE from Dropbox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Save as a .CSV file, and import file into the MCAS Portal.</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Resolve any errors that occur.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Update student information as needed, through file export/import process or through the user interface.</a:t>
            </a:r>
          </a:p>
        </p:txBody>
      </p:sp>
    </p:spTree>
    <p:extLst>
      <p:ext uri="{BB962C8B-B14F-4D97-AF65-F5344CB8AC3E}">
        <p14:creationId xmlns:p14="http://schemas.microsoft.com/office/powerpoint/2010/main" val="67989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4A7949-4F92-04DA-2810-ED6E1A0CAC70}"/>
              </a:ext>
            </a:extLst>
          </p:cNvPr>
          <p:cNvSpPr txBox="1">
            <a:spLocks noGrp="1"/>
          </p:cNvSpPr>
          <p:nvPr>
            <p:ph type="title" idx="4294967295"/>
          </p:nvPr>
        </p:nvSpPr>
        <p:spPr>
          <a:xfrm>
            <a:off x="600807" y="393401"/>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For what reasons and when should we update Student Registration?</a:t>
            </a:r>
          </a:p>
        </p:txBody>
      </p:sp>
      <p:sp>
        <p:nvSpPr>
          <p:cNvPr id="6" name="Arrow: Right 5">
            <a:extLst>
              <a:ext uri="{FF2B5EF4-FFF2-40B4-BE49-F238E27FC236}">
                <a16:creationId xmlns:a16="http://schemas.microsoft.com/office/drawing/2014/main" id="{BB8CA261-18F1-7F43-A9DF-33C3766B9643}"/>
              </a:ext>
              <a:ext uri="{C183D7F6-B498-43B3-948B-1728B52AA6E4}">
                <adec:decorative xmlns:adec="http://schemas.microsoft.com/office/drawing/2017/decorative" val="1"/>
              </a:ext>
            </a:extLst>
          </p:cNvPr>
          <p:cNvSpPr/>
          <p:nvPr/>
        </p:nvSpPr>
        <p:spPr>
          <a:xfrm>
            <a:off x="600808" y="446810"/>
            <a:ext cx="11123898" cy="641119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9732E8-48DD-5C38-94D4-5A4A9D04B245}"/>
              </a:ext>
              <a:ext uri="{C183D7F6-B498-43B3-948B-1728B52AA6E4}">
                <adec:decorative xmlns:adec="http://schemas.microsoft.com/office/drawing/2017/decorative" val="1"/>
              </a:ext>
            </a:extLst>
          </p:cNvPr>
          <p:cNvSpPr/>
          <p:nvPr/>
        </p:nvSpPr>
        <p:spPr>
          <a:xfrm>
            <a:off x="892545" y="2287061"/>
            <a:ext cx="2539919" cy="10346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C06BE751-44DF-E947-474B-4FEBEB020186}"/>
              </a:ext>
            </a:extLst>
          </p:cNvPr>
          <p:cNvSpPr txBox="1"/>
          <p:nvPr/>
        </p:nvSpPr>
        <p:spPr>
          <a:xfrm>
            <a:off x="874797" y="2438590"/>
            <a:ext cx="2432218" cy="837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1</a:t>
            </a:r>
            <a:r>
              <a:rPr lang="en-US" sz="1800" b="1" kern="1200">
                <a:latin typeface="Arial" panose="020B0604020202020204" pitchFamily="34" charset="0"/>
                <a:cs typeface="Arial" panose="020B0604020202020204" pitchFamily="34" charset="0"/>
              </a:rPr>
              <a:t>. Initial Student Registration Window</a:t>
            </a:r>
          </a:p>
        </p:txBody>
      </p:sp>
      <p:sp>
        <p:nvSpPr>
          <p:cNvPr id="12" name="Rectangle: Rounded Corners 11">
            <a:extLst>
              <a:ext uri="{FF2B5EF4-FFF2-40B4-BE49-F238E27FC236}">
                <a16:creationId xmlns:a16="http://schemas.microsoft.com/office/drawing/2014/main" id="{B9DF5356-C9C4-B39B-35B8-AC913A483ABB}"/>
              </a:ext>
              <a:ext uri="{C183D7F6-B498-43B3-948B-1728B52AA6E4}">
                <adec:decorative xmlns:adec="http://schemas.microsoft.com/office/drawing/2017/decorative" val="1"/>
              </a:ext>
            </a:extLst>
          </p:cNvPr>
          <p:cNvSpPr/>
          <p:nvPr/>
        </p:nvSpPr>
        <p:spPr>
          <a:xfrm>
            <a:off x="3794793" y="2287061"/>
            <a:ext cx="2281806" cy="10346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C0F265FA-C378-A51C-49CF-F2E5E7B72C81}"/>
              </a:ext>
            </a:extLst>
          </p:cNvPr>
          <p:cNvSpPr txBox="1"/>
          <p:nvPr/>
        </p:nvSpPr>
        <p:spPr>
          <a:xfrm>
            <a:off x="3757683" y="2385484"/>
            <a:ext cx="2232341" cy="837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2. Extended Student Registration Window for CBT</a:t>
            </a:r>
          </a:p>
        </p:txBody>
      </p:sp>
      <p:sp>
        <p:nvSpPr>
          <p:cNvPr id="11" name="Rectangle: Rounded Corners 10">
            <a:extLst>
              <a:ext uri="{FF2B5EF4-FFF2-40B4-BE49-F238E27FC236}">
                <a16:creationId xmlns:a16="http://schemas.microsoft.com/office/drawing/2014/main" id="{83059122-DD91-C1D8-E95C-8110D09E2DAE}"/>
              </a:ext>
              <a:ext uri="{C183D7F6-B498-43B3-948B-1728B52AA6E4}">
                <adec:decorative xmlns:adec="http://schemas.microsoft.com/office/drawing/2017/decorative" val="1"/>
              </a:ext>
            </a:extLst>
          </p:cNvPr>
          <p:cNvSpPr/>
          <p:nvPr/>
        </p:nvSpPr>
        <p:spPr>
          <a:xfrm>
            <a:off x="6355981" y="2287060"/>
            <a:ext cx="2215287" cy="10346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291B064C-36AD-AA15-9BBF-9646003558AF}"/>
              </a:ext>
            </a:extLst>
          </p:cNvPr>
          <p:cNvSpPr txBox="1"/>
          <p:nvPr/>
        </p:nvSpPr>
        <p:spPr>
          <a:xfrm>
            <a:off x="6320549" y="2359139"/>
            <a:ext cx="2215287" cy="837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3. Test Administration Window</a:t>
            </a:r>
          </a:p>
        </p:txBody>
      </p:sp>
      <p:sp>
        <p:nvSpPr>
          <p:cNvPr id="10" name="Rectangle: Rounded Corners 9">
            <a:extLst>
              <a:ext uri="{FF2B5EF4-FFF2-40B4-BE49-F238E27FC236}">
                <a16:creationId xmlns:a16="http://schemas.microsoft.com/office/drawing/2014/main" id="{05775583-0BAB-870A-E549-2A3CAF1F44D3}"/>
              </a:ext>
              <a:ext uri="{C183D7F6-B498-43B3-948B-1728B52AA6E4}">
                <adec:decorative xmlns:adec="http://schemas.microsoft.com/office/drawing/2017/decorative" val="1"/>
              </a:ext>
            </a:extLst>
          </p:cNvPr>
          <p:cNvSpPr/>
          <p:nvPr/>
        </p:nvSpPr>
        <p:spPr>
          <a:xfrm>
            <a:off x="8822908" y="2260715"/>
            <a:ext cx="2614726" cy="103466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61AE75BF-D4F0-98C7-17A8-3A8813882295}"/>
              </a:ext>
            </a:extLst>
          </p:cNvPr>
          <p:cNvSpPr txBox="1"/>
          <p:nvPr/>
        </p:nvSpPr>
        <p:spPr>
          <a:xfrm>
            <a:off x="9000116" y="2392400"/>
            <a:ext cx="2047120" cy="837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4. Deadline for Updating Student Registration information</a:t>
            </a:r>
          </a:p>
        </p:txBody>
      </p:sp>
      <p:sp>
        <p:nvSpPr>
          <p:cNvPr id="17" name="Rectangle: Rounded Corners 16">
            <a:extLst>
              <a:ext uri="{FF2B5EF4-FFF2-40B4-BE49-F238E27FC236}">
                <a16:creationId xmlns:a16="http://schemas.microsoft.com/office/drawing/2014/main" id="{E5DA146A-251A-2493-88A2-4E8F09933D43}"/>
              </a:ext>
              <a:ext uri="{C183D7F6-B498-43B3-948B-1728B52AA6E4}">
                <adec:decorative xmlns:adec="http://schemas.microsoft.com/office/drawing/2017/decorative" val="1"/>
              </a:ext>
            </a:extLst>
          </p:cNvPr>
          <p:cNvSpPr/>
          <p:nvPr/>
        </p:nvSpPr>
        <p:spPr>
          <a:xfrm>
            <a:off x="873885" y="3396147"/>
            <a:ext cx="2554844" cy="20636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42F667E6-584E-2489-0149-BB4FA9DB96B0}"/>
              </a:ext>
            </a:extLst>
          </p:cNvPr>
          <p:cNvSpPr txBox="1"/>
          <p:nvPr/>
        </p:nvSpPr>
        <p:spPr>
          <a:xfrm>
            <a:off x="808788" y="3375141"/>
            <a:ext cx="2676301" cy="1985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a:latin typeface="Arial" panose="020B0604020202020204" pitchFamily="34" charset="0"/>
                <a:cs typeface="Arial" panose="020B0604020202020204" pitchFamily="34" charset="0"/>
              </a:rPr>
              <a:t>Add students.</a:t>
            </a:r>
          </a:p>
          <a:p>
            <a:pPr marL="0" lvl="0" indent="0" algn="ctr" defTabSz="800100">
              <a:lnSpc>
                <a:spcPct val="90000"/>
              </a:lnSpc>
              <a:spcBef>
                <a:spcPct val="0"/>
              </a:spcBef>
              <a:spcAft>
                <a:spcPct val="35000"/>
              </a:spcAft>
              <a:buNone/>
            </a:pPr>
            <a:r>
              <a:rPr lang="en-US" b="1" kern="1200">
                <a:latin typeface="Arial" panose="020B0604020202020204" pitchFamily="34" charset="0"/>
                <a:cs typeface="Arial" panose="020B0604020202020204" pitchFamily="34" charset="0"/>
              </a:rPr>
              <a:t>Remove students/</a:t>
            </a:r>
            <a:br>
              <a:rPr lang="en-US" b="1" kern="1200">
                <a:latin typeface="Arial" panose="020B0604020202020204" pitchFamily="34" charset="0"/>
                <a:cs typeface="Arial" panose="020B0604020202020204" pitchFamily="34" charset="0"/>
              </a:rPr>
            </a:br>
            <a:r>
              <a:rPr lang="en-US" b="1" kern="1200">
                <a:latin typeface="Arial" panose="020B0604020202020204" pitchFamily="34" charset="0"/>
                <a:cs typeface="Arial" panose="020B0604020202020204" pitchFamily="34" charset="0"/>
              </a:rPr>
              <a:t>test assignments.</a:t>
            </a:r>
          </a:p>
          <a:p>
            <a:pPr marL="0" lvl="0" indent="0" algn="ctr" defTabSz="800100">
              <a:lnSpc>
                <a:spcPct val="90000"/>
              </a:lnSpc>
              <a:spcBef>
                <a:spcPct val="0"/>
              </a:spcBef>
              <a:spcAft>
                <a:spcPct val="35000"/>
              </a:spcAft>
              <a:buNone/>
            </a:pPr>
            <a:r>
              <a:rPr lang="en-US" b="1" kern="1200">
                <a:latin typeface="Arial" panose="020B0604020202020204" pitchFamily="34" charset="0"/>
                <a:cs typeface="Arial" panose="020B0604020202020204" pitchFamily="34" charset="0"/>
              </a:rPr>
              <a:t>Edit accommodations.</a:t>
            </a:r>
          </a:p>
          <a:p>
            <a:pPr marL="0" lvl="0" indent="0" algn="ctr" defTabSz="800100">
              <a:lnSpc>
                <a:spcPct val="90000"/>
              </a:lnSpc>
              <a:spcBef>
                <a:spcPct val="0"/>
              </a:spcBef>
              <a:spcAft>
                <a:spcPct val="35000"/>
              </a:spcAft>
              <a:buNone/>
            </a:pPr>
            <a:r>
              <a:rPr lang="en-US" b="1">
                <a:latin typeface="Arial" panose="020B0604020202020204" pitchFamily="34" charset="0"/>
                <a:cs typeface="Arial" panose="020B0604020202020204" pitchFamily="34" charset="0"/>
              </a:rPr>
              <a:t>Edit demographic info.</a:t>
            </a:r>
            <a:endParaRPr lang="en-US" b="1" kern="120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626ED70-2C0B-3D83-70F6-AD8B9A70257C}"/>
              </a:ext>
              <a:ext uri="{C183D7F6-B498-43B3-948B-1728B52AA6E4}">
                <adec:decorative xmlns:adec="http://schemas.microsoft.com/office/drawing/2017/decorative" val="1"/>
              </a:ext>
            </a:extLst>
          </p:cNvPr>
          <p:cNvSpPr/>
          <p:nvPr/>
        </p:nvSpPr>
        <p:spPr>
          <a:xfrm>
            <a:off x="3682366" y="3404517"/>
            <a:ext cx="2562892" cy="18779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4EBE2F9E-103B-5F9A-A4FE-E81A3686C0F0}"/>
              </a:ext>
            </a:extLst>
          </p:cNvPr>
          <p:cNvSpPr txBox="1"/>
          <p:nvPr/>
        </p:nvSpPr>
        <p:spPr>
          <a:xfrm>
            <a:off x="3790825" y="3740808"/>
            <a:ext cx="2454217" cy="1171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a:latin typeface="Arial" panose="020B0604020202020204" pitchFamily="34" charset="0"/>
                <a:cs typeface="Arial" panose="020B0604020202020204" pitchFamily="34" charset="0"/>
              </a:rPr>
              <a:t>Same as 1, but may need to </a:t>
            </a:r>
            <a:r>
              <a:rPr lang="en-US" b="1" u="sng">
                <a:latin typeface="Arial" panose="020B0604020202020204" pitchFamily="34" charset="0"/>
                <a:cs typeface="Arial" panose="020B0604020202020204" pitchFamily="34" charset="0"/>
              </a:rPr>
              <a:t>order additional paper-based tests</a:t>
            </a:r>
            <a:endParaRPr lang="en-US" b="1" kern="120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E553897-693A-3517-E8D4-7406DB6F4FBE}"/>
              </a:ext>
              <a:ext uri="{C183D7F6-B498-43B3-948B-1728B52AA6E4}">
                <adec:decorative xmlns:adec="http://schemas.microsoft.com/office/drawing/2017/decorative" val="1"/>
              </a:ext>
            </a:extLst>
          </p:cNvPr>
          <p:cNvSpPr/>
          <p:nvPr/>
        </p:nvSpPr>
        <p:spPr>
          <a:xfrm>
            <a:off x="6369371" y="3404517"/>
            <a:ext cx="2266025" cy="17309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4">
            <a:extLst>
              <a:ext uri="{FF2B5EF4-FFF2-40B4-BE49-F238E27FC236}">
                <a16:creationId xmlns:a16="http://schemas.microsoft.com/office/drawing/2014/main" id="{5F9F66EC-1B78-3871-8828-1C1181DCC797}"/>
              </a:ext>
            </a:extLst>
          </p:cNvPr>
          <p:cNvSpPr txBox="1"/>
          <p:nvPr/>
        </p:nvSpPr>
        <p:spPr>
          <a:xfrm>
            <a:off x="6441037" y="3465961"/>
            <a:ext cx="2169939" cy="1561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dirty="0">
                <a:latin typeface="Arial" panose="020B0604020202020204" pitchFamily="34" charset="0"/>
                <a:cs typeface="Arial" panose="020B0604020202020204" pitchFamily="34" charset="0"/>
              </a:rPr>
              <a:t>Same as 1, but </a:t>
            </a:r>
            <a:r>
              <a:rPr lang="en-US" b="1" u="sng" dirty="0">
                <a:latin typeface="Arial" panose="020B0604020202020204" pitchFamily="34" charset="0"/>
                <a:cs typeface="Arial" panose="020B0604020202020204" pitchFamily="34" charset="0"/>
              </a:rPr>
              <a:t>additional steps</a:t>
            </a:r>
            <a:r>
              <a:rPr lang="en-US" b="1" dirty="0">
                <a:latin typeface="Arial" panose="020B0604020202020204" pitchFamily="34" charset="0"/>
                <a:cs typeface="Arial" panose="020B0604020202020204" pitchFamily="34" charset="0"/>
              </a:rPr>
              <a:t> are required for some accommodations (see slide 21)</a:t>
            </a:r>
          </a:p>
        </p:txBody>
      </p:sp>
      <p:sp>
        <p:nvSpPr>
          <p:cNvPr id="26" name="Rectangle: Rounded Corners 25">
            <a:extLst>
              <a:ext uri="{FF2B5EF4-FFF2-40B4-BE49-F238E27FC236}">
                <a16:creationId xmlns:a16="http://schemas.microsoft.com/office/drawing/2014/main" id="{7110B146-7A52-58E7-5C8E-CEE82E45706E}"/>
              </a:ext>
              <a:ext uri="{C183D7F6-B498-43B3-948B-1728B52AA6E4}">
                <adec:decorative xmlns:adec="http://schemas.microsoft.com/office/drawing/2017/decorative" val="1"/>
              </a:ext>
            </a:extLst>
          </p:cNvPr>
          <p:cNvSpPr/>
          <p:nvPr/>
        </p:nvSpPr>
        <p:spPr>
          <a:xfrm>
            <a:off x="8763571" y="3375141"/>
            <a:ext cx="2755195" cy="23684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Rectangle: Rounded Corners 4">
            <a:extLst>
              <a:ext uri="{FF2B5EF4-FFF2-40B4-BE49-F238E27FC236}">
                <a16:creationId xmlns:a16="http://schemas.microsoft.com/office/drawing/2014/main" id="{7B589E2D-E1C2-AF0A-18C9-346C6EC0EED8}"/>
              </a:ext>
            </a:extLst>
          </p:cNvPr>
          <p:cNvSpPr txBox="1"/>
          <p:nvPr/>
        </p:nvSpPr>
        <p:spPr>
          <a:xfrm>
            <a:off x="9016313" y="3945921"/>
            <a:ext cx="2227917" cy="1081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Edit accommodations that were not used.</a:t>
            </a:r>
          </a:p>
          <a:p>
            <a:pPr marL="0" lvl="0" indent="0" algn="ctr" defTabSz="800100">
              <a:lnSpc>
                <a:spcPct val="90000"/>
              </a:lnSpc>
              <a:spcBef>
                <a:spcPct val="0"/>
              </a:spcBef>
              <a:spcAft>
                <a:spcPct val="35000"/>
              </a:spcAft>
              <a:buNone/>
            </a:pPr>
            <a:r>
              <a:rPr lang="en-US" sz="1700" b="1">
                <a:latin typeface="Arial" panose="020B0604020202020204" pitchFamily="34" charset="0"/>
                <a:cs typeface="Arial" panose="020B0604020202020204" pitchFamily="34" charset="0"/>
              </a:rPr>
              <a:t>Edit demographic info.</a:t>
            </a:r>
            <a:endParaRPr lang="en-US" sz="1700" kern="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94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04378" y="219057"/>
            <a:ext cx="10751998" cy="800851"/>
          </a:xfrm>
        </p:spPr>
        <p:txBody>
          <a:bodyPr>
            <a:normAutofit/>
          </a:bodyPr>
          <a:lstStyle/>
          <a:p>
            <a:r>
              <a:rPr lang="en-US" sz="4000">
                <a:latin typeface="Arial" panose="020B0604020202020204" pitchFamily="34" charset="0"/>
                <a:cs typeface="Arial" panose="020B0604020202020204" pitchFamily="34" charset="0"/>
              </a:rPr>
              <a:t>Student Registration Deadlines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04378" y="4522483"/>
            <a:ext cx="10990385" cy="2116460"/>
          </a:xfrm>
        </p:spPr>
        <p:txBody>
          <a:bodyPr>
            <a:noAutofit/>
          </a:bodyPr>
          <a:lstStyle/>
          <a:p>
            <a:r>
              <a:rPr lang="en-US" sz="1800" dirty="0">
                <a:solidFill>
                  <a:srgbClr val="000000"/>
                </a:solidFill>
                <a:latin typeface="Arial" panose="020B0604020202020204" pitchFamily="34" charset="0"/>
                <a:cs typeface="Arial" panose="020B0604020202020204" pitchFamily="34" charset="0"/>
              </a:rPr>
              <a:t>See the </a:t>
            </a:r>
            <a:r>
              <a:rPr lang="en-US" sz="1800" dirty="0">
                <a:latin typeface="Arial" panose="020B0604020202020204" pitchFamily="34" charset="0"/>
                <a:cs typeface="Arial" panose="020B0604020202020204" pitchFamily="34" charset="0"/>
                <a:hlinkClick r:id="rId3"/>
              </a:rPr>
              <a:t>Statewide Testing Schedule</a:t>
            </a:r>
            <a:r>
              <a:rPr lang="en-US" sz="1800" dirty="0">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for the following:</a:t>
            </a:r>
          </a:p>
          <a:p>
            <a:pPr marL="742950" lvl="1" indent="-285750">
              <a:buClr>
                <a:srgbClr val="000000"/>
              </a:buClr>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Extended deadlines for CBT </a:t>
            </a:r>
          </a:p>
          <a:p>
            <a:pPr marL="742950" lvl="1" indent="-285750">
              <a:buClr>
                <a:srgbClr val="000000"/>
              </a:buClr>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Deadlines for updating student registration information (as needed) after administration</a:t>
            </a:r>
          </a:p>
          <a:p>
            <a:r>
              <a:rPr lang="en-US" sz="1800" dirty="0">
                <a:solidFill>
                  <a:srgbClr val="000000"/>
                </a:solidFill>
                <a:latin typeface="Arial" panose="020B0604020202020204" pitchFamily="34" charset="0"/>
                <a:cs typeface="Arial" panose="020B0604020202020204" pitchFamily="34" charset="0"/>
              </a:rPr>
              <a:t>If a high school will not have any students participating in an administration, the school needs to email </a:t>
            </a:r>
            <a:r>
              <a:rPr lang="en-US" sz="1800" dirty="0">
                <a:latin typeface="Arial" panose="020B0604020202020204" pitchFamily="34" charset="0"/>
                <a:cs typeface="Arial" panose="020B0604020202020204" pitchFamily="34" charset="0"/>
                <a:hlinkClick r:id="rId4"/>
              </a:rPr>
              <a:t>mcas@cognia.org</a:t>
            </a:r>
            <a:r>
              <a:rPr lang="en-US" sz="1800" dirty="0">
                <a:solidFill>
                  <a:srgbClr val="000000"/>
                </a:solidFill>
                <a:latin typeface="Arial" panose="020B0604020202020204" pitchFamily="34" charset="0"/>
                <a:cs typeface="Arial" panose="020B0604020202020204" pitchFamily="34" charset="0"/>
              </a:rPr>
              <a:t> to let them know by the deadlines listed in the table above. </a:t>
            </a:r>
          </a:p>
        </p:txBody>
      </p:sp>
      <p:graphicFrame>
        <p:nvGraphicFramePr>
          <p:cNvPr id="4" name="Table 4">
            <a:extLst>
              <a:ext uri="{FF2B5EF4-FFF2-40B4-BE49-F238E27FC236}">
                <a16:creationId xmlns:a16="http://schemas.microsoft.com/office/drawing/2014/main" id="{9B6188D7-EE32-475B-921F-F941017C5191}"/>
              </a:ext>
            </a:extLst>
          </p:cNvPr>
          <p:cNvGraphicFramePr>
            <a:graphicFrameLocks/>
          </p:cNvGraphicFramePr>
          <p:nvPr>
            <p:extLst>
              <p:ext uri="{D42A27DB-BD31-4B8C-83A1-F6EECF244321}">
                <p14:modId xmlns:p14="http://schemas.microsoft.com/office/powerpoint/2010/main" val="1865778178"/>
              </p:ext>
            </p:extLst>
          </p:nvPr>
        </p:nvGraphicFramePr>
        <p:xfrm>
          <a:off x="735623" y="1019908"/>
          <a:ext cx="9782776" cy="3200400"/>
        </p:xfrm>
        <a:graphic>
          <a:graphicData uri="http://schemas.openxmlformats.org/drawingml/2006/table">
            <a:tbl>
              <a:tblPr firstRow="1" bandRow="1">
                <a:tableStyleId>{00A15C55-8517-42AA-B614-E9B94910E393}</a:tableStyleId>
              </a:tblPr>
              <a:tblGrid>
                <a:gridCol w="4891388">
                  <a:extLst>
                    <a:ext uri="{9D8B030D-6E8A-4147-A177-3AD203B41FA5}">
                      <a16:colId xmlns:a16="http://schemas.microsoft.com/office/drawing/2014/main" val="3913452638"/>
                    </a:ext>
                  </a:extLst>
                </a:gridCol>
                <a:gridCol w="4891388">
                  <a:extLst>
                    <a:ext uri="{9D8B030D-6E8A-4147-A177-3AD203B41FA5}">
                      <a16:colId xmlns:a16="http://schemas.microsoft.com/office/drawing/2014/main" val="3428678546"/>
                    </a:ext>
                  </a:extLst>
                </a:gridCol>
              </a:tblGrid>
              <a:tr h="588638">
                <a:tc>
                  <a:txBody>
                    <a:bodyPr/>
                    <a:lstStyle/>
                    <a:p>
                      <a:r>
                        <a:rPr lang="en-US" sz="2000">
                          <a:latin typeface="Arial" panose="020B0604020202020204" pitchFamily="34" charset="0"/>
                          <a:cs typeface="Arial" panose="020B0604020202020204" pitchFamily="34" charset="0"/>
                        </a:rPr>
                        <a:t>Administration</a:t>
                      </a:r>
                    </a:p>
                  </a:txBody>
                  <a:tcPr/>
                </a:tc>
                <a:tc>
                  <a:txBody>
                    <a:bodyPr/>
                    <a:lstStyle/>
                    <a:p>
                      <a:r>
                        <a:rPr lang="en-US" sz="2000">
                          <a:latin typeface="Arial" panose="020B0604020202020204" pitchFamily="34" charset="0"/>
                          <a:cs typeface="Arial" panose="020B0604020202020204" pitchFamily="34" charset="0"/>
                        </a:rPr>
                        <a:t>Initial Student Registration Window</a:t>
                      </a:r>
                      <a:br>
                        <a:rPr lang="en-US" sz="200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Important for receiving manuals on time and Student ID Labels for PBT</a:t>
                      </a:r>
                      <a:endParaRPr lang="en-US" sz="2000" b="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014313"/>
                  </a:ext>
                </a:extLst>
              </a:tr>
              <a:tr h="36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March Retests</a:t>
                      </a:r>
                    </a:p>
                    <a:p>
                      <a:endParaRPr lang="en-US" sz="200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rgbClr val="000000"/>
                          </a:solidFill>
                          <a:effectLst/>
                          <a:latin typeface="Arial" panose="020B0604020202020204" pitchFamily="34" charset="0"/>
                          <a:cs typeface="Arial" panose="020B0604020202020204" pitchFamily="34" charset="0"/>
                        </a:rPr>
                        <a:t>January 21–31</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01111"/>
                  </a:ext>
                </a:extLst>
              </a:tr>
              <a:tr h="368297">
                <a:tc>
                  <a:txBody>
                    <a:bodyPr/>
                    <a:lstStyle/>
                    <a:p>
                      <a:r>
                        <a:rPr lang="en-US" sz="2000">
                          <a:solidFill>
                            <a:srgbClr val="000000"/>
                          </a:solidFill>
                          <a:latin typeface="Arial" panose="020B0604020202020204" pitchFamily="34" charset="0"/>
                          <a:cs typeface="Arial" panose="020B0604020202020204" pitchFamily="34" charset="0"/>
                        </a:rPr>
                        <a:t>Spring Grades 3–8 </a:t>
                      </a:r>
                    </a:p>
                    <a:p>
                      <a:r>
                        <a:rPr lang="en-US" sz="2000">
                          <a:solidFill>
                            <a:srgbClr val="000000"/>
                          </a:solidFill>
                          <a:latin typeface="Arial" panose="020B0604020202020204" pitchFamily="34" charset="0"/>
                          <a:cs typeface="Arial" panose="020B0604020202020204" pitchFamily="34" charset="0"/>
                        </a:rPr>
                        <a:t>(ELA, Mathematics, STE, and Civics)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Arial" panose="020B0604020202020204" pitchFamily="34" charset="0"/>
                          <a:cs typeface="Arial" panose="020B0604020202020204" pitchFamily="34" charset="0"/>
                        </a:rPr>
                        <a:t>January 21–31</a:t>
                      </a:r>
                    </a:p>
                  </a:txBody>
                  <a:tcPr/>
                </a:tc>
                <a:extLst>
                  <a:ext uri="{0D108BD9-81ED-4DB2-BD59-A6C34878D82A}">
                    <a16:rowId xmlns:a16="http://schemas.microsoft.com/office/drawing/2014/main" val="726414192"/>
                  </a:ext>
                </a:extLst>
              </a:tr>
              <a:tr h="368297">
                <a:tc>
                  <a:txBody>
                    <a:bodyPr/>
                    <a:lstStyle/>
                    <a:p>
                      <a:r>
                        <a:rPr lang="en-US" sz="2000">
                          <a:solidFill>
                            <a:srgbClr val="000000"/>
                          </a:solidFill>
                          <a:latin typeface="Arial" panose="020B0604020202020204" pitchFamily="34" charset="0"/>
                          <a:cs typeface="Arial" panose="020B0604020202020204" pitchFamily="34" charset="0"/>
                        </a:rPr>
                        <a:t>Grade 10 ELA and Mathematics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Arial" panose="020B0604020202020204" pitchFamily="34" charset="0"/>
                          <a:cs typeface="Arial" panose="020B0604020202020204" pitchFamily="34" charset="0"/>
                        </a:rPr>
                        <a:t>January 27–February 7 </a:t>
                      </a:r>
                    </a:p>
                  </a:txBody>
                  <a:tcPr/>
                </a:tc>
                <a:extLst>
                  <a:ext uri="{0D108BD9-81ED-4DB2-BD59-A6C34878D82A}">
                    <a16:rowId xmlns:a16="http://schemas.microsoft.com/office/drawing/2014/main" val="401184135"/>
                  </a:ext>
                </a:extLst>
              </a:tr>
              <a:tr h="368297">
                <a:tc>
                  <a:txBody>
                    <a:bodyPr/>
                    <a:lstStyle/>
                    <a:p>
                      <a:r>
                        <a:rPr lang="en-US" sz="2000">
                          <a:solidFill>
                            <a:srgbClr val="000000"/>
                          </a:solidFill>
                          <a:latin typeface="Arial" panose="020B0604020202020204" pitchFamily="34" charset="0"/>
                          <a:cs typeface="Arial" panose="020B0604020202020204" pitchFamily="34" charset="0"/>
                        </a:rPr>
                        <a:t>Spring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Arial" panose="020B0604020202020204" pitchFamily="34" charset="0"/>
                          <a:cs typeface="Arial" panose="020B0604020202020204" pitchFamily="34" charset="0"/>
                        </a:rPr>
                        <a:t>April 11–29 </a:t>
                      </a:r>
                    </a:p>
                  </a:txBody>
                  <a:tcPr/>
                </a:tc>
                <a:extLst>
                  <a:ext uri="{0D108BD9-81ED-4DB2-BD59-A6C34878D82A}">
                    <a16:rowId xmlns:a16="http://schemas.microsoft.com/office/drawing/2014/main" val="2417094541"/>
                  </a:ext>
                </a:extLst>
              </a:tr>
            </a:tbl>
          </a:graphicData>
        </a:graphic>
      </p:graphicFrame>
    </p:spTree>
    <p:extLst>
      <p:ext uri="{BB962C8B-B14F-4D97-AF65-F5344CB8AC3E}">
        <p14:creationId xmlns:p14="http://schemas.microsoft.com/office/powerpoint/2010/main" val="7319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dirty="0">
                <a:solidFill>
                  <a:srgbClr val="101D35"/>
                </a:solidFill>
                <a:latin typeface="Arial" panose="020B0604020202020204" pitchFamily="34" charset="0"/>
                <a:cs typeface="Arial" panose="020B0604020202020204" pitchFamily="34" charset="0"/>
              </a:rPr>
              <a:t>Robert Pelychaty, Manager of Inclusive Assessment</a:t>
            </a:r>
          </a:p>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a:t>
            </a:r>
            <a:r>
              <a:rPr lang="en-US" sz="2800" dirty="0" err="1">
                <a:solidFill>
                  <a:srgbClr val="101D35"/>
                </a:solidFill>
                <a:latin typeface="Arial"/>
                <a:cs typeface="Arial"/>
              </a:rPr>
              <a:t>eMetric</a:t>
            </a:r>
            <a:r>
              <a:rPr lang="en-US" sz="2800" dirty="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MCAS Accessibility and Accommodations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33030"/>
            <a:ext cx="11352383" cy="5169404"/>
          </a:xfrm>
        </p:spPr>
        <p:txBody>
          <a:bodyPr>
            <a:noAutofit/>
          </a:bodyPr>
          <a:lstStyle/>
          <a:p>
            <a:pPr marL="457200" indent="-457200">
              <a:spcBef>
                <a:spcPts val="60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Review the </a:t>
            </a:r>
            <a:r>
              <a:rPr lang="en-US" sz="2400" i="1" dirty="0">
                <a:latin typeface="Arial" panose="020B0604020202020204" pitchFamily="34" charset="0"/>
                <a:cs typeface="Arial" panose="020B0604020202020204" pitchFamily="34" charset="0"/>
                <a:hlinkClick r:id="rId3"/>
              </a:rPr>
              <a:t>Accessibility and Accommodations Manual</a:t>
            </a:r>
            <a:r>
              <a:rPr lang="en-US" sz="2400" dirty="0">
                <a:latin typeface="Arial" panose="020B0604020202020204" pitchFamily="34" charset="0"/>
                <a:cs typeface="Arial" panose="020B0604020202020204" pitchFamily="34" charset="0"/>
              </a:rPr>
              <a:t>.</a:t>
            </a:r>
          </a:p>
          <a:p>
            <a:pPr marL="457200" indent="-457200">
              <a:spcBef>
                <a:spcPts val="60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Remember to assign accessibility features and accommodations appropriately: </a:t>
            </a:r>
          </a:p>
          <a:p>
            <a:pPr marL="914400" lvl="1" indent="-457200">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Accessibility features available to all students</a:t>
            </a:r>
          </a:p>
          <a:p>
            <a:pPr marL="914400" lvl="1" indent="-457200">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Accommodations available only for students with disabilities and ELs</a:t>
            </a:r>
          </a:p>
          <a:p>
            <a:pPr marL="457200" indent="-457200">
              <a:spcBef>
                <a:spcPts val="60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All accommodations with the “</a:t>
            </a:r>
            <a:r>
              <a:rPr lang="en-US" sz="2400" b="1" i="1" dirty="0">
                <a:solidFill>
                  <a:srgbClr val="FF0000"/>
                </a:solidFill>
                <a:latin typeface="Arial" panose="020B0604020202020204" pitchFamily="34" charset="0"/>
                <a:cs typeface="Arial" panose="020B0604020202020204" pitchFamily="34" charset="0"/>
              </a:rPr>
              <a:t>SR</a:t>
            </a:r>
            <a:r>
              <a:rPr lang="en-US" sz="2400" dirty="0">
                <a:solidFill>
                  <a:srgbClr val="000000"/>
                </a:solidFill>
                <a:latin typeface="Arial" panose="020B0604020202020204" pitchFamily="34" charset="0"/>
                <a:cs typeface="Arial" panose="020B0604020202020204" pitchFamily="34" charset="0"/>
              </a:rPr>
              <a:t>” designation in the </a:t>
            </a:r>
            <a:r>
              <a:rPr lang="en-US" sz="2400" i="1" dirty="0">
                <a:solidFill>
                  <a:srgbClr val="0563C1"/>
                </a:solidFill>
                <a:latin typeface="Arial" panose="020B0604020202020204" pitchFamily="34" charset="0"/>
                <a:cs typeface="Arial" panose="020B0604020202020204" pitchFamily="34" charset="0"/>
                <a:hlinkClick r:id="rId4"/>
              </a:rPr>
              <a:t>Accessibility and Accommodations Manual</a:t>
            </a:r>
            <a:r>
              <a:rPr lang="en-US" sz="2400" dirty="0">
                <a:solidFill>
                  <a:srgbClr val="000000"/>
                </a:solidFill>
                <a:latin typeface="Arial" panose="020B0604020202020204" pitchFamily="34" charset="0"/>
                <a:cs typeface="Arial" panose="020B0604020202020204" pitchFamily="34" charset="0"/>
              </a:rPr>
              <a:t> </a:t>
            </a:r>
            <a:r>
              <a:rPr lang="en-US" sz="2400" b="1" u="sng" dirty="0">
                <a:solidFill>
                  <a:srgbClr val="000000"/>
                </a:solidFill>
                <a:latin typeface="Arial" panose="020B0604020202020204" pitchFamily="34" charset="0"/>
                <a:cs typeface="Arial" panose="020B0604020202020204" pitchFamily="34" charset="0"/>
              </a:rPr>
              <a:t>must</a:t>
            </a:r>
            <a:r>
              <a:rPr lang="en-US" sz="2400" dirty="0">
                <a:solidFill>
                  <a:srgbClr val="000000"/>
                </a:solidFill>
                <a:latin typeface="Arial" panose="020B0604020202020204" pitchFamily="34" charset="0"/>
                <a:cs typeface="Arial" panose="020B0604020202020204" pitchFamily="34" charset="0"/>
              </a:rPr>
              <a:t> be selected prior to testing.</a:t>
            </a:r>
          </a:p>
          <a:p>
            <a:pPr marL="914400" lvl="1" indent="-457200">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Some accommodations cannot be changed after a student signs in to the test. </a:t>
            </a:r>
          </a:p>
          <a:p>
            <a:pPr marL="914400" lvl="1" indent="-457200">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If the correct accommodations are not selected before a student signs in, additional steps during testing will be required. </a:t>
            </a:r>
          </a:p>
          <a:p>
            <a:pPr marL="914400" lvl="1" indent="-457200">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Use Appendix A in the </a:t>
            </a:r>
            <a:r>
              <a:rPr lang="en-US" sz="2200" i="1" dirty="0">
                <a:solidFill>
                  <a:srgbClr val="0563C1"/>
                </a:solidFill>
                <a:latin typeface="Arial" panose="020B0604020202020204" pitchFamily="34" charset="0"/>
                <a:cs typeface="Arial" panose="020B0604020202020204" pitchFamily="34" charset="0"/>
                <a:hlinkClick r:id="rId4"/>
              </a:rPr>
              <a:t>Accessibility and Accommodations Manual</a:t>
            </a:r>
            <a:r>
              <a:rPr lang="en-US" sz="2200" dirty="0">
                <a:solidFill>
                  <a:srgbClr val="000000"/>
                </a:solidFill>
                <a:latin typeface="Arial" panose="020B0604020202020204" pitchFamily="34" charset="0"/>
                <a:cs typeface="Arial" panose="020B0604020202020204" pitchFamily="34" charset="0"/>
              </a:rPr>
              <a:t> for a crosswalk of accessibility feature and accommodation numbers and the Student Registration column to assign them correctly.</a:t>
            </a:r>
          </a:p>
          <a:p>
            <a:endParaRPr lang="en-US" dirty="0"/>
          </a:p>
        </p:txBody>
      </p:sp>
    </p:spTree>
    <p:extLst>
      <p:ext uri="{BB962C8B-B14F-4D97-AF65-F5344CB8AC3E}">
        <p14:creationId xmlns:p14="http://schemas.microsoft.com/office/powerpoint/2010/main" val="414297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6C84C2-6A9C-807E-B80F-72BB9B0A727D}"/>
              </a:ext>
            </a:extLst>
          </p:cNvPr>
          <p:cNvSpPr>
            <a:spLocks noGrp="1"/>
          </p:cNvSpPr>
          <p:nvPr>
            <p:ph idx="4294967295"/>
          </p:nvPr>
        </p:nvSpPr>
        <p:spPr>
          <a:xfrm>
            <a:off x="0" y="992188"/>
            <a:ext cx="11637963" cy="4889500"/>
          </a:xfrm>
        </p:spPr>
        <p:txBody>
          <a:bodyPr>
            <a:normAutofit fontScale="77500" lnSpcReduction="20000"/>
          </a:bodyPr>
          <a:lstStyle/>
          <a:p>
            <a:pPr marL="914400" lvl="2" indent="0">
              <a:buNone/>
            </a:pPr>
            <a:r>
              <a:rPr lang="en-US" sz="2800" b="1" dirty="0">
                <a:solidFill>
                  <a:srgbClr val="FF0000"/>
                </a:solidFill>
                <a:latin typeface="Arial" panose="020B0604020202020204" pitchFamily="34" charset="0"/>
                <a:cs typeface="Arial" panose="020B0604020202020204" pitchFamily="34" charset="0"/>
              </a:rPr>
              <a:t>The following accommodations </a:t>
            </a:r>
            <a:r>
              <a:rPr lang="en-US" sz="2800" b="1" u="sng" dirty="0">
                <a:solidFill>
                  <a:srgbClr val="FF0000"/>
                </a:solidFill>
                <a:latin typeface="Arial" panose="020B0604020202020204" pitchFamily="34" charset="0"/>
                <a:cs typeface="Arial" panose="020B0604020202020204" pitchFamily="34" charset="0"/>
              </a:rPr>
              <a:t>must be assigned correctly before testing</a:t>
            </a:r>
            <a:r>
              <a:rPr lang="en-US" sz="2800" b="1" dirty="0">
                <a:solidFill>
                  <a:srgbClr val="FF0000"/>
                </a:solidFill>
                <a:latin typeface="Arial" panose="020B0604020202020204" pitchFamily="34" charset="0"/>
                <a:cs typeface="Arial" panose="020B0604020202020204" pitchFamily="34" charset="0"/>
              </a:rPr>
              <a:t>. If not assigned correctly, a student’s test will need to be stopped and a new test will need to be set up, and the student may need to retake a portion of the test.</a:t>
            </a:r>
          </a:p>
          <a:p>
            <a:pPr marL="914400" lvl="2" indent="0">
              <a:buNone/>
            </a:pPr>
            <a:endParaRPr lang="en-US" sz="1900" dirty="0">
              <a:solidFill>
                <a:srgbClr val="FF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Form-dependent accommodations for CBT:</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ASL video (spring grade 10 Math and June high school Science)</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Compatible assistive technology</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Human read-aloud</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Human signer </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Screen reader</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Spanish/English (Math, Science, and Civics) </a:t>
            </a:r>
          </a:p>
          <a:p>
            <a:pPr lvl="1">
              <a:buClr>
                <a:srgbClr val="000000"/>
              </a:buClr>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Form-dependent accommodations for PBT:</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Large print</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Braille</a:t>
            </a:r>
          </a:p>
          <a:p>
            <a:pPr lvl="2">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Spanish/English </a:t>
            </a:r>
          </a:p>
        </p:txBody>
      </p:sp>
      <p:sp>
        <p:nvSpPr>
          <p:cNvPr id="3" name="Title 2">
            <a:extLst>
              <a:ext uri="{FF2B5EF4-FFF2-40B4-BE49-F238E27FC236}">
                <a16:creationId xmlns:a16="http://schemas.microsoft.com/office/drawing/2014/main" id="{29022FC5-421A-0EAF-1748-7860E0E98675}"/>
              </a:ext>
            </a:extLst>
          </p:cNvPr>
          <p:cNvSpPr>
            <a:spLocks noGrp="1"/>
          </p:cNvSpPr>
          <p:nvPr>
            <p:ph type="title" idx="4294967295"/>
          </p:nvPr>
        </p:nvSpPr>
        <p:spPr>
          <a:xfrm>
            <a:off x="914400" y="144188"/>
            <a:ext cx="10515600" cy="1042987"/>
          </a:xfrm>
        </p:spPr>
        <p:txBody>
          <a:bodyPr>
            <a:normAutofit/>
          </a:bodyPr>
          <a:lstStyle/>
          <a:p>
            <a:r>
              <a:rPr lang="en-US">
                <a:solidFill>
                  <a:srgbClr val="4948B6"/>
                </a:solidFill>
                <a:latin typeface="Arial" panose="020B0604020202020204" pitchFamily="34" charset="0"/>
                <a:cs typeface="Arial" panose="020B0604020202020204" pitchFamily="34" charset="0"/>
              </a:rPr>
              <a:t>Form-Dependent Accommodations</a:t>
            </a:r>
          </a:p>
        </p:txBody>
      </p:sp>
      <p:pic>
        <p:nvPicPr>
          <p:cNvPr id="5" name="Graphic 4" descr="Warning icon">
            <a:extLst>
              <a:ext uri="{FF2B5EF4-FFF2-40B4-BE49-F238E27FC236}">
                <a16:creationId xmlns:a16="http://schemas.microsoft.com/office/drawing/2014/main" id="{9ECB529A-5876-40A8-B453-7ED96C969F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37" y="861736"/>
            <a:ext cx="914400" cy="914400"/>
          </a:xfrm>
          <a:prstGeom prst="rect">
            <a:avLst/>
          </a:prstGeom>
        </p:spPr>
      </p:pic>
      <p:sp>
        <p:nvSpPr>
          <p:cNvPr id="4" name="TextBox 3">
            <a:extLst>
              <a:ext uri="{FF2B5EF4-FFF2-40B4-BE49-F238E27FC236}">
                <a16:creationId xmlns:a16="http://schemas.microsoft.com/office/drawing/2014/main" id="{E7903CD5-A87A-D1E0-CC42-8AC06A2BDB72}"/>
              </a:ext>
            </a:extLst>
          </p:cNvPr>
          <p:cNvSpPr txBox="1"/>
          <p:nvPr/>
        </p:nvSpPr>
        <p:spPr>
          <a:xfrm>
            <a:off x="9074632" y="3149818"/>
            <a:ext cx="2742441" cy="2862322"/>
          </a:xfrm>
          <a:prstGeom prst="rect">
            <a:avLst/>
          </a:prstGeom>
          <a:noFill/>
          <a:ln w="12700">
            <a:solidFill>
              <a:schemeClr val="tx1"/>
            </a:solidFill>
          </a:ln>
        </p:spPr>
        <p:txBody>
          <a:bodyPr wrap="square" rtlCol="0">
            <a:spAutoFit/>
          </a:bodyPr>
          <a:lstStyle/>
          <a:p>
            <a:r>
              <a:rPr lang="en-US" sz="2000" b="1">
                <a:solidFill>
                  <a:srgbClr val="000000"/>
                </a:solidFill>
                <a:latin typeface="Arial" panose="020B0604020202020204" pitchFamily="34" charset="0"/>
                <a:cs typeface="Arial" panose="020B0604020202020204" pitchFamily="34" charset="0"/>
              </a:rPr>
              <a:t>New for 2025: </a:t>
            </a:r>
          </a:p>
          <a:p>
            <a:r>
              <a:rPr lang="en-US" sz="2000">
                <a:solidFill>
                  <a:srgbClr val="000000"/>
                </a:solidFill>
                <a:latin typeface="Arial" panose="020B0604020202020204" pitchFamily="34" charset="0"/>
                <a:cs typeface="Arial" panose="020B0604020202020204" pitchFamily="34" charset="0"/>
              </a:rPr>
              <a:t>Text-to-speech is not a form-dependent accommodation. The accommodation can be added during testing if necessary, without voiding the student’s test. </a:t>
            </a:r>
          </a:p>
        </p:txBody>
      </p:sp>
    </p:spTree>
    <p:extLst>
      <p:ext uri="{BB962C8B-B14F-4D97-AF65-F5344CB8AC3E}">
        <p14:creationId xmlns:p14="http://schemas.microsoft.com/office/powerpoint/2010/main" val="60225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11231" y="193941"/>
            <a:ext cx="11740736" cy="800851"/>
          </a:xfrm>
        </p:spPr>
        <p:txBody>
          <a:bodyPr>
            <a:noAutofit/>
          </a:bodyPr>
          <a:lstStyle/>
          <a:p>
            <a:r>
              <a:rPr lang="en-US" sz="3600">
                <a:latin typeface="Arial" panose="020B0604020202020204" pitchFamily="34" charset="0"/>
                <a:cs typeface="Arial" panose="020B0604020202020204" pitchFamily="34" charset="0"/>
              </a:rPr>
              <a:t>Accessibility Features and Accommodations That </a:t>
            </a:r>
            <a:br>
              <a:rPr lang="en-US" sz="3600">
                <a:latin typeface="Arial" panose="020B0604020202020204" pitchFamily="34" charset="0"/>
                <a:cs typeface="Arial" panose="020B0604020202020204" pitchFamily="34" charset="0"/>
              </a:rPr>
            </a:br>
            <a:r>
              <a:rPr lang="en-US" sz="3600" b="1" u="sng">
                <a:latin typeface="Arial" panose="020B0604020202020204" pitchFamily="34" charset="0"/>
                <a:cs typeface="Arial" panose="020B0604020202020204" pitchFamily="34" charset="0"/>
              </a:rPr>
              <a:t>Must Be</a:t>
            </a:r>
            <a:r>
              <a:rPr lang="en-US" sz="3600" b="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Included in Student Registration Prior to Testing</a:t>
            </a:r>
          </a:p>
        </p:txBody>
      </p:sp>
      <p:graphicFrame>
        <p:nvGraphicFramePr>
          <p:cNvPr id="4" name="Table 4">
            <a:extLst>
              <a:ext uri="{FF2B5EF4-FFF2-40B4-BE49-F238E27FC236}">
                <a16:creationId xmlns:a16="http://schemas.microsoft.com/office/drawing/2014/main" id="{98D63CFE-9248-486A-9031-0805679BB86F}"/>
              </a:ext>
            </a:extLst>
          </p:cNvPr>
          <p:cNvGraphicFramePr>
            <a:graphicFrameLocks/>
          </p:cNvGraphicFramePr>
          <p:nvPr>
            <p:extLst>
              <p:ext uri="{D42A27DB-BD31-4B8C-83A1-F6EECF244321}">
                <p14:modId xmlns:p14="http://schemas.microsoft.com/office/powerpoint/2010/main" val="2239076704"/>
              </p:ext>
            </p:extLst>
          </p:nvPr>
        </p:nvGraphicFramePr>
        <p:xfrm>
          <a:off x="311231" y="994792"/>
          <a:ext cx="11583761" cy="5186480"/>
        </p:xfrm>
        <a:graphic>
          <a:graphicData uri="http://schemas.openxmlformats.org/drawingml/2006/table">
            <a:tbl>
              <a:tblPr firstRow="1" bandRow="1">
                <a:tableStyleId>{5C22544A-7EE6-4342-B048-85BDC9FD1C3A}</a:tableStyleId>
              </a:tblPr>
              <a:tblGrid>
                <a:gridCol w="2000206">
                  <a:extLst>
                    <a:ext uri="{9D8B030D-6E8A-4147-A177-3AD203B41FA5}">
                      <a16:colId xmlns:a16="http://schemas.microsoft.com/office/drawing/2014/main" val="2645349036"/>
                    </a:ext>
                  </a:extLst>
                </a:gridCol>
                <a:gridCol w="9583555">
                  <a:extLst>
                    <a:ext uri="{9D8B030D-6E8A-4147-A177-3AD203B41FA5}">
                      <a16:colId xmlns:a16="http://schemas.microsoft.com/office/drawing/2014/main" val="34721014"/>
                    </a:ext>
                  </a:extLst>
                </a:gridCol>
              </a:tblGrid>
              <a:tr h="305307">
                <a:tc>
                  <a:txBody>
                    <a:bodyPr/>
                    <a:lstStyle/>
                    <a:p>
                      <a:r>
                        <a:rPr lang="en-US" sz="1400">
                          <a:latin typeface="Arial" panose="020B0604020202020204" pitchFamily="34" charset="0"/>
                          <a:cs typeface="Arial" panose="020B0604020202020204" pitchFamily="34" charset="0"/>
                        </a:rPr>
                        <a:t>Accommodation #</a:t>
                      </a:r>
                    </a:p>
                  </a:txBody>
                  <a:tcPr anchor="ctr"/>
                </a:tc>
                <a:tc>
                  <a:txBody>
                    <a:bodyPr/>
                    <a:lstStyle/>
                    <a:p>
                      <a:r>
                        <a:rPr lang="en-US" sz="1400">
                          <a:latin typeface="Arial" panose="020B0604020202020204" pitchFamily="34" charset="0"/>
                          <a:cs typeface="Arial" panose="020B0604020202020204" pitchFamily="34" charset="0"/>
                        </a:rPr>
                        <a:t>Description</a:t>
                      </a:r>
                    </a:p>
                  </a:txBody>
                  <a:tcPr anchor="ctr"/>
                </a:tc>
                <a:extLst>
                  <a:ext uri="{0D108BD9-81ED-4DB2-BD59-A6C34878D82A}">
                    <a16:rowId xmlns:a16="http://schemas.microsoft.com/office/drawing/2014/main" val="1424088549"/>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UF4</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marL="0" marR="0" indent="0" algn="l">
                        <a:spcBef>
                          <a:spcPts val="0"/>
                        </a:spcBef>
                        <a:spcAft>
                          <a:spcPts val="0"/>
                        </a:spcAft>
                      </a:pPr>
                      <a:r>
                        <a:rPr lang="en-US"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Enlarged cursor/Mouse pointer tool</a:t>
                      </a:r>
                    </a:p>
                  </a:txBody>
                  <a:tcPr marL="114300" marR="114300" marT="0" marB="0" anchor="ctr"/>
                </a:tc>
                <a:extLst>
                  <a:ext uri="{0D108BD9-81ED-4DB2-BD59-A6C34878D82A}">
                    <a16:rowId xmlns:a16="http://schemas.microsoft.com/office/drawing/2014/main" val="1228188138"/>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A1 or EL1</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1600">
                          <a:solidFill>
                            <a:srgbClr val="000000"/>
                          </a:solidFill>
                          <a:latin typeface="Arial" panose="020B0604020202020204" pitchFamily="34" charset="0"/>
                          <a:cs typeface="Arial" panose="020B0604020202020204" pitchFamily="34" charset="0"/>
                        </a:rPr>
                        <a:t>Paper-based edition (for students unable to use a computer)</a:t>
                      </a:r>
                    </a:p>
                  </a:txBody>
                  <a:tcPr anchor="ctr"/>
                </a:tc>
                <a:extLst>
                  <a:ext uri="{0D108BD9-81ED-4DB2-BD59-A6C34878D82A}">
                    <a16:rowId xmlns:a16="http://schemas.microsoft.com/office/drawing/2014/main" val="4115558601"/>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A2</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Large-print edition</a:t>
                      </a:r>
                    </a:p>
                  </a:txBody>
                  <a:tcPr anchor="ctr"/>
                </a:tc>
                <a:extLst>
                  <a:ext uri="{0D108BD9-81ED-4DB2-BD59-A6C34878D82A}">
                    <a16:rowId xmlns:a16="http://schemas.microsoft.com/office/drawing/2014/main" val="2335427421"/>
                  </a:ext>
                </a:extLst>
              </a:tr>
              <a:tr h="366973">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A3.1 or A3.2 </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1600">
                          <a:solidFill>
                            <a:srgbClr val="000000"/>
                          </a:solidFill>
                          <a:latin typeface="Arial" panose="020B0604020202020204" pitchFamily="34" charset="0"/>
                          <a:cs typeface="Arial" panose="020B0604020202020204" pitchFamily="34" charset="0"/>
                        </a:rPr>
                        <a:t>Screen reader or Braille edition for a student who is blind or visually impaired </a:t>
                      </a:r>
                    </a:p>
                  </a:txBody>
                  <a:tcPr anchor="ctr"/>
                </a:tc>
                <a:extLst>
                  <a:ext uri="{0D108BD9-81ED-4DB2-BD59-A6C34878D82A}">
                    <a16:rowId xmlns:a16="http://schemas.microsoft.com/office/drawing/2014/main" val="3043079908"/>
                  </a:ext>
                </a:extLst>
              </a:tr>
              <a:tr h="366973">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A3.3</a:t>
                      </a:r>
                    </a:p>
                  </a:txBody>
                  <a:tcPr anchor="ctr"/>
                </a:tc>
                <a:tc>
                  <a:txBody>
                    <a:bodyPr/>
                    <a:lstStyle/>
                    <a:p>
                      <a:pPr>
                        <a:spcAft>
                          <a:spcPts val="0"/>
                        </a:spcAft>
                      </a:pPr>
                      <a:r>
                        <a:rPr lang="en-US" sz="1600">
                          <a:solidFill>
                            <a:srgbClr val="000000"/>
                          </a:solidFill>
                          <a:latin typeface="Arial" panose="020B0604020202020204" pitchFamily="34" charset="0"/>
                          <a:cs typeface="Arial" panose="020B0604020202020204" pitchFamily="34" charset="0"/>
                        </a:rPr>
                        <a:t>Assistive Technology</a:t>
                      </a:r>
                    </a:p>
                  </a:txBody>
                  <a:tcPr anchor="ctr"/>
                </a:tc>
                <a:extLst>
                  <a:ext uri="{0D108BD9-81ED-4DB2-BD59-A6C34878D82A}">
                    <a16:rowId xmlns:a16="http://schemas.microsoft.com/office/drawing/2014/main" val="1350704220"/>
                  </a:ext>
                </a:extLst>
              </a:tr>
              <a:tr h="370929">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A4 or EL3.1 </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Text-to-speech (TTS) for Mathematics, STE, and Civics (</a:t>
                      </a:r>
                      <a:r>
                        <a:rPr lang="en-US" sz="1600" b="1" i="1">
                          <a:solidFill>
                            <a:srgbClr val="000000"/>
                          </a:solidFill>
                          <a:latin typeface="Arial" panose="020B0604020202020204" pitchFamily="34" charset="0"/>
                          <a:cs typeface="Arial" panose="020B0604020202020204" pitchFamily="34" charset="0"/>
                        </a:rPr>
                        <a:t>not </a:t>
                      </a:r>
                      <a:r>
                        <a:rPr lang="en-US" sz="1600" b="1" i="0">
                          <a:solidFill>
                            <a:srgbClr val="000000"/>
                          </a:solidFill>
                          <a:latin typeface="Arial" panose="020B0604020202020204" pitchFamily="34" charset="0"/>
                          <a:cs typeface="Arial" panose="020B0604020202020204" pitchFamily="34" charset="0"/>
                        </a:rPr>
                        <a:t>ELA)</a:t>
                      </a:r>
                      <a:endParaRPr lang="en-US" sz="1600" i="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58706888"/>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A5 or EL3.2</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1600">
                          <a:solidFill>
                            <a:srgbClr val="000000"/>
                          </a:solidFill>
                          <a:latin typeface="Arial" panose="020B0604020202020204" pitchFamily="34" charset="0"/>
                          <a:cs typeface="Arial" panose="020B0604020202020204" pitchFamily="34" charset="0"/>
                        </a:rPr>
                        <a:t>Human read-aloud for Mathematics, STE, and Civics (</a:t>
                      </a:r>
                      <a:r>
                        <a:rPr lang="en-US" sz="1600" b="1" i="1">
                          <a:solidFill>
                            <a:srgbClr val="000000"/>
                          </a:solidFill>
                          <a:latin typeface="Arial" panose="020B0604020202020204" pitchFamily="34" charset="0"/>
                          <a:cs typeface="Arial" panose="020B0604020202020204" pitchFamily="34" charset="0"/>
                        </a:rPr>
                        <a:t>not </a:t>
                      </a:r>
                      <a:r>
                        <a:rPr lang="en-US" sz="1600" b="1" i="0">
                          <a:solidFill>
                            <a:srgbClr val="000000"/>
                          </a:solidFill>
                          <a:latin typeface="Arial" panose="020B0604020202020204" pitchFamily="34" charset="0"/>
                          <a:cs typeface="Arial" panose="020B0604020202020204" pitchFamily="34" charset="0"/>
                        </a:rPr>
                        <a:t>ELA)</a:t>
                      </a:r>
                      <a:endParaRPr lang="en-US" sz="160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81693321"/>
                  </a:ext>
                </a:extLst>
              </a:tr>
              <a:tr h="593063">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A6.1 or A6.2</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1600">
                          <a:solidFill>
                            <a:srgbClr val="000000"/>
                          </a:solidFill>
                          <a:latin typeface="Arial" panose="020B0604020202020204" pitchFamily="34" charset="0"/>
                          <a:cs typeface="Arial" panose="020B0604020202020204" pitchFamily="34" charset="0"/>
                        </a:rPr>
                        <a:t>Human signer for Math, STE, Civics, or ELA test questions only </a:t>
                      </a:r>
                      <a:r>
                        <a:rPr lang="en-US" sz="1600" b="1">
                          <a:solidFill>
                            <a:srgbClr val="000000"/>
                          </a:solidFill>
                          <a:latin typeface="Arial" panose="020B0604020202020204" pitchFamily="34" charset="0"/>
                          <a:cs typeface="Arial" panose="020B0604020202020204" pitchFamily="34" charset="0"/>
                        </a:rPr>
                        <a:t>(but </a:t>
                      </a:r>
                      <a:r>
                        <a:rPr lang="en-US" sz="1600" b="1" i="1">
                          <a:solidFill>
                            <a:srgbClr val="000000"/>
                          </a:solidFill>
                          <a:latin typeface="Arial" panose="020B0604020202020204" pitchFamily="34" charset="0"/>
                          <a:cs typeface="Arial" panose="020B0604020202020204" pitchFamily="34" charset="0"/>
                        </a:rPr>
                        <a:t>not </a:t>
                      </a:r>
                      <a:r>
                        <a:rPr lang="en-US" sz="1600" b="1">
                          <a:solidFill>
                            <a:srgbClr val="000000"/>
                          </a:solidFill>
                          <a:latin typeface="Arial" panose="020B0604020202020204" pitchFamily="34" charset="0"/>
                          <a:cs typeface="Arial" panose="020B0604020202020204" pitchFamily="34" charset="0"/>
                        </a:rPr>
                        <a:t>ELA reading passages) </a:t>
                      </a:r>
                    </a:p>
                    <a:p>
                      <a:pPr>
                        <a:spcAft>
                          <a:spcPts val="0"/>
                        </a:spcAft>
                      </a:pPr>
                      <a:r>
                        <a:rPr lang="en-US" sz="1600">
                          <a:solidFill>
                            <a:srgbClr val="000000"/>
                          </a:solidFill>
                          <a:latin typeface="Arial" panose="020B0604020202020204" pitchFamily="34" charset="0"/>
                          <a:cs typeface="Arial" panose="020B0604020202020204" pitchFamily="34" charset="0"/>
                        </a:rPr>
                        <a:t>or ASL video for spring grade 10 Math and June high school Science – CBT only</a:t>
                      </a:r>
                    </a:p>
                  </a:txBody>
                  <a:tcPr anchor="ctr"/>
                </a:tc>
                <a:extLst>
                  <a:ext uri="{0D108BD9-81ED-4DB2-BD59-A6C34878D82A}">
                    <a16:rowId xmlns:a16="http://schemas.microsoft.com/office/drawing/2014/main" val="877071746"/>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A9 </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a:spcAft>
                          <a:spcPts val="0"/>
                        </a:spcAft>
                      </a:pPr>
                      <a:r>
                        <a:rPr lang="en-US" sz="1600">
                          <a:solidFill>
                            <a:srgbClr val="000000"/>
                          </a:solidFill>
                          <a:latin typeface="Arial" panose="020B0604020202020204" pitchFamily="34" charset="0"/>
                          <a:cs typeface="Arial" panose="020B0604020202020204" pitchFamily="34" charset="0"/>
                        </a:rPr>
                        <a:t>Graphic organizer, checklist, or supplemental reference sheet </a:t>
                      </a:r>
                    </a:p>
                  </a:txBody>
                  <a:tcPr anchor="ctr"/>
                </a:tc>
                <a:extLst>
                  <a:ext uri="{0D108BD9-81ED-4DB2-BD59-A6C34878D82A}">
                    <a16:rowId xmlns:a16="http://schemas.microsoft.com/office/drawing/2014/main" val="1656079542"/>
                  </a:ext>
                </a:extLst>
              </a:tr>
              <a:tr h="530968">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A10.1 or A10.2 </a:t>
                      </a:r>
                    </a:p>
                    <a:p>
                      <a:pPr>
                        <a:spcAft>
                          <a:spcPts val="0"/>
                        </a:spcAft>
                      </a:pPr>
                      <a:r>
                        <a:rPr lang="en-US" sz="1400" b="1">
                          <a:solidFill>
                            <a:srgbClr val="000000"/>
                          </a:solidFill>
                          <a:latin typeface="Arial" panose="020B0604020202020204" pitchFamily="34" charset="0"/>
                          <a:cs typeface="Arial" panose="020B0604020202020204" pitchFamily="34" charset="0"/>
                        </a:rPr>
                        <a:t>EL4.1 or EL4.2</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solidFill>
                            <a:srgbClr val="000000"/>
                          </a:solidFill>
                          <a:latin typeface="Arial" panose="020B0604020202020204" pitchFamily="34" charset="0"/>
                          <a:cs typeface="Arial" panose="020B0604020202020204" pitchFamily="34" charset="0"/>
                        </a:rPr>
                        <a:t>Scribe responses or speech-to-text for Mathematics, STE, and Civics (</a:t>
                      </a:r>
                      <a:r>
                        <a:rPr lang="en-US" sz="1600" b="1" i="1">
                          <a:solidFill>
                            <a:srgbClr val="000000"/>
                          </a:solidFill>
                          <a:latin typeface="Arial" panose="020B0604020202020204" pitchFamily="34" charset="0"/>
                          <a:cs typeface="Arial" panose="020B0604020202020204" pitchFamily="34" charset="0"/>
                        </a:rPr>
                        <a:t>not </a:t>
                      </a:r>
                      <a:r>
                        <a:rPr lang="en-US" sz="1600" b="1" i="0">
                          <a:solidFill>
                            <a:srgbClr val="000000"/>
                          </a:solidFill>
                          <a:latin typeface="Arial" panose="020B0604020202020204" pitchFamily="34" charset="0"/>
                          <a:cs typeface="Arial" panose="020B0604020202020204" pitchFamily="34" charset="0"/>
                        </a:rPr>
                        <a:t>ELA)</a:t>
                      </a:r>
                      <a:r>
                        <a:rPr lang="en-US" sz="1600">
                          <a:solidFill>
                            <a:srgbClr val="000000"/>
                          </a:solidFill>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130179504"/>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A12</a:t>
                      </a:r>
                      <a:endParaRPr lang="en-US" sz="14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Typed responses – PBT only</a:t>
                      </a:r>
                    </a:p>
                  </a:txBody>
                  <a:tcPr anchor="ctr"/>
                </a:tc>
                <a:extLst>
                  <a:ext uri="{0D108BD9-81ED-4DB2-BD59-A6C34878D82A}">
                    <a16:rowId xmlns:a16="http://schemas.microsoft.com/office/drawing/2014/main" val="601958190"/>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A18 or EL8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Word prediction for Mathematics, Science, and Civics (</a:t>
                      </a:r>
                      <a:r>
                        <a:rPr lang="en-US" sz="1600" b="1" i="1">
                          <a:solidFill>
                            <a:srgbClr val="000000"/>
                          </a:solidFill>
                          <a:latin typeface="Arial" panose="020B0604020202020204" pitchFamily="34" charset="0"/>
                          <a:cs typeface="Arial" panose="020B0604020202020204" pitchFamily="34" charset="0"/>
                        </a:rPr>
                        <a:t>not </a:t>
                      </a:r>
                      <a:r>
                        <a:rPr lang="en-US" sz="1600" b="1">
                          <a:solidFill>
                            <a:srgbClr val="000000"/>
                          </a:solidFill>
                          <a:latin typeface="Arial" panose="020B0604020202020204" pitchFamily="34" charset="0"/>
                          <a:cs typeface="Arial" panose="020B0604020202020204" pitchFamily="34" charset="0"/>
                        </a:rPr>
                        <a:t>ELA</a:t>
                      </a:r>
                      <a:r>
                        <a:rPr lang="en-US" sz="1600">
                          <a:solidFill>
                            <a:srgbClr val="000000"/>
                          </a:solidFill>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296082280"/>
                  </a:ext>
                </a:extLst>
              </a:tr>
              <a:tr h="305307">
                <a:tc>
                  <a:txBody>
                    <a:bodyPr/>
                    <a:lstStyle/>
                    <a:p>
                      <a:pPr>
                        <a:spcAft>
                          <a:spcPts val="0"/>
                        </a:spcAft>
                      </a:pPr>
                      <a:r>
                        <a:rPr lang="en-US" sz="1400" b="1">
                          <a:solidFill>
                            <a:srgbClr val="000000"/>
                          </a:solidFill>
                          <a:latin typeface="Arial" panose="020B0604020202020204" pitchFamily="34" charset="0"/>
                          <a:cs typeface="Arial" panose="020B0604020202020204" pitchFamily="34" charset="0"/>
                        </a:rPr>
                        <a:t>EL7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Spanish/English editions of the Mathematics, STE, or Civics tests</a:t>
                      </a:r>
                    </a:p>
                  </a:txBody>
                  <a:tcPr anchor="ctr"/>
                </a:tc>
                <a:extLst>
                  <a:ext uri="{0D108BD9-81ED-4DB2-BD59-A6C34878D82A}">
                    <a16:rowId xmlns:a16="http://schemas.microsoft.com/office/drawing/2014/main" val="1106389111"/>
                  </a:ext>
                </a:extLst>
              </a:tr>
            </a:tbl>
          </a:graphicData>
        </a:graphic>
      </p:graphicFrame>
      <p:pic>
        <p:nvPicPr>
          <p:cNvPr id="3" name="Graphic 2" descr="Warning icon">
            <a:extLst>
              <a:ext uri="{FF2B5EF4-FFF2-40B4-BE49-F238E27FC236}">
                <a16:creationId xmlns:a16="http://schemas.microsoft.com/office/drawing/2014/main" id="{E4BF736F-5FEB-00EB-27BC-1BB46FA5A3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1429" y="2233995"/>
            <a:ext cx="394855" cy="394855"/>
          </a:xfrm>
          <a:prstGeom prst="rect">
            <a:avLst/>
          </a:prstGeom>
        </p:spPr>
      </p:pic>
      <p:pic>
        <p:nvPicPr>
          <p:cNvPr id="7" name="Graphic 6" descr="Warning icon">
            <a:extLst>
              <a:ext uri="{FF2B5EF4-FFF2-40B4-BE49-F238E27FC236}">
                <a16:creationId xmlns:a16="http://schemas.microsoft.com/office/drawing/2014/main" id="{1DC8AA98-65B0-D1C5-009D-426A46454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8889" y="2569403"/>
            <a:ext cx="394855" cy="394855"/>
          </a:xfrm>
          <a:prstGeom prst="rect">
            <a:avLst/>
          </a:prstGeom>
        </p:spPr>
      </p:pic>
      <p:pic>
        <p:nvPicPr>
          <p:cNvPr id="10" name="Graphic 9" descr="Warning icon">
            <a:extLst>
              <a:ext uri="{FF2B5EF4-FFF2-40B4-BE49-F238E27FC236}">
                <a16:creationId xmlns:a16="http://schemas.microsoft.com/office/drawing/2014/main" id="{8ED99BF7-FF19-4AF4-921B-1EF79A556E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2667" y="3375389"/>
            <a:ext cx="394855" cy="394855"/>
          </a:xfrm>
          <a:prstGeom prst="rect">
            <a:avLst/>
          </a:prstGeom>
        </p:spPr>
      </p:pic>
      <p:pic>
        <p:nvPicPr>
          <p:cNvPr id="9" name="Graphic 8" descr="Warning icon">
            <a:extLst>
              <a:ext uri="{FF2B5EF4-FFF2-40B4-BE49-F238E27FC236}">
                <a16:creationId xmlns:a16="http://schemas.microsoft.com/office/drawing/2014/main" id="{F562708E-3765-D561-7ED7-DBB099FA09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4955" y="6364562"/>
            <a:ext cx="394855" cy="394855"/>
          </a:xfrm>
          <a:prstGeom prst="rect">
            <a:avLst/>
          </a:prstGeom>
        </p:spPr>
      </p:pic>
      <p:sp>
        <p:nvSpPr>
          <p:cNvPr id="5" name="TextBox 4">
            <a:extLst>
              <a:ext uri="{FF2B5EF4-FFF2-40B4-BE49-F238E27FC236}">
                <a16:creationId xmlns:a16="http://schemas.microsoft.com/office/drawing/2014/main" id="{A8C44CAD-BF62-4B96-B54C-6E8064ED3310}"/>
              </a:ext>
            </a:extLst>
          </p:cNvPr>
          <p:cNvSpPr txBox="1"/>
          <p:nvPr/>
        </p:nvSpPr>
        <p:spPr>
          <a:xfrm>
            <a:off x="5201392" y="6238825"/>
            <a:ext cx="6377050" cy="646331"/>
          </a:xfrm>
          <a:prstGeom prst="rect">
            <a:avLst/>
          </a:prstGeom>
          <a:noFill/>
        </p:spPr>
        <p:txBody>
          <a:bodyPr wrap="square" lIns="91440" tIns="45720" rIns="91440" bIns="45720" rtlCol="0" anchor="t">
            <a:spAutoFit/>
          </a:bodyPr>
          <a:lstStyle/>
          <a:p>
            <a:r>
              <a:rPr lang="en-US" sz="1800">
                <a:solidFill>
                  <a:srgbClr val="FF0000"/>
                </a:solidFill>
                <a:latin typeface="Arial"/>
                <a:cs typeface="Arial"/>
              </a:rPr>
              <a:t>Refer to Appendix A of the MCAS Student Registration Guide for additional instructions for these accommodations. </a:t>
            </a:r>
            <a:endParaRPr lang="en-US" sz="1800">
              <a:latin typeface="Arial"/>
              <a:cs typeface="Arial"/>
            </a:endParaRPr>
          </a:p>
        </p:txBody>
      </p:sp>
      <p:pic>
        <p:nvPicPr>
          <p:cNvPr id="6" name="Graphic 5" descr="Warning icon">
            <a:extLst>
              <a:ext uri="{FF2B5EF4-FFF2-40B4-BE49-F238E27FC236}">
                <a16:creationId xmlns:a16="http://schemas.microsoft.com/office/drawing/2014/main" id="{08AC8646-D695-C9D9-1621-4C56E2D14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9948" y="1924457"/>
            <a:ext cx="317882" cy="317882"/>
          </a:xfrm>
          <a:prstGeom prst="rect">
            <a:avLst/>
          </a:prstGeom>
        </p:spPr>
      </p:pic>
      <p:pic>
        <p:nvPicPr>
          <p:cNvPr id="8" name="Graphic 7" descr="Warning icon">
            <a:extLst>
              <a:ext uri="{FF2B5EF4-FFF2-40B4-BE49-F238E27FC236}">
                <a16:creationId xmlns:a16="http://schemas.microsoft.com/office/drawing/2014/main" id="{9BFDA4C7-D7B6-D737-74B7-C6317B1978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83587" y="3770244"/>
            <a:ext cx="394855" cy="394855"/>
          </a:xfrm>
          <a:prstGeom prst="rect">
            <a:avLst/>
          </a:prstGeom>
        </p:spPr>
      </p:pic>
      <p:pic>
        <p:nvPicPr>
          <p:cNvPr id="11" name="Graphic 10" descr="Warning icon">
            <a:extLst>
              <a:ext uri="{FF2B5EF4-FFF2-40B4-BE49-F238E27FC236}">
                <a16:creationId xmlns:a16="http://schemas.microsoft.com/office/drawing/2014/main" id="{539E6AD7-3897-E51E-B873-D15CD99B8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0094" y="5815193"/>
            <a:ext cx="394855" cy="394855"/>
          </a:xfrm>
          <a:prstGeom prst="rect">
            <a:avLst/>
          </a:prstGeom>
        </p:spPr>
      </p:pic>
    </p:spTree>
    <p:extLst>
      <p:ext uri="{BB962C8B-B14F-4D97-AF65-F5344CB8AC3E}">
        <p14:creationId xmlns:p14="http://schemas.microsoft.com/office/powerpoint/2010/main" val="410181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539353"/>
            <a:ext cx="10990385" cy="800851"/>
          </a:xfrm>
        </p:spPr>
        <p:txBody>
          <a:bodyPr>
            <a:noAutofit/>
          </a:bodyPr>
          <a:lstStyle/>
          <a:p>
            <a:r>
              <a:rPr lang="en-US" sz="4000">
                <a:latin typeface="Arial" panose="020B0604020202020204" pitchFamily="34" charset="0"/>
                <a:cs typeface="Arial" panose="020B0604020202020204" pitchFamily="34" charset="0"/>
              </a:rPr>
              <a:t>Special Access Accommodations That </a:t>
            </a:r>
            <a:r>
              <a:rPr lang="en-US" sz="4000" b="1" u="sng">
                <a:latin typeface="Arial" panose="020B0604020202020204" pitchFamily="34" charset="0"/>
                <a:cs typeface="Arial" panose="020B0604020202020204" pitchFamily="34" charset="0"/>
              </a:rPr>
              <a:t>Must Be</a:t>
            </a:r>
            <a:r>
              <a:rPr lang="en-US" sz="4000" b="1">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Included in Student Registration Prior to Testing</a:t>
            </a:r>
          </a:p>
        </p:txBody>
      </p:sp>
      <p:graphicFrame>
        <p:nvGraphicFramePr>
          <p:cNvPr id="4" name="Table 4">
            <a:extLst>
              <a:ext uri="{FF2B5EF4-FFF2-40B4-BE49-F238E27FC236}">
                <a16:creationId xmlns:a16="http://schemas.microsoft.com/office/drawing/2014/main" id="{8EE4371B-B06B-42E8-B8C1-2BC1D2EDC663}"/>
              </a:ext>
            </a:extLst>
          </p:cNvPr>
          <p:cNvGraphicFramePr>
            <a:graphicFrameLocks/>
          </p:cNvGraphicFramePr>
          <p:nvPr>
            <p:extLst>
              <p:ext uri="{D42A27DB-BD31-4B8C-83A1-F6EECF244321}">
                <p14:modId xmlns:p14="http://schemas.microsoft.com/office/powerpoint/2010/main" val="4086041890"/>
              </p:ext>
            </p:extLst>
          </p:nvPr>
        </p:nvGraphicFramePr>
        <p:xfrm>
          <a:off x="333375" y="1535140"/>
          <a:ext cx="11525250" cy="3357880"/>
        </p:xfrm>
        <a:graphic>
          <a:graphicData uri="http://schemas.openxmlformats.org/drawingml/2006/table">
            <a:tbl>
              <a:tblPr firstRow="1" bandRow="1">
                <a:tableStyleId>{5C22544A-7EE6-4342-B048-85BDC9FD1C3A}</a:tableStyleId>
              </a:tblPr>
              <a:tblGrid>
                <a:gridCol w="2305050">
                  <a:extLst>
                    <a:ext uri="{9D8B030D-6E8A-4147-A177-3AD203B41FA5}">
                      <a16:colId xmlns:a16="http://schemas.microsoft.com/office/drawing/2014/main" val="3613494151"/>
                    </a:ext>
                  </a:extLst>
                </a:gridCol>
                <a:gridCol w="9220200">
                  <a:extLst>
                    <a:ext uri="{9D8B030D-6E8A-4147-A177-3AD203B41FA5}">
                      <a16:colId xmlns:a16="http://schemas.microsoft.com/office/drawing/2014/main" val="3160398165"/>
                    </a:ext>
                  </a:extLst>
                </a:gridCol>
              </a:tblGrid>
              <a:tr h="370840">
                <a:tc>
                  <a:txBody>
                    <a:bodyPr/>
                    <a:lstStyle/>
                    <a:p>
                      <a:pPr>
                        <a:spcAft>
                          <a:spcPts val="400"/>
                        </a:spcAft>
                      </a:pPr>
                      <a:r>
                        <a:rPr lang="en-US" sz="1800">
                          <a:latin typeface="Arial" panose="020B0604020202020204" pitchFamily="34" charset="0"/>
                          <a:cs typeface="Arial" panose="020B0604020202020204" pitchFamily="34" charset="0"/>
                        </a:rPr>
                        <a:t>Accommodation #</a:t>
                      </a:r>
                    </a:p>
                  </a:txBody>
                  <a:tcPr/>
                </a:tc>
                <a:tc>
                  <a:txBody>
                    <a:bodyPr/>
                    <a:lstStyle/>
                    <a:p>
                      <a:pPr>
                        <a:spcAft>
                          <a:spcPts val="400"/>
                        </a:spcAft>
                      </a:pPr>
                      <a:r>
                        <a:rPr lang="en-US" sz="180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3971760879"/>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SA1.1</a:t>
                      </a:r>
                    </a:p>
                  </a:txBody>
                  <a:tcPr anchor="ctr"/>
                </a:tc>
                <a:tc>
                  <a:txBody>
                    <a:bodyPr/>
                    <a:lstStyle/>
                    <a:p>
                      <a:pPr marL="0" marR="0" lvl="0" indent="0" algn="l" rtl="0" eaLnBrk="1" fontAlgn="auto" latinLnBrk="0" hangingPunct="1">
                        <a:lnSpc>
                          <a:spcPct val="100000"/>
                        </a:lnSpc>
                        <a:spcBef>
                          <a:spcPts val="0"/>
                        </a:spcBef>
                        <a:spcAft>
                          <a:spcPts val="400"/>
                        </a:spcAft>
                        <a:buClrTx/>
                        <a:buSzTx/>
                        <a:buFontTx/>
                        <a:buNone/>
                      </a:pPr>
                      <a:r>
                        <a:rPr lang="nb-NO" sz="2200">
                          <a:solidFill>
                            <a:srgbClr val="000000"/>
                          </a:solidFill>
                          <a:latin typeface="Arial" panose="020B0604020202020204" pitchFamily="34" charset="0"/>
                          <a:cs typeface="Arial" panose="020B0604020202020204" pitchFamily="34" charset="0"/>
                        </a:rPr>
                        <a:t>Text-to-speech </a:t>
                      </a:r>
                      <a:r>
                        <a:rPr lang="nb-NO" sz="2200" b="1">
                          <a:solidFill>
                            <a:srgbClr val="000000"/>
                          </a:solidFill>
                          <a:latin typeface="Arial" panose="020B0604020202020204" pitchFamily="34" charset="0"/>
                          <a:cs typeface="Arial" panose="020B0604020202020204" pitchFamily="34" charset="0"/>
                        </a:rPr>
                        <a:t>for ELA only</a:t>
                      </a:r>
                    </a:p>
                  </a:txBody>
                  <a:tcPr anchor="ctr"/>
                </a:tc>
                <a:extLst>
                  <a:ext uri="{0D108BD9-81ED-4DB2-BD59-A6C34878D82A}">
                    <a16:rowId xmlns:a16="http://schemas.microsoft.com/office/drawing/2014/main" val="3583512196"/>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SA1.2</a:t>
                      </a:r>
                    </a:p>
                  </a:txBody>
                  <a:tcPr anchor="ctr"/>
                </a:tc>
                <a:tc>
                  <a:txBody>
                    <a:bodyPr/>
                    <a:lstStyle/>
                    <a:p>
                      <a:pPr marL="0" marR="0" lvl="0" indent="0" algn="l" rtl="0" eaLnBrk="1" fontAlgn="auto" latinLnBrk="0" hangingPunct="1">
                        <a:lnSpc>
                          <a:spcPct val="100000"/>
                        </a:lnSpc>
                        <a:spcBef>
                          <a:spcPts val="0"/>
                        </a:spcBef>
                        <a:spcAft>
                          <a:spcPts val="400"/>
                        </a:spcAft>
                        <a:buClrTx/>
                        <a:buSzTx/>
                        <a:buFontTx/>
                        <a:buNone/>
                      </a:pPr>
                      <a:r>
                        <a:rPr lang="nb-NO" sz="2200">
                          <a:solidFill>
                            <a:srgbClr val="000000"/>
                          </a:solidFill>
                          <a:latin typeface="Arial" panose="020B0604020202020204" pitchFamily="34" charset="0"/>
                          <a:cs typeface="Arial" panose="020B0604020202020204" pitchFamily="34" charset="0"/>
                        </a:rPr>
                        <a:t>Human read-aloud </a:t>
                      </a:r>
                      <a:r>
                        <a:rPr lang="nb-NO" sz="2200" b="1">
                          <a:solidFill>
                            <a:srgbClr val="000000"/>
                          </a:solidFill>
                          <a:latin typeface="Arial" panose="020B0604020202020204" pitchFamily="34" charset="0"/>
                          <a:cs typeface="Arial" panose="020B0604020202020204" pitchFamily="34" charset="0"/>
                        </a:rPr>
                        <a:t>for ELA only</a:t>
                      </a:r>
                    </a:p>
                  </a:txBody>
                  <a:tcPr anchor="ctr"/>
                </a:tc>
                <a:extLst>
                  <a:ext uri="{0D108BD9-81ED-4DB2-BD59-A6C34878D82A}">
                    <a16:rowId xmlns:a16="http://schemas.microsoft.com/office/drawing/2014/main" val="2356349743"/>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SA2 </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nb-NO" sz="2200">
                          <a:solidFill>
                            <a:srgbClr val="000000"/>
                          </a:solidFill>
                          <a:latin typeface="Arial" panose="020B0604020202020204" pitchFamily="34" charset="0"/>
                          <a:cs typeface="Arial" panose="020B0604020202020204" pitchFamily="34" charset="0"/>
                        </a:rPr>
                        <a:t>Human signer </a:t>
                      </a:r>
                      <a:r>
                        <a:rPr lang="nb-NO" sz="2200" b="1">
                          <a:solidFill>
                            <a:srgbClr val="000000"/>
                          </a:solidFill>
                          <a:latin typeface="Arial" panose="020B0604020202020204" pitchFamily="34" charset="0"/>
                          <a:cs typeface="Arial" panose="020B0604020202020204" pitchFamily="34" charset="0"/>
                        </a:rPr>
                        <a:t>for ELA 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1528228"/>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SA3.1 or SA3.2</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en-US" sz="2200">
                          <a:solidFill>
                            <a:srgbClr val="000000"/>
                          </a:solidFill>
                          <a:latin typeface="Arial" panose="020B0604020202020204" pitchFamily="34" charset="0"/>
                          <a:cs typeface="Arial" panose="020B0604020202020204" pitchFamily="34" charset="0"/>
                        </a:rPr>
                        <a:t>Human scribe or speech-to-text device </a:t>
                      </a:r>
                      <a:r>
                        <a:rPr lang="en-US" sz="2200" b="1">
                          <a:solidFill>
                            <a:srgbClr val="000000"/>
                          </a:solidFill>
                          <a:latin typeface="Arial" panose="020B0604020202020204" pitchFamily="34" charset="0"/>
                          <a:cs typeface="Arial" panose="020B0604020202020204" pitchFamily="34" charset="0"/>
                        </a:rPr>
                        <a:t>for ELA </a:t>
                      </a:r>
                      <a:r>
                        <a:rPr lang="nb-NO" sz="2200" b="1">
                          <a:solidFill>
                            <a:srgbClr val="000000"/>
                          </a:solidFill>
                          <a:latin typeface="Arial" panose="020B0604020202020204" pitchFamily="34" charset="0"/>
                          <a:cs typeface="Arial" panose="020B0604020202020204" pitchFamily="34" charset="0"/>
                        </a:rPr>
                        <a:t>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57024740"/>
                  </a:ext>
                </a:extLst>
              </a:tr>
              <a:tr h="370840">
                <a:tc>
                  <a:txBody>
                    <a:bodyPr/>
                    <a:lstStyle/>
                    <a:p>
                      <a:pPr algn="l">
                        <a:spcAft>
                          <a:spcPts val="400"/>
                        </a:spcAft>
                      </a:pPr>
                      <a:r>
                        <a:rPr lang="en-US" sz="2200" b="1">
                          <a:solidFill>
                            <a:srgbClr val="000000"/>
                          </a:solidFill>
                          <a:latin typeface="Arial" panose="020B0604020202020204" pitchFamily="34" charset="0"/>
                          <a:cs typeface="Arial" panose="020B0604020202020204" pitchFamily="34" charset="0"/>
                        </a:rPr>
                        <a:t>SA4</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en-US" sz="2200">
                          <a:solidFill>
                            <a:srgbClr val="000000"/>
                          </a:solidFill>
                          <a:latin typeface="Arial" panose="020B0604020202020204" pitchFamily="34" charset="0"/>
                          <a:cs typeface="Arial" panose="020B0604020202020204" pitchFamily="34" charset="0"/>
                        </a:rPr>
                        <a:t>Calculator device (or arithmetic table) for </a:t>
                      </a:r>
                      <a:r>
                        <a:rPr lang="en-US" sz="2200" b="1">
                          <a:solidFill>
                            <a:srgbClr val="000000"/>
                          </a:solidFill>
                          <a:latin typeface="Arial" panose="020B0604020202020204" pitchFamily="34" charset="0"/>
                          <a:cs typeface="Arial" panose="020B0604020202020204" pitchFamily="34" charset="0"/>
                        </a:rPr>
                        <a:t>noncalculator </a:t>
                      </a:r>
                      <a:r>
                        <a:rPr lang="en-US" sz="2200">
                          <a:solidFill>
                            <a:srgbClr val="000000"/>
                          </a:solidFill>
                          <a:latin typeface="Arial" panose="020B0604020202020204" pitchFamily="34" charset="0"/>
                          <a:cs typeface="Arial" panose="020B0604020202020204" pitchFamily="34" charset="0"/>
                        </a:rPr>
                        <a:t>Math session</a:t>
                      </a:r>
                    </a:p>
                  </a:txBody>
                  <a:tcPr anchor="ctr"/>
                </a:tc>
                <a:extLst>
                  <a:ext uri="{0D108BD9-81ED-4DB2-BD59-A6C34878D82A}">
                    <a16:rowId xmlns:a16="http://schemas.microsoft.com/office/drawing/2014/main" val="3231832434"/>
                  </a:ext>
                </a:extLst>
              </a:tr>
              <a:tr h="370840">
                <a:tc>
                  <a:txBody>
                    <a:bodyPr/>
                    <a:lstStyle/>
                    <a:p>
                      <a:pPr algn="l">
                        <a:spcAft>
                          <a:spcPts val="400"/>
                        </a:spcAft>
                      </a:pPr>
                      <a:r>
                        <a:rPr lang="en-US" sz="2200" b="1">
                          <a:solidFill>
                            <a:srgbClr val="000000"/>
                          </a:solidFill>
                          <a:latin typeface="Arial" panose="020B0604020202020204" pitchFamily="34" charset="0"/>
                          <a:cs typeface="Arial" panose="020B0604020202020204" pitchFamily="34" charset="0"/>
                        </a:rPr>
                        <a:t>SA5</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algn="l">
                        <a:spcAft>
                          <a:spcPts val="400"/>
                        </a:spcAft>
                      </a:pPr>
                      <a:r>
                        <a:rPr lang="en-US" sz="2200">
                          <a:solidFill>
                            <a:srgbClr val="000000"/>
                          </a:solidFill>
                          <a:latin typeface="Arial" panose="020B0604020202020204" pitchFamily="34" charset="0"/>
                          <a:cs typeface="Arial" panose="020B0604020202020204" pitchFamily="34" charset="0"/>
                        </a:rPr>
                        <a:t>Spell-checker </a:t>
                      </a:r>
                      <a:r>
                        <a:rPr lang="en-US" sz="2200" b="1">
                          <a:solidFill>
                            <a:srgbClr val="000000"/>
                          </a:solidFill>
                          <a:latin typeface="Arial" panose="020B0604020202020204" pitchFamily="34" charset="0"/>
                          <a:cs typeface="Arial" panose="020B0604020202020204" pitchFamily="34" charset="0"/>
                        </a:rPr>
                        <a:t>for ELA </a:t>
                      </a:r>
                      <a:r>
                        <a:rPr lang="nb-NO" sz="2200" b="1">
                          <a:solidFill>
                            <a:srgbClr val="000000"/>
                          </a:solidFill>
                          <a:latin typeface="Arial" panose="020B0604020202020204" pitchFamily="34" charset="0"/>
                          <a:cs typeface="Arial" panose="020B0604020202020204" pitchFamily="34" charset="0"/>
                        </a:rPr>
                        <a:t>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77388581"/>
                  </a:ext>
                </a:extLst>
              </a:tr>
              <a:tr h="370840">
                <a:tc>
                  <a:txBody>
                    <a:bodyPr/>
                    <a:lstStyle/>
                    <a:p>
                      <a:pPr algn="l">
                        <a:spcAft>
                          <a:spcPts val="400"/>
                        </a:spcAft>
                      </a:pPr>
                      <a:r>
                        <a:rPr lang="nb-NO" sz="2200" b="1">
                          <a:solidFill>
                            <a:srgbClr val="000000"/>
                          </a:solidFill>
                          <a:latin typeface="Arial" panose="020B0604020202020204" pitchFamily="34" charset="0"/>
                          <a:cs typeface="Arial" panose="020B0604020202020204" pitchFamily="34" charset="0"/>
                        </a:rPr>
                        <a:t>SA6</a:t>
                      </a:r>
                      <a:endParaRPr lang="en-US" sz="220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nb-NO" sz="2200">
                          <a:solidFill>
                            <a:srgbClr val="000000"/>
                          </a:solidFill>
                          <a:latin typeface="Arial" panose="020B0604020202020204" pitchFamily="34" charset="0"/>
                          <a:cs typeface="Arial" panose="020B0604020202020204" pitchFamily="34" charset="0"/>
                        </a:rPr>
                        <a:t>Word prediction </a:t>
                      </a:r>
                      <a:r>
                        <a:rPr lang="nb-NO" sz="2200" b="1">
                          <a:solidFill>
                            <a:srgbClr val="000000"/>
                          </a:solidFill>
                          <a:latin typeface="Arial" panose="020B0604020202020204" pitchFamily="34" charset="0"/>
                          <a:cs typeface="Arial" panose="020B0604020202020204" pitchFamily="34" charset="0"/>
                        </a:rPr>
                        <a:t>for ELA only</a:t>
                      </a:r>
                      <a:endParaRPr lang="en-US" sz="2200" b="1">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22483196"/>
                  </a:ext>
                </a:extLst>
              </a:tr>
            </a:tbl>
          </a:graphicData>
        </a:graphic>
      </p:graphicFrame>
      <p:pic>
        <p:nvPicPr>
          <p:cNvPr id="7" name="Graphic 6" descr="Warning with solid fill">
            <a:extLst>
              <a:ext uri="{FF2B5EF4-FFF2-40B4-BE49-F238E27FC236}">
                <a16:creationId xmlns:a16="http://schemas.microsoft.com/office/drawing/2014/main" id="{CDC5CC08-7DB4-743B-D787-F95E032D1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9692" y="2738186"/>
            <a:ext cx="394855" cy="394855"/>
          </a:xfrm>
          <a:prstGeom prst="rect">
            <a:avLst/>
          </a:prstGeom>
        </p:spPr>
      </p:pic>
      <p:pic>
        <p:nvPicPr>
          <p:cNvPr id="9" name="Graphic 8" descr="Warning with solid fill">
            <a:extLst>
              <a:ext uri="{FF2B5EF4-FFF2-40B4-BE49-F238E27FC236}">
                <a16:creationId xmlns:a16="http://schemas.microsoft.com/office/drawing/2014/main" id="{A22348C4-10BE-D0FC-556F-8853A6195F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6328" y="5767651"/>
            <a:ext cx="394855" cy="394855"/>
          </a:xfrm>
          <a:prstGeom prst="rect">
            <a:avLst/>
          </a:prstGeom>
        </p:spPr>
      </p:pic>
      <p:sp>
        <p:nvSpPr>
          <p:cNvPr id="6" name="TextBox 5">
            <a:extLst>
              <a:ext uri="{FF2B5EF4-FFF2-40B4-BE49-F238E27FC236}">
                <a16:creationId xmlns:a16="http://schemas.microsoft.com/office/drawing/2014/main" id="{51640D46-5E73-472B-B2B0-8193378E0ADB}"/>
              </a:ext>
            </a:extLst>
          </p:cNvPr>
          <p:cNvSpPr txBox="1"/>
          <p:nvPr/>
        </p:nvSpPr>
        <p:spPr>
          <a:xfrm>
            <a:off x="6096000" y="5553701"/>
            <a:ext cx="5474525" cy="923330"/>
          </a:xfrm>
          <a:prstGeom prst="rect">
            <a:avLst/>
          </a:prstGeom>
          <a:noFill/>
        </p:spPr>
        <p:txBody>
          <a:bodyPr wrap="square" lIns="91440" tIns="45720" rIns="91440" bIns="45720" rtlCol="0" anchor="t">
            <a:spAutoFit/>
          </a:bodyPr>
          <a:lstStyle/>
          <a:p>
            <a:r>
              <a:rPr lang="en-US" sz="1800">
                <a:solidFill>
                  <a:srgbClr val="FF0000"/>
                </a:solidFill>
                <a:latin typeface="Arial"/>
                <a:cs typeface="Arial"/>
              </a:rPr>
              <a:t>Refer to Appendix A of the MCAS Student Registration Guide for additional instructions for these accommodations. </a:t>
            </a:r>
            <a:endParaRPr lang="en-US" sz="1800">
              <a:latin typeface="Arial"/>
              <a:cs typeface="Arial"/>
            </a:endParaRPr>
          </a:p>
        </p:txBody>
      </p:sp>
      <p:pic>
        <p:nvPicPr>
          <p:cNvPr id="3" name="Graphic 2" descr="Warning with solid fill">
            <a:extLst>
              <a:ext uri="{FF2B5EF4-FFF2-40B4-BE49-F238E27FC236}">
                <a16:creationId xmlns:a16="http://schemas.microsoft.com/office/drawing/2014/main" id="{7A6C85F3-5668-418E-F81B-F8A142D9B6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9691" y="2343331"/>
            <a:ext cx="394855" cy="394855"/>
          </a:xfrm>
          <a:prstGeom prst="rect">
            <a:avLst/>
          </a:prstGeom>
        </p:spPr>
      </p:pic>
    </p:spTree>
    <p:extLst>
      <p:ext uri="{BB962C8B-B14F-4D97-AF65-F5344CB8AC3E}">
        <p14:creationId xmlns:p14="http://schemas.microsoft.com/office/powerpoint/2010/main" val="334942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D6FB-93A2-D0A0-2C42-2D8E854170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1F9A9-E5B4-EC30-3009-4C89F19A4489}"/>
              </a:ext>
            </a:extLst>
          </p:cNvPr>
          <p:cNvSpPr>
            <a:spLocks noGrp="1"/>
          </p:cNvSpPr>
          <p:nvPr>
            <p:ph idx="1"/>
          </p:nvPr>
        </p:nvSpPr>
        <p:spPr>
          <a:xfrm>
            <a:off x="838199" y="2086984"/>
            <a:ext cx="10732129" cy="4405890"/>
          </a:xfrm>
        </p:spPr>
        <p:txBody>
          <a:bodyPr>
            <a:normAutofit fontScale="77500" lnSpcReduction="20000"/>
          </a:bodyPr>
          <a:lstStyle/>
          <a:p>
            <a:pPr marL="0" indent="0">
              <a:buNone/>
            </a:pPr>
            <a:r>
              <a:rPr lang="en-US" sz="3200" b="1" dirty="0"/>
              <a:t>Schools should verify that all accommodations are correctly assigned in the MCAS Portal prior to testing. Why is it especially important to verify form-dependent accommodations prior to testing?</a:t>
            </a:r>
          </a:p>
          <a:p>
            <a:endParaRPr lang="en-US" dirty="0"/>
          </a:p>
          <a:p>
            <a:pPr marL="1022350" lvl="1" indent="-514350">
              <a:buAutoNum type="alphaUcPeriod"/>
            </a:pPr>
            <a:r>
              <a:rPr lang="en-US" sz="3200" dirty="0"/>
              <a:t>If they are not assigned correctly, the student will not be able to complete testing. </a:t>
            </a:r>
          </a:p>
          <a:p>
            <a:pPr marL="1022350" lvl="1" indent="-514350">
              <a:buAutoNum type="alphaUcPeriod"/>
            </a:pPr>
            <a:r>
              <a:rPr lang="en-US" sz="3200" dirty="0"/>
              <a:t>If they are not assigned correctly, the MCAS Student Kiosk will shut down. </a:t>
            </a:r>
          </a:p>
          <a:p>
            <a:pPr marL="1022350" lvl="1" indent="-514350">
              <a:buAutoNum type="alphaUcPeriod"/>
            </a:pPr>
            <a:r>
              <a:rPr lang="en-US" sz="3200" dirty="0"/>
              <a:t>If they are not assigned correctly, the student will receive the wrong grade-level test. </a:t>
            </a:r>
          </a:p>
          <a:p>
            <a:pPr marL="1022350" lvl="1" indent="-514350">
              <a:buAutoNum type="alphaUcPeriod"/>
            </a:pPr>
            <a:r>
              <a:rPr lang="en-US" sz="3200" dirty="0"/>
              <a:t>If they are not assigned correctly, the student test will need to be stopped, a new test set up, and the student may need to retake a portion of the test. </a:t>
            </a:r>
          </a:p>
        </p:txBody>
      </p:sp>
      <p:sp>
        <p:nvSpPr>
          <p:cNvPr id="2" name="Title 1">
            <a:extLst>
              <a:ext uri="{FF2B5EF4-FFF2-40B4-BE49-F238E27FC236}">
                <a16:creationId xmlns:a16="http://schemas.microsoft.com/office/drawing/2014/main" id="{1FDFDFBF-4061-0F5C-F5C7-B4E4592A1526}"/>
              </a:ext>
            </a:extLst>
          </p:cNvPr>
          <p:cNvSpPr>
            <a:spLocks noGrp="1"/>
          </p:cNvSpPr>
          <p:nvPr>
            <p:ph type="title"/>
          </p:nvPr>
        </p:nvSpPr>
        <p:spPr/>
        <p:txBody>
          <a:bodyPr/>
          <a:lstStyle/>
          <a:p>
            <a:r>
              <a:rPr lang="en-US" dirty="0"/>
              <a:t>Poll Question</a:t>
            </a:r>
            <a:r>
              <a:rPr lang="en-US" sz="200" dirty="0"/>
              <a:t>—3</a:t>
            </a:r>
          </a:p>
        </p:txBody>
      </p:sp>
    </p:spTree>
    <p:extLst>
      <p:ext uri="{BB962C8B-B14F-4D97-AF65-F5344CB8AC3E}">
        <p14:creationId xmlns:p14="http://schemas.microsoft.com/office/powerpoint/2010/main" val="265810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746749" y="3398225"/>
            <a:ext cx="6915705" cy="823326"/>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02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A31D-07F8-966F-5864-281A02A19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24854-92A3-8ED5-41DE-2F423C119C30}"/>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3. Preparing the Initial File for Import</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747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2FC1D-44F2-9BD4-44AC-3F12B7D15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0F47D-4A4C-31E1-B671-DEDBBAB43549}"/>
              </a:ext>
            </a:extLst>
          </p:cNvPr>
          <p:cNvSpPr>
            <a:spLocks noGrp="1"/>
          </p:cNvSpPr>
          <p:nvPr>
            <p:ph type="title"/>
          </p:nvPr>
        </p:nvSpPr>
        <p:spPr>
          <a:xfrm>
            <a:off x="465991" y="151481"/>
            <a:ext cx="10990385" cy="800851"/>
          </a:xfrm>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FD9A7063-3C14-B7B3-3BCF-7D1A22140CBD}"/>
              </a:ext>
            </a:extLst>
          </p:cNvPr>
          <p:cNvSpPr>
            <a:spLocks noGrp="1"/>
          </p:cNvSpPr>
          <p:nvPr>
            <p:ph type="body" idx="1"/>
          </p:nvPr>
        </p:nvSpPr>
        <p:spPr>
          <a:xfrm>
            <a:off x="465991" y="1310054"/>
            <a:ext cx="11185235" cy="4747845"/>
          </a:xfrm>
        </p:spPr>
        <p:txBody>
          <a:bodyPr>
            <a:normAutofit/>
          </a:bodyPr>
          <a:lstStyle/>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Download the .CSV file prepared by DESE from DropBox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Save as a .CSV file, and import file into the MCAS Portal.</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Resolve any errors that occur.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Update student information as needed, through file export/import process or through the user interface.</a:t>
            </a:r>
          </a:p>
        </p:txBody>
      </p:sp>
      <p:sp>
        <p:nvSpPr>
          <p:cNvPr id="4" name="Rectangle 3">
            <a:extLst>
              <a:ext uri="{FF2B5EF4-FFF2-40B4-BE49-F238E27FC236}">
                <a16:creationId xmlns:a16="http://schemas.microsoft.com/office/drawing/2014/main" id="{9826298B-277A-7E08-8159-1EF0FBACEF9A}"/>
              </a:ext>
            </a:extLst>
          </p:cNvPr>
          <p:cNvSpPr/>
          <p:nvPr/>
        </p:nvSpPr>
        <p:spPr>
          <a:xfrm>
            <a:off x="389299" y="1195057"/>
            <a:ext cx="11470741" cy="24172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7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Secure Websites for this Process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5025432"/>
          </a:xfrm>
        </p:spPr>
        <p:txBody>
          <a:bodyPr>
            <a:normAutofit/>
          </a:bodyPr>
          <a:lstStyle/>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DESE Security Portal: </a:t>
            </a:r>
            <a:r>
              <a:rPr lang="en-US" dirty="0">
                <a:solidFill>
                  <a:srgbClr val="000000"/>
                </a:solidFill>
                <a:latin typeface="Arial" panose="020B0604020202020204" pitchFamily="34" charset="0"/>
                <a:cs typeface="Arial" panose="020B0604020202020204" pitchFamily="34" charset="0"/>
              </a:rPr>
              <a:t>where to find the .CSV files that can be used as the basis for the Student Registration file</a:t>
            </a:r>
          </a:p>
          <a:p>
            <a:pPr marL="914400" lvl="1" indent="-457200">
              <a:buClr>
                <a:srgbClr val="000000"/>
              </a:buClr>
              <a:buFont typeface="Arial" panose="020B0604020202020204" pitchFamily="34" charset="0"/>
              <a:buChar char="•"/>
            </a:pPr>
            <a:r>
              <a:rPr lang="en-US" sz="2600" dirty="0">
                <a:latin typeface="Arial" panose="020B0604020202020204" pitchFamily="34" charset="0"/>
                <a:cs typeface="Arial" panose="020B0604020202020204" pitchFamily="34" charset="0"/>
                <a:hlinkClick r:id="rId3"/>
              </a:rPr>
              <a:t>https://gateway.edu.state.ma.us/</a:t>
            </a:r>
            <a:endParaRPr lang="en-US" sz="2600" dirty="0">
              <a:solidFill>
                <a:schemeClr val="tx1"/>
              </a:solidFill>
              <a:latin typeface="Arial" panose="020B0604020202020204" pitchFamily="34" charset="0"/>
              <a:cs typeface="Arial" panose="020B0604020202020204" pitchFamily="34" charset="0"/>
            </a:endParaRPr>
          </a:p>
          <a:p>
            <a:pPr marL="914400" lvl="1" indent="-457200">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you cannot access the Security Portal, contact your Directory Administrator </a:t>
            </a:r>
            <a:r>
              <a:rPr lang="en-US" sz="2600" dirty="0">
                <a:solidFill>
                  <a:schemeClr val="tx1"/>
                </a:solidFill>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hlinkClick r:id="rId4"/>
              </a:rPr>
              <a:t>www.doe.mass.edu/InfoServices/data/diradmin/list.aspx</a:t>
            </a:r>
            <a:r>
              <a:rPr lang="en-US" sz="2600" dirty="0">
                <a:solidFill>
                  <a:schemeClr val="tx1"/>
                </a:solidFill>
                <a:latin typeface="Arial" panose="020B0604020202020204" pitchFamily="34" charset="0"/>
                <a:cs typeface="Arial" panose="020B0604020202020204" pitchFamily="34" charset="0"/>
              </a:rPr>
              <a:t>). </a:t>
            </a:r>
            <a:endParaRPr lang="en-US" sz="800" dirty="0">
              <a:solidFill>
                <a:schemeClr val="tx1"/>
              </a:solidFill>
              <a:latin typeface="Arial" panose="020B0604020202020204" pitchFamily="34" charset="0"/>
              <a:cs typeface="Arial" panose="020B0604020202020204" pitchFamily="34" charset="0"/>
            </a:endParaRP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MCAS Portal: </a:t>
            </a:r>
            <a:r>
              <a:rPr lang="en-US" dirty="0">
                <a:solidFill>
                  <a:srgbClr val="000000"/>
                </a:solidFill>
                <a:latin typeface="Arial" panose="020B0604020202020204" pitchFamily="34" charset="0"/>
                <a:cs typeface="Arial" panose="020B0604020202020204" pitchFamily="34" charset="0"/>
              </a:rPr>
              <a:t>where to import the student registration file</a:t>
            </a:r>
          </a:p>
          <a:p>
            <a:pPr marL="914400" lvl="1" indent="-457200">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hlinkClick r:id="rId5"/>
              </a:rPr>
              <a:t>https://mcas.cognia.org/</a:t>
            </a:r>
            <a:r>
              <a:rPr lang="en-US" sz="2600" dirty="0">
                <a:solidFill>
                  <a:srgbClr val="000000"/>
                </a:solidFill>
                <a:latin typeface="Arial" panose="020B0604020202020204" pitchFamily="34" charset="0"/>
                <a:cs typeface="Arial" panose="020B0604020202020204" pitchFamily="34" charset="0"/>
              </a:rPr>
              <a:t> (black login page)</a:t>
            </a:r>
          </a:p>
          <a:p>
            <a:pPr marL="1371600" lvl="2" indent="-457200">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For operational testing, please be sure to use the </a:t>
            </a:r>
            <a:r>
              <a:rPr lang="en-US" sz="2400" dirty="0">
                <a:solidFill>
                  <a:srgbClr val="000000"/>
                </a:solidFill>
                <a:latin typeface="Arial" panose="020B0604020202020204" pitchFamily="34" charset="0"/>
                <a:cs typeface="Arial" panose="020B0604020202020204" pitchFamily="34" charset="0"/>
                <a:hlinkClick r:id="rId5"/>
              </a:rPr>
              <a:t>MCAS Portal</a:t>
            </a:r>
            <a:r>
              <a:rPr lang="en-US" sz="2400" dirty="0">
                <a:solidFill>
                  <a:srgbClr val="000000"/>
                </a:solidFill>
                <a:latin typeface="Arial" panose="020B0604020202020204" pitchFamily="34" charset="0"/>
                <a:cs typeface="Arial" panose="020B0604020202020204" pitchFamily="34" charset="0"/>
              </a:rPr>
              <a:t> and </a:t>
            </a:r>
            <a:r>
              <a:rPr lang="en-US" sz="2400" b="1" i="1" dirty="0">
                <a:solidFill>
                  <a:srgbClr val="000000"/>
                </a:solidFill>
                <a:latin typeface="Arial" panose="020B0604020202020204" pitchFamily="34" charset="0"/>
                <a:cs typeface="Arial" panose="020B0604020202020204" pitchFamily="34" charset="0"/>
              </a:rPr>
              <a:t>not</a:t>
            </a:r>
            <a:r>
              <a:rPr lang="en-US" sz="2400" dirty="0">
                <a:solidFill>
                  <a:srgbClr val="000000"/>
                </a:solidFill>
                <a:latin typeface="Arial" panose="020B0604020202020204" pitchFamily="34" charset="0"/>
                <a:cs typeface="Arial" panose="020B0604020202020204" pitchFamily="34" charset="0"/>
              </a:rPr>
              <a:t> the </a:t>
            </a:r>
            <a:r>
              <a:rPr lang="en-US" sz="2400" dirty="0">
                <a:solidFill>
                  <a:srgbClr val="000000"/>
                </a:solidFill>
                <a:latin typeface="Arial" panose="020B0604020202020204" pitchFamily="34" charset="0"/>
                <a:cs typeface="Arial" panose="020B0604020202020204" pitchFamily="34" charset="0"/>
                <a:hlinkClick r:id="rId6"/>
              </a:rPr>
              <a:t>MCAS Training Site</a:t>
            </a:r>
            <a:r>
              <a:rPr lang="en-US" sz="2400" dirty="0">
                <a:solidFill>
                  <a:srgbClr val="000000"/>
                </a:solidFill>
                <a:latin typeface="Arial" panose="020B0604020202020204" pitchFamily="34" charset="0"/>
                <a:cs typeface="Arial" panose="020B0604020202020204" pitchFamily="34" charset="0"/>
              </a:rPr>
              <a:t> (green login page).</a:t>
            </a:r>
          </a:p>
        </p:txBody>
      </p:sp>
    </p:spTree>
    <p:extLst>
      <p:ext uri="{BB962C8B-B14F-4D97-AF65-F5344CB8AC3E}">
        <p14:creationId xmlns:p14="http://schemas.microsoft.com/office/powerpoint/2010/main" val="710183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Frequently Asked Questions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214804"/>
            <a:ext cx="10990385" cy="4747845"/>
          </a:xfrm>
        </p:spPr>
        <p:txBody>
          <a:bodyPr>
            <a:normAutofit fontScale="92500" lnSpcReduction="20000"/>
          </a:bodyPr>
          <a:lstStyle/>
          <a:p>
            <a:pPr marL="342900" indent="-3429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What if I am not able to log in to the MCAS Portal?</a:t>
            </a:r>
            <a:endParaRPr lang="en-US" sz="2000" b="1" dirty="0">
              <a:solidFill>
                <a:srgbClr val="000000"/>
              </a:solidFill>
              <a:latin typeface="Arial" panose="020B0604020202020204" pitchFamily="34" charset="0"/>
              <a:cs typeface="Arial" panose="020B0604020202020204" pitchFamily="34" charset="0"/>
            </a:endParaRPr>
          </a:p>
          <a:p>
            <a:pPr marL="800100" lvl="1" indent="-342900">
              <a:buClr>
                <a:srgbClr val="000000"/>
              </a:buClr>
              <a:buFont typeface="Arial" panose="020B0604020202020204" pitchFamily="34" charset="0"/>
              <a:buChar char="•"/>
            </a:pPr>
            <a:r>
              <a:rPr lang="en-US" sz="2200" dirty="0">
                <a:solidFill>
                  <a:srgbClr val="000000"/>
                </a:solidFill>
                <a:latin typeface="Arial"/>
                <a:ea typeface="Calibri"/>
                <a:cs typeface="Segoe UI"/>
              </a:rPr>
              <a:t>If you know your username but not your password, you can use the “Forgot Password” link on the Log In page. </a:t>
            </a:r>
            <a:endParaRPr lang="en-US" sz="2200" dirty="0">
              <a:solidFill>
                <a:srgbClr val="101D35"/>
              </a:solidFill>
              <a:latin typeface="Arial" panose="020B0604020202020204" pitchFamily="34" charset="0"/>
              <a:ea typeface="Calibri"/>
              <a:cs typeface="Arial" panose="020B0604020202020204" pitchFamily="34" charset="0"/>
            </a:endParaRPr>
          </a:p>
          <a:p>
            <a:pPr marL="800100" lvl="1" indent="-342900">
              <a:buClr>
                <a:srgbClr val="000000"/>
              </a:buClr>
              <a:buFont typeface="Arial" panose="020B0604020202020204" pitchFamily="34" charset="0"/>
              <a:buChar char="•"/>
            </a:pPr>
            <a:r>
              <a:rPr lang="en-US" sz="2200" dirty="0">
                <a:solidFill>
                  <a:srgbClr val="101D35"/>
                </a:solidFill>
                <a:latin typeface="Arial" panose="020B0604020202020204" pitchFamily="34" charset="0"/>
                <a:cs typeface="Arial" panose="020B0604020202020204" pitchFamily="34" charset="0"/>
              </a:rPr>
              <a:t>Then, users may request support as follows:</a:t>
            </a: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endParaRPr lang="en-US" dirty="0">
              <a:solidFill>
                <a:srgbClr val="101D35"/>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a:p>
            <a:pPr>
              <a:buClr>
                <a:srgbClr val="101D35"/>
              </a:buClr>
            </a:pPr>
            <a:endParaRPr lang="en-US" sz="1500" dirty="0">
              <a:solidFill>
                <a:srgbClr val="101D35"/>
              </a:solidFill>
              <a:latin typeface="Arial" panose="020B0604020202020204" pitchFamily="34" charset="0"/>
              <a:cs typeface="Arial" panose="020B0604020202020204" pitchFamily="34" charset="0"/>
            </a:endParaRPr>
          </a:p>
          <a:p>
            <a:pPr>
              <a:buClr>
                <a:srgbClr val="101D35"/>
              </a:buClr>
            </a:pPr>
            <a:endParaRPr lang="en-US" sz="1500" dirty="0">
              <a:solidFill>
                <a:srgbClr val="101D35"/>
              </a:solidFill>
              <a:latin typeface="Arial" panose="020B0604020202020204" pitchFamily="34" charset="0"/>
              <a:cs typeface="Arial" panose="020B0604020202020204" pitchFamily="34" charset="0"/>
            </a:endParaRPr>
          </a:p>
          <a:p>
            <a:pPr marL="342900" indent="-3429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What if I need to create more users for the MCAS Portal?</a:t>
            </a:r>
          </a:p>
          <a:p>
            <a:pPr marL="800100" lvl="1" indent="-342900">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Refer to the </a:t>
            </a:r>
            <a:r>
              <a:rPr lang="en-US" sz="2400" dirty="0">
                <a:solidFill>
                  <a:srgbClr val="000000"/>
                </a:solidFill>
                <a:latin typeface="Arial" panose="020B0604020202020204" pitchFamily="34" charset="0"/>
                <a:cs typeface="Arial" panose="020B0604020202020204" pitchFamily="34" charset="0"/>
                <a:hlinkClick r:id="rId3"/>
              </a:rPr>
              <a:t>MCAS Portal User Management Guide</a:t>
            </a:r>
            <a:r>
              <a:rPr lang="en-US" sz="2400" dirty="0">
                <a:solidFill>
                  <a:srgbClr val="000000"/>
                </a:solidFill>
                <a:latin typeface="Arial" panose="020B0604020202020204" pitchFamily="34" charset="0"/>
                <a:cs typeface="Arial" panose="020B0604020202020204" pitchFamily="34" charset="0"/>
              </a:rPr>
              <a:t>.</a:t>
            </a:r>
          </a:p>
          <a:p>
            <a:pPr marL="342900" indent="-3429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What if I’m unable to log in to the DESE Security Portal?</a:t>
            </a:r>
          </a:p>
          <a:p>
            <a:pPr marL="800100" lvl="1" indent="-342900">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Contact your </a:t>
            </a:r>
            <a:r>
              <a:rPr lang="en-US" sz="2400" dirty="0">
                <a:solidFill>
                  <a:schemeClr val="tx1"/>
                </a:solidFill>
                <a:latin typeface="Arial" panose="020B0604020202020204" pitchFamily="34" charset="0"/>
                <a:cs typeface="Arial" panose="020B0604020202020204" pitchFamily="34" charset="0"/>
                <a:hlinkClick r:id="rId4"/>
              </a:rPr>
              <a:t>District Directory Administrator</a:t>
            </a:r>
            <a:r>
              <a:rPr lang="en-US" sz="2400" dirty="0">
                <a:solidFill>
                  <a:schemeClr val="tx1"/>
                </a:solidFill>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endParaRPr lang="en-US" sz="2000" dirty="0">
              <a:solidFill>
                <a:schemeClr val="tx1"/>
              </a:solidFill>
            </a:endParaRPr>
          </a:p>
        </p:txBody>
      </p:sp>
      <p:graphicFrame>
        <p:nvGraphicFramePr>
          <p:cNvPr id="4" name="Table 3">
            <a:extLst>
              <a:ext uri="{FF2B5EF4-FFF2-40B4-BE49-F238E27FC236}">
                <a16:creationId xmlns:a16="http://schemas.microsoft.com/office/drawing/2014/main" id="{E7000AFD-5E77-D6E5-C21D-A5D784236445}"/>
              </a:ext>
            </a:extLst>
          </p:cNvPr>
          <p:cNvGraphicFramePr>
            <a:graphicFrameLocks noGrp="1"/>
          </p:cNvGraphicFramePr>
          <p:nvPr>
            <p:extLst>
              <p:ext uri="{D42A27DB-BD31-4B8C-83A1-F6EECF244321}">
                <p14:modId xmlns:p14="http://schemas.microsoft.com/office/powerpoint/2010/main" val="99743305"/>
              </p:ext>
            </p:extLst>
          </p:nvPr>
        </p:nvGraphicFramePr>
        <p:xfrm>
          <a:off x="960120" y="2331720"/>
          <a:ext cx="10271760" cy="2021840"/>
        </p:xfrm>
        <a:graphic>
          <a:graphicData uri="http://schemas.openxmlformats.org/drawingml/2006/table">
            <a:tbl>
              <a:tblPr firstRow="1" bandRow="1">
                <a:tableStyleId>{00A15C55-8517-42AA-B614-E9B94910E393}</a:tableStyleId>
              </a:tblPr>
              <a:tblGrid>
                <a:gridCol w="5135880">
                  <a:extLst>
                    <a:ext uri="{9D8B030D-6E8A-4147-A177-3AD203B41FA5}">
                      <a16:colId xmlns:a16="http://schemas.microsoft.com/office/drawing/2014/main" val="627627072"/>
                    </a:ext>
                  </a:extLst>
                </a:gridCol>
                <a:gridCol w="5135880">
                  <a:extLst>
                    <a:ext uri="{9D8B030D-6E8A-4147-A177-3AD203B41FA5}">
                      <a16:colId xmlns:a16="http://schemas.microsoft.com/office/drawing/2014/main" val="259380282"/>
                    </a:ext>
                  </a:extLst>
                </a:gridCol>
              </a:tblGrid>
              <a:tr h="370840">
                <a:tc>
                  <a:txBody>
                    <a:bodyPr/>
                    <a:lstStyle/>
                    <a:p>
                      <a:r>
                        <a:rPr lang="en-US" sz="1600">
                          <a:latin typeface="Arial" panose="020B0604020202020204" pitchFamily="34" charset="0"/>
                          <a:cs typeface="Arial" panose="020B0604020202020204" pitchFamily="34" charset="0"/>
                        </a:rPr>
                        <a:t>Role</a:t>
                      </a:r>
                    </a:p>
                  </a:txBody>
                  <a:tcPr/>
                </a:tc>
                <a:tc>
                  <a:txBody>
                    <a:bodyPr/>
                    <a:lstStyle/>
                    <a:p>
                      <a:r>
                        <a:rPr lang="en-US" sz="1600">
                          <a:latin typeface="Arial" panose="020B0604020202020204" pitchFamily="34" charset="0"/>
                          <a:cs typeface="Arial" panose="020B0604020202020204" pitchFamily="34" charset="0"/>
                        </a:rPr>
                        <a:t>Who to contact for support </a:t>
                      </a:r>
                    </a:p>
                  </a:txBody>
                  <a:tcPr/>
                </a:tc>
                <a:extLst>
                  <a:ext uri="{0D108BD9-81ED-4DB2-BD59-A6C34878D82A}">
                    <a16:rowId xmlns:a16="http://schemas.microsoft.com/office/drawing/2014/main" val="951844576"/>
                  </a:ext>
                </a:extLst>
              </a:tr>
              <a:tr h="370840">
                <a:tc>
                  <a:txBody>
                    <a:bodyPr/>
                    <a:lstStyle/>
                    <a:p>
                      <a:pPr lvl="0" fontAlgn="base">
                        <a:buClr>
                          <a:srgbClr val="101D35"/>
                        </a:buClr>
                        <a:buFont typeface="Arial" panose="020B0604020202020204" pitchFamily="34" charset="0"/>
                        <a:buNone/>
                      </a:pPr>
                      <a:r>
                        <a:rPr lang="en-US" sz="1800" b="0">
                          <a:solidFill>
                            <a:srgbClr val="000000"/>
                          </a:solidFill>
                          <a:effectLst/>
                          <a:latin typeface="Arial" panose="020B0604020202020204" pitchFamily="34" charset="0"/>
                          <a:cs typeface="Arial" panose="020B0604020202020204" pitchFamily="34" charset="0"/>
                        </a:rPr>
                        <a:t>Test administrators and school-level technology coordinators</a:t>
                      </a:r>
                      <a:endParaRPr lang="en-US" sz="18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1800" b="0" dirty="0">
                          <a:solidFill>
                            <a:srgbClr val="000000"/>
                          </a:solidFill>
                          <a:effectLst/>
                          <a:latin typeface="Arial" panose="020B0604020202020204" pitchFamily="34" charset="0"/>
                          <a:cs typeface="Arial" panose="020B0604020202020204" pitchFamily="34" charset="0"/>
                        </a:rPr>
                        <a:t>Their principal or school test coordinator</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95427"/>
                  </a:ext>
                </a:extLst>
              </a:tr>
              <a:tr h="370840">
                <a:tc>
                  <a:txBody>
                    <a:bodyPr/>
                    <a:lstStyle/>
                    <a:p>
                      <a:pPr lvl="0" fontAlgn="base">
                        <a:buClr>
                          <a:srgbClr val="101D35"/>
                        </a:buClr>
                        <a:buFont typeface="Arial" panose="020B0604020202020204" pitchFamily="34" charset="0"/>
                        <a:buNone/>
                      </a:pPr>
                      <a:r>
                        <a:rPr lang="en-US" sz="1800" b="0">
                          <a:solidFill>
                            <a:srgbClr val="000000"/>
                          </a:solidFill>
                          <a:effectLst/>
                          <a:latin typeface="Arial" panose="020B0604020202020204" pitchFamily="34" charset="0"/>
                          <a:cs typeface="Arial" panose="020B0604020202020204" pitchFamily="34" charset="0"/>
                        </a:rPr>
                        <a:t>Principals, school test coordinators, and district-level technology coordinators</a:t>
                      </a:r>
                      <a:endParaRPr lang="en-US" sz="1800" b="0" i="0">
                        <a:solidFill>
                          <a:srgbClr val="000000"/>
                        </a:solidFill>
                        <a:effectLst/>
                        <a:latin typeface="Arial" panose="020B0604020202020204" pitchFamily="34" charset="0"/>
                        <a:cs typeface="Arial" panose="020B0604020202020204" pitchFamily="34" charset="0"/>
                      </a:endParaRPr>
                    </a:p>
                  </a:txBody>
                  <a:tcPr/>
                </a:tc>
                <a:tc>
                  <a:txBody>
                    <a:bodyPr/>
                    <a:lstStyle/>
                    <a:p>
                      <a:r>
                        <a:rPr lang="en-US" sz="1800" b="0">
                          <a:solidFill>
                            <a:srgbClr val="000000"/>
                          </a:solidFill>
                          <a:effectLst/>
                          <a:latin typeface="Arial" panose="020B0604020202020204" pitchFamily="34" charset="0"/>
                          <a:cs typeface="Arial" panose="020B0604020202020204" pitchFamily="34" charset="0"/>
                        </a:rPr>
                        <a:t>Their district test coordinator</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9946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Arial" panose="020B0604020202020204" pitchFamily="34" charset="0"/>
                          <a:cs typeface="Arial" panose="020B0604020202020204" pitchFamily="34" charset="0"/>
                        </a:rPr>
                        <a:t>District test coordinators</a:t>
                      </a:r>
                      <a:endParaRPr lang="en-US" sz="1800" b="0">
                        <a:solidFill>
                          <a:srgbClr val="101D35"/>
                        </a:solidFill>
                        <a:latin typeface="Arial" panose="020B0604020202020204" pitchFamily="34" charset="0"/>
                        <a:cs typeface="Arial" panose="020B0604020202020204" pitchFamily="34" charset="0"/>
                      </a:endParaRPr>
                    </a:p>
                  </a:txBody>
                  <a:tcPr/>
                </a:tc>
                <a:tc>
                  <a:txBody>
                    <a:bodyPr/>
                    <a:lstStyle/>
                    <a:p>
                      <a:r>
                        <a:rPr lang="en-US" sz="1800" b="0" dirty="0">
                          <a:solidFill>
                            <a:srgbClr val="000000"/>
                          </a:solidFill>
                          <a:effectLst/>
                          <a:latin typeface="Arial" panose="020B0604020202020204" pitchFamily="34" charset="0"/>
                          <a:cs typeface="Arial" panose="020B0604020202020204" pitchFamily="34" charset="0"/>
                        </a:rPr>
                        <a:t>MCAS Service Center</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3606771"/>
                  </a:ext>
                </a:extLst>
              </a:tr>
            </a:tbl>
          </a:graphicData>
        </a:graphic>
      </p:graphicFrame>
    </p:spTree>
    <p:extLst>
      <p:ext uri="{BB962C8B-B14F-4D97-AF65-F5344CB8AC3E}">
        <p14:creationId xmlns:p14="http://schemas.microsoft.com/office/powerpoint/2010/main" val="284951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3"/>
              </a:rPr>
              <a:t>mcas@mass.gov</a:t>
            </a:r>
            <a:r>
              <a:rPr lang="en-US" dirty="0">
                <a:latin typeface="Arial" panose="020B0604020202020204" pitchFamily="34" charset="0"/>
                <a:cs typeface="Arial" panose="020B0604020202020204" pitchFamily="34" charset="0"/>
              </a:rPr>
              <a:t> </a:t>
            </a:r>
            <a:r>
              <a:rPr lang="en-US"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a:t>
            </a:r>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Logging in to the DESE Security Portal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pPr marL="45720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Log in to the Security Portal at </a:t>
            </a:r>
            <a:r>
              <a:rPr lang="en-US" dirty="0">
                <a:latin typeface="Arial" panose="020B0604020202020204" pitchFamily="34" charset="0"/>
                <a:cs typeface="Arial" panose="020B0604020202020204" pitchFamily="34" charset="0"/>
                <a:hlinkClick r:id="rId3"/>
              </a:rPr>
              <a:t>https://gateway.edu.state.ma.us/</a:t>
            </a:r>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E3CB2511-0E0A-79AB-099A-1B4AE04AC36A}"/>
              </a:ext>
            </a:extLst>
          </p:cNvPr>
          <p:cNvPicPr>
            <a:picLocks noChangeAspect="1"/>
          </p:cNvPicPr>
          <p:nvPr/>
        </p:nvPicPr>
        <p:blipFill>
          <a:blip r:embed="rId4"/>
          <a:stretch>
            <a:fillRect/>
          </a:stretch>
        </p:blipFill>
        <p:spPr>
          <a:xfrm>
            <a:off x="1685925" y="1946306"/>
            <a:ext cx="8991600" cy="3923870"/>
          </a:xfrm>
          <a:prstGeom prst="rect">
            <a:avLst/>
          </a:prstGeom>
        </p:spPr>
      </p:pic>
    </p:spTree>
    <p:extLst>
      <p:ext uri="{BB962C8B-B14F-4D97-AF65-F5344CB8AC3E}">
        <p14:creationId xmlns:p14="http://schemas.microsoft.com/office/powerpoint/2010/main" val="1315407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30528"/>
            <a:ext cx="11412500" cy="800851"/>
          </a:xfrm>
        </p:spPr>
        <p:txBody>
          <a:bodyPr>
            <a:noAutofit/>
          </a:bodyPr>
          <a:lstStyle/>
          <a:p>
            <a:r>
              <a:rPr lang="en-US" sz="4000" dirty="0">
                <a:latin typeface="Arial" panose="020B0604020202020204" pitchFamily="34" charset="0"/>
                <a:cs typeface="Arial" panose="020B0604020202020204" pitchFamily="34" charset="0"/>
              </a:rPr>
              <a:t>Accessing DropBox Central in the Security Portal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800" dirty="0">
                <a:solidFill>
                  <a:srgbClr val="000000"/>
                </a:solidFill>
                <a:latin typeface="Arial"/>
                <a:cs typeface="Arial"/>
              </a:rPr>
              <a:t>Enter your </a:t>
            </a:r>
            <a:r>
              <a:rPr lang="en-US" sz="2800" b="1" dirty="0">
                <a:solidFill>
                  <a:srgbClr val="000000"/>
                </a:solidFill>
                <a:latin typeface="Arial"/>
                <a:cs typeface="Arial"/>
              </a:rPr>
              <a:t>username </a:t>
            </a:r>
            <a:r>
              <a:rPr lang="en-US" sz="2800" dirty="0">
                <a:solidFill>
                  <a:srgbClr val="000000"/>
                </a:solidFill>
                <a:latin typeface="Arial"/>
                <a:cs typeface="Arial"/>
              </a:rPr>
              <a:t>and </a:t>
            </a:r>
            <a:r>
              <a:rPr lang="en-US" sz="2800" b="1" dirty="0">
                <a:solidFill>
                  <a:srgbClr val="000000"/>
                </a:solidFill>
                <a:latin typeface="Arial"/>
                <a:cs typeface="Arial"/>
              </a:rPr>
              <a:t>password</a:t>
            </a:r>
            <a:r>
              <a:rPr lang="en-US" sz="2800" dirty="0">
                <a:solidFill>
                  <a:srgbClr val="000000"/>
                </a:solidFill>
                <a:latin typeface="Arial"/>
                <a:cs typeface="Arial"/>
              </a:rPr>
              <a:t>.</a:t>
            </a:r>
          </a:p>
          <a:p>
            <a:pPr marL="457200" indent="-457200">
              <a:buClr>
                <a:srgbClr val="000000"/>
              </a:buClr>
              <a:buFont typeface="Arial" panose="020B0604020202020204" pitchFamily="34" charset="0"/>
              <a:buChar char="•"/>
            </a:pPr>
            <a:r>
              <a:rPr lang="en-US" sz="2800" dirty="0">
                <a:solidFill>
                  <a:srgbClr val="000000"/>
                </a:solidFill>
                <a:latin typeface="Arial"/>
                <a:cs typeface="Arial"/>
              </a:rPr>
              <a:t>You will then see an </a:t>
            </a:r>
            <a:r>
              <a:rPr lang="en-US" sz="2800" b="1" dirty="0">
                <a:solidFill>
                  <a:srgbClr val="000000"/>
                </a:solidFill>
                <a:latin typeface="Arial"/>
                <a:cs typeface="Arial"/>
              </a:rPr>
              <a:t>Application List</a:t>
            </a:r>
            <a:r>
              <a:rPr lang="en-US" sz="2800" dirty="0">
                <a:solidFill>
                  <a:srgbClr val="000000"/>
                </a:solidFill>
                <a:latin typeface="Arial"/>
                <a:cs typeface="Arial"/>
              </a:rPr>
              <a:t>.</a:t>
            </a:r>
          </a:p>
          <a:p>
            <a:pPr marL="457200" indent="-457200">
              <a:buClr>
                <a:srgbClr val="000000"/>
              </a:buClr>
              <a:buFont typeface="Arial" panose="020B0604020202020204" pitchFamily="34" charset="0"/>
              <a:buChar char="•"/>
            </a:pPr>
            <a:r>
              <a:rPr lang="en-US" sz="2800" dirty="0">
                <a:solidFill>
                  <a:srgbClr val="000000"/>
                </a:solidFill>
                <a:latin typeface="Arial"/>
                <a:cs typeface="Arial"/>
              </a:rPr>
              <a:t>Select </a:t>
            </a:r>
            <a:r>
              <a:rPr lang="en-US" sz="2800" b="1" dirty="0">
                <a:solidFill>
                  <a:srgbClr val="000000"/>
                </a:solidFill>
                <a:latin typeface="Arial"/>
                <a:cs typeface="Arial"/>
              </a:rPr>
              <a:t>DropBox Central.</a:t>
            </a:r>
          </a:p>
          <a:p>
            <a:pPr marL="457200" indent="-457200">
              <a:buClr>
                <a:srgbClr val="000000"/>
              </a:buClr>
              <a:buFont typeface="Arial" panose="020B0604020202020204" pitchFamily="34" charset="0"/>
              <a:buChar char="•"/>
            </a:pPr>
            <a:r>
              <a:rPr lang="en-US" sz="2800" dirty="0">
                <a:solidFill>
                  <a:srgbClr val="000000"/>
                </a:solidFill>
                <a:latin typeface="Arial"/>
                <a:cs typeface="Arial"/>
              </a:rPr>
              <a:t>Select </a:t>
            </a:r>
            <a:r>
              <a:rPr lang="en-US" sz="2800" b="1" dirty="0">
                <a:solidFill>
                  <a:srgbClr val="000000"/>
                </a:solidFill>
                <a:latin typeface="Arial"/>
                <a:cs typeface="Arial"/>
              </a:rPr>
              <a:t>MCAS </a:t>
            </a:r>
            <a:r>
              <a:rPr lang="en-US" b="1" dirty="0">
                <a:solidFill>
                  <a:srgbClr val="000000"/>
                </a:solidFill>
                <a:latin typeface="Arial"/>
                <a:cs typeface="Arial"/>
              </a:rPr>
              <a:t>2025</a:t>
            </a:r>
            <a:r>
              <a:rPr lang="en-US" sz="2800" b="1" dirty="0">
                <a:solidFill>
                  <a:srgbClr val="000000"/>
                </a:solidFill>
                <a:latin typeface="Arial"/>
                <a:cs typeface="Arial"/>
              </a:rPr>
              <a:t> Data. </a:t>
            </a:r>
          </a:p>
          <a:p>
            <a:pPr marL="457200" indent="-457200">
              <a:buClr>
                <a:srgbClr val="000000"/>
              </a:buClr>
              <a:buFont typeface="Arial" panose="020B0604020202020204" pitchFamily="34" charset="0"/>
              <a:buChar char="•"/>
            </a:pPr>
            <a:r>
              <a:rPr lang="en-US" sz="2800" dirty="0">
                <a:solidFill>
                  <a:srgbClr val="000000"/>
                </a:solidFill>
                <a:latin typeface="Arial"/>
                <a:cs typeface="Arial"/>
              </a:rPr>
              <a:t>Click </a:t>
            </a:r>
            <a:r>
              <a:rPr lang="en-US" b="1" dirty="0" err="1">
                <a:solidFill>
                  <a:srgbClr val="000000"/>
                </a:solidFill>
                <a:latin typeface="Arial"/>
                <a:cs typeface="Arial"/>
              </a:rPr>
              <a:t>OutBox</a:t>
            </a:r>
            <a:r>
              <a:rPr lang="en-US" sz="2800" b="1" dirty="0">
                <a:solidFill>
                  <a:srgbClr val="000000"/>
                </a:solidFill>
                <a:latin typeface="Arial"/>
                <a:cs typeface="Arial"/>
              </a:rPr>
              <a:t>.</a:t>
            </a:r>
          </a:p>
          <a:p>
            <a:pPr>
              <a:buClr>
                <a:srgbClr val="000000"/>
              </a:buClr>
            </a:pPr>
            <a:endParaRPr lang="en-US" sz="2800" b="1" dirty="0">
              <a:solidFill>
                <a:srgbClr val="000000"/>
              </a:solidFill>
              <a:latin typeface="Arial"/>
              <a:cs typeface="Arial"/>
            </a:endParaRPr>
          </a:p>
          <a:p>
            <a:endParaRPr lang="en-US" dirty="0"/>
          </a:p>
        </p:txBody>
      </p:sp>
      <p:pic>
        <p:nvPicPr>
          <p:cNvPr id="7" name="Picture 6" descr="Image displays Dropbox in Security Portal">
            <a:extLst>
              <a:ext uri="{FF2B5EF4-FFF2-40B4-BE49-F238E27FC236}">
                <a16:creationId xmlns:a16="http://schemas.microsoft.com/office/drawing/2014/main" id="{C5C1CBC7-D539-4BEE-BFF4-CA9F9E177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468" y="3434257"/>
            <a:ext cx="2127996" cy="28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C9AF384-AFB1-F564-E56A-9AD9439B83B2}"/>
              </a:ext>
            </a:extLst>
          </p:cNvPr>
          <p:cNvPicPr>
            <a:picLocks noChangeAspect="1"/>
          </p:cNvPicPr>
          <p:nvPr/>
        </p:nvPicPr>
        <p:blipFill>
          <a:blip r:embed="rId4"/>
          <a:stretch>
            <a:fillRect/>
          </a:stretch>
        </p:blipFill>
        <p:spPr>
          <a:xfrm>
            <a:off x="5703358" y="2340504"/>
            <a:ext cx="6024034" cy="4410075"/>
          </a:xfrm>
          <a:prstGeom prst="rect">
            <a:avLst/>
          </a:prstGeom>
        </p:spPr>
      </p:pic>
    </p:spTree>
    <p:extLst>
      <p:ext uri="{BB962C8B-B14F-4D97-AF65-F5344CB8AC3E}">
        <p14:creationId xmlns:p14="http://schemas.microsoft.com/office/powerpoint/2010/main" val="4023939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1ABA-A1D3-62E4-C272-A706DD5F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D7E7E-BF5B-403E-67EE-110CB2DB7118}"/>
              </a:ext>
            </a:extLst>
          </p:cNvPr>
          <p:cNvSpPr>
            <a:spLocks noGrp="1"/>
          </p:cNvSpPr>
          <p:nvPr>
            <p:ph type="title"/>
          </p:nvPr>
        </p:nvSpPr>
        <p:spPr>
          <a:xfrm>
            <a:off x="465991" y="399675"/>
            <a:ext cx="11412500" cy="800851"/>
          </a:xfrm>
        </p:spPr>
        <p:txBody>
          <a:bodyPr>
            <a:noAutofit/>
          </a:bodyPr>
          <a:lstStyle/>
          <a:p>
            <a:r>
              <a:rPr lang="en-US" sz="4000" dirty="0">
                <a:latin typeface="Arial" panose="020B0604020202020204" pitchFamily="34" charset="0"/>
                <a:cs typeface="Arial" panose="020B0604020202020204" pitchFamily="34" charset="0"/>
              </a:rPr>
              <a:t>Accessing DropBox Central in the Security Portal </a:t>
            </a:r>
            <a:r>
              <a:rPr lang="en-US" sz="4000" i="1" dirty="0">
                <a:latin typeface="Arial" panose="020B0604020202020204" pitchFamily="34" charset="0"/>
                <a:cs typeface="Arial" panose="020B0604020202020204" pitchFamily="34" charset="0"/>
              </a:rPr>
              <a:t>(cont’d) </a:t>
            </a:r>
          </a:p>
        </p:txBody>
      </p:sp>
      <p:sp>
        <p:nvSpPr>
          <p:cNvPr id="3" name="Text Placeholder 2">
            <a:extLst>
              <a:ext uri="{FF2B5EF4-FFF2-40B4-BE49-F238E27FC236}">
                <a16:creationId xmlns:a16="http://schemas.microsoft.com/office/drawing/2014/main" id="{0FB3B74B-6DFD-B7A6-CC75-2E972C1AFF9B}"/>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800" dirty="0">
                <a:solidFill>
                  <a:srgbClr val="000000"/>
                </a:solidFill>
                <a:latin typeface="Arial"/>
                <a:cs typeface="Arial"/>
              </a:rPr>
              <a:t>Scroll </a:t>
            </a:r>
            <a:r>
              <a:rPr lang="en-US" dirty="0">
                <a:solidFill>
                  <a:srgbClr val="000000"/>
                </a:solidFill>
                <a:latin typeface="Arial"/>
                <a:cs typeface="Arial"/>
              </a:rPr>
              <a:t>down to the bottom to click additional page numbers, if needed. </a:t>
            </a:r>
          </a:p>
          <a:p>
            <a:pPr>
              <a:buClr>
                <a:srgbClr val="000000"/>
              </a:buClr>
            </a:pPr>
            <a:endParaRPr lang="en-US" sz="2800" b="1" dirty="0">
              <a:solidFill>
                <a:srgbClr val="000000"/>
              </a:solidFill>
              <a:latin typeface="Arial"/>
              <a:cs typeface="Arial"/>
            </a:endParaRPr>
          </a:p>
          <a:p>
            <a:endParaRPr lang="en-US" dirty="0"/>
          </a:p>
        </p:txBody>
      </p:sp>
      <p:pic>
        <p:nvPicPr>
          <p:cNvPr id="1028" name="Picture 4">
            <a:extLst>
              <a:ext uri="{FF2B5EF4-FFF2-40B4-BE49-F238E27FC236}">
                <a16:creationId xmlns:a16="http://schemas.microsoft.com/office/drawing/2014/main" id="{D1B698EC-A42D-3B6A-8A2F-27FFE5B7A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47" y="2349153"/>
            <a:ext cx="9840988" cy="370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479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44726" y="149916"/>
            <a:ext cx="10990385" cy="800851"/>
          </a:xfrm>
        </p:spPr>
        <p:txBody>
          <a:bodyPr>
            <a:normAutofit/>
          </a:bodyPr>
          <a:lstStyle/>
          <a:p>
            <a:r>
              <a:rPr lang="en-US" sz="4000" dirty="0">
                <a:latin typeface="Arial"/>
                <a:cs typeface="Arial"/>
              </a:rPr>
              <a:t>The .CSV File for MCAS Test Administrations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359664" y="1019908"/>
            <a:ext cx="10990385" cy="4992773"/>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400" dirty="0">
                <a:solidFill>
                  <a:srgbClr val="000000"/>
                </a:solidFill>
                <a:latin typeface="Arial"/>
                <a:cs typeface="Arial"/>
              </a:rPr>
              <a:t>DESE will post .CSV files to </a:t>
            </a:r>
            <a:r>
              <a:rPr lang="en-US" sz="2400" dirty="0" err="1">
                <a:solidFill>
                  <a:srgbClr val="000000"/>
                </a:solidFill>
                <a:latin typeface="Arial"/>
                <a:cs typeface="Arial"/>
              </a:rPr>
              <a:t>DropBoxes</a:t>
            </a:r>
            <a:r>
              <a:rPr lang="en-US" sz="2400" dirty="0">
                <a:solidFill>
                  <a:srgbClr val="000000"/>
                </a:solidFill>
                <a:latin typeface="Arial"/>
                <a:cs typeface="Arial"/>
              </a:rPr>
              <a:t> on the first day of the </a:t>
            </a:r>
            <a:r>
              <a:rPr lang="en-US" sz="2400">
                <a:solidFill>
                  <a:srgbClr val="000000"/>
                </a:solidFill>
                <a:latin typeface="Arial"/>
                <a:cs typeface="Arial"/>
              </a:rPr>
              <a:t>Student Registration </a:t>
            </a:r>
            <a:r>
              <a:rPr lang="en-US" sz="2400" dirty="0">
                <a:solidFill>
                  <a:srgbClr val="000000"/>
                </a:solidFill>
                <a:latin typeface="Arial"/>
                <a:cs typeface="Arial"/>
              </a:rPr>
              <a:t>window of each administration.</a:t>
            </a:r>
          </a:p>
          <a:p>
            <a:pPr marL="457200" indent="-457200">
              <a:buClr>
                <a:srgbClr val="000000"/>
              </a:buClr>
              <a:buFont typeface="Arial" panose="020B0604020202020204" pitchFamily="34" charset="0"/>
              <a:buChar char="•"/>
            </a:pPr>
            <a:r>
              <a:rPr lang="en-US" sz="2400" dirty="0">
                <a:solidFill>
                  <a:srgbClr val="000000"/>
                </a:solidFill>
                <a:latin typeface="Arial"/>
                <a:cs typeface="Arial"/>
              </a:rPr>
              <a:t>Locate the .CSV file (e.g., “</a:t>
            </a:r>
            <a:r>
              <a:rPr lang="en-US" sz="2400" b="1" dirty="0">
                <a:solidFill>
                  <a:srgbClr val="000000"/>
                </a:solidFill>
                <a:latin typeface="Arial"/>
                <a:cs typeface="Arial"/>
              </a:rPr>
              <a:t>Spring2025…Registration</a:t>
            </a:r>
            <a:r>
              <a:rPr lang="en-US" sz="2400" dirty="0">
                <a:solidFill>
                  <a:srgbClr val="000000"/>
                </a:solidFill>
                <a:latin typeface="Arial"/>
                <a:cs typeface="Arial"/>
              </a:rPr>
              <a:t>) and save it to your computer.</a:t>
            </a:r>
          </a:p>
          <a:p>
            <a:pPr marL="457200" indent="-457200">
              <a:buClr>
                <a:srgbClr val="000000"/>
              </a:buClr>
              <a:buFont typeface="Arial" panose="020B0604020202020204" pitchFamily="34" charset="0"/>
              <a:buChar char="•"/>
            </a:pPr>
            <a:r>
              <a:rPr lang="en-US" sz="2400" dirty="0">
                <a:solidFill>
                  <a:srgbClr val="000000"/>
                </a:solidFill>
                <a:latin typeface="Arial"/>
                <a:cs typeface="Arial"/>
              </a:rPr>
              <a:t>The .CSV files reflect enrollment as of approximately 2</a:t>
            </a:r>
            <a:r>
              <a:rPr lang="en-US"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a:cs typeface="Arial"/>
              </a:rPr>
              <a:t>3 weeks before the opening of each window. </a:t>
            </a:r>
          </a:p>
          <a:p>
            <a:pPr marL="457200" indent="-457200">
              <a:buClr>
                <a:srgbClr val="000000"/>
              </a:buClr>
              <a:buFont typeface="Arial" panose="020B0604020202020204" pitchFamily="34" charset="0"/>
              <a:buChar char="•"/>
            </a:pPr>
            <a:r>
              <a:rPr lang="en-US" sz="2400" dirty="0">
                <a:solidFill>
                  <a:srgbClr val="000000"/>
                </a:solidFill>
                <a:latin typeface="Arial"/>
                <a:cs typeface="Arial"/>
              </a:rPr>
              <a:t>Selected accommodations are prepopulated as follows (note: grade 3 accommodations are not prepopulated). </a:t>
            </a:r>
            <a:endParaRPr lang="en-US" sz="2400" dirty="0">
              <a:solidFill>
                <a:srgbClr val="000000"/>
              </a:solidFill>
            </a:endParaRPr>
          </a:p>
        </p:txBody>
      </p:sp>
      <p:graphicFrame>
        <p:nvGraphicFramePr>
          <p:cNvPr id="4" name="Table 5">
            <a:extLst>
              <a:ext uri="{FF2B5EF4-FFF2-40B4-BE49-F238E27FC236}">
                <a16:creationId xmlns:a16="http://schemas.microsoft.com/office/drawing/2014/main" id="{8ADFE11A-0198-4CD9-8BB1-432C2D3701F4}"/>
              </a:ext>
            </a:extLst>
          </p:cNvPr>
          <p:cNvGraphicFramePr>
            <a:graphicFrameLocks noGrp="1"/>
          </p:cNvGraphicFramePr>
          <p:nvPr>
            <p:extLst>
              <p:ext uri="{D42A27DB-BD31-4B8C-83A1-F6EECF244321}">
                <p14:modId xmlns:p14="http://schemas.microsoft.com/office/powerpoint/2010/main" val="3597498865"/>
              </p:ext>
            </p:extLst>
          </p:nvPr>
        </p:nvGraphicFramePr>
        <p:xfrm>
          <a:off x="264368" y="4089933"/>
          <a:ext cx="11663264" cy="2528700"/>
        </p:xfrm>
        <a:graphic>
          <a:graphicData uri="http://schemas.openxmlformats.org/drawingml/2006/table">
            <a:tbl>
              <a:tblPr firstRow="1" bandRow="1">
                <a:tableStyleId>{5C22544A-7EE6-4342-B048-85BDC9FD1C3A}</a:tableStyleId>
              </a:tblPr>
              <a:tblGrid>
                <a:gridCol w="3344688">
                  <a:extLst>
                    <a:ext uri="{9D8B030D-6E8A-4147-A177-3AD203B41FA5}">
                      <a16:colId xmlns:a16="http://schemas.microsoft.com/office/drawing/2014/main" val="217649912"/>
                    </a:ext>
                  </a:extLst>
                </a:gridCol>
                <a:gridCol w="3224465">
                  <a:extLst>
                    <a:ext uri="{9D8B030D-6E8A-4147-A177-3AD203B41FA5}">
                      <a16:colId xmlns:a16="http://schemas.microsoft.com/office/drawing/2014/main" val="1366727680"/>
                    </a:ext>
                  </a:extLst>
                </a:gridCol>
                <a:gridCol w="5094111">
                  <a:extLst>
                    <a:ext uri="{9D8B030D-6E8A-4147-A177-3AD203B41FA5}">
                      <a16:colId xmlns:a16="http://schemas.microsoft.com/office/drawing/2014/main" val="1044196153"/>
                    </a:ext>
                  </a:extLst>
                </a:gridCol>
              </a:tblGrid>
              <a:tr h="452850">
                <a:tc>
                  <a:txBody>
                    <a:bodyPr/>
                    <a:lstStyle/>
                    <a:p>
                      <a:r>
                        <a:rPr lang="en-US" dirty="0">
                          <a:latin typeface="Arial" panose="020B0604020202020204" pitchFamily="34" charset="0"/>
                          <a:cs typeface="Arial" panose="020B0604020202020204" pitchFamily="34" charset="0"/>
                        </a:rPr>
                        <a:t>Subject</a:t>
                      </a:r>
                    </a:p>
                  </a:txBody>
                  <a:tcPr/>
                </a:tc>
                <a:tc>
                  <a:txBody>
                    <a:bodyPr/>
                    <a:lstStyle/>
                    <a:p>
                      <a:r>
                        <a:rPr lang="en-US" dirty="0">
                          <a:latin typeface="Arial" panose="020B0604020202020204" pitchFamily="34" charset="0"/>
                          <a:cs typeface="Arial" panose="020B0604020202020204" pitchFamily="34" charset="0"/>
                        </a:rPr>
                        <a:t>Spring 2025 Grades</a:t>
                      </a:r>
                    </a:p>
                  </a:txBody>
                  <a:tcPr/>
                </a:tc>
                <a:tc>
                  <a:txBody>
                    <a:bodyPr/>
                    <a:lstStyle/>
                    <a:p>
                      <a:r>
                        <a:rPr lang="en-US">
                          <a:latin typeface="Arial" panose="020B0604020202020204" pitchFamily="34" charset="0"/>
                          <a:cs typeface="Arial" panose="020B0604020202020204" pitchFamily="34" charset="0"/>
                        </a:rPr>
                        <a:t>Source of Accommodations Data</a:t>
                      </a:r>
                    </a:p>
                  </a:txBody>
                  <a:tcPr/>
                </a:tc>
                <a:extLst>
                  <a:ext uri="{0D108BD9-81ED-4DB2-BD59-A6C34878D82A}">
                    <a16:rowId xmlns:a16="http://schemas.microsoft.com/office/drawing/2014/main" val="2326155969"/>
                  </a:ext>
                </a:extLst>
              </a:tr>
              <a:tr h="415170">
                <a:tc>
                  <a:txBody>
                    <a:bodyPr/>
                    <a:lstStyle/>
                    <a:p>
                      <a:r>
                        <a:rPr lang="en-US">
                          <a:latin typeface="Arial" panose="020B0604020202020204" pitchFamily="34" charset="0"/>
                          <a:cs typeface="Arial" panose="020B0604020202020204" pitchFamily="34" charset="0"/>
                        </a:rPr>
                        <a:t>ELA and Math </a:t>
                      </a:r>
                    </a:p>
                  </a:txBody>
                  <a:tcPr/>
                </a:tc>
                <a:tc>
                  <a:txBody>
                    <a:bodyPr/>
                    <a:lstStyle/>
                    <a:p>
                      <a:r>
                        <a:rPr lang="en-US" sz="1800">
                          <a:latin typeface="Arial" panose="020B0604020202020204" pitchFamily="34" charset="0"/>
                          <a:cs typeface="Arial" panose="020B0604020202020204" pitchFamily="34" charset="0"/>
                        </a:rPr>
                        <a:t>Grades 4–8</a:t>
                      </a:r>
                      <a:endParaRPr lang="en-US">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Grades 3–7 Spring 2024 in those subjects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0029581"/>
                  </a:ext>
                </a:extLst>
              </a:tr>
              <a:tr h="415170">
                <a:tc>
                  <a:txBody>
                    <a:bodyPr/>
                    <a:lstStyle/>
                    <a:p>
                      <a:r>
                        <a:rPr lang="en-US" dirty="0">
                          <a:latin typeface="Arial" panose="020B0604020202020204" pitchFamily="34" charset="0"/>
                          <a:cs typeface="Arial" panose="020B0604020202020204" pitchFamily="34" charset="0"/>
                        </a:rPr>
                        <a:t>ELA and Math</a:t>
                      </a:r>
                    </a:p>
                  </a:txBody>
                  <a:tcPr/>
                </a:tc>
                <a:tc>
                  <a:txBody>
                    <a:bodyPr/>
                    <a:lstStyle/>
                    <a:p>
                      <a:r>
                        <a:rPr lang="en-US" sz="1800" dirty="0">
                          <a:latin typeface="Arial" panose="020B0604020202020204" pitchFamily="34" charset="0"/>
                          <a:cs typeface="Arial" panose="020B0604020202020204" pitchFamily="34" charset="0"/>
                        </a:rPr>
                        <a:t>Grade 10</a:t>
                      </a:r>
                      <a:endParaRPr lang="en-US"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Grade 8 Spring 2023 in those subjects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4532663"/>
                  </a:ext>
                </a:extLst>
              </a:tr>
              <a:tr h="415170">
                <a:tc>
                  <a:txBody>
                    <a:bodyPr/>
                    <a:lstStyle/>
                    <a:p>
                      <a:r>
                        <a:rPr lang="en-US">
                          <a:latin typeface="Arial" panose="020B0604020202020204" pitchFamily="34" charset="0"/>
                          <a:cs typeface="Arial" panose="020B0604020202020204" pitchFamily="34" charset="0"/>
                        </a:rPr>
                        <a:t>STE for grades 5 and 8</a:t>
                      </a:r>
                    </a:p>
                  </a:txBody>
                  <a:tcPr/>
                </a:tc>
                <a:tc>
                  <a:txBody>
                    <a:bodyPr/>
                    <a:lstStyle/>
                    <a:p>
                      <a:r>
                        <a:rPr lang="en-US" sz="1800" dirty="0">
                          <a:latin typeface="Arial" panose="020B0604020202020204" pitchFamily="34" charset="0"/>
                          <a:cs typeface="Arial" panose="020B0604020202020204" pitchFamily="34" charset="0"/>
                        </a:rPr>
                        <a:t>Grades 5 and 8</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Grades 4 and 7 Math Spring 2024</a:t>
                      </a:r>
                    </a:p>
                  </a:txBody>
                  <a:tcPr/>
                </a:tc>
                <a:extLst>
                  <a:ext uri="{0D108BD9-81ED-4DB2-BD59-A6C34878D82A}">
                    <a16:rowId xmlns:a16="http://schemas.microsoft.com/office/drawing/2014/main" val="2812805613"/>
                  </a:ext>
                </a:extLst>
              </a:tr>
              <a:tr h="415170">
                <a:tc>
                  <a:txBody>
                    <a:bodyPr/>
                    <a:lstStyle/>
                    <a:p>
                      <a:r>
                        <a:rPr lang="en-US" dirty="0">
                          <a:latin typeface="Arial" panose="020B0604020202020204" pitchFamily="34" charset="0"/>
                          <a:cs typeface="Arial" panose="020B0604020202020204" pitchFamily="34" charset="0"/>
                        </a:rPr>
                        <a:t>Civics</a:t>
                      </a:r>
                    </a:p>
                  </a:txBody>
                  <a:tcPr/>
                </a:tc>
                <a:tc>
                  <a:txBody>
                    <a:bodyPr/>
                    <a:lstStyle/>
                    <a:p>
                      <a:r>
                        <a:rPr lang="en-US" dirty="0">
                          <a:latin typeface="Arial" panose="020B0604020202020204" pitchFamily="34" charset="0"/>
                          <a:cs typeface="Arial" panose="020B0604020202020204" pitchFamily="34" charset="0"/>
                        </a:rPr>
                        <a:t>Grade 8 </a:t>
                      </a:r>
                    </a:p>
                  </a:txBody>
                  <a:tcPr/>
                </a:tc>
                <a:tc>
                  <a:txBody>
                    <a:bodyPr/>
                    <a:lstStyle/>
                    <a:p>
                      <a:r>
                        <a:rPr lang="en-US" dirty="0">
                          <a:latin typeface="Arial" panose="020B0604020202020204" pitchFamily="34" charset="0"/>
                          <a:cs typeface="Arial" panose="020B0604020202020204" pitchFamily="34" charset="0"/>
                        </a:rPr>
                        <a:t>Grade 7 Math Spring 2024</a:t>
                      </a:r>
                    </a:p>
                  </a:txBody>
                  <a:tcPr/>
                </a:tc>
                <a:extLst>
                  <a:ext uri="{0D108BD9-81ED-4DB2-BD59-A6C34878D82A}">
                    <a16:rowId xmlns:a16="http://schemas.microsoft.com/office/drawing/2014/main" val="460734227"/>
                  </a:ext>
                </a:extLst>
              </a:tr>
              <a:tr h="415170">
                <a:tc>
                  <a:txBody>
                    <a:bodyPr/>
                    <a:lstStyle/>
                    <a:p>
                      <a:r>
                        <a:rPr lang="en-US" dirty="0">
                          <a:latin typeface="Arial" panose="020B0604020202020204" pitchFamily="34" charset="0"/>
                          <a:cs typeface="Arial" panose="020B0604020202020204" pitchFamily="34" charset="0"/>
                        </a:rPr>
                        <a:t>High School Science</a:t>
                      </a:r>
                    </a:p>
                  </a:txBody>
                  <a:tcPr/>
                </a:tc>
                <a:tc>
                  <a:txBody>
                    <a:bodyPr/>
                    <a:lstStyle/>
                    <a:p>
                      <a:r>
                        <a:rPr lang="en-US" dirty="0">
                          <a:latin typeface="Arial" panose="020B0604020202020204" pitchFamily="34" charset="0"/>
                          <a:cs typeface="Arial" panose="020B0604020202020204" pitchFamily="34" charset="0"/>
                        </a:rPr>
                        <a:t>Grades 9 and 10 </a:t>
                      </a:r>
                    </a:p>
                  </a:txBody>
                  <a:tcPr/>
                </a:tc>
                <a:tc>
                  <a:txBody>
                    <a:bodyPr/>
                    <a:lstStyle/>
                    <a:p>
                      <a:r>
                        <a:rPr lang="en-US" dirty="0">
                          <a:latin typeface="Arial" panose="020B0604020202020204" pitchFamily="34" charset="0"/>
                          <a:cs typeface="Arial" panose="020B0604020202020204" pitchFamily="34" charset="0"/>
                        </a:rPr>
                        <a:t>Grade 8 STE Spring 2023</a:t>
                      </a:r>
                    </a:p>
                  </a:txBody>
                  <a:tcPr/>
                </a:tc>
                <a:extLst>
                  <a:ext uri="{0D108BD9-81ED-4DB2-BD59-A6C34878D82A}">
                    <a16:rowId xmlns:a16="http://schemas.microsoft.com/office/drawing/2014/main" val="2979586687"/>
                  </a:ext>
                </a:extLst>
              </a:tr>
            </a:tbl>
          </a:graphicData>
        </a:graphic>
      </p:graphicFrame>
    </p:spTree>
    <p:extLst>
      <p:ext uri="{BB962C8B-B14F-4D97-AF65-F5344CB8AC3E}">
        <p14:creationId xmlns:p14="http://schemas.microsoft.com/office/powerpoint/2010/main" val="4043189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53294"/>
            <a:ext cx="10990385" cy="800851"/>
          </a:xfrm>
        </p:spPr>
        <p:txBody>
          <a:bodyPr>
            <a:normAutofit/>
          </a:bodyPr>
          <a:lstStyle/>
          <a:p>
            <a:r>
              <a:rPr lang="en-US" sz="4000">
                <a:latin typeface="Arial" panose="020B0604020202020204" pitchFamily="34" charset="0"/>
                <a:cs typeface="Arial" panose="020B0604020202020204" pitchFamily="34" charset="0"/>
              </a:rPr>
              <a:t>Frequently Asked Questions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386375" cy="4994226"/>
          </a:xfrm>
        </p:spPr>
        <p:txBody>
          <a:bodyPr vert="horz" lIns="91440" tIns="45720" rIns="91440" bIns="45720" rtlCol="0" anchor="t">
            <a:normAutofit/>
          </a:bodyPr>
          <a:lstStyle/>
          <a:p>
            <a:pPr marL="457200" indent="-457200">
              <a:buClr>
                <a:srgbClr val="000000"/>
              </a:buClr>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What if a student doesn’t have a SASID?</a:t>
            </a:r>
          </a:p>
          <a:p>
            <a:pPr marL="914400" lvl="1" indent="-457200">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Search for claimed students in Edwin Analytics Student Profile Report (PR600).</a:t>
            </a:r>
          </a:p>
          <a:p>
            <a:pPr marL="914400" lvl="1" indent="-457200">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not found in PR600, call your district SIMS contact to create a new SASID, or locate the student’s existing SASID from the prior school, if applicable. </a:t>
            </a:r>
          </a:p>
          <a:p>
            <a:pPr marL="914400" lvl="1" indent="-457200">
              <a:buClr>
                <a:srgbClr val="000000"/>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you do not have a student’s SASID by the file import deadline, assign a “fake” 10-digit SASID starting with “8” (instead of “10”). Update the SASID in the MCAS Portal as soon as you receive the actual SASID.</a:t>
            </a:r>
          </a:p>
          <a:p>
            <a:endParaRPr lang="en-US" dirty="0"/>
          </a:p>
        </p:txBody>
      </p:sp>
    </p:spTree>
    <p:extLst>
      <p:ext uri="{BB962C8B-B14F-4D97-AF65-F5344CB8AC3E}">
        <p14:creationId xmlns:p14="http://schemas.microsoft.com/office/powerpoint/2010/main" val="253488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Demonstrations: Tasks before Importing the File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fontScale="92500" lnSpcReduction="10000"/>
          </a:bodyPr>
          <a:lstStyle/>
          <a:p>
            <a:pPr marL="457200" indent="-457200">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Locating the MCAS Student Registration Guide </a:t>
            </a:r>
          </a:p>
          <a:p>
            <a:pPr marL="457200" indent="-457200">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Opening the .CSV file downloaded from </a:t>
            </a:r>
            <a:r>
              <a:rPr lang="en-US" sz="2800" dirty="0" err="1">
                <a:solidFill>
                  <a:srgbClr val="000000"/>
                </a:solidFill>
                <a:latin typeface="Arial" panose="020B0604020202020204" pitchFamily="34" charset="0"/>
                <a:cs typeface="Arial" panose="020B0604020202020204" pitchFamily="34" charset="0"/>
              </a:rPr>
              <a:t>DropBox</a:t>
            </a:r>
            <a:r>
              <a:rPr lang="en-US" sz="2800" dirty="0">
                <a:solidFill>
                  <a:srgbClr val="000000"/>
                </a:solidFill>
                <a:latin typeface="Arial" panose="020B0604020202020204" pitchFamily="34" charset="0"/>
                <a:cs typeface="Arial" panose="020B0604020202020204" pitchFamily="34" charset="0"/>
              </a:rPr>
              <a:t> Central</a:t>
            </a:r>
          </a:p>
          <a:p>
            <a:pPr marL="457200" indent="-457200">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Adding/removing rows for students who will or will not participate</a:t>
            </a:r>
          </a:p>
          <a:p>
            <a:pPr marL="45720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Optional: using column P to identify and remove first-year ELs who will not participate in the ELA test as needed</a:t>
            </a:r>
          </a:p>
          <a:p>
            <a:pPr marL="45720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Add test codes (only needed for high school Science)</a:t>
            </a:r>
            <a:endParaRPr lang="en-US" sz="2800" dirty="0">
              <a:solidFill>
                <a:srgbClr val="000000"/>
              </a:solidFill>
              <a:latin typeface="Arial" panose="020B0604020202020204" pitchFamily="34" charset="0"/>
              <a:cs typeface="Arial" panose="020B0604020202020204" pitchFamily="34" charset="0"/>
            </a:endParaRPr>
          </a:p>
          <a:p>
            <a:pPr marL="457200" indent="-457200">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Updating a student’s accommodations</a:t>
            </a:r>
          </a:p>
          <a:p>
            <a:pPr marL="45720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Ensure formatting of cells is correct</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Retain leading zeros for district code, school code, and grade </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Ensure DOB is in proper format </a:t>
            </a:r>
          </a:p>
          <a:p>
            <a:pPr marL="457200" indent="-457200">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Saving the .CSV file</a:t>
            </a:r>
          </a:p>
          <a:p>
            <a:endParaRPr lang="en-US" dirty="0"/>
          </a:p>
        </p:txBody>
      </p:sp>
    </p:spTree>
    <p:extLst>
      <p:ext uri="{BB962C8B-B14F-4D97-AF65-F5344CB8AC3E}">
        <p14:creationId xmlns:p14="http://schemas.microsoft.com/office/powerpoint/2010/main" val="1628920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399675"/>
            <a:ext cx="10990385" cy="800851"/>
          </a:xfrm>
        </p:spPr>
        <p:txBody>
          <a:bodyPr>
            <a:normAutofit fontScale="90000"/>
          </a:bodyPr>
          <a:lstStyle/>
          <a:p>
            <a:r>
              <a:rPr lang="en-US" sz="4000">
                <a:latin typeface="Arial" panose="020B0604020202020204" pitchFamily="34" charset="0"/>
                <a:cs typeface="Arial" panose="020B0604020202020204" pitchFamily="34" charset="0"/>
              </a:rPr>
              <a:t>Student Registration Initial Import – Step A: Prepare the File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fontScale="77500" lnSpcReduction="20000"/>
          </a:bodyPr>
          <a:lstStyle/>
          <a:p>
            <a:pPr marL="514350" indent="-514350">
              <a:lnSpc>
                <a:spcPct val="100000"/>
              </a:lnSpc>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Log in to the Security Portal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https://gateway.edu.state.ma.us</a:t>
            </a:r>
            <a:r>
              <a:rPr lang="en-US"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dirty="0">
                <a:solidFill>
                  <a:srgbClr val="000000"/>
                </a:solidFill>
                <a:latin typeface="Arial" panose="020B0604020202020204" pitchFamily="34" charset="0"/>
                <a:cs typeface="Arial" panose="020B0604020202020204" pitchFamily="34" charset="0"/>
              </a:rPr>
              <a:t>) to find the .CSV file posted in </a:t>
            </a:r>
            <a:r>
              <a:rPr lang="en-US" b="1" dirty="0" err="1">
                <a:solidFill>
                  <a:srgbClr val="000000"/>
                </a:solidFill>
                <a:latin typeface="Arial" panose="020B0604020202020204" pitchFamily="34" charset="0"/>
                <a:cs typeface="Arial" panose="020B0604020202020204" pitchFamily="34" charset="0"/>
              </a:rPr>
              <a:t>DropBox</a:t>
            </a:r>
            <a:r>
              <a:rPr lang="en-US" b="1" dirty="0">
                <a:solidFill>
                  <a:srgbClr val="000000"/>
                </a:solidFill>
                <a:latin typeface="Arial" panose="020B0604020202020204" pitchFamily="34" charset="0"/>
                <a:cs typeface="Arial" panose="020B0604020202020204" pitchFamily="34" charset="0"/>
              </a:rPr>
              <a:t> Central</a:t>
            </a:r>
            <a:r>
              <a:rPr lang="en-US" dirty="0">
                <a:solidFill>
                  <a:srgbClr val="000000"/>
                </a:solidFill>
                <a:latin typeface="Arial" panose="020B0604020202020204" pitchFamily="34" charset="0"/>
                <a:cs typeface="Arial" panose="020B0604020202020204" pitchFamily="34" charset="0"/>
              </a:rPr>
              <a:t> in the </a:t>
            </a:r>
            <a:r>
              <a:rPr lang="en-US" b="1" dirty="0">
                <a:solidFill>
                  <a:srgbClr val="000000"/>
                </a:solidFill>
                <a:latin typeface="Arial" panose="020B0604020202020204" pitchFamily="34" charset="0"/>
                <a:cs typeface="Arial" panose="020B0604020202020204" pitchFamily="34" charset="0"/>
              </a:rPr>
              <a:t>MCAS 2025 folder</a:t>
            </a:r>
            <a:r>
              <a:rPr lang="en-US" dirty="0">
                <a:solidFill>
                  <a:srgbClr val="000000"/>
                </a:solidFill>
                <a:latin typeface="Arial" panose="020B0604020202020204" pitchFamily="34" charset="0"/>
                <a:cs typeface="Arial" panose="020B0604020202020204" pitchFamily="34" charset="0"/>
              </a:rPr>
              <a:t>.</a:t>
            </a:r>
          </a:p>
          <a:p>
            <a:pPr marL="914400" lvl="1" indent="-457200">
              <a:buClr>
                <a:srgbClr val="000000"/>
              </a:buClr>
              <a:buFont typeface="Arial" panose="020B0604020202020204" pitchFamily="34" charset="0"/>
              <a:buChar char="•"/>
            </a:pPr>
            <a:r>
              <a:rPr lang="en-US" sz="2500" dirty="0">
                <a:solidFill>
                  <a:srgbClr val="000000"/>
                </a:solidFill>
                <a:latin typeface="Arial" panose="020B0604020202020204" pitchFamily="34" charset="0"/>
                <a:cs typeface="Arial" panose="020B0604020202020204" pitchFamily="34" charset="0"/>
              </a:rPr>
              <a:t>District and school files are available the same day that the Student Registration window opens.</a:t>
            </a:r>
          </a:p>
          <a:p>
            <a:pPr marL="914400" lvl="1" indent="-457200">
              <a:buClr>
                <a:srgbClr val="000000"/>
              </a:buClr>
              <a:buFont typeface="Arial" panose="020B0604020202020204" pitchFamily="34" charset="0"/>
              <a:buChar char="•"/>
            </a:pPr>
            <a:r>
              <a:rPr lang="en-US" sz="2500" dirty="0">
                <a:solidFill>
                  <a:srgbClr val="000000"/>
                </a:solidFill>
                <a:latin typeface="Arial" panose="020B0604020202020204" pitchFamily="34" charset="0"/>
                <a:cs typeface="Arial" panose="020B0604020202020204" pitchFamily="34" charset="0"/>
              </a:rPr>
              <a:t>Your spreadsheet program may prompt you to “remove leading zeroes” when opening the file. Always select “No.”</a:t>
            </a:r>
          </a:p>
          <a:p>
            <a:pPr marL="51435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Delete rows of students who will not participate; add rows for new students who will participate. </a:t>
            </a:r>
          </a:p>
          <a:p>
            <a:pPr marL="51435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Optional: Use column P to remove first-year ELs who will not participate in the ELA test. </a:t>
            </a:r>
          </a:p>
          <a:p>
            <a:pPr marL="800100" lvl="1" indent="-342900">
              <a:buClr>
                <a:srgbClr val="000000"/>
              </a:buClr>
              <a:buFont typeface="Arial" panose="020B0604020202020204" pitchFamily="34" charset="0"/>
              <a:buChar char="•"/>
            </a:pPr>
            <a:r>
              <a:rPr lang="en-US" sz="2500" dirty="0">
                <a:solidFill>
                  <a:srgbClr val="000000"/>
                </a:solidFill>
                <a:latin typeface="Arial" panose="020B0604020202020204" pitchFamily="34" charset="0"/>
                <a:cs typeface="Arial" panose="020B0604020202020204" pitchFamily="34" charset="0"/>
              </a:rPr>
              <a:t>Column P shows the student’s first-year EL status </a:t>
            </a:r>
            <a:r>
              <a:rPr lang="en-US" sz="2500" b="1" dirty="0">
                <a:solidFill>
                  <a:srgbClr val="000000"/>
                </a:solidFill>
                <a:latin typeface="Arial" panose="020B0604020202020204" pitchFamily="34" charset="0"/>
                <a:cs typeface="Arial" panose="020B0604020202020204" pitchFamily="34" charset="0"/>
              </a:rPr>
              <a:t>projected to March 1, 2025</a:t>
            </a:r>
            <a:r>
              <a:rPr lang="en-US" sz="2500" dirty="0">
                <a:solidFill>
                  <a:srgbClr val="000000"/>
                </a:solidFill>
                <a:latin typeface="Arial" panose="020B0604020202020204" pitchFamily="34" charset="0"/>
                <a:cs typeface="Arial" panose="020B0604020202020204" pitchFamily="34" charset="0"/>
              </a:rPr>
              <a:t>, based on historical SIMS. </a:t>
            </a:r>
          </a:p>
          <a:p>
            <a:pPr marL="800100" lvl="1" indent="-342900">
              <a:buClr>
                <a:srgbClr val="000000"/>
              </a:buClr>
              <a:buFont typeface="Arial" panose="020B0604020202020204" pitchFamily="34" charset="0"/>
              <a:buChar char="•"/>
            </a:pPr>
            <a:r>
              <a:rPr lang="en-US" sz="2500" dirty="0">
                <a:solidFill>
                  <a:srgbClr val="000000"/>
                </a:solidFill>
                <a:latin typeface="Arial" panose="020B0604020202020204" pitchFamily="34" charset="0"/>
                <a:cs typeface="Arial" panose="020B0604020202020204" pitchFamily="34" charset="0"/>
              </a:rPr>
              <a:t>Note that first-year ELs </a:t>
            </a:r>
            <a:r>
              <a:rPr lang="en-US" sz="2500" u="sng" dirty="0">
                <a:solidFill>
                  <a:srgbClr val="000000"/>
                </a:solidFill>
                <a:latin typeface="Arial" panose="020B0604020202020204" pitchFamily="34" charset="0"/>
                <a:cs typeface="Arial" panose="020B0604020202020204" pitchFamily="34" charset="0"/>
              </a:rPr>
              <a:t>must</a:t>
            </a:r>
            <a:r>
              <a:rPr lang="en-US" sz="2500" dirty="0">
                <a:solidFill>
                  <a:srgbClr val="000000"/>
                </a:solidFill>
                <a:latin typeface="Arial" panose="020B0604020202020204" pitchFamily="34" charset="0"/>
                <a:cs typeface="Arial" panose="020B0604020202020204" pitchFamily="34" charset="0"/>
              </a:rPr>
              <a:t> participate in spring Mathematics, STE, and Civics. </a:t>
            </a:r>
          </a:p>
          <a:p>
            <a:pPr marL="514350" indent="-514350">
              <a:buClr>
                <a:srgbClr val="000000"/>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Update accommodations, as needed.</a:t>
            </a:r>
          </a:p>
          <a:p>
            <a:pPr marL="514350" indent="-514350">
              <a:buClr>
                <a:srgbClr val="000000"/>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(High </a:t>
            </a:r>
            <a:r>
              <a:rPr lang="en-US" dirty="0">
                <a:solidFill>
                  <a:srgbClr val="000000"/>
                </a:solidFill>
                <a:latin typeface="Arial" panose="020B0604020202020204" pitchFamily="34" charset="0"/>
                <a:cs typeface="Arial" panose="020B0604020202020204" pitchFamily="34" charset="0"/>
              </a:rPr>
              <a:t>School Science only</a:t>
            </a:r>
            <a:r>
              <a:rPr lang="en-US" sz="2800" dirty="0">
                <a:solidFill>
                  <a:srgbClr val="000000"/>
                </a:solidFill>
                <a:latin typeface="Arial" panose="020B0604020202020204" pitchFamily="34" charset="0"/>
                <a:cs typeface="Arial" panose="020B0604020202020204" pitchFamily="34" charset="0"/>
              </a:rPr>
              <a:t>) Add test codes for the high school science subject test.</a:t>
            </a:r>
          </a:p>
          <a:p>
            <a:pPr marL="51435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Save the updated file as a .CSV file.</a:t>
            </a:r>
          </a:p>
          <a:p>
            <a:endParaRPr lang="en-US" dirty="0"/>
          </a:p>
        </p:txBody>
      </p:sp>
    </p:spTree>
    <p:extLst>
      <p:ext uri="{BB962C8B-B14F-4D97-AF65-F5344CB8AC3E}">
        <p14:creationId xmlns:p14="http://schemas.microsoft.com/office/powerpoint/2010/main" val="4150756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01E008-847D-F5F1-62D8-2C34D7092B3D}"/>
              </a:ext>
            </a:extLst>
          </p:cNvPr>
          <p:cNvSpPr>
            <a:spLocks noGrp="1"/>
          </p:cNvSpPr>
          <p:nvPr>
            <p:ph idx="1"/>
          </p:nvPr>
        </p:nvSpPr>
        <p:spPr/>
        <p:txBody>
          <a:bodyPr/>
          <a:lstStyle/>
          <a:p>
            <a:pPr marL="0" indent="0">
              <a:buNone/>
            </a:pPr>
            <a:r>
              <a:rPr lang="en-US" b="1" dirty="0"/>
              <a:t>Which two sites will you use to complete Student Registration?</a:t>
            </a:r>
          </a:p>
          <a:p>
            <a:pPr marL="514350" indent="-514350">
              <a:buAutoNum type="alphaUcPeriod"/>
            </a:pPr>
            <a:r>
              <a:rPr lang="en-US" dirty="0"/>
              <a:t>The MCAS Portal and the MCAS Training Site</a:t>
            </a:r>
          </a:p>
          <a:p>
            <a:pPr marL="514350" indent="-514350">
              <a:buAutoNum type="alphaUcPeriod"/>
            </a:pPr>
            <a:r>
              <a:rPr lang="en-US" dirty="0"/>
              <a:t>The MCAS Training Site and the MCAS Student Kiosk</a:t>
            </a:r>
          </a:p>
          <a:p>
            <a:pPr marL="514350" indent="-514350">
              <a:buAutoNum type="alphaUcPeriod"/>
            </a:pPr>
            <a:r>
              <a:rPr lang="en-US" dirty="0"/>
              <a:t>The DESE Security Portal and the MCAS Portal</a:t>
            </a:r>
          </a:p>
          <a:p>
            <a:pPr marL="514350" indent="-514350">
              <a:buAutoNum type="alphaUcPeriod"/>
            </a:pPr>
            <a:r>
              <a:rPr lang="en-US" dirty="0"/>
              <a:t>The DESE Security Portal and the MCAS Student Kiosk</a:t>
            </a:r>
          </a:p>
        </p:txBody>
      </p:sp>
      <p:sp>
        <p:nvSpPr>
          <p:cNvPr id="3" name="Title 2">
            <a:extLst>
              <a:ext uri="{FF2B5EF4-FFF2-40B4-BE49-F238E27FC236}">
                <a16:creationId xmlns:a16="http://schemas.microsoft.com/office/drawing/2014/main" id="{C2379075-DC94-E618-F922-C0291A44B5A2}"/>
              </a:ext>
            </a:extLst>
          </p:cNvPr>
          <p:cNvSpPr>
            <a:spLocks noGrp="1"/>
          </p:cNvSpPr>
          <p:nvPr>
            <p:ph type="title"/>
          </p:nvPr>
        </p:nvSpPr>
        <p:spPr/>
        <p:txBody>
          <a:bodyPr/>
          <a:lstStyle/>
          <a:p>
            <a:r>
              <a:rPr lang="en-US" dirty="0"/>
              <a:t>Poll Question</a:t>
            </a:r>
          </a:p>
        </p:txBody>
      </p:sp>
    </p:spTree>
    <p:extLst>
      <p:ext uri="{BB962C8B-B14F-4D97-AF65-F5344CB8AC3E}">
        <p14:creationId xmlns:p14="http://schemas.microsoft.com/office/powerpoint/2010/main" val="137016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latin typeface="Arial" panose="020B0604020202020204" pitchFamily="34" charset="0"/>
                <a:cs typeface="Arial" panose="020B0604020202020204" pitchFamily="34" charset="0"/>
              </a:rPr>
              <a:t>Questions and Answers </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pic>
        <p:nvPicPr>
          <p:cNvPr id="8" name="Picture 7" descr="Image displays Q &amp; A">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803527" y="1860490"/>
            <a:ext cx="1650040" cy="1005087"/>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135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Autofit/>
          </a:bodyPr>
          <a:lstStyle/>
          <a:p>
            <a:r>
              <a:rPr lang="en-US">
                <a:latin typeface="Arial" panose="020B0604020202020204" pitchFamily="34" charset="0"/>
                <a:cs typeface="Arial" panose="020B0604020202020204" pitchFamily="34" charset="0"/>
              </a:rPr>
              <a:t>4. Steps for Completing the Initial Import</a:t>
            </a:r>
          </a:p>
        </p:txBody>
      </p:sp>
    </p:spTree>
    <p:extLst>
      <p:ext uri="{BB962C8B-B14F-4D97-AF65-F5344CB8AC3E}">
        <p14:creationId xmlns:p14="http://schemas.microsoft.com/office/powerpoint/2010/main" val="68546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CB86-F8B4-2A4F-A2EA-46F52691F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30DC7-D9A2-E6B7-1FC8-753FB1CF5485}"/>
              </a:ext>
            </a:extLst>
          </p:cNvPr>
          <p:cNvSpPr>
            <a:spLocks noGrp="1"/>
          </p:cNvSpPr>
          <p:nvPr>
            <p:ph type="title"/>
          </p:nvPr>
        </p:nvSpPr>
        <p:spPr>
          <a:xfrm>
            <a:off x="465991" y="151481"/>
            <a:ext cx="10990385" cy="800851"/>
          </a:xfrm>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54C3B878-4378-DEE4-E464-80EAF7032696}"/>
              </a:ext>
            </a:extLst>
          </p:cNvPr>
          <p:cNvSpPr>
            <a:spLocks noGrp="1"/>
          </p:cNvSpPr>
          <p:nvPr>
            <p:ph type="body" idx="1"/>
          </p:nvPr>
        </p:nvSpPr>
        <p:spPr>
          <a:xfrm>
            <a:off x="465991" y="1310054"/>
            <a:ext cx="11185235" cy="4747845"/>
          </a:xfrm>
        </p:spPr>
        <p:txBody>
          <a:bodyPr vert="horz" lIns="91440" tIns="45720" rIns="91440" bIns="45720" rtlCol="0" anchor="t">
            <a:normAutofit/>
          </a:bodyPr>
          <a:lstStyle/>
          <a:p>
            <a:pPr marL="514350" indent="-514350">
              <a:buClr>
                <a:srgbClr val="000000"/>
              </a:buClr>
              <a:buFont typeface="+mj-lt"/>
              <a:buAutoNum type="arabicPeriod"/>
            </a:pPr>
            <a:r>
              <a:rPr lang="en-US" sz="2400">
                <a:solidFill>
                  <a:srgbClr val="000000"/>
                </a:solidFill>
                <a:latin typeface="Arial"/>
                <a:cs typeface="Arial"/>
              </a:rPr>
              <a:t>Download the .CSV file prepared by DESE from DropBox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a:cs typeface="Arial"/>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a:cs typeface="Arial"/>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a:cs typeface="Arial"/>
              </a:rPr>
              <a:t>Save as a .CSV file, and import file into the MCAS Portal.</a:t>
            </a:r>
          </a:p>
          <a:p>
            <a:pPr marL="514350" indent="-514350">
              <a:buClr>
                <a:srgbClr val="000000"/>
              </a:buClr>
              <a:buFont typeface="+mj-lt"/>
              <a:buAutoNum type="arabicPeriod"/>
            </a:pPr>
            <a:r>
              <a:rPr lang="en-US" sz="2400">
                <a:solidFill>
                  <a:srgbClr val="000000"/>
                </a:solidFill>
                <a:latin typeface="Arial"/>
                <a:cs typeface="Arial"/>
              </a:rPr>
              <a:t>Resolve any errors that occur. </a:t>
            </a:r>
          </a:p>
          <a:p>
            <a:pPr marL="514350" indent="-514350">
              <a:buClr>
                <a:srgbClr val="000000"/>
              </a:buClr>
              <a:buFont typeface="+mj-lt"/>
              <a:buAutoNum type="arabicPeriod"/>
            </a:pPr>
            <a:r>
              <a:rPr lang="en-US" sz="2400">
                <a:solidFill>
                  <a:srgbClr val="000000"/>
                </a:solidFill>
                <a:latin typeface="Arial"/>
                <a:cs typeface="Arial"/>
              </a:rPr>
              <a:t>Update student information as needed, through file export/import process or through the user interface.</a:t>
            </a:r>
          </a:p>
        </p:txBody>
      </p:sp>
      <p:sp>
        <p:nvSpPr>
          <p:cNvPr id="4" name="Rectangle 3">
            <a:extLst>
              <a:ext uri="{FF2B5EF4-FFF2-40B4-BE49-F238E27FC236}">
                <a16:creationId xmlns:a16="http://schemas.microsoft.com/office/drawing/2014/main" id="{02C4F2DE-DF6B-FD26-0397-6945BF5D5E16}"/>
              </a:ext>
            </a:extLst>
          </p:cNvPr>
          <p:cNvSpPr/>
          <p:nvPr/>
        </p:nvSpPr>
        <p:spPr>
          <a:xfrm>
            <a:off x="360629" y="3683976"/>
            <a:ext cx="11365380" cy="8680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371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83B5-5C40-450C-B8BA-AC7DF24FB068}"/>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BDD69095-DC07-ECE6-C7B7-F4F7EEA10954}"/>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Initial file import</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Resolving errors</a:t>
            </a:r>
            <a:endParaRPr lang="en-US"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567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EFBAE-2914-908A-FE1F-8A22FB754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4E67D-C7CA-F157-A889-6248344FE9D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Student Registration: Import the File</a:t>
            </a:r>
          </a:p>
        </p:txBody>
      </p:sp>
      <p:sp>
        <p:nvSpPr>
          <p:cNvPr id="3" name="Content Placeholder 2">
            <a:extLst>
              <a:ext uri="{FF2B5EF4-FFF2-40B4-BE49-F238E27FC236}">
                <a16:creationId xmlns:a16="http://schemas.microsoft.com/office/drawing/2014/main" id="{B898C4D1-C9FB-A876-6AC3-314C62EEE577}"/>
              </a:ext>
            </a:extLst>
          </p:cNvPr>
          <p:cNvSpPr>
            <a:spLocks noGrp="1"/>
          </p:cNvSpPr>
          <p:nvPr>
            <p:ph idx="4294967295"/>
          </p:nvPr>
        </p:nvSpPr>
        <p:spPr>
          <a:xfrm>
            <a:off x="197704" y="968375"/>
            <a:ext cx="4637344" cy="5049837"/>
          </a:xfrm>
        </p:spPr>
        <p:txBody>
          <a:bodyPr/>
          <a:lstStyle/>
          <a:p>
            <a:pPr marL="514350" indent="-514350" algn="l" rtl="0" fontAlgn="base">
              <a:buClr>
                <a:srgbClr val="000000"/>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In the MCAS Portal, select </a:t>
            </a:r>
            <a:r>
              <a:rPr lang="en-US" sz="2800" b="1" dirty="0">
                <a:solidFill>
                  <a:srgbClr val="000000"/>
                </a:solidFill>
                <a:latin typeface="Arial" panose="020B0604020202020204" pitchFamily="34" charset="0"/>
                <a:cs typeface="Arial" panose="020B0604020202020204" pitchFamily="34" charset="0"/>
              </a:rPr>
              <a:t>Administration</a:t>
            </a:r>
            <a:r>
              <a:rPr lang="en-US" sz="2800" dirty="0">
                <a:solidFill>
                  <a:srgbClr val="000000"/>
                </a:solidFill>
                <a:latin typeface="Arial" panose="020B0604020202020204" pitchFamily="34" charset="0"/>
                <a:cs typeface="Arial" panose="020B0604020202020204" pitchFamily="34" charset="0"/>
              </a:rPr>
              <a:t> and then </a:t>
            </a:r>
            <a:r>
              <a:rPr lang="en-US" sz="2800" b="1" dirty="0">
                <a:solidFill>
                  <a:srgbClr val="000000"/>
                </a:solidFill>
                <a:latin typeface="Arial" panose="020B0604020202020204" pitchFamily="34" charset="0"/>
                <a:cs typeface="Arial" panose="020B0604020202020204" pitchFamily="34" charset="0"/>
              </a:rPr>
              <a:t>Student Registration</a:t>
            </a:r>
            <a:r>
              <a:rPr lang="en-US" sz="2800" dirty="0">
                <a:solidFill>
                  <a:srgbClr val="000000"/>
                </a:solidFill>
                <a:latin typeface="Arial" panose="020B0604020202020204" pitchFamily="34" charset="0"/>
                <a:cs typeface="Arial" panose="020B0604020202020204" pitchFamily="34" charset="0"/>
              </a:rPr>
              <a:t>.</a:t>
            </a:r>
          </a:p>
          <a:p>
            <a:pPr marL="514350" indent="-514350" algn="l" rtl="0" fontAlgn="base">
              <a:buClr>
                <a:srgbClr val="000000"/>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Select </a:t>
            </a:r>
            <a:r>
              <a:rPr lang="en-US" sz="2800" b="1" dirty="0">
                <a:solidFill>
                  <a:srgbClr val="000000"/>
                </a:solidFill>
                <a:latin typeface="Arial" panose="020B0604020202020204" pitchFamily="34" charset="0"/>
                <a:cs typeface="Arial" panose="020B0604020202020204" pitchFamily="34" charset="0"/>
              </a:rPr>
              <a:t>Choose File </a:t>
            </a:r>
            <a:r>
              <a:rPr lang="en-US" sz="2800" dirty="0">
                <a:solidFill>
                  <a:srgbClr val="000000"/>
                </a:solidFill>
                <a:latin typeface="Arial" panose="020B0604020202020204" pitchFamily="34" charset="0"/>
                <a:cs typeface="Arial" panose="020B0604020202020204" pitchFamily="34" charset="0"/>
              </a:rPr>
              <a:t>and select the previously saved file on your computer.</a:t>
            </a:r>
          </a:p>
          <a:p>
            <a:pPr marL="514350" indent="-514350" algn="l" rtl="0" fontAlgn="base">
              <a:buClr>
                <a:srgbClr val="000000"/>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Select </a:t>
            </a:r>
            <a:r>
              <a:rPr lang="en-US" sz="2800" b="1" dirty="0">
                <a:solidFill>
                  <a:srgbClr val="000000"/>
                </a:solidFill>
                <a:latin typeface="Arial" panose="020B0604020202020204" pitchFamily="34" charset="0"/>
                <a:cs typeface="Arial" panose="020B0604020202020204" pitchFamily="34" charset="0"/>
              </a:rPr>
              <a:t>Upload</a:t>
            </a:r>
            <a:r>
              <a:rPr lang="en-US" sz="2800" dirty="0">
                <a:solidFill>
                  <a:srgbClr val="000000"/>
                </a:solidFill>
                <a:latin typeface="Arial" panose="020B0604020202020204" pitchFamily="34" charset="0"/>
                <a:cs typeface="Arial" panose="020B0604020202020204" pitchFamily="34" charset="0"/>
              </a:rPr>
              <a:t>.</a:t>
            </a:r>
          </a:p>
          <a:p>
            <a:pPr marL="514350" indent="-514350" algn="l" rtl="0" fontAlgn="base">
              <a:buClr>
                <a:srgbClr val="000000"/>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Confirm that all records have been successfully imported. </a:t>
            </a:r>
          </a:p>
        </p:txBody>
      </p:sp>
      <p:pic>
        <p:nvPicPr>
          <p:cNvPr id="5" name="Picture 4">
            <a:extLst>
              <a:ext uri="{FF2B5EF4-FFF2-40B4-BE49-F238E27FC236}">
                <a16:creationId xmlns:a16="http://schemas.microsoft.com/office/drawing/2014/main" id="{C3904168-859C-0F5D-0D47-4F6F575A159E}"/>
              </a:ext>
            </a:extLst>
          </p:cNvPr>
          <p:cNvPicPr>
            <a:picLocks noChangeAspect="1"/>
          </p:cNvPicPr>
          <p:nvPr/>
        </p:nvPicPr>
        <p:blipFill>
          <a:blip r:embed="rId3">
            <a:extLst>
              <a:ext uri="{28A0092B-C50C-407E-A947-70E740481C1C}">
                <a14:useLocalDpi xmlns:a14="http://schemas.microsoft.com/office/drawing/2010/main" val="0"/>
              </a:ext>
            </a:extLst>
          </a:blip>
          <a:srcRect r="16176"/>
          <a:stretch/>
        </p:blipFill>
        <p:spPr>
          <a:xfrm>
            <a:off x="4913103" y="1282739"/>
            <a:ext cx="7200841" cy="244316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67F50D33-A9F5-1A59-58AC-35DBC1F04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130" y="4182701"/>
            <a:ext cx="7302869" cy="2215366"/>
          </a:xfrm>
          <a:prstGeom prst="rect">
            <a:avLst/>
          </a:prstGeom>
        </p:spPr>
      </p:pic>
    </p:spTree>
    <p:extLst>
      <p:ext uri="{BB962C8B-B14F-4D97-AF65-F5344CB8AC3E}">
        <p14:creationId xmlns:p14="http://schemas.microsoft.com/office/powerpoint/2010/main" val="1760290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F12D-E587-18C0-AEB7-6437BF699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745D6-A736-EDDB-0F97-482CC600151A}"/>
              </a:ext>
            </a:extLst>
          </p:cNvPr>
          <p:cNvSpPr>
            <a:spLocks noGrp="1"/>
          </p:cNvSpPr>
          <p:nvPr>
            <p:ph type="title" idx="4294967295"/>
          </p:nvPr>
        </p:nvSpPr>
        <p:spPr>
          <a:xfrm>
            <a:off x="409134" y="255604"/>
            <a:ext cx="11369675" cy="679450"/>
          </a:xfrm>
        </p:spPr>
        <p:txBody>
          <a:bodyPr/>
          <a:lstStyle/>
          <a:p>
            <a:r>
              <a:rPr lang="en-US" sz="4000">
                <a:solidFill>
                  <a:srgbClr val="3647B6"/>
                </a:solidFill>
                <a:latin typeface="Arial" panose="020B0604020202020204" pitchFamily="34" charset="0"/>
                <a:cs typeface="Arial" panose="020B0604020202020204" pitchFamily="34" charset="0"/>
              </a:rPr>
              <a:t>Initial File Import</a:t>
            </a:r>
          </a:p>
        </p:txBody>
      </p:sp>
      <p:sp>
        <p:nvSpPr>
          <p:cNvPr id="3" name="Content Placeholder 2">
            <a:extLst>
              <a:ext uri="{FF2B5EF4-FFF2-40B4-BE49-F238E27FC236}">
                <a16:creationId xmlns:a16="http://schemas.microsoft.com/office/drawing/2014/main" id="{A940DDED-81B1-AFFE-4C45-6F55499AA970}"/>
              </a:ext>
            </a:extLst>
          </p:cNvPr>
          <p:cNvSpPr>
            <a:spLocks noGrp="1"/>
          </p:cNvSpPr>
          <p:nvPr>
            <p:ph idx="4294967295"/>
          </p:nvPr>
        </p:nvSpPr>
        <p:spPr>
          <a:xfrm>
            <a:off x="409134" y="1038749"/>
            <a:ext cx="11164447" cy="5049837"/>
          </a:xfrm>
        </p:spPr>
        <p:txBody>
          <a:bodyPr/>
          <a:lstStyle/>
          <a:p>
            <a:pPr fontAlgn="base">
              <a:buClr>
                <a:srgbClr val="000000"/>
              </a:buClr>
            </a:pPr>
            <a:r>
              <a:rPr lang="en-US" sz="2800" dirty="0">
                <a:solidFill>
                  <a:srgbClr val="000000"/>
                </a:solidFill>
                <a:latin typeface="Arial" panose="020B0604020202020204" pitchFamily="34" charset="0"/>
                <a:cs typeface="Arial" panose="020B0604020202020204" pitchFamily="34" charset="0"/>
              </a:rPr>
              <a:t>Once the file has been uploaded, processing may take about 5–10  minutes (depending on its size). </a:t>
            </a:r>
          </a:p>
          <a:p>
            <a:pPr lvl="1" fontAlgn="base">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 file status will be “</a:t>
            </a:r>
            <a:r>
              <a:rPr lang="en-US" sz="2400" b="1" dirty="0">
                <a:solidFill>
                  <a:srgbClr val="000000"/>
                </a:solidFill>
                <a:latin typeface="Arial" panose="020B0604020202020204" pitchFamily="34" charset="0"/>
                <a:cs typeface="Arial" panose="020B0604020202020204" pitchFamily="34" charset="0"/>
              </a:rPr>
              <a:t>Pending</a:t>
            </a:r>
            <a:r>
              <a:rPr lang="en-US" sz="2400" dirty="0">
                <a:solidFill>
                  <a:srgbClr val="000000"/>
                </a:solidFill>
                <a:latin typeface="Arial" panose="020B0604020202020204" pitchFamily="34" charset="0"/>
                <a:cs typeface="Arial" panose="020B0604020202020204" pitchFamily="34" charset="0"/>
              </a:rPr>
              <a:t>” until the file is processed. </a:t>
            </a:r>
          </a:p>
          <a:p>
            <a:pPr lvl="1" fontAlgn="base">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Users will need to refresh the page to see the updated status of the file. </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Once the file is processed, you will see one of these statuses:</a:t>
            </a:r>
          </a:p>
          <a:p>
            <a:pPr lvl="1" fontAlgn="base">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Processed</a:t>
            </a:r>
            <a:r>
              <a:rPr lang="en-US" sz="2400" dirty="0">
                <a:solidFill>
                  <a:srgbClr val="000000"/>
                </a:solidFill>
                <a:latin typeface="Arial" panose="020B0604020202020204" pitchFamily="34" charset="0"/>
                <a:cs typeface="Arial" panose="020B0604020202020204" pitchFamily="34" charset="0"/>
              </a:rPr>
              <a:t>” if there are no errors. If your file is “Processed”, there are no further steps to take. </a:t>
            </a:r>
          </a:p>
          <a:p>
            <a:pPr lvl="1" fontAlgn="base">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Validation Errors</a:t>
            </a:r>
            <a:r>
              <a:rPr lang="en-US" sz="2400" dirty="0">
                <a:solidFill>
                  <a:srgbClr val="000000"/>
                </a:solidFill>
                <a:latin typeface="Arial" panose="020B0604020202020204" pitchFamily="34" charset="0"/>
                <a:cs typeface="Arial" panose="020B0604020202020204" pitchFamily="34" charset="0"/>
              </a:rPr>
              <a:t>” if there are errors. If your file has “Validation Errors”,  download the Validation Errors link for a list of errors to correct. </a:t>
            </a:r>
          </a:p>
          <a:p>
            <a:pPr lvl="1" fontAlgn="base">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Error: Contact </a:t>
            </a:r>
            <a:r>
              <a:rPr lang="en-US" sz="2400" b="1" dirty="0" err="1">
                <a:solidFill>
                  <a:srgbClr val="000000"/>
                </a:solidFill>
                <a:latin typeface="Arial" panose="020B0604020202020204" pitchFamily="34" charset="0"/>
                <a:cs typeface="Arial" panose="020B0604020202020204" pitchFamily="34" charset="0"/>
              </a:rPr>
              <a:t>eMetric</a:t>
            </a:r>
            <a:r>
              <a:rPr lang="en-US" sz="2400" dirty="0">
                <a:solidFill>
                  <a:srgbClr val="000000"/>
                </a:solidFill>
                <a:latin typeface="Arial" panose="020B0604020202020204" pitchFamily="34" charset="0"/>
                <a:cs typeface="Arial" panose="020B0604020202020204" pitchFamily="34" charset="0"/>
              </a:rPr>
              <a:t>”</a:t>
            </a:r>
          </a:p>
          <a:p>
            <a:pPr lvl="2" fontAlgn="base">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If your file receives the “Error: Contact </a:t>
            </a:r>
            <a:r>
              <a:rPr lang="en-US" dirty="0" err="1">
                <a:solidFill>
                  <a:srgbClr val="000000"/>
                </a:solidFill>
                <a:latin typeface="Arial" panose="020B0604020202020204" pitchFamily="34" charset="0"/>
                <a:cs typeface="Arial" panose="020B0604020202020204" pitchFamily="34" charset="0"/>
              </a:rPr>
              <a:t>eMetric</a:t>
            </a:r>
            <a:r>
              <a:rPr lang="en-US" dirty="0">
                <a:solidFill>
                  <a:srgbClr val="000000"/>
                </a:solidFill>
                <a:latin typeface="Arial" panose="020B0604020202020204" pitchFamily="34" charset="0"/>
                <a:cs typeface="Arial" panose="020B0604020202020204" pitchFamily="34" charset="0"/>
              </a:rPr>
              <a:t>” status, please contact the MCAS Service Center for support. </a:t>
            </a:r>
          </a:p>
        </p:txBody>
      </p:sp>
    </p:spTree>
    <p:extLst>
      <p:ext uri="{BB962C8B-B14F-4D97-AF65-F5344CB8AC3E}">
        <p14:creationId xmlns:p14="http://schemas.microsoft.com/office/powerpoint/2010/main" val="990565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361F-5906-891F-4DA7-885E0C818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21E9-4CF6-5F18-5B3F-E74F6C042536}"/>
              </a:ext>
            </a:extLst>
          </p:cNvPr>
          <p:cNvSpPr>
            <a:spLocks noGrp="1"/>
          </p:cNvSpPr>
          <p:nvPr>
            <p:ph type="title" idx="4294967295"/>
          </p:nvPr>
        </p:nvSpPr>
        <p:spPr>
          <a:xfrm>
            <a:off x="643649" y="288925"/>
            <a:ext cx="11548351" cy="679450"/>
          </a:xfrm>
        </p:spPr>
        <p:txBody>
          <a:bodyPr/>
          <a:lstStyle/>
          <a:p>
            <a:r>
              <a:rPr lang="en-US" sz="4000" dirty="0">
                <a:solidFill>
                  <a:srgbClr val="3647B6"/>
                </a:solidFill>
                <a:latin typeface="Arial" panose="020B0604020202020204" pitchFamily="34" charset="0"/>
                <a:cs typeface="Arial" panose="020B0604020202020204" pitchFamily="34" charset="0"/>
              </a:rPr>
              <a:t>Addressing File Errors</a:t>
            </a:r>
          </a:p>
        </p:txBody>
      </p:sp>
      <p:sp>
        <p:nvSpPr>
          <p:cNvPr id="3" name="Content Placeholder 2">
            <a:extLst>
              <a:ext uri="{FF2B5EF4-FFF2-40B4-BE49-F238E27FC236}">
                <a16:creationId xmlns:a16="http://schemas.microsoft.com/office/drawing/2014/main" id="{846E6388-EA8D-24BB-58B2-4EC639453E13}"/>
              </a:ext>
            </a:extLst>
          </p:cNvPr>
          <p:cNvSpPr>
            <a:spLocks noGrp="1"/>
          </p:cNvSpPr>
          <p:nvPr>
            <p:ph idx="4294967295"/>
          </p:nvPr>
        </p:nvSpPr>
        <p:spPr>
          <a:xfrm>
            <a:off x="643649" y="968375"/>
            <a:ext cx="11369675" cy="5049837"/>
          </a:xfrm>
        </p:spPr>
        <p:txBody>
          <a:bodyPr/>
          <a:lstStyle/>
          <a:p>
            <a:pPr algn="l" rtl="0" fontAlgn="base">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If your file returns the status of “Validation Error,” click the link for </a:t>
            </a:r>
            <a:r>
              <a:rPr lang="en-US" sz="2800" b="1" dirty="0">
                <a:solidFill>
                  <a:srgbClr val="000000"/>
                </a:solidFill>
                <a:latin typeface="Arial" panose="020B0604020202020204" pitchFamily="34" charset="0"/>
                <a:cs typeface="Arial" panose="020B0604020202020204" pitchFamily="34" charset="0"/>
              </a:rPr>
              <a:t>Validation Error </a:t>
            </a:r>
            <a:r>
              <a:rPr lang="en-US" sz="2800" dirty="0">
                <a:solidFill>
                  <a:srgbClr val="000000"/>
                </a:solidFill>
                <a:latin typeface="Arial" panose="020B0604020202020204" pitchFamily="34" charset="0"/>
                <a:cs typeface="Arial" panose="020B0604020202020204" pitchFamily="34" charset="0"/>
              </a:rPr>
              <a:t>to view a list of errors for each record in the file. </a:t>
            </a:r>
          </a:p>
          <a:p>
            <a:pPr algn="l" rtl="0" fontAlgn="base">
              <a:buClr>
                <a:srgbClr val="000000"/>
              </a:buClr>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algn="l" rtl="0" fontAlgn="base">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Using the Data Definitions File, address each error in the file by updating the Validation Error file or the initial Student Registration file.</a:t>
            </a:r>
          </a:p>
          <a:p>
            <a:pPr lvl="1" fontAlgn="base">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“Student Enrollment” error: if a student record returns this error, remove that row and complete an Enrollment Transfer Request (step-by-step instructions available in the </a:t>
            </a:r>
            <a:r>
              <a:rPr lang="en-US" sz="2400" dirty="0">
                <a:solidFill>
                  <a:srgbClr val="000000"/>
                </a:solidFill>
                <a:latin typeface="Arial" panose="020B0604020202020204" pitchFamily="34" charset="0"/>
                <a:cs typeface="Arial" panose="020B0604020202020204" pitchFamily="34" charset="0"/>
                <a:hlinkClick r:id="rId3"/>
              </a:rPr>
              <a:t>Enrollment Transfer Guide</a:t>
            </a:r>
            <a:r>
              <a:rPr lang="en-US" sz="2400" dirty="0">
                <a:solidFill>
                  <a:srgbClr val="000000"/>
                </a:solidFill>
                <a:latin typeface="Arial" panose="020B0604020202020204" pitchFamily="34" charset="0"/>
                <a:cs typeface="Arial" panose="020B0604020202020204" pitchFamily="34" charset="0"/>
              </a:rPr>
              <a:t>). </a:t>
            </a:r>
          </a:p>
          <a:p>
            <a:pPr algn="l" rtl="0" fontAlgn="base">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Save the new file once all errors have been addressed. </a:t>
            </a:r>
          </a:p>
          <a:p>
            <a:pPr algn="l" rtl="0" fontAlgn="base">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Upload the updated file to the MCAS Portal.  </a:t>
            </a:r>
            <a:endParaRPr lang="en-US" sz="40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AA9F762-9B80-4D6B-923D-6BDC2CABD65F}"/>
              </a:ext>
            </a:extLst>
          </p:cNvPr>
          <p:cNvPicPr>
            <a:picLocks noChangeAspect="1"/>
          </p:cNvPicPr>
          <p:nvPr/>
        </p:nvPicPr>
        <p:blipFill>
          <a:blip r:embed="rId4"/>
          <a:stretch>
            <a:fillRect/>
          </a:stretch>
        </p:blipFill>
        <p:spPr>
          <a:xfrm>
            <a:off x="3825105" y="1889147"/>
            <a:ext cx="4033019" cy="1360895"/>
          </a:xfrm>
          <a:prstGeom prst="rect">
            <a:avLst/>
          </a:prstGeom>
        </p:spPr>
      </p:pic>
    </p:spTree>
    <p:extLst>
      <p:ext uri="{BB962C8B-B14F-4D97-AF65-F5344CB8AC3E}">
        <p14:creationId xmlns:p14="http://schemas.microsoft.com/office/powerpoint/2010/main" val="2204618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A0445D-05FE-4811-D2CF-64971F71E861}"/>
              </a:ext>
            </a:extLst>
          </p:cNvPr>
          <p:cNvSpPr>
            <a:spLocks noGrp="1"/>
          </p:cNvSpPr>
          <p:nvPr>
            <p:ph type="title" idx="4294967295"/>
          </p:nvPr>
        </p:nvSpPr>
        <p:spPr>
          <a:xfrm>
            <a:off x="534154" y="144164"/>
            <a:ext cx="10515600" cy="1042988"/>
          </a:xfrm>
        </p:spPr>
        <p:txBody>
          <a:bodyPr>
            <a:normAutofit/>
          </a:bodyPr>
          <a:lstStyle/>
          <a:p>
            <a:r>
              <a:rPr lang="en-US" sz="4000">
                <a:solidFill>
                  <a:srgbClr val="3647B6"/>
                </a:solidFill>
              </a:rPr>
              <a:t>Important Notes </a:t>
            </a:r>
          </a:p>
        </p:txBody>
      </p:sp>
      <p:sp>
        <p:nvSpPr>
          <p:cNvPr id="2" name="Content Placeholder 1">
            <a:extLst>
              <a:ext uri="{FF2B5EF4-FFF2-40B4-BE49-F238E27FC236}">
                <a16:creationId xmlns:a16="http://schemas.microsoft.com/office/drawing/2014/main" id="{96862E6F-ED2C-C267-1D89-BCA76718A62D}"/>
              </a:ext>
            </a:extLst>
          </p:cNvPr>
          <p:cNvSpPr>
            <a:spLocks noGrp="1"/>
          </p:cNvSpPr>
          <p:nvPr>
            <p:ph idx="4294967295"/>
          </p:nvPr>
        </p:nvSpPr>
        <p:spPr>
          <a:xfrm>
            <a:off x="612775" y="1346200"/>
            <a:ext cx="10916206" cy="5080000"/>
          </a:xfrm>
        </p:spPr>
        <p:txBody>
          <a:bodyPr>
            <a:normAutofit fontScale="85000" lnSpcReduction="20000"/>
          </a:bodyPr>
          <a:lstStyle/>
          <a:p>
            <a:r>
              <a:rPr lang="en-US" dirty="0"/>
              <a:t>Schools and districts can upload up to 75,000 student records in one Student Registration file. </a:t>
            </a:r>
          </a:p>
          <a:p>
            <a:r>
              <a:rPr lang="en-US" dirty="0"/>
              <a:t>DESE recommends leaving column K (Class name) blank during the initial import. </a:t>
            </a:r>
          </a:p>
          <a:p>
            <a:pPr lvl="1"/>
            <a:r>
              <a:rPr lang="en-US" dirty="0"/>
              <a:t>Schools can export the file, add Class names, and reimport the file approximately two weeks prior to testing. 	</a:t>
            </a:r>
          </a:p>
          <a:p>
            <a:pPr lvl="1"/>
            <a:r>
              <a:rPr lang="en-US" dirty="0"/>
              <a:t>The Guide to Creating and Managing Classes is available on the </a:t>
            </a:r>
            <a:r>
              <a:rPr lang="en-US" dirty="0">
                <a:hlinkClick r:id="rId3"/>
              </a:rPr>
              <a:t>MCAS Resource Center</a:t>
            </a:r>
            <a:r>
              <a:rPr lang="en-US" dirty="0"/>
              <a:t> and contains additional information. </a:t>
            </a:r>
          </a:p>
          <a:p>
            <a:r>
              <a:rPr lang="en-US" dirty="0"/>
              <a:t>After Student Registration and prior to testing, it is recommended to export all of your student registration information to verify accuracy.</a:t>
            </a:r>
          </a:p>
          <a:p>
            <a:pPr lvl="1"/>
            <a:r>
              <a:rPr lang="en-US" dirty="0"/>
              <a:t>This can be done using the Export Students button on the Student Registration page in the MCAS Portal. </a:t>
            </a:r>
          </a:p>
          <a:p>
            <a:r>
              <a:rPr lang="en-US" dirty="0"/>
              <a:t>Test coordinators should confirm that their files have been processed in MCAS Portal after uploading. Automated confirmation emails are not sent after processing. </a:t>
            </a:r>
          </a:p>
          <a:p>
            <a:r>
              <a:rPr lang="en-US" dirty="0"/>
              <a:t>There are no administrations in the MCAS Portal as there were in </a:t>
            </a:r>
            <a:r>
              <a:rPr lang="en-US" dirty="0" err="1"/>
              <a:t>PearsonAccess</a:t>
            </a:r>
            <a:r>
              <a:rPr lang="en-US" dirty="0"/>
              <a:t> Next. </a:t>
            </a:r>
          </a:p>
          <a:p>
            <a:endParaRPr lang="en-US" dirty="0"/>
          </a:p>
        </p:txBody>
      </p:sp>
    </p:spTree>
    <p:extLst>
      <p:ext uri="{BB962C8B-B14F-4D97-AF65-F5344CB8AC3E}">
        <p14:creationId xmlns:p14="http://schemas.microsoft.com/office/powerpoint/2010/main" val="3530583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5486A-A98A-2AEA-9021-1DDB2781C466}"/>
              </a:ext>
            </a:extLst>
          </p:cNvPr>
          <p:cNvSpPr>
            <a:spLocks noGrp="1"/>
          </p:cNvSpPr>
          <p:nvPr>
            <p:ph idx="1"/>
          </p:nvPr>
        </p:nvSpPr>
        <p:spPr/>
        <p:txBody>
          <a:bodyPr>
            <a:normAutofit fontScale="92500" lnSpcReduction="10000"/>
          </a:bodyPr>
          <a:lstStyle/>
          <a:p>
            <a:pPr marL="0" indent="0">
              <a:buNone/>
            </a:pPr>
            <a:r>
              <a:rPr lang="en-US" b="1" dirty="0"/>
              <a:t>Why should the initial Student Registration file import be completed by the initial window deadlines?</a:t>
            </a:r>
          </a:p>
          <a:p>
            <a:pPr marL="514350" indent="-514350">
              <a:buFont typeface="+mj-lt"/>
              <a:buAutoNum type="alphaUcPeriod"/>
            </a:pPr>
            <a:r>
              <a:rPr lang="en-US" dirty="0"/>
              <a:t>Students cannot be registered after the initial window deadlines. </a:t>
            </a:r>
          </a:p>
          <a:p>
            <a:pPr marL="514350" indent="-514350">
              <a:buFont typeface="+mj-lt"/>
              <a:buAutoNum type="alphaUcPeriod"/>
            </a:pPr>
            <a:r>
              <a:rPr lang="en-US" sz="2800" dirty="0"/>
              <a:t>The import must be done by the initial deadlines for schools to receive an initial order of manuals (for PBT and CBT) as well as PBT tests and Student ID Labels. </a:t>
            </a:r>
          </a:p>
          <a:p>
            <a:pPr marL="514350" indent="-514350">
              <a:buFont typeface="+mj-lt"/>
              <a:buAutoNum type="alphaUcPeriod"/>
            </a:pPr>
            <a:r>
              <a:rPr lang="en-US" dirty="0"/>
              <a:t>For CBT students, import must be done by the initial deadlines for schools to receive Student ID labels. </a:t>
            </a:r>
          </a:p>
          <a:p>
            <a:pPr marL="514350" indent="-514350">
              <a:buFont typeface="+mj-lt"/>
              <a:buAutoNum type="alphaUcPeriod"/>
            </a:pPr>
            <a:r>
              <a:rPr lang="en-US" dirty="0"/>
              <a:t>For all students, accommodations cannot be entered after the initial Student Registration deadlines. </a:t>
            </a:r>
          </a:p>
        </p:txBody>
      </p:sp>
      <p:sp>
        <p:nvSpPr>
          <p:cNvPr id="3" name="Title 2">
            <a:extLst>
              <a:ext uri="{FF2B5EF4-FFF2-40B4-BE49-F238E27FC236}">
                <a16:creationId xmlns:a16="http://schemas.microsoft.com/office/drawing/2014/main" id="{7F039CEE-0DDB-E916-E53C-0F6C0B393FBD}"/>
              </a:ext>
            </a:extLst>
          </p:cNvPr>
          <p:cNvSpPr>
            <a:spLocks noGrp="1"/>
          </p:cNvSpPr>
          <p:nvPr>
            <p:ph type="title"/>
          </p:nvPr>
        </p:nvSpPr>
        <p:spPr/>
        <p:txBody>
          <a:bodyPr/>
          <a:lstStyle/>
          <a:p>
            <a:r>
              <a:rPr lang="en-US" dirty="0"/>
              <a:t>Poll Question	</a:t>
            </a:r>
          </a:p>
        </p:txBody>
      </p:sp>
    </p:spTree>
    <p:extLst>
      <p:ext uri="{BB962C8B-B14F-4D97-AF65-F5344CB8AC3E}">
        <p14:creationId xmlns:p14="http://schemas.microsoft.com/office/powerpoint/2010/main" val="1214328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7B2A9-AE02-9E6B-2082-F41ACC5E94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63560-CC27-E65D-9C48-E1FABD78632C}"/>
              </a:ext>
            </a:extLst>
          </p:cNvPr>
          <p:cNvSpPr>
            <a:spLocks noGrp="1"/>
          </p:cNvSpPr>
          <p:nvPr>
            <p:ph type="title" idx="4294967295"/>
          </p:nvPr>
        </p:nvSpPr>
        <p:spPr>
          <a:xfrm>
            <a:off x="534154" y="144164"/>
            <a:ext cx="10515600" cy="1042988"/>
          </a:xfrm>
        </p:spPr>
        <p:txBody>
          <a:bodyPr>
            <a:normAutofit/>
          </a:bodyPr>
          <a:lstStyle/>
          <a:p>
            <a:r>
              <a:rPr lang="en-US" sz="4000">
                <a:solidFill>
                  <a:srgbClr val="3647B6"/>
                </a:solidFill>
              </a:rPr>
              <a:t>Important Reminders</a:t>
            </a:r>
          </a:p>
        </p:txBody>
      </p:sp>
      <p:sp>
        <p:nvSpPr>
          <p:cNvPr id="2" name="Content Placeholder 1">
            <a:extLst>
              <a:ext uri="{FF2B5EF4-FFF2-40B4-BE49-F238E27FC236}">
                <a16:creationId xmlns:a16="http://schemas.microsoft.com/office/drawing/2014/main" id="{F5041166-381E-252F-8A64-6A442F130720}"/>
              </a:ext>
            </a:extLst>
          </p:cNvPr>
          <p:cNvSpPr>
            <a:spLocks noGrp="1"/>
          </p:cNvSpPr>
          <p:nvPr>
            <p:ph idx="4294967295"/>
          </p:nvPr>
        </p:nvSpPr>
        <p:spPr>
          <a:xfrm>
            <a:off x="612776" y="1346200"/>
            <a:ext cx="11142450" cy="5080000"/>
          </a:xfrm>
        </p:spPr>
        <p:txBody>
          <a:bodyPr>
            <a:normAutofit/>
          </a:bodyPr>
          <a:lstStyle/>
          <a:p>
            <a:r>
              <a:rPr lang="en-US" sz="3200" dirty="0"/>
              <a:t>For operational testing, confirm you are in the </a:t>
            </a:r>
            <a:r>
              <a:rPr lang="en-US" sz="3200" dirty="0">
                <a:hlinkClick r:id="rId3"/>
              </a:rPr>
              <a:t>MCAS Portal</a:t>
            </a:r>
            <a:r>
              <a:rPr lang="en-US" sz="3200" dirty="0"/>
              <a:t> and not the </a:t>
            </a:r>
            <a:r>
              <a:rPr lang="en-US" sz="3200" dirty="0">
                <a:hlinkClick r:id="rId4"/>
              </a:rPr>
              <a:t>MCAS Training Site</a:t>
            </a:r>
            <a:r>
              <a:rPr lang="en-US" sz="3200" dirty="0"/>
              <a:t>. </a:t>
            </a:r>
          </a:p>
          <a:p>
            <a:r>
              <a:rPr lang="en-US" sz="3200" dirty="0"/>
              <a:t>School and district test coordinators and technology coordinators can import a Student Registration file.</a:t>
            </a:r>
          </a:p>
          <a:p>
            <a:pPr lvl="1"/>
            <a:r>
              <a:rPr lang="en-US" sz="2800" dirty="0"/>
              <a:t>Test administrators do not have permission to do so.</a:t>
            </a:r>
          </a:p>
          <a:p>
            <a:r>
              <a:rPr lang="en-US" sz="3200" dirty="0"/>
              <a:t>If columns are hidden or frozen, be sure to unhide and unfreeze them prior to import.</a:t>
            </a:r>
          </a:p>
          <a:p>
            <a:r>
              <a:rPr lang="en-US" sz="3200" dirty="0"/>
              <a:t>Do not make changes to the format of the file.</a:t>
            </a:r>
          </a:p>
          <a:p>
            <a:r>
              <a:rPr lang="en-US" sz="3200" dirty="0"/>
              <a:t>Do not add a title to the file using row 1 of the spreadsheet – this will cause an error during upload. </a:t>
            </a:r>
          </a:p>
        </p:txBody>
      </p:sp>
    </p:spTree>
    <p:extLst>
      <p:ext uri="{BB962C8B-B14F-4D97-AF65-F5344CB8AC3E}">
        <p14:creationId xmlns:p14="http://schemas.microsoft.com/office/powerpoint/2010/main" val="359156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798077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5. </a:t>
            </a:r>
            <a:r>
              <a:rPr lang="en-US" altLang="zh-CN" sz="6000">
                <a:latin typeface="Arial" panose="020B0604020202020204" pitchFamily="34" charset="0"/>
                <a:cs typeface="Arial" panose="020B0604020202020204" pitchFamily="34" charset="0"/>
              </a:rPr>
              <a:t>Steps after the Initial Import</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31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AutoNum type="arabicPeriod"/>
            </a:pPr>
            <a:r>
              <a:rPr lang="en-US" dirty="0">
                <a:solidFill>
                  <a:srgbClr val="000000"/>
                </a:solidFill>
                <a:latin typeface="Arial"/>
                <a:cs typeface="Arial"/>
              </a:rPr>
              <a:t>Introduction </a:t>
            </a:r>
          </a:p>
          <a:p>
            <a:pPr marL="514350" indent="-514350">
              <a:buClrTx/>
              <a:buAutoNum type="arabicPeriod"/>
            </a:pPr>
            <a:r>
              <a:rPr lang="en-US" dirty="0">
                <a:solidFill>
                  <a:srgbClr val="000000"/>
                </a:solidFill>
                <a:latin typeface="Arial"/>
                <a:cs typeface="Arial"/>
              </a:rPr>
              <a:t>Overview of the Student Registration Process</a:t>
            </a:r>
            <a:endParaRPr lang="en-US" dirty="0"/>
          </a:p>
          <a:p>
            <a:pPr marL="514350" indent="-514350">
              <a:buClrTx/>
              <a:buFont typeface="+mj-lt"/>
              <a:buAutoNum type="arabicPeriod"/>
            </a:pPr>
            <a:r>
              <a:rPr lang="en-US" dirty="0">
                <a:solidFill>
                  <a:srgbClr val="000000"/>
                </a:solidFill>
                <a:latin typeface="Arial"/>
                <a:cs typeface="Arial"/>
              </a:rPr>
              <a:t>Preparing the Initial File for Import</a:t>
            </a:r>
          </a:p>
          <a:p>
            <a:pPr marL="514350" indent="-514350">
              <a:buClrTx/>
              <a:buFont typeface="+mj-lt"/>
              <a:buAutoNum type="arabicPeriod"/>
            </a:pPr>
            <a:r>
              <a:rPr lang="en-US" dirty="0">
                <a:solidFill>
                  <a:srgbClr val="000000"/>
                </a:solidFill>
                <a:latin typeface="Arial"/>
                <a:cs typeface="Arial"/>
              </a:rPr>
              <a:t>Steps for Completing the Initial Import</a:t>
            </a:r>
          </a:p>
          <a:p>
            <a:pPr marL="514350" indent="-514350">
              <a:buClrTx/>
              <a:buFont typeface="+mj-lt"/>
              <a:buAutoNum type="arabicPeriod"/>
            </a:pPr>
            <a:r>
              <a:rPr lang="en-US" dirty="0">
                <a:solidFill>
                  <a:srgbClr val="000000"/>
                </a:solidFill>
                <a:latin typeface="Arial"/>
                <a:cs typeface="Arial"/>
              </a:rPr>
              <a:t>Steps after the Initial Import </a:t>
            </a:r>
          </a:p>
          <a:p>
            <a:pPr marL="514350" indent="-514350">
              <a:buClrTx/>
              <a:buFont typeface="+mj-lt"/>
              <a:buAutoNum type="arabicPeriod"/>
            </a:pPr>
            <a:r>
              <a:rPr lang="en-US" dirty="0">
                <a:solidFill>
                  <a:srgbClr val="000000"/>
                </a:solidFill>
                <a:latin typeface="Arial"/>
                <a:cs typeface="Arial"/>
              </a:rPr>
              <a:t>Resources, Support, and Next Steps</a:t>
            </a:r>
          </a:p>
          <a:p>
            <a:pPr marL="514350" indent="-514350">
              <a:buClrTx/>
              <a:buFont typeface="+mj-lt"/>
              <a:buAutoNum type="arabicPeriod"/>
            </a:pPr>
            <a:r>
              <a:rPr lang="en-US" dirty="0">
                <a:solidFill>
                  <a:srgbClr val="000000"/>
                </a:solidFill>
                <a:latin typeface="Arial"/>
                <a:cs typeface="Arial"/>
              </a:rPr>
              <a:t>Live “Sandbox” Time with Additional Demonstrations</a:t>
            </a:r>
          </a:p>
          <a:p>
            <a:pPr marL="514350" indent="-514350">
              <a:buClrTx/>
              <a:buFont typeface="+mj-lt"/>
              <a:buAutoNum type="arabicPeriod"/>
            </a:pPr>
            <a:endParaRPr lang="en-US"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DFE8E65D-163D-1C3F-34D6-140276BE350C}"/>
              </a:ext>
            </a:extLst>
          </p:cNvPr>
          <p:cNvSpPr txBox="1"/>
          <p:nvPr/>
        </p:nvSpPr>
        <p:spPr>
          <a:xfrm>
            <a:off x="465991" y="5306931"/>
            <a:ext cx="11339929" cy="677108"/>
          </a:xfrm>
          <a:prstGeom prst="rect">
            <a:avLst/>
          </a:prstGeom>
          <a:noFill/>
        </p:spPr>
        <p:txBody>
          <a:bodyPr wrap="square" rtlCol="0">
            <a:spAutoFit/>
          </a:bodyPr>
          <a:lstStyle/>
          <a:p>
            <a:r>
              <a:rPr lang="en-US" sz="2000" dirty="0">
                <a:solidFill>
                  <a:srgbClr val="101D35"/>
                </a:solidFill>
                <a:latin typeface="Arial" panose="020B0604020202020204" pitchFamily="34" charset="0"/>
                <a:cs typeface="Arial" panose="020B0604020202020204" pitchFamily="34" charset="0"/>
              </a:rPr>
              <a:t>Note: </a:t>
            </a:r>
            <a:r>
              <a:rPr lang="en-US" sz="1800" dirty="0">
                <a:solidFill>
                  <a:srgbClr val="101D35"/>
                </a:solidFill>
                <a:effectLst/>
                <a:latin typeface="Arial" panose="020B0604020202020204" pitchFamily="34" charset="0"/>
                <a:cs typeface="Arial" panose="020B0604020202020204" pitchFamily="34" charset="0"/>
              </a:rPr>
              <a:t>This training will not cover enrollment transfers, creating classes, test scheduling, </a:t>
            </a:r>
            <a:r>
              <a:rPr lang="en-US" dirty="0">
                <a:solidFill>
                  <a:srgbClr val="101D35"/>
                </a:solidFill>
                <a:latin typeface="Arial" panose="020B0604020202020204" pitchFamily="34" charset="0"/>
                <a:cs typeface="Arial" panose="020B0604020202020204" pitchFamily="34" charset="0"/>
              </a:rPr>
              <a:t>or</a:t>
            </a:r>
            <a:r>
              <a:rPr lang="en-US" sz="1800" dirty="0">
                <a:solidFill>
                  <a:srgbClr val="101D35"/>
                </a:solidFill>
                <a:effectLst/>
                <a:latin typeface="Arial" panose="020B0604020202020204" pitchFamily="34" charset="0"/>
                <a:cs typeface="Arial" panose="020B0604020202020204" pitchFamily="34" charset="0"/>
              </a:rPr>
              <a:t> navigating the MCAS Student Kiosk. These topics will be covered in future training sessions. </a:t>
            </a:r>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CE4C-F55A-259F-5251-2AF3A1340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9D888-39A2-E060-C7D0-D2B528FD3546}"/>
              </a:ext>
            </a:extLst>
          </p:cNvPr>
          <p:cNvSpPr>
            <a:spLocks noGrp="1"/>
          </p:cNvSpPr>
          <p:nvPr>
            <p:ph type="title"/>
          </p:nvPr>
        </p:nvSpPr>
        <p:spPr>
          <a:xfrm>
            <a:off x="465991" y="151481"/>
            <a:ext cx="10990385" cy="800851"/>
          </a:xfrm>
        </p:spPr>
        <p:txBody>
          <a:bodyPr>
            <a:normAutofit fontScale="90000"/>
          </a:bodyPr>
          <a:lstStyle/>
          <a:p>
            <a:r>
              <a:rPr lang="en-US" sz="4000">
                <a:latin typeface="Arial" panose="020B0604020202020204" pitchFamily="34" charset="0"/>
                <a:cs typeface="Arial" panose="020B0604020202020204" pitchFamily="34" charset="0"/>
              </a:rPr>
              <a:t>Overview of Steps to Complete Student Registration</a:t>
            </a:r>
          </a:p>
        </p:txBody>
      </p:sp>
      <p:sp>
        <p:nvSpPr>
          <p:cNvPr id="3" name="Text Placeholder 2">
            <a:extLst>
              <a:ext uri="{FF2B5EF4-FFF2-40B4-BE49-F238E27FC236}">
                <a16:creationId xmlns:a16="http://schemas.microsoft.com/office/drawing/2014/main" id="{A2B585E7-1AAE-35D3-F442-4B519D43FA29}"/>
              </a:ext>
            </a:extLst>
          </p:cNvPr>
          <p:cNvSpPr>
            <a:spLocks noGrp="1"/>
          </p:cNvSpPr>
          <p:nvPr>
            <p:ph type="body" idx="1"/>
          </p:nvPr>
        </p:nvSpPr>
        <p:spPr>
          <a:xfrm>
            <a:off x="465991" y="1310054"/>
            <a:ext cx="11185235" cy="4747845"/>
          </a:xfrm>
        </p:spPr>
        <p:txBody>
          <a:bodyPr>
            <a:normAutofit/>
          </a:bodyPr>
          <a:lstStyle/>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Download the .CSV file prepared by DESE from DropBox Central in the DESE Security Portal (available on the first day of each Student Registration window).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Delete students from the file who are no longer enrolled in your school, and add rows for students who were not included in the file and will be testing.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Verify and update students’ accessibility features and accommodations.</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Save as a .CSV file, and import file into the MCAS Portal.</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Resolve any errors that occur. </a:t>
            </a:r>
          </a:p>
          <a:p>
            <a:pPr marL="514350" indent="-514350">
              <a:buClr>
                <a:srgbClr val="000000"/>
              </a:buClr>
              <a:buFont typeface="+mj-lt"/>
              <a:buAutoNum type="arabicPeriod"/>
            </a:pPr>
            <a:r>
              <a:rPr lang="en-US" sz="2400">
                <a:solidFill>
                  <a:srgbClr val="000000"/>
                </a:solidFill>
                <a:latin typeface="Arial" panose="020B0604020202020204" pitchFamily="34" charset="0"/>
                <a:cs typeface="Arial" panose="020B0604020202020204" pitchFamily="34" charset="0"/>
              </a:rPr>
              <a:t>Update student information as needed, through file export/import process or through the user interface.</a:t>
            </a:r>
          </a:p>
        </p:txBody>
      </p:sp>
      <p:sp>
        <p:nvSpPr>
          <p:cNvPr id="4" name="Rectangle 3">
            <a:extLst>
              <a:ext uri="{FF2B5EF4-FFF2-40B4-BE49-F238E27FC236}">
                <a16:creationId xmlns:a16="http://schemas.microsoft.com/office/drawing/2014/main" id="{25EA36FA-E9F9-BDA2-67E5-2090E315566E}"/>
              </a:ext>
            </a:extLst>
          </p:cNvPr>
          <p:cNvSpPr/>
          <p:nvPr/>
        </p:nvSpPr>
        <p:spPr>
          <a:xfrm>
            <a:off x="375917" y="4564077"/>
            <a:ext cx="11420747" cy="8008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407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Update SIMS Data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pPr marL="457200" lvl="0" indent="-457200">
              <a:buClr>
                <a:srgbClr val="000000"/>
              </a:buClr>
              <a:buFont typeface="Arial" panose="020B0604020202020204" pitchFamily="34" charset="0"/>
              <a:buChar char="•"/>
            </a:pPr>
            <a:r>
              <a:rPr lang="en-US" sz="3200">
                <a:solidFill>
                  <a:srgbClr val="000000"/>
                </a:solidFill>
                <a:latin typeface="Arial" panose="020B0604020202020204" pitchFamily="34" charset="0"/>
                <a:cs typeface="Arial" panose="020B0604020202020204" pitchFamily="34" charset="0"/>
              </a:rPr>
              <a:t>If you update any student demographic data in the MCAS Portal (SASID, spelling of student’s name, grade, DOB), you must also update student information in SIMS.</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Contact the district’s SIMS contact. </a:t>
            </a:r>
          </a:p>
          <a:p>
            <a:pPr marL="800100" lvl="1" indent="-342900">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To find the contact for your district, go to </a:t>
            </a:r>
            <a:r>
              <a:rPr lang="en-US" sz="2400">
                <a:latin typeface="Arial" panose="020B0604020202020204" pitchFamily="34" charset="0"/>
                <a:cs typeface="Arial" panose="020B0604020202020204" pitchFamily="34" charset="0"/>
                <a:hlinkClick r:id="rId3"/>
              </a:rPr>
              <a:t>https://profiles.doe.mass.edu/search/search.aspx?leftNavId=11239</a:t>
            </a:r>
            <a:r>
              <a:rPr lang="en-US" sz="2400">
                <a:latin typeface="Arial" panose="020B0604020202020204" pitchFamily="34" charset="0"/>
                <a:cs typeface="Arial" panose="020B0604020202020204" pitchFamily="34" charset="0"/>
              </a:rPr>
              <a:t> </a:t>
            </a: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SIMS Contact</a:t>
            </a:r>
            <a:r>
              <a:rPr lang="en-US" sz="2400">
                <a:solidFill>
                  <a:srgbClr val="000000"/>
                </a:solidFill>
                <a:latin typeface="Arial" panose="020B0604020202020204" pitchFamily="34" charset="0"/>
                <a:cs typeface="Arial" panose="020B0604020202020204" pitchFamily="34" charset="0"/>
              </a:rPr>
              <a:t>”</a:t>
            </a:r>
            <a:r>
              <a:rPr lang="en-US" sz="2400" b="1">
                <a:solidFill>
                  <a:srgbClr val="000000"/>
                </a:solidFill>
                <a:latin typeface="Arial" panose="020B0604020202020204" pitchFamily="34" charset="0"/>
                <a:cs typeface="Arial" panose="020B0604020202020204" pitchFamily="34" charset="0"/>
              </a:rPr>
              <a:t> </a:t>
            </a:r>
            <a:r>
              <a:rPr lang="en-US" sz="2400">
                <a:solidFill>
                  <a:srgbClr val="000000"/>
                </a:solidFill>
                <a:latin typeface="Arial" panose="020B0604020202020204" pitchFamily="34" charset="0"/>
                <a:cs typeface="Arial" panose="020B0604020202020204" pitchFamily="34" charset="0"/>
              </a:rPr>
              <a:t>from the </a:t>
            </a:r>
            <a:r>
              <a:rPr lang="en-US" sz="2400" b="1">
                <a:solidFill>
                  <a:srgbClr val="000000"/>
                </a:solidFill>
                <a:latin typeface="Arial" panose="020B0604020202020204" pitchFamily="34" charset="0"/>
                <a:cs typeface="Arial" panose="020B0604020202020204" pitchFamily="34" charset="0"/>
              </a:rPr>
              <a:t>Function</a:t>
            </a:r>
            <a:r>
              <a:rPr lang="en-US" sz="2400">
                <a:solidFill>
                  <a:srgbClr val="000000"/>
                </a:solidFill>
                <a:latin typeface="Arial" panose="020B0604020202020204" pitchFamily="34" charset="0"/>
                <a:cs typeface="Arial" panose="020B0604020202020204" pitchFamily="34" charset="0"/>
              </a:rPr>
              <a:t> menu, and click “</a:t>
            </a:r>
            <a:r>
              <a:rPr lang="en-US" sz="2400" b="1">
                <a:solidFill>
                  <a:srgbClr val="000000"/>
                </a:solidFill>
                <a:latin typeface="Arial" panose="020B0604020202020204" pitchFamily="34" charset="0"/>
                <a:cs typeface="Arial" panose="020B0604020202020204" pitchFamily="34" charset="0"/>
              </a:rPr>
              <a:t>Get Results</a:t>
            </a:r>
            <a:r>
              <a:rPr lang="en-US" sz="2400">
                <a:solidFill>
                  <a:srgbClr val="000000"/>
                </a:solidFill>
                <a:latin typeface="Arial" panose="020B0604020202020204" pitchFamily="34" charset="0"/>
                <a:cs typeface="Arial" panose="020B0604020202020204" pitchFamily="34" charset="0"/>
              </a:rPr>
              <a:t>.”</a:t>
            </a:r>
          </a:p>
          <a:p>
            <a:endParaRPr lang="en-US"/>
          </a:p>
        </p:txBody>
      </p:sp>
    </p:spTree>
    <p:extLst>
      <p:ext uri="{BB962C8B-B14F-4D97-AF65-F5344CB8AC3E}">
        <p14:creationId xmlns:p14="http://schemas.microsoft.com/office/powerpoint/2010/main" val="2719626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Managing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vert="horz" lIns="91440" tIns="45720" rIns="91440" bIns="45720" rtlCol="0" anchor="t">
            <a:normAutofit fontScale="92500" lnSpcReduction="20000"/>
          </a:bodyPr>
          <a:lstStyle/>
          <a:p>
            <a:pPr marL="457200" indent="-457200">
              <a:buClrTx/>
              <a:buFont typeface="Arial" panose="020B0604020202020204" pitchFamily="34" charset="0"/>
              <a:buChar char="•"/>
            </a:pPr>
            <a:r>
              <a:rPr lang="en-US">
                <a:solidFill>
                  <a:srgbClr val="000000"/>
                </a:solidFill>
                <a:latin typeface="Arial"/>
                <a:cs typeface="Arial"/>
              </a:rPr>
              <a:t>When adding or editing student records in the MCAS Portal, schools are recommended to manually add/edit students in the user interface for a small number of students. For adding/editing ten or more students, schools are recommended to do a Student Registration file export/import. </a:t>
            </a:r>
          </a:p>
          <a:p>
            <a:pPr marL="457200" indent="-457200">
              <a:buClrTx/>
              <a:buFont typeface="Arial" panose="020B0604020202020204" pitchFamily="34" charset="0"/>
              <a:buChar char="•"/>
            </a:pPr>
            <a:r>
              <a:rPr lang="en-US">
                <a:solidFill>
                  <a:srgbClr val="000000"/>
                </a:solidFill>
                <a:latin typeface="Arial"/>
                <a:cs typeface="Arial"/>
              </a:rPr>
              <a:t>On the Students page, users can manually add a new student, edit an existing student, and add or edit student accommodations. </a:t>
            </a:r>
          </a:p>
          <a:p>
            <a:pPr marL="457200" indent="-457200">
              <a:buClrTx/>
              <a:buFont typeface="Arial" panose="020B0604020202020204" pitchFamily="34" charset="0"/>
              <a:buChar char="•"/>
            </a:pPr>
            <a:r>
              <a:rPr lang="en-US">
                <a:solidFill>
                  <a:srgbClr val="000000"/>
                </a:solidFill>
                <a:latin typeface="Arial"/>
                <a:cs typeface="Arial"/>
              </a:rPr>
              <a:t>Manually adding and editing students is recommended when making changes to ten or fewer student records. </a:t>
            </a:r>
          </a:p>
          <a:p>
            <a:pPr marL="457200" indent="-457200">
              <a:buClrTx/>
              <a:buFont typeface="Arial" panose="020B0604020202020204" pitchFamily="34" charset="0"/>
              <a:buChar char="•"/>
            </a:pPr>
            <a:r>
              <a:rPr lang="en-US">
                <a:solidFill>
                  <a:srgbClr val="000000"/>
                </a:solidFill>
                <a:latin typeface="Arial"/>
                <a:cs typeface="Arial"/>
              </a:rPr>
              <a:t>The same fields provided through the student registration file may be entered manually. </a:t>
            </a:r>
          </a:p>
          <a:p>
            <a:pPr marL="457200" indent="-457200">
              <a:buClrTx/>
              <a:buFont typeface="Arial" panose="020B0604020202020204" pitchFamily="34" charset="0"/>
              <a:buChar char="•"/>
            </a:pPr>
            <a:r>
              <a:rPr lang="en-US">
                <a:solidFill>
                  <a:srgbClr val="000000"/>
                </a:solidFill>
                <a:latin typeface="Arial"/>
                <a:cs typeface="Arial"/>
              </a:rPr>
              <a:t>Accommodations are entered for each test code. Students with accommodations for multiple tests will need the accommodations entered for multiple test codes. </a:t>
            </a:r>
          </a:p>
        </p:txBody>
      </p:sp>
    </p:spTree>
    <p:extLst>
      <p:ext uri="{BB962C8B-B14F-4D97-AF65-F5344CB8AC3E}">
        <p14:creationId xmlns:p14="http://schemas.microsoft.com/office/powerpoint/2010/main" val="652968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2AB8-E1B6-27BC-2935-FF2AB5C19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A928A-9A9F-D239-3C27-F8C536C572B7}"/>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8E3B59FE-9EB7-8ABF-39C9-54266CD8D2E4}"/>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Manually adding a new student</a:t>
            </a:r>
          </a:p>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Updating an existing student</a:t>
            </a:r>
            <a:endParaRPr lang="en-US"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832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558BE-C1EB-A465-49AB-D1E989501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3E2E7-A09C-4901-96EC-C6544344C083}"/>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Manually Adding a Student</a:t>
            </a:r>
          </a:p>
        </p:txBody>
      </p:sp>
      <p:sp>
        <p:nvSpPr>
          <p:cNvPr id="3" name="Content Placeholder 2">
            <a:extLst>
              <a:ext uri="{FF2B5EF4-FFF2-40B4-BE49-F238E27FC236}">
                <a16:creationId xmlns:a16="http://schemas.microsoft.com/office/drawing/2014/main" id="{B3C406A3-8AB2-4901-39AA-ADBAE15FA1EB}"/>
              </a:ext>
            </a:extLst>
          </p:cNvPr>
          <p:cNvSpPr>
            <a:spLocks noGrp="1"/>
          </p:cNvSpPr>
          <p:nvPr>
            <p:ph idx="4294967295"/>
          </p:nvPr>
        </p:nvSpPr>
        <p:spPr>
          <a:xfrm>
            <a:off x="798952" y="968375"/>
            <a:ext cx="10594095" cy="5049837"/>
          </a:xfrm>
        </p:spPr>
        <p:txBody>
          <a:bodyPr/>
          <a:lstStyle/>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Log in to the MCAS Portal. </a:t>
            </a:r>
          </a:p>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Administration</a:t>
            </a:r>
            <a:r>
              <a:rPr lang="en-US" sz="2800">
                <a:solidFill>
                  <a:srgbClr val="000000"/>
                </a:solidFill>
                <a:latin typeface="Arial" panose="020B0604020202020204" pitchFamily="34" charset="0"/>
                <a:cs typeface="Arial" panose="020B0604020202020204" pitchFamily="34" charset="0"/>
              </a:rPr>
              <a:t>.</a:t>
            </a:r>
          </a:p>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Students</a:t>
            </a:r>
          </a:p>
          <a:p>
            <a:pPr marL="514350" indent="-514350" algn="l" rtl="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the </a:t>
            </a:r>
            <a:r>
              <a:rPr lang="en-US" sz="2800" b="1">
                <a:solidFill>
                  <a:srgbClr val="000000"/>
                </a:solidFill>
                <a:latin typeface="Arial" panose="020B0604020202020204" pitchFamily="34" charset="0"/>
                <a:cs typeface="Arial" panose="020B0604020202020204" pitchFamily="34" charset="0"/>
              </a:rPr>
              <a:t>Add</a:t>
            </a:r>
            <a:r>
              <a:rPr lang="en-US" sz="2800">
                <a:solidFill>
                  <a:srgbClr val="000000"/>
                </a:solidFill>
                <a:latin typeface="Arial" panose="020B0604020202020204" pitchFamily="34" charset="0"/>
                <a:cs typeface="Arial" panose="020B0604020202020204" pitchFamily="34" charset="0"/>
              </a:rPr>
              <a:t> </a:t>
            </a:r>
            <a:r>
              <a:rPr lang="en-US" sz="2800" b="1">
                <a:solidFill>
                  <a:srgbClr val="000000"/>
                </a:solidFill>
                <a:latin typeface="Arial" panose="020B0604020202020204" pitchFamily="34" charset="0"/>
                <a:cs typeface="Arial" panose="020B0604020202020204" pitchFamily="34" charset="0"/>
              </a:rPr>
              <a:t>Student</a:t>
            </a:r>
            <a:r>
              <a:rPr lang="en-US" sz="2800">
                <a:solidFill>
                  <a:srgbClr val="000000"/>
                </a:solidFill>
                <a:latin typeface="Arial" panose="020B0604020202020204" pitchFamily="34" charset="0"/>
                <a:cs typeface="Arial" panose="020B0604020202020204" pitchFamily="34" charset="0"/>
              </a:rPr>
              <a:t> button. </a:t>
            </a:r>
            <a:endParaRPr lang="en-US" sz="4000">
              <a:solidFill>
                <a:srgbClr val="000000"/>
              </a:solidFill>
              <a:latin typeface="Arial" panose="020B0604020202020204" pitchFamily="34" charset="0"/>
              <a:cs typeface="Arial" panose="020B060402020202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106AFBC1-8392-DE07-2270-36C73E6E5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37" y="2980113"/>
            <a:ext cx="11295939" cy="3717549"/>
          </a:xfrm>
          <a:prstGeom prst="rect">
            <a:avLst/>
          </a:prstGeom>
        </p:spPr>
      </p:pic>
    </p:spTree>
    <p:extLst>
      <p:ext uri="{BB962C8B-B14F-4D97-AF65-F5344CB8AC3E}">
        <p14:creationId xmlns:p14="http://schemas.microsoft.com/office/powerpoint/2010/main" val="2151900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CDB9-FF2C-547A-6C39-74660A7D8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1A890-3114-5D24-D23A-562C67691813}"/>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Manually Adding a Student</a:t>
            </a:r>
          </a:p>
        </p:txBody>
      </p:sp>
      <p:sp>
        <p:nvSpPr>
          <p:cNvPr id="3" name="Content Placeholder 2">
            <a:extLst>
              <a:ext uri="{FF2B5EF4-FFF2-40B4-BE49-F238E27FC236}">
                <a16:creationId xmlns:a16="http://schemas.microsoft.com/office/drawing/2014/main" id="{883A6B80-FA3C-E027-AF34-19781FAAEB9B}"/>
              </a:ext>
            </a:extLst>
          </p:cNvPr>
          <p:cNvSpPr>
            <a:spLocks noGrp="1"/>
          </p:cNvSpPr>
          <p:nvPr>
            <p:ph idx="4294967295"/>
          </p:nvPr>
        </p:nvSpPr>
        <p:spPr>
          <a:xfrm>
            <a:off x="263856" y="1684860"/>
            <a:ext cx="5175963" cy="2672828"/>
          </a:xfrm>
        </p:spPr>
        <p:txBody>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5. Add student information in the required fields marked with a red asterisk. Be sure to enter the registration codes (test codes) for every test the student will take. Test codes are listed in column J of part V of the MCAS Student Registration Guide. </a:t>
            </a:r>
          </a:p>
        </p:txBody>
      </p:sp>
      <p:pic>
        <p:nvPicPr>
          <p:cNvPr id="6" name="Picture 5" descr="A screenshot of a student registration form&#10;&#10;Description automatically generated">
            <a:extLst>
              <a:ext uri="{FF2B5EF4-FFF2-40B4-BE49-F238E27FC236}">
                <a16:creationId xmlns:a16="http://schemas.microsoft.com/office/drawing/2014/main" id="{7BD3CFBB-0088-550E-B694-11DA6FB6A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644" y="968375"/>
            <a:ext cx="5524500" cy="5816600"/>
          </a:xfrm>
          <a:prstGeom prst="rect">
            <a:avLst/>
          </a:prstGeom>
        </p:spPr>
      </p:pic>
    </p:spTree>
    <p:extLst>
      <p:ext uri="{BB962C8B-B14F-4D97-AF65-F5344CB8AC3E}">
        <p14:creationId xmlns:p14="http://schemas.microsoft.com/office/powerpoint/2010/main" val="2455863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DD946-BA33-B017-4F95-082E13D70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C095F-B4A8-AAC7-24DE-1A6E65557FFC}"/>
              </a:ext>
            </a:extLst>
          </p:cNvPr>
          <p:cNvSpPr>
            <a:spLocks noGrp="1"/>
          </p:cNvSpPr>
          <p:nvPr>
            <p:ph type="title" idx="4294967295"/>
          </p:nvPr>
        </p:nvSpPr>
        <p:spPr>
          <a:xfrm>
            <a:off x="0" y="0"/>
            <a:ext cx="11369675" cy="679450"/>
          </a:xfrm>
        </p:spPr>
        <p:txBody>
          <a:bodyPr/>
          <a:lstStyle/>
          <a:p>
            <a:r>
              <a:rPr lang="en-US" sz="4000">
                <a:solidFill>
                  <a:srgbClr val="3647B6"/>
                </a:solidFill>
                <a:latin typeface="Arial" panose="020B0604020202020204" pitchFamily="34" charset="0"/>
                <a:cs typeface="Arial" panose="020B0604020202020204" pitchFamily="34" charset="0"/>
              </a:rPr>
              <a:t>Manually Adding a Student</a:t>
            </a:r>
          </a:p>
        </p:txBody>
      </p:sp>
      <p:sp>
        <p:nvSpPr>
          <p:cNvPr id="3" name="Content Placeholder 2">
            <a:extLst>
              <a:ext uri="{FF2B5EF4-FFF2-40B4-BE49-F238E27FC236}">
                <a16:creationId xmlns:a16="http://schemas.microsoft.com/office/drawing/2014/main" id="{C5CBF5E5-BABB-AB20-BFB4-6FAC7C216A72}"/>
              </a:ext>
            </a:extLst>
          </p:cNvPr>
          <p:cNvSpPr>
            <a:spLocks noGrp="1"/>
          </p:cNvSpPr>
          <p:nvPr>
            <p:ph idx="4294967295"/>
          </p:nvPr>
        </p:nvSpPr>
        <p:spPr>
          <a:xfrm>
            <a:off x="235281" y="1136651"/>
            <a:ext cx="5175963" cy="3473450"/>
          </a:xfrm>
          <a:noFill/>
          <a:ln>
            <a:noFill/>
          </a:ln>
        </p:spPr>
        <p:style>
          <a:lnRef idx="2">
            <a:schemeClr val="accent6"/>
          </a:lnRef>
          <a:fillRef idx="1">
            <a:schemeClr val="lt1"/>
          </a:fillRef>
          <a:effectRef idx="0">
            <a:schemeClr val="accent6"/>
          </a:effectRef>
          <a:fontRef idx="minor">
            <a:schemeClr val="dk1"/>
          </a:fontRef>
        </p:style>
        <p:txBody>
          <a:bodyPr/>
          <a:lstStyle/>
          <a:p>
            <a:pPr marL="0" indent="0" algn="l" rtl="0" fontAlgn="base">
              <a:buClr>
                <a:srgbClr val="000000"/>
              </a:buClr>
              <a:buNone/>
            </a:pPr>
            <a:r>
              <a:rPr lang="en-US" sz="2800" dirty="0">
                <a:solidFill>
                  <a:srgbClr val="000000"/>
                </a:solidFill>
                <a:latin typeface="Arial" panose="020B0604020202020204" pitchFamily="34" charset="0"/>
                <a:cs typeface="Arial" panose="020B0604020202020204" pitchFamily="34" charset="0"/>
              </a:rPr>
              <a:t>6. If the student has accommodations, select the </a:t>
            </a:r>
            <a:r>
              <a:rPr lang="en-US" sz="2800" b="1" dirty="0">
                <a:solidFill>
                  <a:srgbClr val="000000"/>
                </a:solidFill>
                <a:latin typeface="Arial" panose="020B0604020202020204" pitchFamily="34" charset="0"/>
                <a:cs typeface="Arial" panose="020B0604020202020204" pitchFamily="34" charset="0"/>
              </a:rPr>
              <a:t>Accommodations</a:t>
            </a:r>
            <a:r>
              <a:rPr lang="en-US" sz="2800" dirty="0">
                <a:solidFill>
                  <a:srgbClr val="000000"/>
                </a:solidFill>
                <a:latin typeface="Arial" panose="020B0604020202020204" pitchFamily="34" charset="0"/>
                <a:cs typeface="Arial" panose="020B0604020202020204" pitchFamily="34" charset="0"/>
              </a:rPr>
              <a:t> tab to enter the accommodations by test code. </a:t>
            </a:r>
          </a:p>
          <a:p>
            <a:pPr marL="0" indent="0" algn="l" rtl="0" fontAlgn="base">
              <a:buClr>
                <a:srgbClr val="000000"/>
              </a:buClr>
              <a:buNone/>
            </a:pPr>
            <a:r>
              <a:rPr lang="en-US" sz="2800" dirty="0">
                <a:solidFill>
                  <a:srgbClr val="000000"/>
                </a:solidFill>
                <a:latin typeface="Arial" panose="020B0604020202020204" pitchFamily="34" charset="0"/>
                <a:cs typeface="Arial" panose="020B0604020202020204" pitchFamily="34" charset="0"/>
              </a:rPr>
              <a:t>7.Select </a:t>
            </a:r>
            <a:r>
              <a:rPr lang="en-US" sz="2800" b="1" dirty="0">
                <a:solidFill>
                  <a:srgbClr val="000000"/>
                </a:solidFill>
                <a:latin typeface="Arial" panose="020B0604020202020204" pitchFamily="34" charset="0"/>
                <a:cs typeface="Arial" panose="020B0604020202020204" pitchFamily="34" charset="0"/>
              </a:rPr>
              <a:t>Save</a:t>
            </a:r>
            <a:r>
              <a:rPr lang="en-US" sz="2800" dirty="0">
                <a:solidFill>
                  <a:srgbClr val="000000"/>
                </a:solidFill>
                <a:latin typeface="Arial" panose="020B0604020202020204" pitchFamily="34" charset="0"/>
                <a:cs typeface="Arial" panose="020B0604020202020204" pitchFamily="34" charset="0"/>
              </a:rPr>
              <a:t>. </a:t>
            </a:r>
            <a:endParaRPr lang="en-US" sz="4000"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C59B05A-2E93-4954-A599-51CBD2CF9187}"/>
              </a:ext>
            </a:extLst>
          </p:cNvPr>
          <p:cNvPicPr>
            <a:picLocks noChangeAspect="1"/>
          </p:cNvPicPr>
          <p:nvPr/>
        </p:nvPicPr>
        <p:blipFill>
          <a:blip r:embed="rId3"/>
          <a:stretch>
            <a:fillRect/>
          </a:stretch>
        </p:blipFill>
        <p:spPr>
          <a:xfrm>
            <a:off x="6780758" y="201660"/>
            <a:ext cx="4732430" cy="6226080"/>
          </a:xfrm>
          <a:prstGeom prst="rect">
            <a:avLst/>
          </a:prstGeom>
        </p:spPr>
      </p:pic>
    </p:spTree>
    <p:extLst>
      <p:ext uri="{BB962C8B-B14F-4D97-AF65-F5344CB8AC3E}">
        <p14:creationId xmlns:p14="http://schemas.microsoft.com/office/powerpoint/2010/main" val="1291347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CFA66-7608-35E5-4D70-4DD7540B8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C3458-B4C0-2B4A-8E7A-12065565140F}"/>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Editing a Student in the MCAS Portal</a:t>
            </a:r>
          </a:p>
        </p:txBody>
      </p:sp>
      <p:pic>
        <p:nvPicPr>
          <p:cNvPr id="7" name="Picture 6" descr="A screenshot of a screen&#10;&#10;Description automatically generated">
            <a:extLst>
              <a:ext uri="{FF2B5EF4-FFF2-40B4-BE49-F238E27FC236}">
                <a16:creationId xmlns:a16="http://schemas.microsoft.com/office/drawing/2014/main" id="{20D3D361-9A68-9FC3-E535-92DC221C7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4" y="2278194"/>
            <a:ext cx="11728291" cy="1666074"/>
          </a:xfrm>
          <a:prstGeom prst="rect">
            <a:avLst/>
          </a:prstGeom>
        </p:spPr>
      </p:pic>
      <p:sp>
        <p:nvSpPr>
          <p:cNvPr id="8" name="Content Placeholder 2">
            <a:extLst>
              <a:ext uri="{FF2B5EF4-FFF2-40B4-BE49-F238E27FC236}">
                <a16:creationId xmlns:a16="http://schemas.microsoft.com/office/drawing/2014/main" id="{1D81AF30-D37A-0F1F-21C9-A72C3C58F0E8}"/>
              </a:ext>
            </a:extLst>
          </p:cNvPr>
          <p:cNvSpPr txBox="1">
            <a:spLocks/>
          </p:cNvSpPr>
          <p:nvPr/>
        </p:nvSpPr>
        <p:spPr>
          <a:xfrm>
            <a:off x="951352" y="1120776"/>
            <a:ext cx="10594095" cy="1157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On the Students page, locate the student record to be edited.</a:t>
            </a:r>
          </a:p>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Edit</a:t>
            </a:r>
            <a:r>
              <a:rPr lang="en-US" sz="280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40862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B892-3556-0505-9656-6DDDC8D3E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2C867-C318-88C9-F988-F8FCFB3208BF}"/>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Editing a Student in the MCAS Portal</a:t>
            </a:r>
          </a:p>
        </p:txBody>
      </p:sp>
      <p:sp>
        <p:nvSpPr>
          <p:cNvPr id="3" name="Content Placeholder 2">
            <a:extLst>
              <a:ext uri="{FF2B5EF4-FFF2-40B4-BE49-F238E27FC236}">
                <a16:creationId xmlns:a16="http://schemas.microsoft.com/office/drawing/2014/main" id="{B68595CA-75EF-C3D8-DFBC-162E847F47E3}"/>
              </a:ext>
            </a:extLst>
          </p:cNvPr>
          <p:cNvSpPr>
            <a:spLocks noGrp="1"/>
          </p:cNvSpPr>
          <p:nvPr>
            <p:ph idx="4294967295"/>
          </p:nvPr>
        </p:nvSpPr>
        <p:spPr>
          <a:xfrm>
            <a:off x="822325" y="1178105"/>
            <a:ext cx="10594095" cy="1157418"/>
          </a:xfrm>
        </p:spPr>
        <p:txBody>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3. Update the student information.</a:t>
            </a:r>
          </a:p>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4. Click </a:t>
            </a:r>
            <a:r>
              <a:rPr lang="en-US" sz="2800" b="1">
                <a:solidFill>
                  <a:srgbClr val="000000"/>
                </a:solidFill>
                <a:latin typeface="Arial" panose="020B0604020202020204" pitchFamily="34" charset="0"/>
                <a:cs typeface="Arial" panose="020B0604020202020204" pitchFamily="34" charset="0"/>
              </a:rPr>
              <a:t>Save</a:t>
            </a:r>
            <a:r>
              <a:rPr lang="en-US" sz="2800">
                <a:solidFill>
                  <a:srgbClr val="000000"/>
                </a:solidFill>
                <a:latin typeface="Arial" panose="020B0604020202020204" pitchFamily="34" charset="0"/>
                <a:cs typeface="Arial" panose="020B0604020202020204" pitchFamily="34" charset="0"/>
              </a:rPr>
              <a:t>.</a:t>
            </a:r>
          </a:p>
        </p:txBody>
      </p:sp>
      <p:pic>
        <p:nvPicPr>
          <p:cNvPr id="9" name="Picture 8" descr="A screenshot of a computer&#10;&#10;Description automatically generated">
            <a:extLst>
              <a:ext uri="{FF2B5EF4-FFF2-40B4-BE49-F238E27FC236}">
                <a16:creationId xmlns:a16="http://schemas.microsoft.com/office/drawing/2014/main" id="{B6B210B9-6621-5D00-742C-21E639CF4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46" y="2114549"/>
            <a:ext cx="11480784" cy="4376653"/>
          </a:xfrm>
          <a:prstGeom prst="rect">
            <a:avLst/>
          </a:prstGeom>
        </p:spPr>
      </p:pic>
    </p:spTree>
    <p:extLst>
      <p:ext uri="{BB962C8B-B14F-4D97-AF65-F5344CB8AC3E}">
        <p14:creationId xmlns:p14="http://schemas.microsoft.com/office/powerpoint/2010/main" val="1226793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0AAE-75CB-C4D0-F5C8-E7C881C40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E27D9-E24D-5FE1-F900-A4CD9EC816BE}"/>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Adding/Editing Student Accommodations</a:t>
            </a:r>
          </a:p>
        </p:txBody>
      </p:sp>
      <p:pic>
        <p:nvPicPr>
          <p:cNvPr id="7" name="Picture 6" descr="A screenshot of a screen&#10;&#10;Description automatically generated">
            <a:extLst>
              <a:ext uri="{FF2B5EF4-FFF2-40B4-BE49-F238E27FC236}">
                <a16:creationId xmlns:a16="http://schemas.microsoft.com/office/drawing/2014/main" id="{5A225A7C-6464-672C-1320-F6F017679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4" y="2278194"/>
            <a:ext cx="11728291" cy="1666074"/>
          </a:xfrm>
          <a:prstGeom prst="rect">
            <a:avLst/>
          </a:prstGeom>
        </p:spPr>
      </p:pic>
      <p:sp>
        <p:nvSpPr>
          <p:cNvPr id="8" name="Content Placeholder 2">
            <a:extLst>
              <a:ext uri="{FF2B5EF4-FFF2-40B4-BE49-F238E27FC236}">
                <a16:creationId xmlns:a16="http://schemas.microsoft.com/office/drawing/2014/main" id="{15797907-49C9-5876-44EF-0549517ED837}"/>
              </a:ext>
            </a:extLst>
          </p:cNvPr>
          <p:cNvSpPr txBox="1">
            <a:spLocks/>
          </p:cNvSpPr>
          <p:nvPr/>
        </p:nvSpPr>
        <p:spPr>
          <a:xfrm>
            <a:off x="951352" y="1120776"/>
            <a:ext cx="10594095" cy="1157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On the Students page, locate the student record to be edited.</a:t>
            </a:r>
          </a:p>
          <a:p>
            <a:pPr marL="514350" indent="-514350" fontAlgn="base">
              <a:buClr>
                <a:srgbClr val="000000"/>
              </a:buClr>
              <a:buFont typeface="+mj-lt"/>
              <a:buAutoNum type="arabicPeriod"/>
            </a:pPr>
            <a:r>
              <a:rPr lang="en-US" sz="2800">
                <a:solidFill>
                  <a:srgbClr val="000000"/>
                </a:solidFill>
                <a:latin typeface="Arial" panose="020B0604020202020204" pitchFamily="34" charset="0"/>
                <a:cs typeface="Arial" panose="020B0604020202020204" pitchFamily="34" charset="0"/>
              </a:rPr>
              <a:t>Select </a:t>
            </a:r>
            <a:r>
              <a:rPr lang="en-US" sz="2800" b="1">
                <a:solidFill>
                  <a:srgbClr val="000000"/>
                </a:solidFill>
                <a:latin typeface="Arial" panose="020B0604020202020204" pitchFamily="34" charset="0"/>
                <a:cs typeface="Arial" panose="020B0604020202020204" pitchFamily="34" charset="0"/>
              </a:rPr>
              <a:t>Edit</a:t>
            </a:r>
            <a:r>
              <a:rPr lang="en-US" sz="280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209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lnSpcReduction="10000"/>
          </a:bodyPr>
          <a:lstStyle/>
          <a:p>
            <a:pPr marL="0" indent="0">
              <a:buNone/>
            </a:pPr>
            <a:r>
              <a:rPr lang="en-US" sz="3200" b="1"/>
              <a:t>What is your role? (Check all that apply)</a:t>
            </a:r>
          </a:p>
          <a:p>
            <a:endParaRPr lang="en-US"/>
          </a:p>
          <a:p>
            <a:pPr marL="1022350" lvl="1" indent="-514350">
              <a:buAutoNum type="alphaUcPeriod"/>
            </a:pPr>
            <a:r>
              <a:rPr lang="en-US" sz="2800"/>
              <a:t>District test coordinator</a:t>
            </a:r>
          </a:p>
          <a:p>
            <a:pPr marL="1022350" lvl="1" indent="-514350">
              <a:buAutoNum type="alphaUcPeriod"/>
            </a:pPr>
            <a:r>
              <a:rPr lang="en-US" sz="2800"/>
              <a:t>School test coordinator</a:t>
            </a:r>
          </a:p>
          <a:p>
            <a:pPr marL="1022350" lvl="1" indent="-514350">
              <a:buAutoNum type="alphaUcPeriod"/>
            </a:pPr>
            <a:r>
              <a:rPr lang="en-US" sz="2800"/>
              <a:t>Principal</a:t>
            </a:r>
          </a:p>
          <a:p>
            <a:pPr marL="1022350" lvl="1" indent="-514350">
              <a:buAutoNum type="alphaUcPeriod"/>
            </a:pPr>
            <a:r>
              <a:rPr lang="en-US" sz="2800"/>
              <a:t>Guidance counselor</a:t>
            </a:r>
          </a:p>
          <a:p>
            <a:pPr marL="1022350" lvl="1" indent="-514350">
              <a:buFont typeface="Arial" panose="020B0604020202020204" pitchFamily="34" charset="0"/>
              <a:buAutoNum type="alphaUcPeriod"/>
            </a:pPr>
            <a:r>
              <a:rPr lang="en-US" sz="2800"/>
              <a:t>Technology staff </a:t>
            </a:r>
          </a:p>
          <a:p>
            <a:pPr marL="1022350" lvl="1" indent="-514350">
              <a:buAutoNum type="alphaUcPeriod"/>
            </a:pPr>
            <a:r>
              <a:rPr lang="en-US" sz="2800"/>
              <a:t>Other district staff</a:t>
            </a:r>
          </a:p>
          <a:p>
            <a:pPr marL="1022350" lvl="1" indent="-514350">
              <a:buAutoNum type="alphaUcPeriod"/>
            </a:pPr>
            <a:r>
              <a:rPr lang="en-US" sz="2800"/>
              <a:t>Other school staff</a:t>
            </a:r>
          </a:p>
          <a:p>
            <a:pPr marL="1022350" lvl="1" indent="-514350">
              <a:buAutoNum type="alphaUcPeriod"/>
            </a:pPr>
            <a:endParaRPr lang="en-US" sz="320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dirty="0"/>
              <a:t>Poll Question</a:t>
            </a:r>
            <a:r>
              <a:rPr lang="en-US" sz="200" dirty="0"/>
              <a:t>—3</a:t>
            </a:r>
          </a:p>
        </p:txBody>
      </p:sp>
    </p:spTree>
    <p:extLst>
      <p:ext uri="{BB962C8B-B14F-4D97-AF65-F5344CB8AC3E}">
        <p14:creationId xmlns:p14="http://schemas.microsoft.com/office/powerpoint/2010/main" val="1711697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D62C-9772-AF9D-4413-561CB692E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C5B82-9C26-DCE3-FB36-567773F79431}"/>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Adding/Editing Student Accommodations</a:t>
            </a:r>
          </a:p>
        </p:txBody>
      </p:sp>
      <p:sp>
        <p:nvSpPr>
          <p:cNvPr id="3" name="Content Placeholder 2">
            <a:extLst>
              <a:ext uri="{FF2B5EF4-FFF2-40B4-BE49-F238E27FC236}">
                <a16:creationId xmlns:a16="http://schemas.microsoft.com/office/drawing/2014/main" id="{96ECA1D2-7D19-1CC2-4994-752FE0C496CD}"/>
              </a:ext>
            </a:extLst>
          </p:cNvPr>
          <p:cNvSpPr>
            <a:spLocks noGrp="1"/>
          </p:cNvSpPr>
          <p:nvPr>
            <p:ph idx="4294967295"/>
          </p:nvPr>
        </p:nvSpPr>
        <p:spPr>
          <a:xfrm>
            <a:off x="822326" y="1178104"/>
            <a:ext cx="4100404" cy="4483659"/>
          </a:xfrm>
        </p:spPr>
        <p:txBody>
          <a:bodyPr/>
          <a:lstStyle/>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3. Update the student’s accommodation for each test code. Use the drop-down update accommodations for another subject area test. </a:t>
            </a:r>
          </a:p>
          <a:p>
            <a:pPr marL="0" indent="0" algn="l" rtl="0" fontAlgn="base">
              <a:buClr>
                <a:srgbClr val="000000"/>
              </a:buClr>
              <a:buNone/>
            </a:pPr>
            <a:r>
              <a:rPr lang="en-US" sz="2800">
                <a:solidFill>
                  <a:srgbClr val="000000"/>
                </a:solidFill>
                <a:latin typeface="Arial" panose="020B0604020202020204" pitchFamily="34" charset="0"/>
                <a:cs typeface="Arial" panose="020B0604020202020204" pitchFamily="34" charset="0"/>
              </a:rPr>
              <a:t>4. Select </a:t>
            </a:r>
            <a:r>
              <a:rPr lang="en-US" sz="2800" b="1">
                <a:solidFill>
                  <a:srgbClr val="000000"/>
                </a:solidFill>
                <a:latin typeface="Arial" panose="020B0604020202020204" pitchFamily="34" charset="0"/>
                <a:cs typeface="Arial" panose="020B0604020202020204" pitchFamily="34" charset="0"/>
              </a:rPr>
              <a:t>Save</a:t>
            </a:r>
            <a:r>
              <a:rPr lang="en-US" sz="2800">
                <a:solidFill>
                  <a:srgbClr val="000000"/>
                </a:solidFill>
                <a:latin typeface="Arial" panose="020B0604020202020204" pitchFamily="34" charset="0"/>
                <a:cs typeface="Arial" panose="020B0604020202020204" pitchFamily="34" charset="0"/>
              </a:rPr>
              <a:t>.</a:t>
            </a:r>
          </a:p>
        </p:txBody>
      </p:sp>
      <p:pic>
        <p:nvPicPr>
          <p:cNvPr id="6" name="Picture 5" descr="A screenshot of a survey&#10;&#10;Description automatically generated">
            <a:extLst>
              <a:ext uri="{FF2B5EF4-FFF2-40B4-BE49-F238E27FC236}">
                <a16:creationId xmlns:a16="http://schemas.microsoft.com/office/drawing/2014/main" id="{5B45FB72-4D8C-511E-36D8-2E4B3DE0A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54" y="968375"/>
            <a:ext cx="4227536" cy="5799313"/>
          </a:xfrm>
          <a:prstGeom prst="rect">
            <a:avLst/>
          </a:prstGeom>
        </p:spPr>
      </p:pic>
    </p:spTree>
    <p:extLst>
      <p:ext uri="{BB962C8B-B14F-4D97-AF65-F5344CB8AC3E}">
        <p14:creationId xmlns:p14="http://schemas.microsoft.com/office/powerpoint/2010/main" val="257704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Updating PBT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pPr marL="457200" lvl="0" indent="-457200">
              <a:buClr>
                <a:srgbClr val="000000"/>
              </a:buClr>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you need to add a student taking PBT, or if you need to update a student’s PBT test accommodations after the initial Student Registration window, you may need to place an additional materials order through the </a:t>
            </a:r>
            <a:r>
              <a:rPr lang="en-US" sz="3200" dirty="0">
                <a:latin typeface="Arial" panose="020B0604020202020204" pitchFamily="34" charset="0"/>
                <a:cs typeface="Arial" panose="020B0604020202020204" pitchFamily="34" charset="0"/>
                <a:hlinkClick r:id="rId3"/>
              </a:rPr>
              <a:t>MCAS Service Center</a:t>
            </a:r>
            <a:r>
              <a:rPr lang="en-US" sz="3200" dirty="0">
                <a:latin typeface="Arial" panose="020B0604020202020204" pitchFamily="34" charset="0"/>
                <a:cs typeface="Arial" panose="020B0604020202020204" pitchFamily="34" charset="0"/>
              </a:rPr>
              <a:t>. </a:t>
            </a:r>
          </a:p>
          <a:p>
            <a:pPr marL="457200" lvl="0" indent="-457200">
              <a:buClr>
                <a:srgbClr val="000000"/>
              </a:buClr>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See Appendix B of the PAM: Procedures for Paper-Based Testing for information.</a:t>
            </a:r>
            <a:endParaRPr lang="en-US" sz="2400"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76965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07053-961F-656A-E1A9-4E45FA236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D9713-D2DC-0CE4-F97B-AEC7648701AE}"/>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71D445FC-E502-DFE1-25C2-CB063DE68AD4}"/>
              </a:ext>
            </a:extLst>
          </p:cNvPr>
          <p:cNvSpPr>
            <a:spLocks noGrp="1"/>
          </p:cNvSpPr>
          <p:nvPr>
            <p:ph idx="4294967295"/>
          </p:nvPr>
        </p:nvSpPr>
        <p:spPr>
          <a:xfrm>
            <a:off x="798952" y="968375"/>
            <a:ext cx="10594095" cy="5049837"/>
          </a:xfrm>
        </p:spPr>
        <p:txBody>
          <a:bodyPr/>
          <a:lstStyle/>
          <a:p>
            <a:pPr algn="l" rtl="0" fontAlgn="base">
              <a:buClr>
                <a:srgbClr val="000000"/>
              </a:buClr>
              <a:buFont typeface="Arial" panose="020B0604020202020204" pitchFamily="34" charset="0"/>
              <a:buChar char="•"/>
            </a:pPr>
            <a:r>
              <a:rPr lang="en-US" sz="2800">
                <a:solidFill>
                  <a:srgbClr val="000000"/>
                </a:solidFill>
                <a:latin typeface="Arial" panose="020B0604020202020204" pitchFamily="34" charset="0"/>
                <a:cs typeface="Arial" panose="020B0604020202020204" pitchFamily="34" charset="0"/>
              </a:rPr>
              <a:t>Exporting and reimporting Student Registration</a:t>
            </a:r>
            <a:endParaRPr lang="en-US"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652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639D-0674-6CA2-773A-9BB5C389A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FDB0-11FA-EC85-6C5B-CF433E93DA87}"/>
              </a:ext>
            </a:extLst>
          </p:cNvPr>
          <p:cNvSpPr>
            <a:spLocks noGrp="1"/>
          </p:cNvSpPr>
          <p:nvPr>
            <p:ph type="title"/>
          </p:nvPr>
        </p:nvSpPr>
        <p:spPr>
          <a:xfrm>
            <a:off x="465991" y="219057"/>
            <a:ext cx="10990385" cy="800851"/>
          </a:xfrm>
        </p:spPr>
        <p:txBody>
          <a:bodyPr>
            <a:normAutofit fontScale="90000"/>
          </a:bodyPr>
          <a:lstStyle/>
          <a:p>
            <a:r>
              <a:rPr lang="en-US" sz="4000">
                <a:latin typeface="Arial" panose="020B0604020202020204" pitchFamily="34" charset="0"/>
                <a:cs typeface="Arial" panose="020B0604020202020204" pitchFamily="34" charset="0"/>
              </a:rPr>
              <a:t>Exporting and Reimporting Student Registration Files</a:t>
            </a:r>
          </a:p>
        </p:txBody>
      </p:sp>
      <p:sp>
        <p:nvSpPr>
          <p:cNvPr id="3" name="Text Placeholder 2">
            <a:extLst>
              <a:ext uri="{FF2B5EF4-FFF2-40B4-BE49-F238E27FC236}">
                <a16:creationId xmlns:a16="http://schemas.microsoft.com/office/drawing/2014/main" id="{C3019847-6FBC-A284-5C9D-3723BBB9F5FA}"/>
              </a:ext>
            </a:extLst>
          </p:cNvPr>
          <p:cNvSpPr>
            <a:spLocks noGrp="1"/>
          </p:cNvSpPr>
          <p:nvPr>
            <p:ph type="body" idx="1"/>
          </p:nvPr>
        </p:nvSpPr>
        <p:spPr>
          <a:xfrm>
            <a:off x="465991" y="1310054"/>
            <a:ext cx="10990385" cy="4747845"/>
          </a:xfrm>
        </p:spPr>
        <p:txBody>
          <a:bodyPr>
            <a:normAutofit fontScale="92500"/>
          </a:bodyPr>
          <a:lstStyle/>
          <a:p>
            <a:pPr>
              <a:buClr>
                <a:srgbClr val="000000"/>
              </a:buClr>
            </a:pPr>
            <a:r>
              <a:rPr lang="en-US" i="1" dirty="0">
                <a:solidFill>
                  <a:srgbClr val="000000"/>
                </a:solidFill>
                <a:effectLst/>
                <a:latin typeface="Arial" panose="020B0604020202020204" pitchFamily="34" charset="0"/>
                <a:ea typeface="Aptos" panose="020B0004020202020204" pitchFamily="34" charset="0"/>
                <a:cs typeface="Arial" panose="020B0604020202020204" pitchFamily="34" charset="0"/>
              </a:rPr>
              <a:t>Recommended when updating more than 10 student records</a:t>
            </a:r>
          </a:p>
          <a:p>
            <a:pPr marL="342900" indent="-342900">
              <a:buClr>
                <a:srgbClr val="000000"/>
              </a:buClr>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Log in to the </a:t>
            </a:r>
            <a:r>
              <a:rPr lang="en-US" u="sng" dirty="0">
                <a:solidFill>
                  <a:srgbClr val="215E99"/>
                </a:solidFill>
                <a:effectLst/>
                <a:latin typeface="Arial" panose="020B0604020202020204" pitchFamily="34" charset="0"/>
                <a:ea typeface="Aptos" panose="020B0004020202020204" pitchFamily="34" charset="0"/>
                <a:cs typeface="Arial" panose="020B0604020202020204" pitchFamily="34" charset="0"/>
                <a:hlinkClick r:id="rId3"/>
              </a:rPr>
              <a:t>MCAS Portal</a:t>
            </a:r>
            <a:r>
              <a:rPr lang="en-US" dirty="0">
                <a:solidFill>
                  <a:srgbClr val="215E99"/>
                </a:solidFill>
                <a:effectLst/>
                <a:latin typeface="Arial" panose="020B0604020202020204" pitchFamily="34" charset="0"/>
                <a:ea typeface="Aptos" panose="020B0004020202020204" pitchFamily="34" charset="0"/>
                <a:cs typeface="Arial" panose="020B0604020202020204" pitchFamily="34" charset="0"/>
              </a:rPr>
              <a:t> </a:t>
            </a: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with your username and password.</a:t>
            </a:r>
          </a:p>
          <a:p>
            <a:pPr marL="342900" marR="0" lvl="0" indent="-342900">
              <a:spcBef>
                <a:spcPts val="600"/>
              </a:spcBef>
              <a:buClr>
                <a:srgbClr val="000000"/>
              </a:buClr>
              <a:buSzPct val="100000"/>
              <a:buFont typeface="Times New Roman" panose="02020603050405020304" pitchFamily="18" charset="0"/>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On the MCAS Portal homepage, select </a:t>
            </a:r>
            <a:r>
              <a:rPr lang="en-US" b="1" dirty="0">
                <a:solidFill>
                  <a:srgbClr val="000000"/>
                </a:solidFill>
                <a:effectLst/>
                <a:latin typeface="Arial" panose="020B0604020202020204" pitchFamily="34" charset="0"/>
                <a:ea typeface="Aptos" panose="020B0004020202020204" pitchFamily="34" charset="0"/>
                <a:cs typeface="Arial" panose="020B0604020202020204" pitchFamily="34" charset="0"/>
              </a:rPr>
              <a:t>Administration</a:t>
            </a: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342900" marR="0" lvl="0" indent="-342900">
              <a:spcBef>
                <a:spcPts val="600"/>
              </a:spcBef>
              <a:buClr>
                <a:srgbClr val="000000"/>
              </a:buClr>
              <a:buSzPct val="100000"/>
              <a:buFont typeface="Times New Roman" panose="02020603050405020304" pitchFamily="18" charset="0"/>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Select </a:t>
            </a:r>
            <a:r>
              <a:rPr lang="en-US" b="1" dirty="0">
                <a:solidFill>
                  <a:srgbClr val="000000"/>
                </a:solidFill>
                <a:effectLst/>
                <a:latin typeface="Arial" panose="020B0604020202020204" pitchFamily="34" charset="0"/>
                <a:ea typeface="Aptos" panose="020B0004020202020204" pitchFamily="34" charset="0"/>
                <a:cs typeface="Arial" panose="020B0604020202020204" pitchFamily="34" charset="0"/>
              </a:rPr>
              <a:t>Student Registration</a:t>
            </a: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 from the top menu bar.</a:t>
            </a:r>
          </a:p>
          <a:p>
            <a:pPr marL="342900" marR="0" lvl="0" indent="-342900">
              <a:spcBef>
                <a:spcPts val="600"/>
              </a:spcBef>
              <a:buClr>
                <a:srgbClr val="000000"/>
              </a:buClr>
              <a:buSzPct val="100000"/>
              <a:buFont typeface="Times New Roman" panose="02020603050405020304" pitchFamily="18" charset="0"/>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Select the </a:t>
            </a:r>
            <a:r>
              <a:rPr lang="en-US" b="1" dirty="0">
                <a:solidFill>
                  <a:srgbClr val="000000"/>
                </a:solidFill>
                <a:effectLst/>
                <a:latin typeface="Arial" panose="020B0604020202020204" pitchFamily="34" charset="0"/>
                <a:ea typeface="Aptos" panose="020B0004020202020204" pitchFamily="34" charset="0"/>
                <a:cs typeface="Arial" panose="020B0604020202020204" pitchFamily="34" charset="0"/>
              </a:rPr>
              <a:t>organization</a:t>
            </a: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 from the organization drop-down. </a:t>
            </a:r>
          </a:p>
          <a:p>
            <a:pPr marL="342900" marR="0" lvl="0" indent="-342900">
              <a:spcBef>
                <a:spcPts val="600"/>
              </a:spcBef>
              <a:buClr>
                <a:srgbClr val="000000"/>
              </a:buClr>
              <a:buSzPct val="100000"/>
              <a:buFont typeface="Times New Roman" panose="02020603050405020304" pitchFamily="18" charset="0"/>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Select </a:t>
            </a:r>
            <a:r>
              <a:rPr lang="en-US" b="1" dirty="0">
                <a:solidFill>
                  <a:srgbClr val="000000"/>
                </a:solidFill>
                <a:effectLst/>
                <a:latin typeface="Arial" panose="020B0604020202020204" pitchFamily="34" charset="0"/>
                <a:ea typeface="Aptos" panose="020B0004020202020204" pitchFamily="34" charset="0"/>
                <a:cs typeface="Arial" panose="020B0604020202020204" pitchFamily="34" charset="0"/>
              </a:rPr>
              <a:t>Export Students</a:t>
            </a: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 The exported file will be downloaded locally. </a:t>
            </a:r>
          </a:p>
          <a:p>
            <a:pPr marL="342900" marR="0" lvl="0" indent="-342900">
              <a:spcBef>
                <a:spcPts val="600"/>
              </a:spcBef>
              <a:buClr>
                <a:srgbClr val="000000"/>
              </a:buClr>
              <a:buSzPct val="100000"/>
              <a:buFont typeface="Times New Roman" panose="02020603050405020304" pitchFamily="18" charset="0"/>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Use the Student Registration Data Definitions File to assist in updating the exported Student Registration file. </a:t>
            </a:r>
          </a:p>
          <a:p>
            <a:pPr marL="342900" marR="0" lvl="0" indent="-342900">
              <a:spcBef>
                <a:spcPts val="600"/>
              </a:spcBef>
              <a:buClr>
                <a:srgbClr val="000000"/>
              </a:buClr>
              <a:buSzPct val="100000"/>
              <a:buFont typeface="Times New Roman" panose="02020603050405020304" pitchFamily="18" charset="0"/>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Update the fields in the Student Registration export file that need updating. </a:t>
            </a:r>
          </a:p>
          <a:p>
            <a:pPr marL="342900" indent="-342900">
              <a:buClr>
                <a:srgbClr val="000000"/>
              </a:buClr>
              <a:buAutoNum type="arabicPeriod"/>
            </a:pPr>
            <a:r>
              <a:rPr lang="en-US" dirty="0">
                <a:solidFill>
                  <a:srgbClr val="000000"/>
                </a:solidFill>
                <a:effectLst/>
                <a:latin typeface="Arial" panose="020B0604020202020204" pitchFamily="34" charset="0"/>
                <a:ea typeface="Aptos" panose="020B0004020202020204" pitchFamily="34" charset="0"/>
                <a:cs typeface="Arial" panose="020B0604020202020204" pitchFamily="34" charset="0"/>
              </a:rPr>
              <a:t>Save the file as a .CSV. The file is now ready for import. </a:t>
            </a:r>
          </a:p>
          <a:p>
            <a:endParaRPr lang="en-US" dirty="0"/>
          </a:p>
        </p:txBody>
      </p:sp>
    </p:spTree>
    <p:extLst>
      <p:ext uri="{BB962C8B-B14F-4D97-AF65-F5344CB8AC3E}">
        <p14:creationId xmlns:p14="http://schemas.microsoft.com/office/powerpoint/2010/main" val="2868019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861238" y="1060426"/>
            <a:ext cx="7670800"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4293915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t>6</a:t>
            </a:r>
            <a:r>
              <a:rPr lang="en-US">
                <a:latin typeface="Arial" panose="020B0604020202020204" pitchFamily="34" charset="0"/>
                <a:cs typeface="Arial" panose="020B0604020202020204" pitchFamily="34" charset="0"/>
              </a:rPr>
              <a:t>. Resources, Support, and Next Steps</a:t>
            </a:r>
          </a:p>
        </p:txBody>
      </p:sp>
    </p:spTree>
    <p:extLst>
      <p:ext uri="{BB962C8B-B14F-4D97-AF65-F5344CB8AC3E}">
        <p14:creationId xmlns:p14="http://schemas.microsoft.com/office/powerpoint/2010/main" val="2395606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507B-F4D6-0B4A-5A9C-3CFAD4573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B3885-31B9-7C93-F6F7-E15214B349C7}"/>
              </a:ext>
            </a:extLst>
          </p:cNvPr>
          <p:cNvSpPr>
            <a:spLocks noGrp="1"/>
          </p:cNvSpPr>
          <p:nvPr>
            <p:ph type="title" idx="4294967295"/>
          </p:nvPr>
        </p:nvSpPr>
        <p:spPr>
          <a:xfrm>
            <a:off x="822324" y="484134"/>
            <a:ext cx="11369675" cy="679450"/>
          </a:xfrm>
        </p:spPr>
        <p:txBody>
          <a:bodyPr/>
          <a:lstStyle/>
          <a:p>
            <a:r>
              <a:rPr lang="en-US" sz="3600">
                <a:solidFill>
                  <a:srgbClr val="3647B6"/>
                </a:solidFill>
                <a:latin typeface="Arial" panose="020B0604020202020204" pitchFamily="34" charset="0"/>
                <a:cs typeface="Arial" panose="020B0604020202020204" pitchFamily="34" charset="0"/>
              </a:rPr>
              <a:t>Upcoming Training Sessions </a:t>
            </a:r>
            <a:endParaRPr lang="en-US" sz="3600" u="sng">
              <a:solidFill>
                <a:srgbClr val="3647B6"/>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B23CFB20-A80C-2C12-EF28-7A3821A999D6}"/>
              </a:ext>
            </a:extLst>
          </p:cNvPr>
          <p:cNvGraphicFramePr>
            <a:graphicFrameLocks noGrp="1"/>
          </p:cNvGraphicFramePr>
          <p:nvPr>
            <p:ph idx="4294967295"/>
            <p:extLst>
              <p:ext uri="{D42A27DB-BD31-4B8C-83A1-F6EECF244321}">
                <p14:modId xmlns:p14="http://schemas.microsoft.com/office/powerpoint/2010/main" val="304346955"/>
              </p:ext>
            </p:extLst>
          </p:nvPr>
        </p:nvGraphicFramePr>
        <p:xfrm>
          <a:off x="293076" y="1303111"/>
          <a:ext cx="11605848" cy="4663440"/>
        </p:xfrm>
        <a:graphic>
          <a:graphicData uri="http://schemas.openxmlformats.org/drawingml/2006/table">
            <a:tbl>
              <a:tblPr firstRow="1" bandRow="1">
                <a:tableStyleId>{5C22544A-7EE6-4342-B048-85BDC9FD1C3A}</a:tableStyleId>
              </a:tblPr>
              <a:tblGrid>
                <a:gridCol w="2901462">
                  <a:extLst>
                    <a:ext uri="{9D8B030D-6E8A-4147-A177-3AD203B41FA5}">
                      <a16:colId xmlns:a16="http://schemas.microsoft.com/office/drawing/2014/main" val="3017796956"/>
                    </a:ext>
                  </a:extLst>
                </a:gridCol>
                <a:gridCol w="2574889">
                  <a:extLst>
                    <a:ext uri="{9D8B030D-6E8A-4147-A177-3AD203B41FA5}">
                      <a16:colId xmlns:a16="http://schemas.microsoft.com/office/drawing/2014/main" val="3932785478"/>
                    </a:ext>
                  </a:extLst>
                </a:gridCol>
                <a:gridCol w="3004458">
                  <a:extLst>
                    <a:ext uri="{9D8B030D-6E8A-4147-A177-3AD203B41FA5}">
                      <a16:colId xmlns:a16="http://schemas.microsoft.com/office/drawing/2014/main" val="2135605287"/>
                    </a:ext>
                  </a:extLst>
                </a:gridCol>
                <a:gridCol w="3125039">
                  <a:extLst>
                    <a:ext uri="{9D8B030D-6E8A-4147-A177-3AD203B41FA5}">
                      <a16:colId xmlns:a16="http://schemas.microsoft.com/office/drawing/2014/main" val="1534402281"/>
                    </a:ext>
                  </a:extLst>
                </a:gridCol>
              </a:tblGrid>
              <a:tr h="370840">
                <a:tc>
                  <a:txBody>
                    <a:bodyPr/>
                    <a:lstStyle/>
                    <a:p>
                      <a:r>
                        <a:rPr lang="en-US">
                          <a:latin typeface="Arial" panose="020B0604020202020204" pitchFamily="34" charset="0"/>
                          <a:cs typeface="Arial" panose="020B0604020202020204" pitchFamily="34" charset="0"/>
                        </a:rPr>
                        <a:t>Session</a:t>
                      </a:r>
                    </a:p>
                  </a:txBody>
                  <a:tcPr/>
                </a:tc>
                <a:tc>
                  <a:txBody>
                    <a:bodyPr/>
                    <a:lstStyle/>
                    <a:p>
                      <a:r>
                        <a:rPr lang="en-US">
                          <a:latin typeface="Arial" panose="020B0604020202020204" pitchFamily="34" charset="0"/>
                          <a:cs typeface="Arial" panose="020B0604020202020204" pitchFamily="34" charset="0"/>
                        </a:rPr>
                        <a:t>Date and Registration Link</a:t>
                      </a: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Recommended </a:t>
                      </a:r>
                      <a:br>
                        <a:rPr lang="en-US" sz="1800" b="1" i="0" kern="1200">
                          <a:solidFill>
                            <a:schemeClr val="lt1"/>
                          </a:solidFill>
                          <a:effectLst/>
                          <a:latin typeface="Arial" panose="020B0604020202020204" pitchFamily="34" charset="0"/>
                          <a:ea typeface="+mn-ea"/>
                          <a:cs typeface="Arial" panose="020B0604020202020204" pitchFamily="34" charset="0"/>
                        </a:rPr>
                      </a:br>
                      <a:r>
                        <a:rPr lang="en-US" sz="1800" b="1" i="0" kern="1200">
                          <a:solidFill>
                            <a:schemeClr val="lt1"/>
                          </a:solidFill>
                          <a:effectLst/>
                          <a:latin typeface="Arial" panose="020B0604020202020204" pitchFamily="34" charset="0"/>
                          <a:ea typeface="+mn-ea"/>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MCAS Accessibility and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kern="120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rgbClr val="000000"/>
                          </a:solidFill>
                          <a:effectLst/>
                          <a:latin typeface="Arial" panose="020B0604020202020204" pitchFamily="34" charset="0"/>
                          <a:ea typeface="+mn-ea"/>
                          <a:cs typeface="Arial" panose="020B0604020202020204" pitchFamily="34" charset="0"/>
                        </a:rPr>
                        <a:t>All</a:t>
                      </a:r>
                      <a:r>
                        <a:rPr lang="en-US" sz="1800" b="0" i="0" kern="1200">
                          <a:solidFill>
                            <a:srgbClr val="000000"/>
                          </a:solidFill>
                          <a:effectLst/>
                          <a:latin typeface="Arial" panose="020B0604020202020204" pitchFamily="34" charset="0"/>
                          <a:ea typeface="+mn-ea"/>
                          <a:cs typeface="Arial" panose="020B0604020202020204" pitchFamily="34" charset="0"/>
                        </a:rPr>
                        <a:t> levels of experience</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3"/>
                        </a:rPr>
                        <a:t>Tuesday, January 21 at 9:30–11:00 a.m.</a:t>
                      </a:r>
                      <a:endParaRPr lang="en-US" sz="1800" b="0" i="0" kern="1200">
                        <a:solidFill>
                          <a:schemeClr val="dk1"/>
                        </a:solidFill>
                        <a:effectLst/>
                        <a:latin typeface="Arial" panose="020B0604020202020204" pitchFamily="34" charset="0"/>
                        <a:ea typeface="+mn-ea"/>
                        <a:cs typeface="Arial" panose="020B0604020202020204" pitchFamily="34" charset="0"/>
                      </a:endParaRPr>
                    </a:p>
                    <a:p>
                      <a:r>
                        <a:rPr lang="en-US" sz="1800" b="0" i="0" kern="1200">
                          <a:solidFill>
                            <a:schemeClr val="dk1"/>
                          </a:solidFill>
                          <a:effectLst/>
                          <a:latin typeface="Arial" panose="020B0604020202020204" pitchFamily="34" charset="0"/>
                          <a:ea typeface="+mn-ea"/>
                          <a:cs typeface="Arial" panose="020B0604020202020204" pitchFamily="34" charset="0"/>
                        </a:rPr>
                        <a:t>and</a:t>
                      </a:r>
                    </a:p>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4"/>
                        </a:rPr>
                        <a:t>Wednesday, January 22 at 1:00–2:30 p.m.</a:t>
                      </a:r>
                      <a:endParaRPr lang="en-US" sz="18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school test coordinators, district test coordinators, special education supervisors </a:t>
                      </a: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5"/>
                        </a:rPr>
                        <a:t>Accessibility and Accommodations Manual</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469644"/>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MCAS Test Security and Administration Protocols</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0" i="0" kern="1200">
                          <a:solidFill>
                            <a:srgbClr val="000000"/>
                          </a:solidFill>
                          <a:effectLst/>
                          <a:latin typeface="Arial" panose="020B0604020202020204" pitchFamily="34" charset="0"/>
                          <a:ea typeface="+mn-ea"/>
                          <a:cs typeface="Arial" panose="020B0604020202020204" pitchFamily="34" charset="0"/>
                        </a:rPr>
                        <a:t>for </a:t>
                      </a:r>
                      <a:r>
                        <a:rPr lang="en-US" sz="1800" b="1" i="0" kern="1200">
                          <a:solidFill>
                            <a:srgbClr val="000000"/>
                          </a:solidFill>
                          <a:effectLst/>
                          <a:latin typeface="Arial" panose="020B0604020202020204" pitchFamily="34" charset="0"/>
                          <a:ea typeface="+mn-ea"/>
                          <a:cs typeface="Arial" panose="020B0604020202020204" pitchFamily="34" charset="0"/>
                        </a:rPr>
                        <a:t>New</a:t>
                      </a:r>
                      <a:r>
                        <a:rPr lang="en-US" sz="1800" b="0" i="0" kern="1200">
                          <a:solidFill>
                            <a:srgbClr val="000000"/>
                          </a:solidFill>
                          <a:effectLst/>
                          <a:latin typeface="Arial" panose="020B0604020202020204" pitchFamily="34" charset="0"/>
                          <a:ea typeface="+mn-ea"/>
                          <a:cs typeface="Arial" panose="020B0604020202020204" pitchFamily="34" charset="0"/>
                        </a:rPr>
                        <a:t> Staff</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6"/>
                        </a:rPr>
                        <a:t>Tuesday, January 28 at 9:30–11:15 a.m.</a:t>
                      </a:r>
                      <a:endParaRPr lang="en-US">
                        <a:latin typeface="Arial" panose="020B0604020202020204" pitchFamily="34" charset="0"/>
                        <a:cs typeface="Arial" panose="020B0604020202020204" pitchFamily="34" charset="0"/>
                      </a:endParaRPr>
                    </a:p>
                  </a:txBody>
                  <a:tcPr/>
                </a:tc>
                <a:tc rowSpan="2">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school test coordinators, district test coordinators</a:t>
                      </a:r>
                    </a:p>
                  </a:txBody>
                  <a:tcPr/>
                </a:tc>
                <a:tc rowSpan="2">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The Spring 2025 MCAS Principal's Administration Manual is planned to be available in advance of this session. Participants are encouraged to review Part I — MCAS Test Security Requirements prior to the training session.</a:t>
                      </a:r>
                      <a:endParaRPr lang="en-US">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486312"/>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MCAS Test Security and Administration Protocols</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0" i="0" kern="1200">
                          <a:solidFill>
                            <a:srgbClr val="000000"/>
                          </a:solidFill>
                          <a:effectLst/>
                          <a:latin typeface="Arial" panose="020B0604020202020204" pitchFamily="34" charset="0"/>
                          <a:ea typeface="+mn-ea"/>
                          <a:cs typeface="Arial" panose="020B0604020202020204" pitchFamily="34" charset="0"/>
                        </a:rPr>
                        <a:t>for </a:t>
                      </a:r>
                      <a:r>
                        <a:rPr lang="en-US" sz="1800" b="1" i="0" kern="1200">
                          <a:solidFill>
                            <a:srgbClr val="000000"/>
                          </a:solidFill>
                          <a:effectLst/>
                          <a:latin typeface="Arial" panose="020B0604020202020204" pitchFamily="34" charset="0"/>
                          <a:ea typeface="+mn-ea"/>
                          <a:cs typeface="Arial" panose="020B0604020202020204" pitchFamily="34" charset="0"/>
                        </a:rPr>
                        <a:t>Returning</a:t>
                      </a:r>
                      <a:r>
                        <a:rPr lang="en-US" sz="1800" b="0" i="0" kern="1200">
                          <a:solidFill>
                            <a:srgbClr val="000000"/>
                          </a:solidFill>
                          <a:effectLst/>
                          <a:latin typeface="Arial" panose="020B0604020202020204" pitchFamily="34" charset="0"/>
                          <a:ea typeface="+mn-ea"/>
                          <a:cs typeface="Arial" panose="020B0604020202020204" pitchFamily="34" charset="0"/>
                        </a:rPr>
                        <a:t> Staff</a:t>
                      </a:r>
                      <a:endParaRPr lang="en-US">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7"/>
                        </a:rPr>
                        <a:t>Thursday, January 30 at 9:30–11:15 a.m.</a:t>
                      </a:r>
                      <a:endParaRPr lang="en-US">
                        <a:latin typeface="Arial" panose="020B0604020202020204" pitchFamily="34" charset="0"/>
                        <a:cs typeface="Arial" panose="020B0604020202020204" pitchFamily="34" charset="0"/>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0648987"/>
                  </a:ext>
                </a:extLst>
              </a:tr>
            </a:tbl>
          </a:graphicData>
        </a:graphic>
      </p:graphicFrame>
    </p:spTree>
    <p:extLst>
      <p:ext uri="{BB962C8B-B14F-4D97-AF65-F5344CB8AC3E}">
        <p14:creationId xmlns:p14="http://schemas.microsoft.com/office/powerpoint/2010/main" val="411623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idx="4294967295"/>
          </p:nvPr>
        </p:nvSpPr>
        <p:spPr>
          <a:xfrm>
            <a:off x="822324" y="484134"/>
            <a:ext cx="11369675" cy="679450"/>
          </a:xfrm>
        </p:spPr>
        <p:txBody>
          <a:bodyPr/>
          <a:lstStyle/>
          <a:p>
            <a:r>
              <a:rPr lang="en-US" sz="3600">
                <a:solidFill>
                  <a:srgbClr val="3647B6"/>
                </a:solidFill>
                <a:latin typeface="Arial" panose="020B0604020202020204" pitchFamily="34" charset="0"/>
                <a:cs typeface="Arial" panose="020B0604020202020204" pitchFamily="34" charset="0"/>
              </a:rPr>
              <a:t>Upcoming “Office Hours” Sessions </a:t>
            </a:r>
            <a:endParaRPr lang="en-US" sz="3600" u="sng">
              <a:solidFill>
                <a:srgbClr val="3647B6"/>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4294967295"/>
            <p:extLst>
              <p:ext uri="{D42A27DB-BD31-4B8C-83A1-F6EECF244321}">
                <p14:modId xmlns:p14="http://schemas.microsoft.com/office/powerpoint/2010/main" val="872601595"/>
              </p:ext>
            </p:extLst>
          </p:nvPr>
        </p:nvGraphicFramePr>
        <p:xfrm>
          <a:off x="293076" y="1303111"/>
          <a:ext cx="11605848" cy="4754880"/>
        </p:xfrm>
        <a:graphic>
          <a:graphicData uri="http://schemas.openxmlformats.org/drawingml/2006/table">
            <a:tbl>
              <a:tblPr firstRow="1" bandRow="1">
                <a:tableStyleId>{5C22544A-7EE6-4342-B048-85BDC9FD1C3A}</a:tableStyleId>
              </a:tblPr>
              <a:tblGrid>
                <a:gridCol w="2901462">
                  <a:extLst>
                    <a:ext uri="{9D8B030D-6E8A-4147-A177-3AD203B41FA5}">
                      <a16:colId xmlns:a16="http://schemas.microsoft.com/office/drawing/2014/main" val="3017796956"/>
                    </a:ext>
                  </a:extLst>
                </a:gridCol>
                <a:gridCol w="2574889">
                  <a:extLst>
                    <a:ext uri="{9D8B030D-6E8A-4147-A177-3AD203B41FA5}">
                      <a16:colId xmlns:a16="http://schemas.microsoft.com/office/drawing/2014/main" val="3932785478"/>
                    </a:ext>
                  </a:extLst>
                </a:gridCol>
                <a:gridCol w="3004458">
                  <a:extLst>
                    <a:ext uri="{9D8B030D-6E8A-4147-A177-3AD203B41FA5}">
                      <a16:colId xmlns:a16="http://schemas.microsoft.com/office/drawing/2014/main" val="2135605287"/>
                    </a:ext>
                  </a:extLst>
                </a:gridCol>
                <a:gridCol w="3125039">
                  <a:extLst>
                    <a:ext uri="{9D8B030D-6E8A-4147-A177-3AD203B41FA5}">
                      <a16:colId xmlns:a16="http://schemas.microsoft.com/office/drawing/2014/main" val="1534402281"/>
                    </a:ext>
                  </a:extLst>
                </a:gridCol>
              </a:tblGrid>
              <a:tr h="370840">
                <a:tc>
                  <a:txBody>
                    <a:bodyPr/>
                    <a:lstStyle/>
                    <a:p>
                      <a:r>
                        <a:rPr lang="en-US">
                          <a:latin typeface="Arial" panose="020B0604020202020204" pitchFamily="34" charset="0"/>
                          <a:cs typeface="Arial" panose="020B0604020202020204" pitchFamily="34" charset="0"/>
                        </a:rPr>
                        <a:t>Session</a:t>
                      </a:r>
                    </a:p>
                  </a:txBody>
                  <a:tcPr/>
                </a:tc>
                <a:tc>
                  <a:txBody>
                    <a:bodyPr/>
                    <a:lstStyle/>
                    <a:p>
                      <a:r>
                        <a:rPr lang="en-US">
                          <a:latin typeface="Arial" panose="020B0604020202020204" pitchFamily="34" charset="0"/>
                          <a:cs typeface="Arial" panose="020B0604020202020204" pitchFamily="34" charset="0"/>
                        </a:rPr>
                        <a:t>Date and Registration Link</a:t>
                      </a: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Recommended </a:t>
                      </a:r>
                      <a:br>
                        <a:rPr lang="en-US" sz="1800" b="1" i="0" kern="1200">
                          <a:solidFill>
                            <a:schemeClr val="lt1"/>
                          </a:solidFill>
                          <a:effectLst/>
                          <a:latin typeface="Arial" panose="020B0604020202020204" pitchFamily="34" charset="0"/>
                          <a:ea typeface="+mn-ea"/>
                          <a:cs typeface="Arial" panose="020B0604020202020204" pitchFamily="34" charset="0"/>
                        </a:rPr>
                      </a:br>
                      <a:r>
                        <a:rPr lang="en-US" sz="1800" b="1" i="0" kern="1200">
                          <a:solidFill>
                            <a:schemeClr val="lt1"/>
                          </a:solidFill>
                          <a:effectLst/>
                          <a:latin typeface="Arial" panose="020B0604020202020204" pitchFamily="34" charset="0"/>
                          <a:ea typeface="+mn-ea"/>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Student Registration Office Hours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1" i="0" kern="1200">
                          <a:solidFill>
                            <a:srgbClr val="000000"/>
                          </a:solidFill>
                          <a:effectLst/>
                          <a:latin typeface="Arial" panose="020B0604020202020204" pitchFamily="34" charset="0"/>
                          <a:ea typeface="+mn-ea"/>
                          <a:cs typeface="Arial" panose="020B0604020202020204" pitchFamily="34" charset="0"/>
                        </a:rPr>
                        <a:t>for Grades 3–8</a:t>
                      </a:r>
                      <a:endParaRPr lang="en-US" b="1">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3"/>
                        </a:rPr>
                        <a:t>Monday, January 27 at 9:30–10:30 a.m.</a:t>
                      </a:r>
                      <a:endParaRPr lang="en-US" sz="1800" b="0" i="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Principals and school test coordinators for grades 3–8 schools, district test coordinators</a:t>
                      </a:r>
                    </a:p>
                  </a:txBody>
                  <a:tcPr/>
                </a:tc>
                <a:tc rowSpan="2">
                  <a:txBody>
                    <a:bodyPr/>
                    <a:lstStyle/>
                    <a:p>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4"/>
                        </a:rPr>
                        <a:t>MCAS Student Registration Guide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8469644"/>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Student Registration Office Hours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1" i="0" kern="1200">
                          <a:solidFill>
                            <a:srgbClr val="000000"/>
                          </a:solidFill>
                          <a:effectLst/>
                          <a:latin typeface="Arial" panose="020B0604020202020204" pitchFamily="34" charset="0"/>
                          <a:ea typeface="+mn-ea"/>
                          <a:cs typeface="Arial" panose="020B0604020202020204" pitchFamily="34" charset="0"/>
                        </a:rPr>
                        <a:t>for High Schools</a:t>
                      </a:r>
                      <a:endParaRPr lang="en-US" b="1">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a:solidFill>
                            <a:schemeClr val="dk1"/>
                          </a:solidFill>
                          <a:effectLst/>
                          <a:latin typeface="Arial" panose="020B0604020202020204" pitchFamily="34" charset="0"/>
                          <a:ea typeface="+mn-ea"/>
                          <a:cs typeface="Arial" panose="020B0604020202020204" pitchFamily="34" charset="0"/>
                          <a:hlinkClick r:id="rId5"/>
                        </a:rPr>
                        <a:t>Wednesday, January 29 at 9:30–10:30 a.m.</a:t>
                      </a:r>
                      <a:endParaRPr lang="en-US">
                        <a:latin typeface="Arial" panose="020B0604020202020204" pitchFamily="34" charset="0"/>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High school principals and school test coordinators, district test coordinators</a:t>
                      </a:r>
                    </a:p>
                  </a:txBody>
                  <a:tcPr/>
                </a:tc>
                <a:tc vMerge="1">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9486312"/>
                  </a:ext>
                </a:extLst>
              </a:tr>
              <a:tr h="370840">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Office Hours — MCAS Portal Tasks </a:t>
                      </a:r>
                    </a:p>
                    <a:p>
                      <a:endParaRPr lang="en-US" sz="1800" b="0" i="0" kern="1200">
                        <a:solidFill>
                          <a:srgbClr val="000000"/>
                        </a:solidFill>
                        <a:effectLst/>
                        <a:latin typeface="Arial" panose="020B0604020202020204" pitchFamily="34" charset="0"/>
                        <a:ea typeface="+mn-ea"/>
                        <a:cs typeface="Arial" panose="020B0604020202020204" pitchFamily="34" charset="0"/>
                      </a:endParaRPr>
                    </a:p>
                    <a:p>
                      <a:r>
                        <a:rPr lang="en-US" sz="1800" b="1" i="0" kern="1200">
                          <a:solidFill>
                            <a:srgbClr val="000000"/>
                          </a:solidFill>
                          <a:effectLst/>
                          <a:latin typeface="Arial" panose="020B0604020202020204" pitchFamily="34" charset="0"/>
                          <a:ea typeface="+mn-ea"/>
                          <a:cs typeface="Arial" panose="020B0604020202020204" pitchFamily="34" charset="0"/>
                        </a:rPr>
                        <a:t>for February Science</a:t>
                      </a:r>
                      <a:endParaRPr lang="en-US" b="1">
                        <a:solidFill>
                          <a:srgbClr val="000000"/>
                        </a:solidFill>
                        <a:latin typeface="Arial" panose="020B0604020202020204" pitchFamily="34" charset="0"/>
                        <a:cs typeface="Arial" panose="020B0604020202020204" pitchFamily="34" charset="0"/>
                      </a:endParaRPr>
                    </a:p>
                  </a:txBody>
                  <a:tcPr/>
                </a:tc>
                <a:tc>
                  <a:txBody>
                    <a:bodyPr/>
                    <a:lstStyle/>
                    <a:p>
                      <a:pPr fontAlgn="t"/>
                      <a:r>
                        <a:rPr lang="en-US" u="none" strike="noStrike">
                          <a:solidFill>
                            <a:srgbClr val="0060C7"/>
                          </a:solidFill>
                          <a:effectLst/>
                          <a:latin typeface="Arial" panose="020B0604020202020204" pitchFamily="34" charset="0"/>
                          <a:cs typeface="Arial" panose="020B0604020202020204" pitchFamily="34" charset="0"/>
                          <a:hlinkClick r:id="rId6"/>
                        </a:rPr>
                        <a:t>Friday, January 31 at 9:30–10:30 a.m.</a:t>
                      </a:r>
                      <a:endParaRPr lang="en-US">
                        <a:effectLst/>
                        <a:latin typeface="Arial" panose="020B0604020202020204" pitchFamily="34" charset="0"/>
                        <a:cs typeface="Arial" panose="020B0604020202020204" pitchFamily="34" charset="0"/>
                      </a:endParaRPr>
                    </a:p>
                  </a:txBody>
                  <a:tcPr/>
                </a:tc>
                <a:tc>
                  <a:txBody>
                    <a:bodyPr/>
                    <a:lstStyle/>
                    <a:p>
                      <a:r>
                        <a:rPr lang="en-US" sz="1800" b="0" i="0" kern="1200">
                          <a:solidFill>
                            <a:srgbClr val="000000"/>
                          </a:solidFill>
                          <a:effectLst/>
                          <a:latin typeface="Arial" panose="020B0604020202020204" pitchFamily="34" charset="0"/>
                          <a:ea typeface="+mn-ea"/>
                          <a:cs typeface="Arial" panose="020B0604020202020204" pitchFamily="34" charset="0"/>
                        </a:rPr>
                        <a:t>High school principals and school test coordinators, district test coordinators</a:t>
                      </a:r>
                    </a:p>
                  </a:txBody>
                  <a:tcPr/>
                </a:tc>
                <a:tc>
                  <a:txBody>
                    <a:bodyPr/>
                    <a:lstStyle/>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4"/>
                        </a:rPr>
                        <a:t>MCAS Student Registration Guide </a:t>
                      </a:r>
                      <a:endParaRPr lang="en-US" sz="1800" b="0" i="0" u="none" strike="noStrike"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7"/>
                        </a:rPr>
                        <a:t>Guide to the MCAS Portal </a:t>
                      </a:r>
                      <a:endParaRPr lang="en-US" sz="1800" b="0" i="0" u="none" strike="noStrike"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8"/>
                        </a:rPr>
                        <a:t>Guide to Creating and Managing Classes</a:t>
                      </a:r>
                      <a:endParaRPr lang="en-US" sz="18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97405076"/>
                  </a:ext>
                </a:extLst>
              </a:tr>
            </a:tbl>
          </a:graphicData>
        </a:graphic>
      </p:graphicFrame>
    </p:spTree>
    <p:extLst>
      <p:ext uri="{BB962C8B-B14F-4D97-AF65-F5344CB8AC3E}">
        <p14:creationId xmlns:p14="http://schemas.microsoft.com/office/powerpoint/2010/main" val="3784263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727074" y="169809"/>
            <a:ext cx="11369675" cy="679450"/>
          </a:xfrm>
        </p:spPr>
        <p:txBody>
          <a:bodyPr/>
          <a:lstStyle/>
          <a:p>
            <a:r>
              <a:rPr lang="en-US" sz="3600">
                <a:solidFill>
                  <a:srgbClr val="3647B6"/>
                </a:solidFill>
                <a:latin typeface="Arial" panose="020B0604020202020204" pitchFamily="34" charset="0"/>
                <a:cs typeface="Arial" panose="020B0604020202020204" pitchFamily="34" charset="0"/>
              </a:rPr>
              <a:t>Upcoming Steps for </a:t>
            </a:r>
            <a:r>
              <a:rPr lang="en-US" sz="3600" u="sng">
                <a:solidFill>
                  <a:srgbClr val="3647B6"/>
                </a:solidFill>
                <a:latin typeface="Arial" panose="020B0604020202020204" pitchFamily="34" charset="0"/>
                <a:cs typeface="Arial" panose="020B0604020202020204" pitchFamily="34" charset="0"/>
              </a:rPr>
              <a:t>Test Coordinators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620396" y="904081"/>
            <a:ext cx="11369674" cy="5049837"/>
          </a:xfrm>
        </p:spPr>
        <p:txBody>
          <a:bodyPr vert="horz" lIns="91440" tIns="45720" rIns="91440" bIns="45720" rtlCol="0" anchor="t">
            <a:noAutofit/>
          </a:bodyPr>
          <a:lstStyle/>
          <a:p>
            <a:pPr>
              <a:buClr>
                <a:srgbClr val="101D35"/>
              </a:buClr>
              <a:buFont typeface="Wingdings" panose="05000000000000000000" pitchFamily="2" charset="2"/>
              <a:buChar char="q"/>
            </a:pPr>
            <a:r>
              <a:rPr lang="en-US" sz="2600" dirty="0">
                <a:latin typeface="Arial"/>
                <a:cs typeface="Arial"/>
              </a:rPr>
              <a:t>Subscribe to the </a:t>
            </a:r>
            <a:r>
              <a:rPr lang="en-US" sz="2600" dirty="0">
                <a:latin typeface="Arial"/>
                <a:cs typeface="Arial"/>
                <a:hlinkClick r:id="rId3"/>
              </a:rPr>
              <a:t>Student Assessment Update</a:t>
            </a:r>
            <a:r>
              <a:rPr lang="en-US" sz="2600" dirty="0">
                <a:latin typeface="Arial"/>
                <a:cs typeface="Arial"/>
              </a:rPr>
              <a:t>, </a:t>
            </a:r>
            <a:r>
              <a:rPr lang="en-US" sz="2600" dirty="0">
                <a:solidFill>
                  <a:srgbClr val="000000"/>
                </a:solidFill>
                <a:latin typeface="Arial"/>
                <a:cs typeface="Arial"/>
              </a:rPr>
              <a:t>if you have not already.</a:t>
            </a:r>
          </a:p>
          <a:p>
            <a:pPr>
              <a:buClr>
                <a:srgbClr val="101D35"/>
              </a:buClr>
              <a:buFont typeface="Wingdings" panose="05000000000000000000" pitchFamily="2" charset="2"/>
              <a:buChar char="q"/>
            </a:pPr>
            <a:r>
              <a:rPr lang="en-US" sz="2600" dirty="0">
                <a:solidFill>
                  <a:srgbClr val="000000"/>
                </a:solidFill>
                <a:latin typeface="Arial"/>
                <a:cs typeface="Arial"/>
              </a:rPr>
              <a:t>Review the </a:t>
            </a:r>
            <a:r>
              <a:rPr lang="en-US" sz="2600" dirty="0">
                <a:solidFill>
                  <a:srgbClr val="000000"/>
                </a:solidFill>
                <a:latin typeface="Arial"/>
                <a:cs typeface="Arial"/>
                <a:hlinkClick r:id="rId4"/>
              </a:rPr>
              <a:t>administration deadlines</a:t>
            </a:r>
            <a:r>
              <a:rPr lang="en-US" sz="2600" dirty="0">
                <a:solidFill>
                  <a:srgbClr val="000000"/>
                </a:solidFill>
                <a:latin typeface="Arial"/>
                <a:cs typeface="Arial"/>
              </a:rPr>
              <a:t>. </a:t>
            </a:r>
          </a:p>
          <a:p>
            <a:pPr>
              <a:buClr>
                <a:srgbClr val="101D35"/>
              </a:buClr>
              <a:buFont typeface="Wingdings" panose="05000000000000000000" pitchFamily="2" charset="2"/>
              <a:buChar char="q"/>
            </a:pPr>
            <a:r>
              <a:rPr lang="en-US" sz="2600" dirty="0">
                <a:solidFill>
                  <a:srgbClr val="000000"/>
                </a:solidFill>
                <a:latin typeface="Arial"/>
                <a:cs typeface="Arial"/>
              </a:rPr>
              <a:t>Establish a communication plan with your staff — including technology coordinators. </a:t>
            </a:r>
          </a:p>
          <a:p>
            <a:pPr>
              <a:buClr>
                <a:srgbClr val="101D35"/>
              </a:buClr>
              <a:buFont typeface="Wingdings" panose="05000000000000000000" pitchFamily="2" charset="2"/>
              <a:buChar char="q"/>
            </a:pPr>
            <a:r>
              <a:rPr lang="en-US" sz="2600" dirty="0">
                <a:solidFill>
                  <a:srgbClr val="000000"/>
                </a:solidFill>
                <a:latin typeface="Arial"/>
                <a:cs typeface="Arial"/>
              </a:rPr>
              <a:t>Review guides and modules as they become available on the MCAS Resource Center and share them with your teams.</a:t>
            </a:r>
          </a:p>
          <a:p>
            <a:pPr>
              <a:buClr>
                <a:srgbClr val="101D35"/>
              </a:buClr>
              <a:buFont typeface="Wingdings" panose="05000000000000000000" pitchFamily="2" charset="2"/>
              <a:buChar char="q"/>
            </a:pPr>
            <a:r>
              <a:rPr lang="en-US" sz="2600" dirty="0">
                <a:solidFill>
                  <a:srgbClr val="000000"/>
                </a:solidFill>
                <a:latin typeface="Arial"/>
                <a:cs typeface="Arial"/>
              </a:rPr>
              <a:t>Ensure site readiness is certified by Technology Coordinators on time.</a:t>
            </a:r>
          </a:p>
          <a:p>
            <a:pPr>
              <a:buClr>
                <a:srgbClr val="101D35"/>
              </a:buClr>
              <a:buFont typeface="Wingdings" panose="05000000000000000000" pitchFamily="2" charset="2"/>
              <a:buChar char="q"/>
            </a:pPr>
            <a:r>
              <a:rPr lang="en-US" sz="2600" dirty="0">
                <a:solidFill>
                  <a:srgbClr val="000000"/>
                </a:solidFill>
                <a:latin typeface="Arial"/>
                <a:cs typeface="Arial"/>
              </a:rPr>
              <a:t>Create and assign students to classes approximately two weeks prior to testing. Schedule tests approximately one week prior to testing. These topics will be covered in future trainings. </a:t>
            </a:r>
          </a:p>
          <a:p>
            <a:pPr lvl="1">
              <a:buClr>
                <a:srgbClr val="101D35"/>
              </a:buClr>
              <a:buFont typeface="Wingdings" panose="05000000000000000000" pitchFamily="2" charset="2"/>
              <a:buChar char="q"/>
            </a:pPr>
            <a:r>
              <a:rPr lang="en-US" sz="2200" dirty="0">
                <a:solidFill>
                  <a:srgbClr val="000000"/>
                </a:solidFill>
                <a:latin typeface="Arial"/>
                <a:cs typeface="Arial"/>
              </a:rPr>
              <a:t>High schools administering the February Science tests are encouraged to join the Office Hours for MCAS Portal Tasks webinar on January 29 to ask questions about these tasks. </a:t>
            </a:r>
          </a:p>
        </p:txBody>
      </p:sp>
    </p:spTree>
    <p:extLst>
      <p:ext uri="{BB962C8B-B14F-4D97-AF65-F5344CB8AC3E}">
        <p14:creationId xmlns:p14="http://schemas.microsoft.com/office/powerpoint/2010/main" val="666552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822324" y="484134"/>
            <a:ext cx="11369675" cy="679450"/>
          </a:xfrm>
        </p:spPr>
        <p:txBody>
          <a:bodyPr/>
          <a:lstStyle/>
          <a:p>
            <a:r>
              <a:rPr lang="en-US" sz="3600">
                <a:solidFill>
                  <a:srgbClr val="3647B6"/>
                </a:solidFill>
                <a:latin typeface="Arial" panose="020B0604020202020204" pitchFamily="34" charset="0"/>
                <a:cs typeface="Arial" panose="020B0604020202020204" pitchFamily="34" charset="0"/>
              </a:rPr>
              <a:t>Steps for </a:t>
            </a:r>
            <a:r>
              <a:rPr lang="en-US" sz="3600" u="sng">
                <a:solidFill>
                  <a:srgbClr val="3647B6"/>
                </a:solidFill>
                <a:latin typeface="Arial" panose="020B0604020202020204" pitchFamily="34" charset="0"/>
                <a:cs typeface="Arial" panose="020B0604020202020204" pitchFamily="34" charset="0"/>
              </a:rPr>
              <a:t>Technology Coordinators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822324" y="1479740"/>
            <a:ext cx="11054716" cy="5049837"/>
          </a:xfrm>
        </p:spPr>
        <p:txBody>
          <a:bodyPr vert="horz" lIns="91440" tIns="45720" rIns="91440" bIns="45720" rtlCol="0" anchor="t">
            <a:noAutofit/>
          </a:bodyPr>
          <a:lstStyle/>
          <a:p>
            <a:pPr fontAlgn="base">
              <a:buClr>
                <a:srgbClr val="000000"/>
              </a:buClr>
              <a:buFont typeface="Wingdings" panose="05000000000000000000" pitchFamily="2" charset="2"/>
              <a:buChar char="q"/>
            </a:pPr>
            <a:r>
              <a:rPr lang="en-US" sz="2800" dirty="0">
                <a:latin typeface="Arial"/>
                <a:cs typeface="Arial"/>
              </a:rPr>
              <a:t>Review </a:t>
            </a:r>
            <a:r>
              <a:rPr lang="en-US" sz="2800" dirty="0">
                <a:latin typeface="Arial"/>
                <a:cs typeface="Arial"/>
                <a:hlinkClick r:id="rId3"/>
              </a:rPr>
              <a:t>Technology Guidelines for MCAS Computer-Based Testing</a:t>
            </a:r>
            <a:endParaRPr lang="en-US" sz="2800" dirty="0">
              <a:latin typeface="Arial"/>
              <a:cs typeface="Arial"/>
              <a:hlinkClick r:id="rId4"/>
            </a:endParaRPr>
          </a:p>
          <a:p>
            <a:pPr lvl="1" fontAlgn="base">
              <a:buClr>
                <a:srgbClr val="000000"/>
              </a:buClr>
              <a:buFont typeface="Arial" panose="020B0604020202020204" pitchFamily="34" charset="0"/>
              <a:buChar char="•"/>
            </a:pPr>
            <a:r>
              <a:rPr lang="en-US" sz="2400" dirty="0">
                <a:solidFill>
                  <a:srgbClr val="000000"/>
                </a:solidFill>
                <a:latin typeface="Arial"/>
                <a:cs typeface="Arial"/>
              </a:rPr>
              <a:t>Confirm whether all devices planned for testing will meet these specifications.</a:t>
            </a:r>
            <a:endParaRPr lang="en-US" sz="2400" dirty="0">
              <a:solidFill>
                <a:srgbClr val="000000"/>
              </a:solidFill>
              <a:latin typeface="Arial"/>
              <a:cs typeface="Arial"/>
              <a:hlinkClick r:id="rId4">
                <a:extLst>
                  <a:ext uri="{A12FA001-AC4F-418D-AE19-62706E023703}">
                    <ahyp:hlinkClr xmlns:ahyp="http://schemas.microsoft.com/office/drawing/2018/hyperlinkcolor" val="tx"/>
                  </a:ext>
                </a:extLst>
              </a:hlinkClick>
            </a:endParaRPr>
          </a:p>
          <a:p>
            <a:pPr fontAlgn="base">
              <a:buClr>
                <a:srgbClr val="000000"/>
              </a:buClr>
              <a:buFont typeface="Wingdings" panose="05000000000000000000" pitchFamily="2" charset="2"/>
              <a:buChar char="q"/>
            </a:pPr>
            <a:r>
              <a:rPr lang="en-US" sz="2800" dirty="0">
                <a:solidFill>
                  <a:srgbClr val="000000"/>
                </a:solidFill>
                <a:latin typeface="Arial"/>
                <a:cs typeface="Arial"/>
              </a:rPr>
              <a:t>Download the MCAS Student Kiosk on all testing devices. </a:t>
            </a:r>
          </a:p>
          <a:p>
            <a:pPr fontAlgn="base">
              <a:buClr>
                <a:srgbClr val="000000"/>
              </a:buClr>
              <a:buFont typeface="Wingdings" panose="05000000000000000000" pitchFamily="2" charset="2"/>
              <a:buChar char="q"/>
            </a:pPr>
            <a:r>
              <a:rPr lang="en-US" sz="2800" dirty="0">
                <a:latin typeface="Arial"/>
                <a:cs typeface="Arial"/>
              </a:rPr>
              <a:t>Conduct </a:t>
            </a:r>
            <a:r>
              <a:rPr lang="en-US" sz="2800" dirty="0">
                <a:latin typeface="Arial"/>
                <a:cs typeface="Arial"/>
                <a:hlinkClick r:id="rId3"/>
              </a:rPr>
              <a:t>Site Readiness</a:t>
            </a:r>
            <a:r>
              <a:rPr lang="en-US" sz="2800" dirty="0">
                <a:latin typeface="Arial"/>
                <a:cs typeface="Arial"/>
              </a:rPr>
              <a:t> to certify that the school is ready for testing. </a:t>
            </a:r>
          </a:p>
          <a:p>
            <a:pPr>
              <a:buClr>
                <a:srgbClr val="101D35"/>
              </a:buClr>
              <a:buFont typeface="Wingdings" panose="05000000000000000000" pitchFamily="2" charset="2"/>
              <a:buChar char="q"/>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26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dirty="0"/>
              <a:t>Poll Question</a:t>
            </a:r>
            <a:r>
              <a:rPr lang="en-US" sz="200" dirty="0"/>
              <a:t>—3</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4294967295"/>
          </p:nvPr>
        </p:nvSpPr>
        <p:spPr>
          <a:xfrm>
            <a:off x="600075" y="2078038"/>
            <a:ext cx="10515600" cy="4051300"/>
          </a:xfrm>
        </p:spPr>
        <p:txBody>
          <a:bodyPr>
            <a:normAutofit/>
          </a:bodyPr>
          <a:lstStyle/>
          <a:p>
            <a:pPr marL="0" indent="0">
              <a:buNone/>
            </a:pPr>
            <a:r>
              <a:rPr lang="en-US" sz="3200" b="1" dirty="0"/>
              <a:t>How many years have you coordinated MCAS test administration?</a:t>
            </a:r>
            <a:endParaRPr lang="en-US" dirty="0"/>
          </a:p>
          <a:p>
            <a:pPr marL="1022350" lvl="1" indent="-514350">
              <a:buAutoNum type="alphaUcPeriod"/>
            </a:pPr>
            <a:r>
              <a:rPr lang="en-US" sz="2800" dirty="0"/>
              <a:t>0–This is my first year.</a:t>
            </a:r>
          </a:p>
          <a:p>
            <a:pPr marL="1022350" lvl="1" indent="-514350">
              <a:buAutoNum type="alphaUcPeriod"/>
            </a:pPr>
            <a:r>
              <a:rPr lang="en-US" sz="2800" dirty="0"/>
              <a:t>1 year</a:t>
            </a:r>
          </a:p>
          <a:p>
            <a:pPr marL="1022350" lvl="1" indent="-514350">
              <a:buAutoNum type="alphaUcPeriod"/>
            </a:pPr>
            <a:r>
              <a:rPr lang="en-US" sz="2800" dirty="0"/>
              <a:t>2–3 years</a:t>
            </a:r>
          </a:p>
          <a:p>
            <a:pPr marL="1022350" lvl="1" indent="-514350">
              <a:buAutoNum type="alphaUcPeriod"/>
            </a:pPr>
            <a:r>
              <a:rPr lang="en-US" sz="2800" dirty="0"/>
              <a:t>4–5 years</a:t>
            </a:r>
          </a:p>
          <a:p>
            <a:pPr marL="1022350" lvl="1" indent="-514350">
              <a:buFont typeface="Arial" panose="020B0604020202020204" pitchFamily="34" charset="0"/>
              <a:buAutoNum type="alphaUcPeriod"/>
            </a:pPr>
            <a:r>
              <a:rPr lang="en-US" sz="2800" dirty="0"/>
              <a:t>6+ years</a:t>
            </a:r>
          </a:p>
          <a:p>
            <a:pPr marL="1022350" lvl="1" indent="-514350">
              <a:buAutoNum type="alphaUcPeriod"/>
            </a:pPr>
            <a:endParaRPr lang="en-US" sz="3200" dirty="0"/>
          </a:p>
        </p:txBody>
      </p:sp>
    </p:spTree>
    <p:extLst>
      <p:ext uri="{BB962C8B-B14F-4D97-AF65-F5344CB8AC3E}">
        <p14:creationId xmlns:p14="http://schemas.microsoft.com/office/powerpoint/2010/main" val="3216928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67905"/>
            <a:ext cx="11369675" cy="679450"/>
          </a:xfrm>
        </p:spPr>
        <p:txBody>
          <a:bodyPr>
            <a:normAutofit fontScale="90000"/>
          </a:bodyPr>
          <a:lstStyle/>
          <a:p>
            <a:r>
              <a:rPr lang="en-US" sz="440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867458739"/>
              </p:ext>
            </p:extLst>
          </p:nvPr>
        </p:nvGraphicFramePr>
        <p:xfrm>
          <a:off x="496445" y="915825"/>
          <a:ext cx="11453817" cy="5273040"/>
        </p:xfrm>
        <a:graphic>
          <a:graphicData uri="http://schemas.openxmlformats.org/drawingml/2006/table">
            <a:tbl>
              <a:tblPr firstRow="1" bandRow="1">
                <a:tableStyleId>{5C22544A-7EE6-4342-B048-85BDC9FD1C3A}</a:tableStyleId>
              </a:tblPr>
              <a:tblGrid>
                <a:gridCol w="7568034">
                  <a:extLst>
                    <a:ext uri="{9D8B030D-6E8A-4147-A177-3AD203B41FA5}">
                      <a16:colId xmlns:a16="http://schemas.microsoft.com/office/drawing/2014/main" val="693765042"/>
                    </a:ext>
                  </a:extLst>
                </a:gridCol>
                <a:gridCol w="3885783">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a:ea typeface="+mn-ea"/>
                          <a:cs typeface="Arial"/>
                        </a:rPr>
                        <a:t>Resource</a:t>
                      </a:r>
                    </a:p>
                  </a:txBody>
                  <a:tcPr/>
                </a:tc>
                <a:tc>
                  <a:txBody>
                    <a:bodyPr/>
                    <a:lstStyle/>
                    <a:p>
                      <a:pPr marL="0" algn="l" defTabSz="914126" rtl="0" eaLnBrk="1" latinLnBrk="0" hangingPunct="1"/>
                      <a:r>
                        <a:rPr lang="en-US" sz="2000" b="1" kern="1200">
                          <a:solidFill>
                            <a:schemeClr val="lt1"/>
                          </a:solidFill>
                          <a:latin typeface="Arial"/>
                          <a:ea typeface="+mn-ea"/>
                          <a:cs typeface="Arial"/>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400" kern="1200">
                          <a:solidFill>
                            <a:schemeClr val="dk1"/>
                          </a:solidFill>
                          <a:latin typeface="Arial"/>
                          <a:ea typeface="+mn-ea"/>
                          <a:cs typeface="Arial"/>
                        </a:rPr>
                        <a:t>MCAS Resource Center </a:t>
                      </a:r>
                    </a:p>
                  </a:txBody>
                  <a:tcPr/>
                </a:tc>
                <a:tc>
                  <a:txBody>
                    <a:bodyPr/>
                    <a:lstStyle/>
                    <a:p>
                      <a:r>
                        <a:rPr lang="en-US" sz="1800" dirty="0">
                          <a:latin typeface="Arial"/>
                          <a:cs typeface="Arial"/>
                          <a:hlinkClick r:id="rId3"/>
                        </a:rPr>
                        <a:t>mcas.onlinehelp.cognia.org </a:t>
                      </a:r>
                      <a:endParaRPr lang="en-US" sz="1800" dirty="0">
                        <a:latin typeface="Arial"/>
                        <a:cs typeface="Arial"/>
                      </a:endParaRPr>
                    </a:p>
                  </a:txBody>
                  <a:tcPr/>
                </a:tc>
                <a:extLst>
                  <a:ext uri="{0D108BD9-81ED-4DB2-BD59-A6C34878D82A}">
                    <a16:rowId xmlns:a16="http://schemas.microsoft.com/office/drawing/2014/main" val="2300032679"/>
                  </a:ext>
                </a:extLst>
              </a:tr>
              <a:tr h="444361">
                <a:tc>
                  <a:txBody>
                    <a:bodyPr/>
                    <a:lstStyle/>
                    <a:p>
                      <a:pPr marL="0" algn="l" defTabSz="914126" rtl="0" eaLnBrk="1" latinLnBrk="0" hangingPunct="1"/>
                      <a:r>
                        <a:rPr lang="en-US" sz="2400" kern="1200" dirty="0">
                          <a:solidFill>
                            <a:schemeClr val="dk1"/>
                          </a:solidFill>
                          <a:latin typeface="Arial"/>
                          <a:ea typeface="+mn-ea"/>
                          <a:cs typeface="Arial"/>
                        </a:rPr>
                        <a:t>MCAS Portal Guides </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a:ea typeface="+mn-ea"/>
                          <a:cs typeface="Arial"/>
                        </a:rPr>
                        <a:t>MCAS Portal User Management Guide </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a:ea typeface="+mn-ea"/>
                          <a:cs typeface="Arial"/>
                        </a:rPr>
                        <a:t>Guide to the MCAS Portal</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a:ea typeface="+mn-ea"/>
                          <a:cs typeface="Arial"/>
                        </a:rPr>
                        <a:t>Guide to Creating and Managing Classes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a:ea typeface="+mn-ea"/>
                          <a:cs typeface="Arial"/>
                        </a:rPr>
                        <a:t>Enrollment Transfer Guide </a:t>
                      </a:r>
                    </a:p>
                  </a:txBody>
                  <a:tcPr/>
                </a:tc>
                <a:tc>
                  <a:txBody>
                    <a:bodyPr/>
                    <a:lstStyle/>
                    <a:p>
                      <a:r>
                        <a:rPr lang="en-US" sz="1800">
                          <a:latin typeface="Arial"/>
                          <a:cs typeface="Arial"/>
                          <a:hlinkClick r:id="rId4"/>
                        </a:rPr>
                        <a:t>https://mcas.onlinehelp.cognia.org/</a:t>
                      </a:r>
                      <a:br>
                        <a:rPr lang="en-US" sz="1800">
                          <a:latin typeface="Arial"/>
                          <a:cs typeface="Arial"/>
                          <a:hlinkClick r:id="rId4"/>
                        </a:rPr>
                      </a:br>
                      <a:r>
                        <a:rPr lang="en-US" sz="1800">
                          <a:latin typeface="Arial"/>
                          <a:cs typeface="Arial"/>
                          <a:hlinkClick r:id="rId4"/>
                        </a:rPr>
                        <a:t>portal/</a:t>
                      </a:r>
                      <a:r>
                        <a:rPr lang="en-US" sz="1800">
                          <a:latin typeface="Arial"/>
                          <a:cs typeface="Arial"/>
                        </a:rPr>
                        <a:t> </a:t>
                      </a:r>
                    </a:p>
                  </a:txBody>
                  <a:tcPr/>
                </a:tc>
                <a:extLst>
                  <a:ext uri="{0D108BD9-81ED-4DB2-BD59-A6C34878D82A}">
                    <a16:rowId xmlns:a16="http://schemas.microsoft.com/office/drawing/2014/main" val="2405862612"/>
                  </a:ext>
                </a:extLst>
              </a:tr>
              <a:tr h="444361">
                <a:tc>
                  <a:txBody>
                    <a:bodyPr/>
                    <a:lstStyle/>
                    <a:p>
                      <a:pPr marL="0" algn="l" defTabSz="914126" rtl="0" eaLnBrk="1" latinLnBrk="0" hangingPunct="1"/>
                      <a:r>
                        <a:rPr lang="en-US" sz="2400" kern="1200">
                          <a:solidFill>
                            <a:schemeClr val="dk1"/>
                          </a:solidFill>
                          <a:latin typeface="Arial"/>
                          <a:ea typeface="+mn-ea"/>
                          <a:cs typeface="Arial"/>
                        </a:rPr>
                        <a:t>Technology Information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a:ea typeface="+mn-ea"/>
                          <a:cs typeface="Arial"/>
                        </a:rPr>
                        <a:t>Technology Guidelines for MCAS Computer-Based Testing</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a:ea typeface="+mn-ea"/>
                          <a:cs typeface="Arial"/>
                        </a:rPr>
                        <a:t>Guide to Installing the MCAS Student Kiosk and Conducting Site Readiness</a:t>
                      </a:r>
                    </a:p>
                  </a:txBody>
                  <a:tcPr/>
                </a:tc>
                <a:tc>
                  <a:txBody>
                    <a:bodyPr/>
                    <a:lstStyle/>
                    <a:p>
                      <a:r>
                        <a:rPr lang="en-US" sz="1800">
                          <a:latin typeface="Arial"/>
                          <a:cs typeface="Arial"/>
                          <a:hlinkClick r:id="rId5"/>
                        </a:rPr>
                        <a:t>https://mcas.onlinehelp.cognia.org/</a:t>
                      </a:r>
                      <a:br>
                        <a:rPr lang="en-US" sz="1800">
                          <a:latin typeface="Arial"/>
                          <a:cs typeface="Arial"/>
                          <a:hlinkClick r:id="rId5"/>
                        </a:rPr>
                      </a:br>
                      <a:r>
                        <a:rPr lang="en-US" sz="1800">
                          <a:latin typeface="Arial"/>
                          <a:cs typeface="Arial"/>
                          <a:hlinkClick r:id="rId5"/>
                        </a:rPr>
                        <a:t>technology-setup/</a:t>
                      </a:r>
                      <a:r>
                        <a:rPr lang="en-US" sz="1800">
                          <a:latin typeface="Arial"/>
                          <a:cs typeface="Arial"/>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400" kern="1200">
                          <a:solidFill>
                            <a:schemeClr val="dk1"/>
                          </a:solidFill>
                          <a:latin typeface="Arial"/>
                          <a:ea typeface="+mn-ea"/>
                          <a:cs typeface="Arial"/>
                        </a:rPr>
                        <a:t>Student Assessment Updates </a:t>
                      </a:r>
                      <a:br>
                        <a:rPr lang="en-US" sz="2400" kern="1200">
                          <a:solidFill>
                            <a:srgbClr val="000000"/>
                          </a:solidFill>
                          <a:latin typeface="Arial"/>
                          <a:ea typeface="+mn-ea"/>
                          <a:cs typeface="Arial"/>
                        </a:rPr>
                      </a:br>
                      <a:r>
                        <a:rPr lang="en-US" sz="2000" kern="1200">
                          <a:solidFill>
                            <a:schemeClr val="dk1"/>
                          </a:solidFill>
                          <a:latin typeface="Arial"/>
                          <a:ea typeface="+mn-ea"/>
                          <a:cs typeface="Arial"/>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hlinkClick r:id="rId6"/>
                        </a:rPr>
                        <a:t>www.doe.mass.edu/mcas/updates.</a:t>
                      </a:r>
                      <a:br>
                        <a:rPr lang="en-US" sz="1800" dirty="0">
                          <a:latin typeface="Arial"/>
                          <a:cs typeface="Arial"/>
                          <a:hlinkClick r:id="rId6"/>
                        </a:rPr>
                      </a:br>
                      <a:r>
                        <a:rPr lang="en-US" sz="1800" dirty="0">
                          <a:latin typeface="Arial"/>
                          <a:cs typeface="Arial"/>
                          <a:hlinkClick r:id="rId6"/>
                        </a:rPr>
                        <a:t>html</a:t>
                      </a:r>
                      <a:endParaRPr lang="en-US" sz="18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If you do not already receive this email, subscribe using this link: </a:t>
                      </a:r>
                      <a:r>
                        <a:rPr lang="en-US" sz="1600" dirty="0">
                          <a:latin typeface="Arial"/>
                          <a:cs typeface="Arial"/>
                          <a:hlinkClick r:id="rId7"/>
                        </a:rPr>
                        <a:t>http://eepurl.com/ghSOhH</a:t>
                      </a:r>
                      <a:r>
                        <a:rPr lang="en-US" sz="1600" dirty="0">
                          <a:latin typeface="Arial"/>
                          <a:cs typeface="Arial"/>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pPr>
            <a:r>
              <a:rPr lang="en-US" b="1"/>
              <a:t>TTY: </a:t>
            </a:r>
            <a:r>
              <a:rPr lang="en-US"/>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D50B-F54B-D7CD-8F65-4E922EEB5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79099-B099-567C-77C7-7444632154ED}"/>
              </a:ext>
            </a:extLst>
          </p:cNvPr>
          <p:cNvSpPr>
            <a:spLocks noGrp="1"/>
          </p:cNvSpPr>
          <p:nvPr>
            <p:ph type="title"/>
          </p:nvPr>
        </p:nvSpPr>
        <p:spPr>
          <a:xfrm>
            <a:off x="839570" y="2882157"/>
            <a:ext cx="10872573" cy="1093686"/>
          </a:xfrm>
        </p:spPr>
        <p:txBody>
          <a:bodyPr>
            <a:normAutofit/>
          </a:bodyPr>
          <a:lstStyle/>
          <a:p>
            <a:r>
              <a:rPr lang="en-US"/>
              <a:t>7</a:t>
            </a:r>
            <a:r>
              <a:rPr lang="en-US">
                <a:latin typeface="Arial" panose="020B0604020202020204" pitchFamily="34" charset="0"/>
                <a:cs typeface="Arial" panose="020B0604020202020204" pitchFamily="34" charset="0"/>
              </a:rPr>
              <a:t>. Live Sandbox Time</a:t>
            </a:r>
          </a:p>
        </p:txBody>
      </p:sp>
    </p:spTree>
    <p:extLst>
      <p:ext uri="{BB962C8B-B14F-4D97-AF65-F5344CB8AC3E}">
        <p14:creationId xmlns:p14="http://schemas.microsoft.com/office/powerpoint/2010/main" val="1032803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fontScale="92500" lnSpcReduction="20000"/>
          </a:bodyPr>
          <a:lstStyle/>
          <a:p>
            <a:pPr marL="0" indent="0">
              <a:buNone/>
            </a:pPr>
            <a:r>
              <a:rPr lang="en-US" sz="3200" b="1" dirty="0"/>
              <a:t>Which demonstrations would you like to see again?</a:t>
            </a:r>
          </a:p>
          <a:p>
            <a:pPr marL="514350" indent="-514350">
              <a:buFont typeface="+mj-lt"/>
              <a:buAutoNum type="alphaUcPeriod"/>
            </a:pPr>
            <a:r>
              <a:rPr lang="en-US" sz="3200" dirty="0"/>
              <a:t>Adding/removing rows for students in the file</a:t>
            </a:r>
          </a:p>
          <a:p>
            <a:pPr marL="514350" indent="-514350">
              <a:buFont typeface="+mj-lt"/>
              <a:buAutoNum type="alphaUcPeriod"/>
            </a:pPr>
            <a:r>
              <a:rPr lang="en-US" sz="3200" dirty="0"/>
              <a:t>Adding a student’s accommodations in the initial .CSV file</a:t>
            </a:r>
          </a:p>
          <a:p>
            <a:pPr marL="514350" indent="-514350">
              <a:buFont typeface="+mj-lt"/>
              <a:buAutoNum type="alphaUcPeriod"/>
            </a:pPr>
            <a:r>
              <a:rPr lang="en-US" sz="3200" dirty="0"/>
              <a:t>Ensuring that the cell formatting is correct in the initial file</a:t>
            </a:r>
          </a:p>
          <a:p>
            <a:pPr marL="514350" indent="-514350">
              <a:buFont typeface="+mj-lt"/>
              <a:buAutoNum type="alphaUcPeriod"/>
            </a:pPr>
            <a:r>
              <a:rPr lang="en-US" sz="3200" dirty="0"/>
              <a:t>Importing the file</a:t>
            </a:r>
          </a:p>
          <a:p>
            <a:pPr marL="514350" indent="-514350">
              <a:buFont typeface="+mj-lt"/>
              <a:buAutoNum type="alphaUcPeriod"/>
            </a:pPr>
            <a:r>
              <a:rPr lang="en-US" sz="3200" dirty="0"/>
              <a:t>Resolving validation errors</a:t>
            </a:r>
          </a:p>
          <a:p>
            <a:pPr marL="514350" indent="-514350">
              <a:buFont typeface="+mj-lt"/>
              <a:buAutoNum type="alphaUcPeriod"/>
            </a:pPr>
            <a:r>
              <a:rPr lang="en-US" sz="3200" dirty="0"/>
              <a:t>Manually adding/editing a student on the Students page</a:t>
            </a:r>
          </a:p>
          <a:p>
            <a:pPr marL="514350" indent="-514350">
              <a:buFont typeface="+mj-lt"/>
              <a:buAutoNum type="alphaUcPeriod"/>
            </a:pPr>
            <a:r>
              <a:rPr lang="en-US" sz="3200" dirty="0"/>
              <a:t>Updating a large number of student records via export/import</a:t>
            </a:r>
          </a:p>
          <a:p>
            <a:pPr marL="514350" indent="-514350">
              <a:buFont typeface="+mj-lt"/>
              <a:buAutoNum type="alphaUcPeriod"/>
            </a:pPr>
            <a:endParaRPr lang="en-US" sz="3200" dirty="0"/>
          </a:p>
          <a:p>
            <a:pPr marL="1022350" lvl="1" indent="-514350">
              <a:buAutoNum type="alphaUcPeriod"/>
            </a:pPr>
            <a:endParaRPr lang="en-US" sz="3200" dirty="0"/>
          </a:p>
        </p:txBody>
      </p:sp>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dirty="0"/>
              <a:t>Poll Question</a:t>
            </a:r>
            <a:r>
              <a:rPr lang="en-US" sz="200" dirty="0"/>
              <a:t>—</a:t>
            </a:r>
          </a:p>
        </p:txBody>
      </p:sp>
    </p:spTree>
    <p:extLst>
      <p:ext uri="{BB962C8B-B14F-4D97-AF65-F5344CB8AC3E}">
        <p14:creationId xmlns:p14="http://schemas.microsoft.com/office/powerpoint/2010/main" val="518364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dirty="0">
                <a:latin typeface="Arial" panose="020B0604020202020204" pitchFamily="34" charset="0"/>
                <a:ea typeface="Segoe SemiBold"/>
                <a:cs typeface="Arial" panose="020B0604020202020204" pitchFamily="34" charset="0"/>
              </a:rPr>
              <a:t>The Office of Student Assessment Services </a:t>
            </a:r>
            <a:endParaRPr lang="zh-CN" altLang="en-US" sz="1999" b="1" dirty="0">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1.Introduction </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4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0545D-4053-E4BA-E720-4BBE45DE3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873FC-5375-09F5-0386-D070F138CF67}"/>
              </a:ext>
            </a:extLst>
          </p:cNvPr>
          <p:cNvSpPr>
            <a:spLocks noGrp="1"/>
          </p:cNvSpPr>
          <p:nvPr>
            <p:ph type="title" idx="4294967295"/>
          </p:nvPr>
        </p:nvSpPr>
        <p:spPr>
          <a:xfrm>
            <a:off x="304800" y="249314"/>
            <a:ext cx="11369675" cy="679450"/>
          </a:xfrm>
        </p:spPr>
        <p:txBody>
          <a:bodyPr>
            <a:noAutofit/>
          </a:bodyPr>
          <a:lstStyle/>
          <a:p>
            <a:pPr>
              <a:buClr>
                <a:srgbClr val="101D35"/>
              </a:buClr>
            </a:pPr>
            <a:r>
              <a:rPr lang="en-US" sz="3600">
                <a:solidFill>
                  <a:srgbClr val="3647B6"/>
                </a:solidFill>
              </a:rPr>
              <a:t>New Systems for MCAS Computer-Based Testing Beginning in 2025</a:t>
            </a:r>
          </a:p>
        </p:txBody>
      </p:sp>
      <p:sp>
        <p:nvSpPr>
          <p:cNvPr id="3" name="Content Placeholder 2">
            <a:extLst>
              <a:ext uri="{FF2B5EF4-FFF2-40B4-BE49-F238E27FC236}">
                <a16:creationId xmlns:a16="http://schemas.microsoft.com/office/drawing/2014/main" id="{624B2660-7A2B-804E-0FC5-82C7F0E71EAE}"/>
              </a:ext>
            </a:extLst>
          </p:cNvPr>
          <p:cNvSpPr>
            <a:spLocks noGrp="1"/>
          </p:cNvSpPr>
          <p:nvPr>
            <p:ph idx="4294967295"/>
          </p:nvPr>
        </p:nvSpPr>
        <p:spPr>
          <a:xfrm>
            <a:off x="604610" y="1106788"/>
            <a:ext cx="11369675" cy="4644424"/>
          </a:xfrm>
        </p:spPr>
        <p:txBody>
          <a:bodyPr vert="horz" lIns="91440" tIns="45720" rIns="91440" bIns="45720" rtlCol="0" anchor="t">
            <a:noAutofit/>
          </a:bodyPr>
          <a:lstStyle/>
          <a:p>
            <a:pPr>
              <a:buClr>
                <a:srgbClr val="101D35"/>
              </a:buClr>
            </a:pPr>
            <a:r>
              <a:rPr lang="en-US" dirty="0">
                <a:solidFill>
                  <a:srgbClr val="101D35"/>
                </a:solidFill>
                <a:latin typeface="Arial" panose="020B0604020202020204" pitchFamily="34" charset="0"/>
                <a:cs typeface="Arial" panose="020B0604020202020204" pitchFamily="34" charset="0"/>
              </a:rPr>
              <a:t>Crosswalk of terminology:</a:t>
            </a:r>
          </a:p>
          <a:p>
            <a:pPr lvl="1">
              <a:buClr>
                <a:srgbClr val="101D35"/>
              </a:buClr>
            </a:pPr>
            <a:r>
              <a:rPr lang="en-US" dirty="0">
                <a:solidFill>
                  <a:srgbClr val="101D35"/>
                </a:solidFill>
                <a:latin typeface="Arial" panose="020B0604020202020204" pitchFamily="34" charset="0"/>
                <a:cs typeface="Arial" panose="020B0604020202020204" pitchFamily="34" charset="0"/>
                <a:hlinkClick r:id="rId3"/>
              </a:rPr>
              <a:t>www.doe.mass.edu/mcas/testadmin/crosswalk-of-terminology.pdf</a:t>
            </a:r>
            <a:r>
              <a:rPr lang="en-US" dirty="0">
                <a:solidFill>
                  <a:srgbClr val="101D35"/>
                </a:solidFill>
                <a:latin typeface="Arial" panose="020B0604020202020204" pitchFamily="34" charset="0"/>
                <a:cs typeface="Arial" panose="020B0604020202020204" pitchFamily="34" charset="0"/>
              </a:rPr>
              <a:t> </a:t>
            </a:r>
          </a:p>
          <a:p>
            <a:pPr>
              <a:buClr>
                <a:srgbClr val="101D35"/>
              </a:buClr>
            </a:pPr>
            <a:r>
              <a:rPr lang="en-US" dirty="0">
                <a:solidFill>
                  <a:srgbClr val="101D35"/>
                </a:solidFill>
                <a:latin typeface="Arial" panose="020B0604020202020204" pitchFamily="34" charset="0"/>
                <a:cs typeface="Arial" panose="020B0604020202020204" pitchFamily="34" charset="0"/>
              </a:rPr>
              <a:t>New MCAS Portal for 2025 and pre-administration tasks (fall 2024):</a:t>
            </a:r>
          </a:p>
          <a:p>
            <a:pPr lvl="1">
              <a:buClr>
                <a:srgbClr val="101D35"/>
              </a:buClr>
            </a:pPr>
            <a:r>
              <a:rPr lang="en-US" dirty="0">
                <a:solidFill>
                  <a:srgbClr val="101D35"/>
                </a:solidFill>
              </a:rPr>
              <a:t>October 18 Student Assessment Update </a:t>
            </a:r>
            <a:r>
              <a:rPr lang="en-US" dirty="0">
                <a:solidFill>
                  <a:srgbClr val="101D35"/>
                </a:solidFill>
                <a:latin typeface="Arial" panose="020B0604020202020204" pitchFamily="34" charset="0"/>
                <a:cs typeface="Arial" panose="020B0604020202020204" pitchFamily="34" charset="0"/>
                <a:hlinkClick r:id="rId4"/>
              </a:rPr>
              <a:t>https://us14.campaign-archive.com/?u=d8f37d1a90dacd97f207f0b4a&amp;id=69d17e38c8</a:t>
            </a:r>
            <a:r>
              <a:rPr lang="en-US" dirty="0">
                <a:solidFill>
                  <a:srgbClr val="101D35"/>
                </a:solidFill>
              </a:rPr>
              <a:t> </a:t>
            </a:r>
          </a:p>
          <a:p>
            <a:pPr>
              <a:buClr>
                <a:srgbClr val="101D35"/>
              </a:buClr>
            </a:pPr>
            <a:r>
              <a:rPr lang="en-US" dirty="0">
                <a:solidFill>
                  <a:srgbClr val="101D35"/>
                </a:solidFill>
                <a:latin typeface="Arial" panose="020B0604020202020204" pitchFamily="34" charset="0"/>
                <a:cs typeface="Arial" panose="020B0604020202020204" pitchFamily="34" charset="0"/>
              </a:rPr>
              <a:t>MCAS training sessions on tasks in the MCAS Portal:</a:t>
            </a:r>
          </a:p>
          <a:p>
            <a:pPr lvl="1">
              <a:buClr>
                <a:srgbClr val="101D35"/>
              </a:buClr>
            </a:pPr>
            <a:r>
              <a:rPr lang="en-US" dirty="0">
                <a:solidFill>
                  <a:srgbClr val="101D35"/>
                </a:solidFill>
              </a:rPr>
              <a:t>For test coordinators: </a:t>
            </a:r>
            <a:r>
              <a:rPr lang="en-US" dirty="0">
                <a:solidFill>
                  <a:srgbClr val="101D35"/>
                </a:solidFill>
                <a:hlinkClick r:id="rId5"/>
              </a:rPr>
              <a:t>https://mcas.onlinehelp.cognia.org/training-webinars/</a:t>
            </a:r>
            <a:r>
              <a:rPr lang="en-US" dirty="0">
                <a:solidFill>
                  <a:srgbClr val="101D35"/>
                </a:solidFill>
              </a:rPr>
              <a:t> </a:t>
            </a:r>
          </a:p>
          <a:p>
            <a:pPr lvl="1">
              <a:buClr>
                <a:srgbClr val="101D35"/>
              </a:buClr>
            </a:pPr>
            <a:r>
              <a:rPr lang="en-US" dirty="0">
                <a:solidFill>
                  <a:srgbClr val="101D35"/>
                </a:solidFill>
                <a:latin typeface="Arial" panose="020B0604020202020204" pitchFamily="34" charset="0"/>
                <a:cs typeface="Arial" panose="020B0604020202020204" pitchFamily="34" charset="0"/>
              </a:rPr>
              <a:t>For technology coordinators: </a:t>
            </a:r>
            <a:r>
              <a:rPr lang="en-US" dirty="0">
                <a:solidFill>
                  <a:srgbClr val="101D35"/>
                </a:solidFill>
                <a:latin typeface="Arial" panose="020B0604020202020204" pitchFamily="34" charset="0"/>
                <a:cs typeface="Arial" panose="020B0604020202020204" pitchFamily="34" charset="0"/>
                <a:hlinkClick r:id="rId6"/>
              </a:rPr>
              <a:t>https://mcas.onlinehelp.cognia.org/training-webinars-portal-tasks-tech-coordinator/</a:t>
            </a:r>
            <a:r>
              <a:rPr lang="en-US" dirty="0">
                <a:solidFill>
                  <a:srgbClr val="101D35"/>
                </a:solidFill>
                <a:latin typeface="Arial" panose="020B0604020202020204" pitchFamily="34" charset="0"/>
                <a:cs typeface="Arial" panose="020B0604020202020204" pitchFamily="34" charset="0"/>
              </a:rPr>
              <a:t> </a:t>
            </a:r>
          </a:p>
          <a:p>
            <a:pPr>
              <a:buClr>
                <a:srgbClr val="101D35"/>
              </a:buClr>
            </a:pPr>
            <a:r>
              <a:rPr lang="en-US" dirty="0">
                <a:solidFill>
                  <a:srgbClr val="101D35"/>
                </a:solidFill>
              </a:rPr>
              <a:t>Additional resources in the new MCAS Resource Center: </a:t>
            </a:r>
          </a:p>
          <a:p>
            <a:pPr lvl="1">
              <a:buClr>
                <a:srgbClr val="101D35"/>
              </a:buClr>
            </a:pPr>
            <a:r>
              <a:rPr lang="en-US" dirty="0">
                <a:solidFill>
                  <a:srgbClr val="101D35"/>
                </a:solidFill>
                <a:latin typeface="Arial" panose="020B0604020202020204" pitchFamily="34" charset="0"/>
                <a:cs typeface="Arial" panose="020B0604020202020204" pitchFamily="34" charset="0"/>
                <a:hlinkClick r:id="rId7"/>
              </a:rPr>
              <a:t>https://mcas.onlinehelp.cognia.org/</a:t>
            </a:r>
            <a:r>
              <a:rPr lang="en-US" dirty="0">
                <a:solidFill>
                  <a:srgbClr val="101D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70615252"/>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AF0FD2-44B7-49AE-A44E-FF3F2848CDD7}">
  <ds:schemaRefs>
    <ds:schemaRef ds:uri="http://purl.org/dc/terms/"/>
    <ds:schemaRef ds:uri="http://schemas.microsoft.com/office/2006/documentManagement/types"/>
    <ds:schemaRef ds:uri="049449a1-970d-4061-91c8-87f7c4621d9d"/>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e77133ba-eec1-4d51-86ef-7b6d23495175"/>
    <ds:schemaRef ds:uri="http://purl.org/dc/dcmitype/"/>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2468</TotalTime>
  <Words>5648</Words>
  <Application>Microsoft Office PowerPoint</Application>
  <PresentationFormat>Widescreen</PresentationFormat>
  <Paragraphs>663</Paragraphs>
  <Slides>75</Slides>
  <Notes>75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75</vt:i4>
      </vt:variant>
    </vt:vector>
  </HeadingPairs>
  <TitlesOfParts>
    <vt:vector size="88" baseType="lpstr">
      <vt:lpstr>等线</vt:lpstr>
      <vt:lpstr>Arial</vt:lpstr>
      <vt:lpstr>Calibri</vt:lpstr>
      <vt:lpstr>Courier New</vt:lpstr>
      <vt:lpstr>Helvetica</vt:lpstr>
      <vt:lpstr>Segoe</vt:lpstr>
      <vt:lpstr>Segoe SemiBold</vt:lpstr>
      <vt:lpstr>Segoe UI</vt:lpstr>
      <vt:lpstr>Segoe UI Semibold</vt:lpstr>
      <vt:lpstr>Times New Roman</vt:lpstr>
      <vt:lpstr>Wingdings</vt:lpstr>
      <vt:lpstr>ESE PowerPoint Template 2017</vt:lpstr>
      <vt:lpstr>Office Theme</vt:lpstr>
      <vt:lpstr>Overview of Student Registration Tasks for the  MCAS Portal: Spring 2025</vt:lpstr>
      <vt:lpstr>Presenters</vt:lpstr>
      <vt:lpstr>Logistics for This Session </vt:lpstr>
      <vt:lpstr>Slides for This Session </vt:lpstr>
      <vt:lpstr>Today’s Agenda</vt:lpstr>
      <vt:lpstr>Poll Question—3</vt:lpstr>
      <vt:lpstr>Poll Question—3</vt:lpstr>
      <vt:lpstr>1.Introduction  </vt:lpstr>
      <vt:lpstr>New Systems for MCAS Computer-Based Testing Beginning in 2025</vt:lpstr>
      <vt:lpstr>What’s New for 2025? </vt:lpstr>
      <vt:lpstr>Fall 2024 Tasks</vt:lpstr>
      <vt:lpstr>Tasks to Complete in the MCAS Portal During Test Administration for School Test Coordinators  </vt:lpstr>
      <vt:lpstr>2. Overview of the Student Registration Process </vt:lpstr>
      <vt:lpstr>What is Student Registration?</vt:lpstr>
      <vt:lpstr>Resources for Completing Student Registration</vt:lpstr>
      <vt:lpstr>Field Definitions, Notes, and Validations</vt:lpstr>
      <vt:lpstr>Overview of Steps to Complete Student Registration</vt:lpstr>
      <vt:lpstr>For what reasons and when should we update Student Registration?</vt:lpstr>
      <vt:lpstr>Student Registration Deadlines</vt:lpstr>
      <vt:lpstr>MCAS Accessibility and Accommodations</vt:lpstr>
      <vt:lpstr>Form-Dependent Accommodations</vt:lpstr>
      <vt:lpstr>Accessibility Features and Accommodations That  Must Be Included in Student Registration Prior to Testing</vt:lpstr>
      <vt:lpstr>Special Access Accommodations That Must Be Included in Student Registration Prior to Testing</vt:lpstr>
      <vt:lpstr>Poll Question—3</vt:lpstr>
      <vt:lpstr>Questions and Answers</vt:lpstr>
      <vt:lpstr>3. Preparing the Initial File for Import </vt:lpstr>
      <vt:lpstr>Overview of Steps to Complete Student Registration</vt:lpstr>
      <vt:lpstr>Secure Websites for this Process</vt:lpstr>
      <vt:lpstr>Frequently Asked Questions </vt:lpstr>
      <vt:lpstr>Logging in to the DESE Security Portal</vt:lpstr>
      <vt:lpstr>Accessing DropBox Central in the Security Portal </vt:lpstr>
      <vt:lpstr>Accessing DropBox Central in the Security Portal (cont’d) </vt:lpstr>
      <vt:lpstr>The .CSV File for MCAS Test Administrations</vt:lpstr>
      <vt:lpstr>Frequently Asked Questions</vt:lpstr>
      <vt:lpstr>Demonstrations: Tasks before Importing the File</vt:lpstr>
      <vt:lpstr>Student Registration Initial Import – Step A: Prepare the File</vt:lpstr>
      <vt:lpstr>Poll Question</vt:lpstr>
      <vt:lpstr>Questions and Answers </vt:lpstr>
      <vt:lpstr>4. Steps for Completing the Initial Import</vt:lpstr>
      <vt:lpstr>Overview of Steps to Complete Student Registration</vt:lpstr>
      <vt:lpstr>Demonstration</vt:lpstr>
      <vt:lpstr>Student Registration: Import the File</vt:lpstr>
      <vt:lpstr>Initial File Import</vt:lpstr>
      <vt:lpstr>Addressing File Errors</vt:lpstr>
      <vt:lpstr>Important Notes </vt:lpstr>
      <vt:lpstr>Poll Question </vt:lpstr>
      <vt:lpstr>Important Reminders</vt:lpstr>
      <vt:lpstr>Questions &amp; Answers</vt:lpstr>
      <vt:lpstr>5. Steps after the Initial Import </vt:lpstr>
      <vt:lpstr>Overview of Steps to Complete Student Registration</vt:lpstr>
      <vt:lpstr>Update SIMS Data </vt:lpstr>
      <vt:lpstr>Managing Students</vt:lpstr>
      <vt:lpstr>Demonstration</vt:lpstr>
      <vt:lpstr>Manually Adding a Student</vt:lpstr>
      <vt:lpstr>Manually Adding a Student</vt:lpstr>
      <vt:lpstr>Manually Adding a Student</vt:lpstr>
      <vt:lpstr>Editing a Student in the MCAS Portal</vt:lpstr>
      <vt:lpstr>Editing a Student in the MCAS Portal</vt:lpstr>
      <vt:lpstr>Adding/Editing Student Accommodations</vt:lpstr>
      <vt:lpstr>Adding/Editing Student Accommodations</vt:lpstr>
      <vt:lpstr>Updating PBT Tests</vt:lpstr>
      <vt:lpstr>Demonstration</vt:lpstr>
      <vt:lpstr>Exporting and Reimporting Student Registration Files</vt:lpstr>
      <vt:lpstr>Questions &amp; Answers</vt:lpstr>
      <vt:lpstr>6. Resources, Support, and Next Steps</vt:lpstr>
      <vt:lpstr>Upcoming Training Sessions </vt:lpstr>
      <vt:lpstr>Upcoming “Office Hours” Sessions </vt:lpstr>
      <vt:lpstr>Upcoming Steps for Test Coordinators</vt:lpstr>
      <vt:lpstr>Steps for Technology Coordinators</vt:lpstr>
      <vt:lpstr>Additional Resources</vt:lpstr>
      <vt:lpstr>Next Steps</vt:lpstr>
      <vt:lpstr>Email and Phone Support </vt:lpstr>
      <vt:lpstr>7. Live Sandbox Time</vt:lpstr>
      <vt:lpstr>Poll Question—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8</cp:revision>
  <cp:lastPrinted>2020-01-24T16:15:48Z</cp:lastPrinted>
  <dcterms:created xsi:type="dcterms:W3CDTF">2018-01-22T18:15:09Z</dcterms:created>
  <dcterms:modified xsi:type="dcterms:W3CDTF">2025-01-22T01:26:54Z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