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21"/>
  </p:notesMasterIdLst>
  <p:handoutMasterIdLst>
    <p:handoutMasterId r:id="rId22"/>
  </p:handoutMasterIdLst>
  <p:sldIdLst>
    <p:sldId id="280" r:id="rId6"/>
    <p:sldId id="359" r:id="rId7"/>
    <p:sldId id="1184" r:id="rId8"/>
    <p:sldId id="1274" r:id="rId9"/>
    <p:sldId id="1171" r:id="rId10"/>
    <p:sldId id="1423" r:id="rId11"/>
    <p:sldId id="1424" r:id="rId12"/>
    <p:sldId id="1438" r:id="rId13"/>
    <p:sldId id="1448" r:id="rId14"/>
    <p:sldId id="1447" r:id="rId15"/>
    <p:sldId id="1072" r:id="rId16"/>
    <p:sldId id="1315" r:id="rId17"/>
    <p:sldId id="1298" r:id="rId18"/>
    <p:sldId id="311" r:id="rId19"/>
    <p:sldId id="1264" r:id="rId2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DB8D06-1536-F0B5-7B92-A5EFA48C1A7F}" name="Dezarae Blossomgame" initials="DB" userId="S::Dezarae.Blossomgame@cognia.org::9589b920-5268-4276-82f2-61369d2bfdb2" providerId="AD"/>
  <p188:author id="{EA03654A-7302-CE26-CAF5-C89C8BC9CCFB}" name="Yang, Yi (DESE)" initials="" userId="S::Yi.Yang@mass.gov::327729dd-7713-4acb-a99e-bb545f1a037c" providerId="AD"/>
  <p188:author id="{DBB5EE4D-C1DE-6B60-4A92-3C8A6A2DF40E}" name="Abbie Currier" initials="AC" userId="S::acurrier_emetric.net#ext#@cogniaorg.onmicrosoft.com::207e5a5e-dc4f-4e8d-a6ed-459ba44175f0" providerId="AD"/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D4DE6262-7396-61FC-CEB8-9E7B81DCD686}" name="Yang, Yi (DESE)" initials="YY" userId="S::yi.yang@mass.gov::327729dd-7713-4acb-a99e-bb545f1a037c" providerId="AD"/>
  <p188:author id="{E4CD3766-4B6D-0092-95B6-49B9A7CC8678}" name="Dezarae Blossomgame" initials="DB" userId="S::dezarae.blossomgame@cognia.org::9589b920-5268-4276-82f2-61369d2bfdb2" providerId="AD"/>
  <p188:author id="{2DDAB86A-D521-A4F8-DC3C-FF0AD3E217C3}" name="Zalk, Jodie (DESE)" initials="JZ" userId="S::Jodie.L.Zalk@mass.gov::e1452584-4588-4fe8-8e76-c634323654f0" providerId="AD"/>
  <p188:author id="{52CBF4AC-2F2A-CAC0-FF80-696C1D5B8F72}" name="Abbie Currier" initials="AC" userId="S::acurrier@emetric.net::abe16f36-c232-4a49-81f6-0ff344f1a17d" providerId="AD"/>
  <p188:author id="{D2B726C1-6B67-7C9B-17B0-EF1B90BE53D0}" name="Pelychaty, Robert (DESE)" initials="P(" userId="S::robert.pelychaty@mass.gov::4b7f82dc-9b90-4364-a63e-8be2ecd61eb5" providerId="AD"/>
  <p188:author id="{E1D283EA-5118-6F9E-720F-C68CD41DE9B6}" name="Kelley, R. Scott (DESE)" initials="K(" userId="S::r.scott.kelley@mass.gov::94781df7-8020-4319-920c-b88462c06ab3" providerId="AD"/>
  <p188:author id="{D7C264F7-7DD7-2006-D813-B710073AC89F}" name="Pelychaty, Robert (DESE)" initials="RP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1" name="bkelly" initials="bkelly" lastIdx="11" clrIdx="1"/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3" name="Zalk, Jodie" initials="ZJ" lastIdx="3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4" name="Pennington, Elizabeth" initials="PE" lastIdx="1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5" name="Fickes, Robert" initials="FR" lastIdx="60" clrIdx="5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6" name="Cullen, Shannon (DESE)" initials="CS(" lastIdx="12" clrIdx="6">
    <p:extLst>
      <p:ext uri="{19B8F6BF-5375-455C-9EA6-DF929625EA0E}">
        <p15:presenceInfo xmlns:p15="http://schemas.microsoft.com/office/powerpoint/2012/main" userId="S::shannon.cullen@doe.mass.edu::6b1ad6a8-5818-44b3-9274-ccefbf22d13d" providerId="AD"/>
      </p:ext>
    </p:extLst>
  </p:cmAuthor>
  <p:cmAuthor id="7" name="Zalk, Jodie (DESE)" initials="ZJ(" lastIdx="21" clrIdx="7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8" name="Cullen, Shannon (DESE)" initials="CS( [2]" lastIdx="127" clrIdx="8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9" name="Kelley, R. Scott (DESE)" initials="KRS(" lastIdx="16" clrIdx="9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10" name="Zalk, Jodie (DESE)" initials="ZJ( [2]" lastIdx="86" clrIdx="10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1" name="Tompkins, Andrea" initials="TA" lastIdx="11" clrIdx="11">
    <p:extLst>
      <p:ext uri="{19B8F6BF-5375-455C-9EA6-DF929625EA0E}">
        <p15:presenceInfo xmlns:p15="http://schemas.microsoft.com/office/powerpoint/2012/main" userId="S::andrea.tompkins@pearson.com::6ae2736e-5b24-4af4-98bc-79ca7a9e3fa8" providerId="AD"/>
      </p:ext>
    </p:extLst>
  </p:cmAuthor>
  <p:cmAuthor id="12" name="Whitney Woods" initials="WW" lastIdx="2" clrIdx="12">
    <p:extLst>
      <p:ext uri="{19B8F6BF-5375-455C-9EA6-DF929625EA0E}">
        <p15:presenceInfo xmlns:p15="http://schemas.microsoft.com/office/powerpoint/2012/main" userId="S::whitney.woods@pearson.com::38c549b7-54d6-4a1e-b2f6-c31572cbe78b" providerId="AD"/>
      </p:ext>
    </p:extLst>
  </p:cmAuthor>
  <p:cmAuthor id="13" name="Joseph Henkelman" initials="JH" lastIdx="5" clrIdx="13">
    <p:extLst>
      <p:ext uri="{19B8F6BF-5375-455C-9EA6-DF929625EA0E}">
        <p15:presenceInfo xmlns:p15="http://schemas.microsoft.com/office/powerpoint/2012/main" userId="S::Joseph.Henkelman@pearson.com::e82eaec1-b45c-47cd-b767-52b36deebf6c" providerId="AD"/>
      </p:ext>
    </p:extLst>
  </p:cmAuthor>
  <p:cmAuthor id="14" name="Scott Kelley" initials="sk" lastIdx="4" clrIdx="14">
    <p:extLst>
      <p:ext uri="{19B8F6BF-5375-455C-9EA6-DF929625EA0E}">
        <p15:presenceInfo xmlns:p15="http://schemas.microsoft.com/office/powerpoint/2012/main" userId="Scott Kelley" providerId="None"/>
      </p:ext>
    </p:extLst>
  </p:cmAuthor>
  <p:cmAuthor id="15" name="Holly Woodruff" initials="HW" lastIdx="3" clrIdx="15">
    <p:extLst>
      <p:ext uri="{19B8F6BF-5375-455C-9EA6-DF929625EA0E}">
        <p15:presenceInfo xmlns:p15="http://schemas.microsoft.com/office/powerpoint/2012/main" userId="S::holly.woodruff@pearson.com::bd40664c-d0f9-47f6-9555-8f1bf1ec3b14" providerId="AD"/>
      </p:ext>
    </p:extLst>
  </p:cmAuthor>
  <p:cmAuthor id="16" name="Pelychaty, Robert (DESE)" initials="P(" lastIdx="2" clrIdx="16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000000"/>
    <a:srgbClr val="0563C1"/>
    <a:srgbClr val="0000FF"/>
    <a:srgbClr val="101D35"/>
    <a:srgbClr val="203B6A"/>
    <a:srgbClr val="A18557"/>
    <a:srgbClr val="F9F9FA"/>
    <a:srgbClr val="FFFFF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6912A-F300-4804-8CB7-F6ABD4030B73}" v="1" dt="2025-01-30T16:53:45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0528" autoAdjust="0"/>
  </p:normalViewPr>
  <p:slideViewPr>
    <p:cSldViewPr snapToGrid="0">
      <p:cViewPr varScale="1">
        <p:scale>
          <a:sx n="101" d="100"/>
          <a:sy n="101" d="100"/>
        </p:scale>
        <p:origin x="9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2025/1/30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2025/1/30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55160-FDED-8223-9BC0-1E7132EFA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523ED-FF5F-39E7-0E10-255E5774F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66F7B-B49E-17EE-6058-F6A7598D8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89CF0-EB73-1222-81C4-499FEF46A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3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975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44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74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81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41461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78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2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47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60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2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2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86495-9836-BB46-FF78-083DA404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08FC8-6B42-F88B-37AF-E783D187B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C1C7F-F920-1F60-1FAB-D7AD39326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5D9FB-52FC-7A40-D272-E1E5DA47B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47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9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3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07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07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4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14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20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34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94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4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Pearson Access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1/30/2025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48173-5068-4CE5-6E33-B3D8C7BF56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235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Copyright - eMetric LLC</a:t>
            </a:r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49" r:id="rId5"/>
    <p:sldLayoutId id="2147483665" r:id="rId6"/>
    <p:sldLayoutId id="2147483655" r:id="rId7"/>
    <p:sldLayoutId id="2147483661" r:id="rId8"/>
    <p:sldLayoutId id="2147483660" r:id="rId9"/>
    <p:sldLayoutId id="2147483664" r:id="rId10"/>
    <p:sldLayoutId id="2147483652" r:id="rId11"/>
    <p:sldLayoutId id="2147483657" r:id="rId12"/>
    <p:sldLayoutId id="2147483654" r:id="rId13"/>
    <p:sldLayoutId id="2147483663" r:id="rId14"/>
    <p:sldLayoutId id="2147483662" r:id="rId15"/>
    <p:sldLayoutId id="2147483682" r:id="rId16"/>
    <p:sldLayoutId id="214748368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epurl.com/ghSOhH" TargetMode="External"/><Relationship Id="rId3" Type="http://schemas.openxmlformats.org/officeDocument/2006/relationships/hyperlink" Target="https://mcas.onlinehelp.cognia.org/" TargetMode="External"/><Relationship Id="rId7" Type="http://schemas.openxmlformats.org/officeDocument/2006/relationships/hyperlink" Target="http://www.doe.mass.edu/mcas/updat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mcas.onlinehelp.cognia.org/technology-setup/" TargetMode="External"/><Relationship Id="rId5" Type="http://schemas.openxmlformats.org/officeDocument/2006/relationships/hyperlink" Target="https://mcas.onlinehelp.cognia.org/training-modules/" TargetMode="External"/><Relationship Id="rId4" Type="http://schemas.openxmlformats.org/officeDocument/2006/relationships/hyperlink" Target="https://mcas.onlinehelp.cognia.org/porta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ass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mailto:mcas@cognia.or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mailto:mcas@mass.gov" TargetMode="Externa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as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cas.onlinehelp.cognia.org/training-webina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ASEvents@cognia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8" y="2462792"/>
            <a:ext cx="8631677" cy="1928238"/>
          </a:xfrm>
        </p:spPr>
        <p:txBody>
          <a:bodyPr>
            <a:noAutofit/>
          </a:bodyPr>
          <a:lstStyle/>
          <a:p>
            <a:r>
              <a:rPr lang="en-US" sz="5900" dirty="0">
                <a:latin typeface="Arial"/>
                <a:cs typeface="Arial"/>
              </a:rPr>
              <a:t>MCAS Portal Tasks for February Science</a:t>
            </a:r>
            <a:br>
              <a:rPr lang="en-US" sz="5900" dirty="0">
                <a:latin typeface="Arial"/>
                <a:cs typeface="Arial"/>
              </a:rPr>
            </a:br>
            <a:r>
              <a:rPr lang="en-US" sz="5900" dirty="0">
                <a:latin typeface="Arial"/>
                <a:cs typeface="Arial"/>
              </a:rPr>
              <a:t>Office Hours</a:t>
            </a:r>
            <a:endParaRPr lang="en-US" altLang="en-US" sz="59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538936" cy="1391055"/>
          </a:xfrm>
        </p:spPr>
        <p:txBody>
          <a:bodyPr/>
          <a:lstStyle/>
          <a:p>
            <a:pPr defTabSz="914126"/>
            <a:r>
              <a:rPr lang="en-US" altLang="zh-CN" sz="27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Student Assessment Services</a:t>
            </a:r>
          </a:p>
          <a:p>
            <a:pPr defTabSz="914126"/>
            <a:r>
              <a:rPr lang="en-US" altLang="zh-CN" sz="27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31,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A2B35-EC3F-0688-7E05-F644E7E0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31D2-83B2-5B2C-61C7-89663A10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Q &amp; A and Additional Demonstrations </a:t>
            </a:r>
          </a:p>
        </p:txBody>
      </p:sp>
    </p:spTree>
    <p:extLst>
      <p:ext uri="{BB962C8B-B14F-4D97-AF65-F5344CB8AC3E}">
        <p14:creationId xmlns:p14="http://schemas.microsoft.com/office/powerpoint/2010/main" val="250225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445" y="19984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3647B6"/>
                </a:solidFill>
                <a:cs typeface="Segoe UI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9707686"/>
              </p:ext>
            </p:extLst>
          </p:nvPr>
        </p:nvGraphicFramePr>
        <p:xfrm>
          <a:off x="224852" y="699433"/>
          <a:ext cx="11805223" cy="595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2537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4682686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404412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453526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Resource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mcas.onlinehelp.cognia.org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2084279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Portal User Guides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Registration Guide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Portal User Management Guide 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Guide to Creating and Managing Classes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Guide to Enrollment Transfers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Guide to Scheduling Tests and Printing Student Logins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Instructions for Using Materials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https://mcas.onlinehelp.cognia.org/portal/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62612"/>
                  </a:ext>
                </a:extLst>
              </a:tr>
              <a:tr h="653281">
                <a:tc>
                  <a:txBody>
                    <a:bodyPr/>
                    <a:lstStyle/>
                    <a:p>
                      <a:pPr marL="0" indent="0" algn="l" defTabSz="914126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Portal Modules and Video Demonstrations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 demonstration: Creating Classes and Scheduling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https://mcas.onlinehelp.cognia.org/training-modules/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66765"/>
                  </a:ext>
                </a:extLst>
              </a:tr>
              <a:tr h="1244345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Technology Information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Technology Guidelines for MCAS Computer-Based Testing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Guide to Installing the MCAS Student Kiosk and Conducting Site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https://mcas.onlinehelp.cognia.org/</a:t>
                      </a:r>
                      <a:b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technology-setup/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00052"/>
                  </a:ext>
                </a:extLst>
              </a:tr>
              <a:tr h="1118697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Assessment Updates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(Biweekly email with important updates about the MCAS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www.doe.mass.edu/mcas/updates.html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using this link: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http://eepurl.com/ghSOhH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9E595D-B290-4F97-8EB4-4C69E5CDB8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0979" y="1173028"/>
            <a:ext cx="7670042" cy="95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2013"/>
            <a:ext cx="7391400" cy="3813175"/>
          </a:xfrm>
        </p:spPr>
        <p:txBody>
          <a:bodyPr anchor="ctr"/>
          <a:lstStyle/>
          <a:p>
            <a:pPr algn="ctr"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Use the “Q&amp;A” feature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 ask questions. </a:t>
            </a:r>
          </a:p>
        </p:txBody>
      </p:sp>
      <p:grpSp>
        <p:nvGrpSpPr>
          <p:cNvPr id="10" name="Group 9" descr="Image displays Q and A icon">
            <a:extLst>
              <a:ext uri="{FF2B5EF4-FFF2-40B4-BE49-F238E27FC236}">
                <a16:creationId xmlns:a16="http://schemas.microsoft.com/office/drawing/2014/main" id="{56784EC9-8324-435D-9799-DC8C165EA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06464" y="2288214"/>
            <a:ext cx="1351472" cy="958850"/>
            <a:chOff x="10086680" y="2047821"/>
            <a:chExt cx="1351472" cy="958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BCD13F-519A-48EB-A42B-56C854BB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8" t="5303" r="69522" b="1165"/>
            <a:stretch/>
          </p:blipFill>
          <p:spPr>
            <a:xfrm>
              <a:off x="10086680" y="2172930"/>
              <a:ext cx="1351472" cy="7240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C109F-D28E-4E1D-BD27-6766324F6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28483" y="2047821"/>
              <a:ext cx="1003300" cy="958850"/>
            </a:xfrm>
            <a:prstGeom prst="ellipse">
              <a:avLst/>
            </a:prstGeom>
            <a:noFill/>
            <a:ln w="57150">
              <a:solidFill>
                <a:srgbClr val="E385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220CA8-8518-4F6B-BA96-CDBBE13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988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862" y="1714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</a:rPr>
              <a:t>Next Steps</a:t>
            </a:r>
            <a:endParaRPr lang="en-US" sz="3999">
              <a:solidFill>
                <a:srgbClr val="3647B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3782" y="1403350"/>
            <a:ext cx="10514013" cy="40513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hlinkClick r:id="rId3"/>
              </a:rPr>
              <a:t>mcas@mass.gov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you have problems accessing or completing the form.</a:t>
            </a:r>
          </a:p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9486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92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9791" y="1212851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963" y="1889126"/>
            <a:ext cx="5775875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/>
          </a:p>
          <a:p>
            <a:pPr marL="852589" lvl="1" indent="-457200">
              <a:buClr>
                <a:srgbClr val="010203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https://mcas.onlinehelp.cognia.org/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 dirty="0">
                <a:hlinkClick r:id="rId4"/>
              </a:rPr>
              <a:t>mcas@cognia.org</a:t>
            </a:r>
            <a:endParaRPr lang="en-US" sz="2299" dirty="0"/>
          </a:p>
          <a:p>
            <a:pPr marL="852589" lvl="1" indent="-457200">
              <a:buClr>
                <a:srgbClr val="010203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 dirty="0"/>
              <a:t>TTY: </a:t>
            </a:r>
            <a:r>
              <a:rPr lang="en-US" dirty="0"/>
              <a:t>888-222-1671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Live chat is available at the link on the bottom of the page at the </a:t>
            </a:r>
            <a:r>
              <a:rPr lang="en-US" b="0" i="0" u="sng" dirty="0">
                <a:solidFill>
                  <a:srgbClr val="337AB7"/>
                </a:solidFill>
                <a:effectLst/>
                <a:latin typeface="Helvetica" panose="020B0604020202020204" pitchFamily="34" charset="0"/>
                <a:hlinkClick r:id="rId3"/>
              </a:rPr>
              <a:t>MCAS Resource Center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8" y="1212851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3501" y="2134840"/>
            <a:ext cx="5258313" cy="350985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accommodations)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/>
              <a:t>TTY: </a:t>
            </a:r>
            <a:r>
              <a:rPr lang="en-US"/>
              <a:t>800-439-2370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883718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/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144" y="1977119"/>
            <a:ext cx="8975835" cy="3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mcas@mass.gov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internet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mailing address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197619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4294967295"/>
          </p:nvPr>
        </p:nvSpPr>
        <p:spPr>
          <a:xfrm>
            <a:off x="822325" y="1201130"/>
            <a:ext cx="10160203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Tx/>
              <a:buNone/>
            </a:pPr>
            <a:r>
              <a:rPr lang="en-US" sz="28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Test Administration Coordinator</a:t>
            </a:r>
          </a:p>
          <a:p>
            <a:pPr marL="0" indent="0">
              <a:buClrTx/>
              <a:buNone/>
            </a:pPr>
            <a:r>
              <a:rPr lang="en-US" sz="2800" dirty="0">
                <a:solidFill>
                  <a:srgbClr val="101D35"/>
                </a:solidFill>
                <a:latin typeface="Arial"/>
                <a:cs typeface="Arial"/>
              </a:rPr>
              <a:t>Abbie Currier, </a:t>
            </a:r>
            <a:r>
              <a:rPr lang="en-US" sz="2800" dirty="0" err="1">
                <a:solidFill>
                  <a:srgbClr val="101D35"/>
                </a:solidFill>
                <a:latin typeface="Arial"/>
                <a:cs typeface="Arial"/>
              </a:rPr>
              <a:t>eMetric</a:t>
            </a:r>
            <a:r>
              <a:rPr lang="en-US" sz="2800" dirty="0">
                <a:solidFill>
                  <a:srgbClr val="101D35"/>
                </a:solidFill>
                <a:latin typeface="Arial"/>
                <a:cs typeface="Arial"/>
              </a:rPr>
              <a:t> Sr. Project Manager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mcas@mass.gov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 Resource Center</a:t>
            </a: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MCASEvents@cognia.org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200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3589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Exports in the MCAS Portal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solidFill>
                  <a:srgbClr val="101D35"/>
                </a:solidFill>
                <a:latin typeface="Arial"/>
                <a:cs typeface="Arial"/>
              </a:rPr>
              <a:t>Q&amp;A and Additional Demonstrations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Exports in the MCAS Portal </a:t>
            </a:r>
          </a:p>
        </p:txBody>
      </p:sp>
    </p:spTree>
    <p:extLst>
      <p:ext uri="{BB962C8B-B14F-4D97-AF65-F5344CB8AC3E}">
        <p14:creationId xmlns:p14="http://schemas.microsoft.com/office/powerpoint/2010/main" val="9220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670-607F-47C8-8FC5-46A68E4B4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10" y="268364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 in the MCAS Portal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6F83F-BA4E-02C8-FC22-06EE15E8ADB8}"/>
              </a:ext>
            </a:extLst>
          </p:cNvPr>
          <p:cNvSpPr txBox="1">
            <a:spLocks/>
          </p:cNvSpPr>
          <p:nvPr/>
        </p:nvSpPr>
        <p:spPr>
          <a:xfrm>
            <a:off x="604609" y="1195464"/>
            <a:ext cx="11369675" cy="4644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may find the following reports useful in tracking preparation and completion of testing.</a:t>
            </a:r>
          </a:p>
          <a:p>
            <a:pPr fontAlgn="base">
              <a:buClr>
                <a:srgbClr val="000000"/>
              </a:buClr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Test Status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.CSV file listing every student and their completion status per session of the selected school and test. </a:t>
            </a:r>
          </a:p>
          <a:p>
            <a:pPr fontAlgn="base">
              <a:buClr>
                <a:srgbClr val="000000"/>
              </a:buClr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Test Status for All Tests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.CSV file listing every student and their completion status per session for all tests in the selected district/school, program, and content area. </a:t>
            </a:r>
          </a:p>
          <a:p>
            <a:pPr fontAlgn="base">
              <a:buClr>
                <a:srgbClr val="000000"/>
              </a:buClr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Students Not Scheduled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.CSV file listing every student not scheduled for the selected school and test. (Only available at the school level).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8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670-607F-47C8-8FC5-46A68E4B4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10" y="268364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D949-B973-4B9C-828F-745BE07350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4610" y="1266520"/>
            <a:ext cx="11369675" cy="46444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Exports in the MCAS Portal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Test Status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Export Test Status for All Tests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Students Not Scheduled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buClr>
                <a:srgbClr val="000000"/>
              </a:buClr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4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8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DB44A-C84F-55DA-6F2A-E99C964F4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8F9A-71D2-7FD1-FC3C-FD99271931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10" y="268364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 on the Test Scheduling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3E342-169C-D7FA-C7DE-099D8625D9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4610" y="1266520"/>
            <a:ext cx="10968265" cy="46444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 in to the MCAS Portal.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Test Scheduling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the drop-down menus (Organization, Program, Subject, and Test Name) to filter for the scheduled test.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select the export from the drop-down menu. </a:t>
            </a:r>
          </a:p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buClr>
                <a:srgbClr val="000000"/>
              </a:buClr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400" dirty="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27427-E21D-EDF7-A568-B2ACE72A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4266525"/>
            <a:ext cx="11120048" cy="16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6859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4" ma:contentTypeDescription="Create a new document." ma:contentTypeScope="" ma:versionID="029ab163fe53dea6eac6a50caa86fa3a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96eeb4d8f957f047a37b3907739772c3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Zalk, Jodie (DESE)</DisplayName>
        <AccountId>18</AccountId>
        <AccountType/>
      </UserInfo>
      <UserInfo>
        <DisplayName>Cullen, Shannon (DESE)</DisplayName>
        <AccountId>17</AccountId>
        <AccountType/>
      </UserInfo>
      <UserInfo>
        <DisplayName>Kelley, R. Scott (DESE)</DisplayName>
        <AccountId>23</AccountId>
        <AccountType/>
      </UserInfo>
      <UserInfo>
        <DisplayName>Jennifer Kash</DisplayName>
        <AccountId>87</AccountId>
        <AccountType/>
      </UserInfo>
      <UserInfo>
        <DisplayName>Pelychaty, Robert (DESE)</DisplayName>
        <AccountId>38</AccountId>
        <AccountType/>
      </UserInfo>
    </SharedWithUsers>
    <lcf76f155ced4ddcb4097134ff3c332f xmlns="e77133ba-eec1-4d51-86ef-7b6d23495175">
      <Terms xmlns="http://schemas.microsoft.com/office/infopath/2007/PartnerControls"/>
    </lcf76f155ced4ddcb4097134ff3c332f>
    <TaxCatchAll xmlns="049449a1-970d-4061-91c8-87f7c4621d9d" xsi:nil="true"/>
  </documentManagement>
</p:properties>
</file>

<file path=customXml/itemProps1.xml><?xml version="1.0" encoding="utf-8"?>
<ds:datastoreItem xmlns:ds="http://schemas.openxmlformats.org/officeDocument/2006/customXml" ds:itemID="{971600CA-CD72-4E89-8B29-DFF136A282BB}">
  <ds:schemaRefs>
    <ds:schemaRef ds:uri="049449a1-970d-4061-91c8-87f7c4621d9d"/>
    <ds:schemaRef ds:uri="e77133ba-eec1-4d51-86ef-7b6d234951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70C1E0-D73F-4393-AF8B-EC030DBF2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AF0FD2-44B7-49AE-A44E-FF3F2848CDD7}">
  <ds:schemaRefs>
    <ds:schemaRef ds:uri="http://purl.org/dc/elements/1.1/"/>
    <ds:schemaRef ds:uri="http://schemas.microsoft.com/office/infopath/2007/PartnerControls"/>
    <ds:schemaRef ds:uri="http://purl.org/dc/dcmitype/"/>
    <ds:schemaRef ds:uri="049449a1-970d-4061-91c8-87f7c4621d9d"/>
    <ds:schemaRef ds:uri="http://schemas.microsoft.com/office/2006/documentManagement/types"/>
    <ds:schemaRef ds:uri="e77133ba-eec1-4d51-86ef-7b6d23495175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315</TotalTime>
  <Words>844</Words>
  <Application>Microsoft Office PowerPoint</Application>
  <PresentationFormat>Widescreen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DengXian</vt:lpstr>
      <vt:lpstr>Arial</vt:lpstr>
      <vt:lpstr>Calibri</vt:lpstr>
      <vt:lpstr>Courier New</vt:lpstr>
      <vt:lpstr>Helvetica</vt:lpstr>
      <vt:lpstr>Segoe</vt:lpstr>
      <vt:lpstr>Segoe SemiBold</vt:lpstr>
      <vt:lpstr>Segoe UI</vt:lpstr>
      <vt:lpstr>Segoe UI Semibold</vt:lpstr>
      <vt:lpstr>Wingdings</vt:lpstr>
      <vt:lpstr>ESE PowerPoint Template 2017</vt:lpstr>
      <vt:lpstr>Office Theme</vt:lpstr>
      <vt:lpstr>MCAS Portal Tasks for February Science Office Hours</vt:lpstr>
      <vt:lpstr>Presenters</vt:lpstr>
      <vt:lpstr>Logistics for This Session </vt:lpstr>
      <vt:lpstr>Slides for This Session </vt:lpstr>
      <vt:lpstr>Today’s Agenda</vt:lpstr>
      <vt:lpstr>1. Exports in the MCAS Portal </vt:lpstr>
      <vt:lpstr>Exports in the MCAS Portal </vt:lpstr>
      <vt:lpstr>Demonstration</vt:lpstr>
      <vt:lpstr>Exports on the Test Scheduling Page</vt:lpstr>
      <vt:lpstr>2. Q &amp; A and Additional Demonstrations </vt:lpstr>
      <vt:lpstr>Additional Resources</vt:lpstr>
      <vt:lpstr>Questions &amp; Answers</vt:lpstr>
      <vt:lpstr>Next Steps</vt:lpstr>
      <vt:lpstr>Email and Phone Support 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19</cp:revision>
  <cp:lastPrinted>2020-01-24T16:15:48Z</cp:lastPrinted>
  <dcterms:created xsi:type="dcterms:W3CDTF">2018-01-22T18:15:09Z</dcterms:created>
  <dcterms:modified xsi:type="dcterms:W3CDTF">2025-01-30T21:01:30Z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 Status">
    <vt:lpwstr>Draft</vt:lpwstr>
  </property>
  <property fmtid="{D5CDD505-2E9C-101B-9397-08002B2CF9AE}" pid="3" name="Archive">
    <vt:bool>false</vt:bool>
  </property>
  <property fmtid="{D5CDD505-2E9C-101B-9397-08002B2CF9AE}" pid="4" name="SharedWithUsers">
    <vt:lpwstr>18;#Zalk, Jodie (DESE)</vt:lpwstr>
  </property>
  <property fmtid="{D5CDD505-2E9C-101B-9397-08002B2CF9AE}" pid="5" name="Category0">
    <vt:lpwstr>To be assigned</vt:lpwstr>
  </property>
  <property fmtid="{D5CDD505-2E9C-101B-9397-08002B2CF9AE}" pid="6" name="Approval Record">
    <vt:bool>false</vt:bool>
  </property>
  <property fmtid="{D5CDD505-2E9C-101B-9397-08002B2CF9AE}" pid="7" name="Admin Year">
    <vt:lpwstr>2020</vt:lpwstr>
  </property>
  <property fmtid="{D5CDD505-2E9C-101B-9397-08002B2CF9AE}" pid="8" name="MediaServiceImageTags">
    <vt:lpwstr/>
  </property>
  <property fmtid="{D5CDD505-2E9C-101B-9397-08002B2CF9AE}" pid="9" name="MSIP_Label_09530f54-9721-46db-bbe4-0dd4cd6e1126_Enabled">
    <vt:lpwstr>true</vt:lpwstr>
  </property>
  <property fmtid="{D5CDD505-2E9C-101B-9397-08002B2CF9AE}" pid="10" name="MSIP_Label_09530f54-9721-46db-bbe4-0dd4cd6e1126_SetDate">
    <vt:lpwstr>2024-10-22T16:39:02Z</vt:lpwstr>
  </property>
  <property fmtid="{D5CDD505-2E9C-101B-9397-08002B2CF9AE}" pid="11" name="MSIP_Label_09530f54-9721-46db-bbe4-0dd4cd6e1126_Method">
    <vt:lpwstr>Standard</vt:lpwstr>
  </property>
  <property fmtid="{D5CDD505-2E9C-101B-9397-08002B2CF9AE}" pid="12" name="MSIP_Label_09530f54-9721-46db-bbe4-0dd4cd6e1126_Name">
    <vt:lpwstr>General</vt:lpwstr>
  </property>
  <property fmtid="{D5CDD505-2E9C-101B-9397-08002B2CF9AE}" pid="13" name="MSIP_Label_09530f54-9721-46db-bbe4-0dd4cd6e1126_SiteId">
    <vt:lpwstr>22230e31-3d9d-47b1-8794-50b0e2d7bd02</vt:lpwstr>
  </property>
  <property fmtid="{D5CDD505-2E9C-101B-9397-08002B2CF9AE}" pid="14" name="MSIP_Label_09530f54-9721-46db-bbe4-0dd4cd6e1126_ActionId">
    <vt:lpwstr>29e52121-f53f-4d45-a91e-224cb8ec555d</vt:lpwstr>
  </property>
  <property fmtid="{D5CDD505-2E9C-101B-9397-08002B2CF9AE}" pid="15" name="MSIP_Label_09530f54-9721-46db-bbe4-0dd4cd6e1126_ContentBits">
    <vt:lpwstr>2</vt:lpwstr>
  </property>
  <property fmtid="{D5CDD505-2E9C-101B-9397-08002B2CF9AE}" pid="16" name="ClassificationContentMarkingFooterLocations">
    <vt:lpwstr>ESE PowerPoint Template 2017:8\Office Theme:4</vt:lpwstr>
  </property>
  <property fmtid="{D5CDD505-2E9C-101B-9397-08002B2CF9AE}" pid="17" name="ClassificationContentMarkingFooterText">
    <vt:lpwstr>Copyright - eMetric LLC</vt:lpwstr>
  </property>
  <property fmtid="{D5CDD505-2E9C-101B-9397-08002B2CF9AE}" pid="18" name="ContentTypeId">
    <vt:lpwstr>0x0101001632492CAC103A49A985C1EA3C99F8E6</vt:lpwstr>
  </property>
</Properties>
</file>