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56" r:id="rId5"/>
    <p:sldId id="1170" r:id="rId6"/>
    <p:sldId id="1445" r:id="rId7"/>
    <p:sldId id="1206" r:id="rId8"/>
    <p:sldId id="263" r:id="rId9"/>
    <p:sldId id="264" r:id="rId10"/>
    <p:sldId id="266" r:id="rId11"/>
    <p:sldId id="267" r:id="rId12"/>
    <p:sldId id="1166" r:id="rId13"/>
    <p:sldId id="268" r:id="rId14"/>
    <p:sldId id="270" r:id="rId15"/>
    <p:sldId id="271" r:id="rId16"/>
    <p:sldId id="272" r:id="rId17"/>
    <p:sldId id="278" r:id="rId18"/>
    <p:sldId id="273" r:id="rId19"/>
    <p:sldId id="274" r:id="rId20"/>
    <p:sldId id="275" r:id="rId21"/>
    <p:sldId id="277" r:id="rId22"/>
    <p:sldId id="279" r:id="rId23"/>
    <p:sldId id="280" r:id="rId24"/>
    <p:sldId id="1446" r:id="rId25"/>
    <p:sldId id="1336" r:id="rId26"/>
    <p:sldId id="1209" r:id="rId27"/>
    <p:sldId id="282" r:id="rId28"/>
    <p:sldId id="283" r:id="rId29"/>
    <p:sldId id="284" r:id="rId30"/>
    <p:sldId id="285" r:id="rId31"/>
    <p:sldId id="286" r:id="rId32"/>
    <p:sldId id="1207" r:id="rId33"/>
    <p:sldId id="1202" r:id="rId34"/>
    <p:sldId id="287" r:id="rId35"/>
    <p:sldId id="288" r:id="rId36"/>
    <p:sldId id="292" r:id="rId37"/>
    <p:sldId id="293" r:id="rId38"/>
    <p:sldId id="294" r:id="rId39"/>
    <p:sldId id="1167" r:id="rId40"/>
    <p:sldId id="1447" r:id="rId41"/>
    <p:sldId id="289" r:id="rId42"/>
    <p:sldId id="295" r:id="rId43"/>
    <p:sldId id="1208" r:id="rId44"/>
    <p:sldId id="300" r:id="rId45"/>
    <p:sldId id="301" r:id="rId46"/>
    <p:sldId id="1267" r:id="rId47"/>
    <p:sldId id="303" r:id="rId48"/>
    <p:sldId id="305" r:id="rId49"/>
    <p:sldId id="1168" r:id="rId50"/>
    <p:sldId id="306" r:id="rId51"/>
    <p:sldId id="307" r:id="rId52"/>
    <p:sldId id="309" r:id="rId53"/>
    <p:sldId id="1441" r:id="rId54"/>
    <p:sldId id="1442" r:id="rId55"/>
    <p:sldId id="327" r:id="rId56"/>
    <p:sldId id="1439" r:id="rId57"/>
    <p:sldId id="1295" r:id="rId58"/>
    <p:sldId id="326" r:id="rId59"/>
    <p:sldId id="311" r:id="rId60"/>
    <p:sldId id="1148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201857-0226-EC5D-C27F-5E8B7A79CF9A}" name="Zalk, Jodie (DESE)" initials="Z(" userId="S::jodie.l.zalk@mass.gov::e1452584-4588-4fe8-8e76-c634323654f0" providerId="AD"/>
  <p188:author id="{BF065B60-68B2-033C-0531-4C24429BD042}" name="Cullen, Shannon (DESE)" initials="CS(" userId="S::Shannon.Cullen@mass.gov::6b1ad6a8-5818-44b3-9274-ccefbf22d13d" providerId="AD"/>
  <p188:author id="{2DDAB86A-D521-A4F8-DC3C-FF0AD3E217C3}" name="Zalk, Jodie (DESE)" initials="ZJ(" userId="S::Jodie.L.Zalk@mass.gov::e1452584-4588-4fe8-8e76-c634323654f0" providerId="AD"/>
  <p188:author id="{739D309D-4C34-4097-D726-46C62F4F2F97}" name="Holly Woodruff" initials="HW" userId="S::holly.woodruff@pearson.com::bd40664c-d0f9-47f6-9555-8f1bf1ec3b14" providerId="AD"/>
  <p188:author id="{D2B726C1-6B67-7C9B-17B0-EF1B90BE53D0}" name="Pelychaty, Robert (DESE)" initials="P(" userId="S::robert.pelychaty@mass.gov::4b7f82dc-9b90-4364-a63e-8be2ecd61eb5" providerId="AD"/>
  <p188:author id="{D7C264F7-7DD7-2006-D813-B710073AC89F}" name="Pelychaty, Robert (DESE)" initials="PR(" userId="S::Robert.Pelychaty@mass.gov::4b7f82dc-9b90-4364-a63e-8be2ecd61e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8B6"/>
    <a:srgbClr val="000000"/>
    <a:srgbClr val="8397E7"/>
    <a:srgbClr val="AFCBFD"/>
    <a:srgbClr val="93A9FF"/>
    <a:srgbClr val="86A9E2"/>
    <a:srgbClr val="364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D7087-7BB3-4781-A144-FD045CA2C32A}" v="212" dt="2025-01-21T18:58:43.235"/>
    <p1510:client id="{6E7E8E46-9636-4D93-8092-C79689DE3441}" v="1" dt="2025-01-21T19:09:58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88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39D7E-9603-3221-020D-6E25276BE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F2ACFA-3B09-8CE2-E52B-6084EE2F82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7795F1-9185-255D-6E24-B8F3834CF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C1A88-584A-E5E2-E16B-58457D695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755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30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681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D8438-2AB0-91EF-3F00-6B3CADC64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F6896-2592-A1DE-D084-D70AD9B3C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47DB6-42D4-480E-AA76-411A00F39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D4A30-C538-6F81-F195-3784023AB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45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00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8E20C-28D9-A91F-5A05-205A17437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727C16-5D88-87B3-E5E6-DEB39726D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264F8-520C-30B4-F2BB-4A5D5AF43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9F568-DA63-736B-316F-3C0BBA882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516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D3CE6-E5AE-7397-9252-C9B370B8E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B84494-2EB1-788D-1225-A6B295D4C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68D56-EEB6-3FA2-EF88-5643625F7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FF129-D8DC-6C66-D727-016ECAF22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08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0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alt/essa/participation-tool.pdf" TargetMode="External"/><Relationship Id="rId2" Type="http://schemas.openxmlformats.org/officeDocument/2006/relationships/hyperlink" Target="https://www.doe.mass.edu/mcas/accessibility/spanish-2025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oe.mass.edu/mcas/accessibility/organizer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accessibility/default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cas.onlinehelp.cognia.org/portal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e.mass.edu/mcas/accessibility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onlinehelp.cognia.org/training-webinars/" TargetMode="External"/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accessibility/" TargetMode="External"/><Relationship Id="rId2" Type="http://schemas.openxmlformats.org/officeDocument/2006/relationships/hyperlink" Target="https://www.doe.mass.edu/mcas/accessibility/organizers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CASevents@cognia.org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accessibility/spanish-2025.html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training.html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accessibility/manual-appx-c.pdf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e.mass.edu/mcas/accessibility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ognia.zoom.us/webinar/register/WN_Q0E3f4kiSb2j_viv04uNKA#/registr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gnia.zoom.us/webinar/register/WN_nEpqYCM9Svuh7eAd8BAlkg#/registration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mcas.onlinehelp.cognia.org/wp-content/uploads/sites/30/2024/10/Guide-to-the-MCAS-Portal-Final.pdf" TargetMode="External"/><Relationship Id="rId3" Type="http://schemas.openxmlformats.org/officeDocument/2006/relationships/hyperlink" Target="https://cognia.zoom.us/webinar/register/WN_we4TnsUgTm-Kx7RdckLX2A#/registration" TargetMode="External"/><Relationship Id="rId7" Type="http://schemas.openxmlformats.org/officeDocument/2006/relationships/hyperlink" Target="https://mcas.onlinehelp.cognia.org/wp-content/uploads/sites/30/2024/11/MCAS-Student-Registration-Guide_Final_Updated-12-2.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gnia.zoom.us/webinar/register/WN_j0EaS70gQxywvidiAg6afA#/" TargetMode="External"/><Relationship Id="rId5" Type="http://schemas.openxmlformats.org/officeDocument/2006/relationships/hyperlink" Target="https://cognia.zoom.us/webinar/register/WN_VCZPKxUpRNCqCz6c9dxO1g#/registration" TargetMode="External"/><Relationship Id="rId4" Type="http://schemas.openxmlformats.org/officeDocument/2006/relationships/hyperlink" Target="https://mcas.onlinehelp.cognia.org/portal/" TargetMode="External"/><Relationship Id="rId9" Type="http://schemas.openxmlformats.org/officeDocument/2006/relationships/hyperlink" Target="https://mcas.onlinehelp.cognia.org/wp-content/uploads/sites/30/2025/01/Guide-to-Creating-and-Managing-Classes-in-the-MCAS-Portal-FINAL.pd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onlinehelp.cognia.org/training-webinars/" TargetMode="External"/><Relationship Id="rId2" Type="http://schemas.openxmlformats.org/officeDocument/2006/relationships/hyperlink" Target="mailto:mcas@mass.gov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onlinehelp.cognia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cas@mass.gov" TargetMode="External"/><Relationship Id="rId5" Type="http://schemas.openxmlformats.org/officeDocument/2006/relationships/hyperlink" Target="http://www.doe.mass.edu/mcas" TargetMode="External"/><Relationship Id="rId4" Type="http://schemas.openxmlformats.org/officeDocument/2006/relationships/hyperlink" Target="mailto:mcas@cognia.org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11" Type="http://schemas.openxmlformats.org/officeDocument/2006/relationships/hyperlink" Target="http://www.doe.mass.edu/mcas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accessibility/" TargetMode="External"/><Relationship Id="rId2" Type="http://schemas.openxmlformats.org/officeDocument/2006/relationships/hyperlink" Target="https://www.doe.mass.edu/mcas/alt/essa/default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73" y="206790"/>
            <a:ext cx="8392391" cy="4208317"/>
          </a:xfrm>
        </p:spPr>
        <p:txBody>
          <a:bodyPr>
            <a:normAutofit/>
          </a:bodyPr>
          <a:lstStyle/>
          <a:p>
            <a:r>
              <a:rPr lang="en-US" sz="5900" b="1" dirty="0">
                <a:latin typeface="Aptos" panose="020B0004020202020204" pitchFamily="34" charset="0"/>
              </a:rPr>
              <a:t>MCAS Accessibility and Accommodations for 2025 MCAS Tests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7699699" cy="1391055"/>
          </a:xfrm>
        </p:spPr>
        <p:txBody>
          <a:bodyPr/>
          <a:lstStyle/>
          <a:p>
            <a:r>
              <a:rPr lang="en-US" altLang="zh-CN" b="1" dirty="0">
                <a:latin typeface="Aptos" panose="020B0004020202020204" pitchFamily="34" charset="0"/>
              </a:rPr>
              <a:t>The Office of Student Assessment Services </a:t>
            </a:r>
          </a:p>
          <a:p>
            <a:r>
              <a:rPr lang="en-US" altLang="zh-CN" b="1">
                <a:latin typeface="Aptos" panose="020B0004020202020204" pitchFamily="34" charset="0"/>
              </a:rPr>
              <a:t>January 22, 2025 </a:t>
            </a:r>
            <a:endParaRPr lang="zh-CN" altLang="en-US" b="1" dirty="0">
              <a:latin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2. Important Updates</a:t>
            </a:r>
          </a:p>
        </p:txBody>
      </p:sp>
    </p:spTree>
    <p:extLst>
      <p:ext uri="{BB962C8B-B14F-4D97-AF65-F5344CB8AC3E}">
        <p14:creationId xmlns:p14="http://schemas.microsoft.com/office/powerpoint/2010/main" val="8898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4E6C47-5050-54C8-E28E-CE8E2A01FCD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8600" y="1375064"/>
            <a:ext cx="11473543" cy="522893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Additional universal accessibility features: </a:t>
            </a:r>
            <a:r>
              <a:rPr lang="en-US" sz="2400" dirty="0">
                <a:latin typeface="Aptos" panose="020B0004020202020204" pitchFamily="34" charset="0"/>
              </a:rPr>
              <a:t>g</a:t>
            </a:r>
            <a:r>
              <a:rPr lang="en-US" sz="2800" dirty="0">
                <a:latin typeface="Aptos" panose="020B0004020202020204" pitchFamily="34" charset="0"/>
              </a:rPr>
              <a:t>eneral masking and reverse contrast, notepad tool for all tests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Bilingual </a:t>
            </a:r>
            <a:r>
              <a:rPr lang="en-US" dirty="0">
                <a:latin typeface="Aptos" panose="020B0004020202020204" pitchFamily="34" charset="0"/>
                <a:hlinkClick r:id="rId2"/>
              </a:rPr>
              <a:t>Spanish/English test</a:t>
            </a:r>
            <a:r>
              <a:rPr lang="en-US" dirty="0">
                <a:latin typeface="Aptos" panose="020B0004020202020204" pitchFamily="34" charset="0"/>
              </a:rPr>
              <a:t> for Mathematics, Science, and Civics (grades 3–8 and high school)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MCAS ELA tests are not translated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Refer to </a:t>
            </a:r>
            <a:r>
              <a:rPr lang="en-US" b="0" i="0" dirty="0">
                <a:solidFill>
                  <a:srgbClr val="222222"/>
                </a:solidFill>
                <a:effectLst/>
                <a:latin typeface="Aptos" panose="020B0004020202020204" pitchFamily="34" charset="0"/>
                <a:hlinkClick r:id="rId2"/>
              </a:rPr>
              <a:t>Expansion of Bilingual Spanish/English MCAS Tests in 2025</a:t>
            </a:r>
            <a:r>
              <a:rPr lang="en-US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website for more info.</a:t>
            </a:r>
            <a:r>
              <a:rPr lang="en-US" dirty="0">
                <a:latin typeface="Aptos" panose="020B00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Civics is a required test for students in grade 8.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ptos" panose="020B0004020202020204" pitchFamily="34" charset="0"/>
              </a:rPr>
              <a:t>Accessibility features and accommodations are available.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IEP Team must complete: </a:t>
            </a:r>
            <a:r>
              <a:rPr lang="en-US" u="sng" dirty="0">
                <a:solidFill>
                  <a:srgbClr val="0056B3"/>
                </a:solidFill>
                <a:latin typeface="Aptos" panose="020B0004020202020204" pitchFamily="34" charset="0"/>
                <a:hlinkClick r:id="rId3"/>
              </a:rPr>
              <a:t>Companion document: Alternate Assessment Participation Tool </a:t>
            </a:r>
            <a:r>
              <a:rPr lang="en-US" dirty="0">
                <a:latin typeface="Aptos" panose="020B0004020202020204" pitchFamily="34" charset="0"/>
              </a:rPr>
              <a:t>for students taking the MCAS-Alt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Approved graphic organizers, checklists, and supplemental reference sheets posted to the </a:t>
            </a:r>
            <a:r>
              <a:rPr lang="en-US" dirty="0">
                <a:latin typeface="Aptos" panose="020B0004020202020204" pitchFamily="34" charset="0"/>
                <a:hlinkClick r:id="rId4"/>
              </a:rPr>
              <a:t>DESE website</a:t>
            </a:r>
            <a:r>
              <a:rPr lang="en-US" dirty="0">
                <a:latin typeface="Aptos" panose="020B0004020202020204" pitchFamily="34" charset="0"/>
              </a:rPr>
              <a:t> are now provided in PDF format.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Spanish/English Translations to be posted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b="0" i="0" dirty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7498B4-60A7-6BD8-BB1F-6FD50D68BB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263" y="254000"/>
            <a:ext cx="10539050" cy="1098550"/>
          </a:xfrm>
        </p:spPr>
        <p:txBody>
          <a:bodyPr/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Important Updates</a:t>
            </a:r>
          </a:p>
        </p:txBody>
      </p:sp>
    </p:spTree>
    <p:extLst>
      <p:ext uri="{BB962C8B-B14F-4D97-AF65-F5344CB8AC3E}">
        <p14:creationId xmlns:p14="http://schemas.microsoft.com/office/powerpoint/2010/main" val="33837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6B692D-A2ED-7466-1521-0CE980EA73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0163" y="983194"/>
            <a:ext cx="11386260" cy="50847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The MCAS Student Kiosk is the new computer-based testing platform for students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/>
                <a:cs typeface="Arial"/>
              </a:rPr>
              <a:t>Very similar to previous computer-based platform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  <a:cs typeface="Arial"/>
              </a:rPr>
              <a:t>Student Registration will be completed in the MCAS Portal, which is the new test administration and management website for the MCAS tests. </a:t>
            </a:r>
            <a:endParaRPr lang="en-US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Text-to-speech is no longer a form-dependent accommodation. TTS can be added or removed during testing, if necessary, without voiding the student’s test.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  <a:cs typeface="Arial"/>
              </a:rPr>
              <a:t>Embedded Speech-to-Text and Word Prediction accommodation tools are available on MCAS Mathematics, Science, and Civics tests, in addition to ELA tests.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US" sz="3200" dirty="0">
              <a:latin typeface="Aptos" panose="020B0004020202020204" pitchFamily="34" charset="0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A44D00-3F3E-4338-38C7-EB3E6B061E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5577" y="159907"/>
            <a:ext cx="9980022" cy="1042988"/>
          </a:xfrm>
        </p:spPr>
        <p:txBody>
          <a:bodyPr/>
          <a:lstStyle/>
          <a:p>
            <a:r>
              <a:rPr lang="en-US" dirty="0">
                <a:solidFill>
                  <a:srgbClr val="4948B6"/>
                </a:solidFill>
                <a:latin typeface="Aptos" panose="020B0004020202020204" pitchFamily="34" charset="0"/>
              </a:rPr>
              <a:t>Important Updates (continued)</a:t>
            </a:r>
          </a:p>
        </p:txBody>
      </p:sp>
    </p:spTree>
    <p:extLst>
      <p:ext uri="{BB962C8B-B14F-4D97-AF65-F5344CB8AC3E}">
        <p14:creationId xmlns:p14="http://schemas.microsoft.com/office/powerpoint/2010/main" val="220563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51F55-E50F-1300-291D-36899B9EEA3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5636" y="1254034"/>
            <a:ext cx="11195990" cy="492292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ptos" panose="020B0004020202020204" pitchFamily="34" charset="0"/>
              </a:rPr>
              <a:t>Team members should review all accessibility and accommodations policies.</a:t>
            </a:r>
          </a:p>
          <a:p>
            <a:r>
              <a:rPr lang="en-US" dirty="0">
                <a:latin typeface="Aptos" panose="020B0004020202020204" pitchFamily="34" charset="0"/>
              </a:rPr>
              <a:t>Important decisions required for each student with (and without) a disability taking spring test(s):</a:t>
            </a:r>
          </a:p>
          <a:p>
            <a:pPr marL="747713" lvl="1" indent="-406400">
              <a:spcAft>
                <a:spcPts val="300"/>
              </a:spcAft>
            </a:pPr>
            <a:r>
              <a:rPr lang="en-US" dirty="0">
                <a:latin typeface="Aptos" panose="020B0004020202020204" pitchFamily="34" charset="0"/>
              </a:rPr>
              <a:t>All students are eligible for accessibility features.</a:t>
            </a:r>
          </a:p>
          <a:p>
            <a:pPr marL="747713" lvl="1" indent="-406400">
              <a:spcAft>
                <a:spcPts val="300"/>
              </a:spcAft>
            </a:pPr>
            <a:r>
              <a:rPr lang="en-US" dirty="0">
                <a:latin typeface="Aptos" panose="020B0004020202020204" pitchFamily="34" charset="0"/>
              </a:rPr>
              <a:t>Which accessibility features and accommodations will be needed?</a:t>
            </a:r>
          </a:p>
          <a:p>
            <a:pPr marL="239713" indent="-4064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ptos" panose="020B0004020202020204" pitchFamily="34" charset="0"/>
              </a:rPr>
              <a:t>For students with disabilities:</a:t>
            </a:r>
          </a:p>
          <a:p>
            <a:pPr marL="747713" lvl="1" indent="-4064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Before testing and making decisions, give opportunity to </a:t>
            </a:r>
            <a:r>
              <a:rPr lang="en-US" b="1" dirty="0">
                <a:latin typeface="Aptos" panose="020B0004020202020204" pitchFamily="34" charset="0"/>
              </a:rPr>
              <a:t>view a student tutorial </a:t>
            </a:r>
            <a:r>
              <a:rPr lang="en-US" dirty="0">
                <a:latin typeface="Aptos" panose="020B0004020202020204" pitchFamily="34" charset="0"/>
              </a:rPr>
              <a:t>and </a:t>
            </a:r>
            <a:r>
              <a:rPr lang="en-US" b="1" dirty="0">
                <a:latin typeface="Aptos" panose="020B0004020202020204" pitchFamily="34" charset="0"/>
              </a:rPr>
              <a:t>take practice tests (expected by mid-February)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marL="1154113" lvl="2" indent="-4064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latin typeface="Aptos" panose="020B0004020202020204" pitchFamily="34" charset="0"/>
              </a:rPr>
              <a:t>If read-aloud is needed, use text-to-speech (TTS) or human read-aloud. Schools may list </a:t>
            </a:r>
            <a:r>
              <a:rPr lang="en-US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“text-to-speech is preferable, but human reader is acceptable.”</a:t>
            </a:r>
            <a:endParaRPr lang="en-US" dirty="0">
              <a:latin typeface="Aptos" panose="020B0004020202020204" pitchFamily="34" charset="0"/>
            </a:endParaRPr>
          </a:p>
          <a:p>
            <a:pPr marL="1154113" lvl="2" indent="-4064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Paper-based tests are available and must be listed as an accommodation in IEP or 504 plan for students unable to take computer-based tests.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146E0-50CC-0281-22B3-2D15784848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628" y="412534"/>
            <a:ext cx="10509752" cy="948171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4948B6"/>
                </a:solidFill>
                <a:latin typeface="Aptos" panose="020B0004020202020204" pitchFamily="34" charset="0"/>
              </a:rPr>
              <a:t>IEP Team Decisions Needed Before Testing</a:t>
            </a:r>
            <a:endParaRPr lang="en-US">
              <a:solidFill>
                <a:srgbClr val="4948B6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9EAC-267A-9001-7EA7-81B037B3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" panose="020B0004020202020204" pitchFamily="34" charset="0"/>
              </a:rPr>
              <a:t>3. Student Registration (SR)</a:t>
            </a:r>
          </a:p>
        </p:txBody>
      </p:sp>
    </p:spTree>
    <p:extLst>
      <p:ext uri="{BB962C8B-B14F-4D97-AF65-F5344CB8AC3E}">
        <p14:creationId xmlns:p14="http://schemas.microsoft.com/office/powerpoint/2010/main" val="241631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CBD54A-2BF6-3636-675E-21F0F1ECC2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2899" y="1692707"/>
            <a:ext cx="11440391" cy="451066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Aptos" panose="020B0004020202020204" pitchFamily="34" charset="0"/>
              </a:rPr>
              <a:t>Similar to the previously used SR/PNP, Student Registration is a collection of student-level test data, including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ptos" panose="020B0004020202020204" pitchFamily="34" charset="0"/>
              </a:rPr>
              <a:t>students’ demographic information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ptos" panose="020B0004020202020204" pitchFamily="34" charset="0"/>
              </a:rPr>
              <a:t>registration information for specific tests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ptos" panose="020B0004020202020204" pitchFamily="34" charset="0"/>
              </a:rPr>
              <a:t>necessary for </a:t>
            </a:r>
            <a:r>
              <a:rPr lang="en-US" sz="2400" b="1" dirty="0">
                <a:latin typeface="Aptos" panose="020B0004020202020204" pitchFamily="34" charset="0"/>
              </a:rPr>
              <a:t>selected accommodations </a:t>
            </a:r>
            <a:r>
              <a:rPr lang="en-US" b="1" dirty="0">
                <a:latin typeface="Aptos" panose="020B0004020202020204" pitchFamily="34" charset="0"/>
              </a:rPr>
              <a:t>used for MCAS tests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(Note: Some information can be changed up until end of testing window)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Aptos" panose="020B0004020202020204" pitchFamily="34" charset="0"/>
              </a:rPr>
              <a:t>Used as the basis for initial shipment of test materials to schools, which includes: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ptos" panose="020B0004020202020204" pitchFamily="34" charset="0"/>
              </a:rPr>
              <a:t>Student ID Labels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ptos" panose="020B0004020202020204" pitchFamily="34" charset="0"/>
              </a:rPr>
              <a:t>Test Administration Manuals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ptos" panose="020B0004020202020204" pitchFamily="34" charset="0"/>
              </a:rPr>
              <a:t>Standard booklets, if needed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ptos" panose="020B0004020202020204" pitchFamily="34" charset="0"/>
              </a:rPr>
              <a:t>Special test editions (large-print, Braille, S</a:t>
            </a:r>
            <a:r>
              <a:rPr lang="en-US" dirty="0">
                <a:latin typeface="Aptos" panose="020B0004020202020204" pitchFamily="34" charset="0"/>
              </a:rPr>
              <a:t>panish/English</a:t>
            </a:r>
            <a:r>
              <a:rPr lang="en-US" sz="2400" dirty="0">
                <a:latin typeface="Aptos" panose="020B0004020202020204" pitchFamily="34" charset="0"/>
              </a:rPr>
              <a:t>, etc.)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Use Appendix A in the </a:t>
            </a:r>
            <a:r>
              <a:rPr lang="en-US" sz="2800" i="1" dirty="0">
                <a:solidFill>
                  <a:srgbClr val="0563C1"/>
                </a:solidFill>
                <a:latin typeface="Aptos" panose="020B0004020202020204" pitchFamily="34" charset="0"/>
                <a:hlinkClick r:id="rId2"/>
              </a:rPr>
              <a:t>Accessibility and Accommodations Manual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 for a crosswalk of accessibility feature and accommodation numbers and the Student Registration column to assign them correctly.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6F013C-3533-D035-B0DB-CCF4372092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899" y="365125"/>
            <a:ext cx="11168915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What is the Student Registration Process (SR)?</a:t>
            </a:r>
          </a:p>
        </p:txBody>
      </p:sp>
    </p:spTree>
    <p:extLst>
      <p:ext uri="{BB962C8B-B14F-4D97-AF65-F5344CB8AC3E}">
        <p14:creationId xmlns:p14="http://schemas.microsoft.com/office/powerpoint/2010/main" val="382683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588D33-B0C5-A3BA-6B4D-5B16A50DA7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365125"/>
            <a:ext cx="12140925" cy="10429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948B6"/>
                </a:solidFill>
                <a:latin typeface="Aptos" panose="020B0004020202020204" pitchFamily="34" charset="0"/>
              </a:rPr>
              <a:t>SR: Special Test Forms and Selected Accessibility Features and Accommodations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18226182-B3A4-0194-FB4D-AE842CB54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4937" y="1702748"/>
            <a:ext cx="3821002" cy="4953742"/>
            <a:chOff x="193918" y="1295399"/>
            <a:chExt cx="3809229" cy="4499628"/>
          </a:xfrm>
        </p:grpSpPr>
        <p:sp>
          <p:nvSpPr>
            <p:cNvPr id="8" name="Subtitle 2" descr="Special Test Forms&#10;Text-to-Speech&#10;Large Print Test Edition&#10;Braille Test Edition&#10;Web Extension AT Form*&#10;Screen Reader Edition       &#10;Compatible Assistive Technology  &#10;American Sign Language Video (ASL edition)&#10;&#10;">
              <a:extLst>
                <a:ext uri="{FF2B5EF4-FFF2-40B4-BE49-F238E27FC236}">
                  <a16:creationId xmlns:a16="http://schemas.microsoft.com/office/drawing/2014/main" id="{4BAED5BE-9645-9A7D-BE2C-C4562CA7521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918" y="1295399"/>
              <a:ext cx="3809229" cy="3560796"/>
            </a:xfrm>
            <a:prstGeom prst="rect">
              <a:avLst/>
            </a:prstGeom>
            <a:solidFill>
              <a:srgbClr val="E6EAF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233363" algn="l"/>
                  <a:tab pos="457200" algn="l"/>
                </a:tabLst>
              </a:pPr>
              <a:r>
                <a:rPr kumimoji="0" lang="en-US" altLang="en-US" sz="16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Special Test Forms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>
                  <a:tab pos="233363" algn="l"/>
                  <a:tab pos="457200" algn="l"/>
                </a:tabLst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Large Print Test Edition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>
                  <a:tab pos="233363" algn="l"/>
                  <a:tab pos="457200" algn="l"/>
                </a:tabLst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Braille Test Edition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>
                  <a:tab pos="233363" algn="l"/>
                  <a:tab pos="457200" algn="l"/>
                </a:tabLst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Screen Reader Edition       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>
                  <a:tab pos="233363" algn="l"/>
                  <a:tab pos="457200" algn="l"/>
                </a:tabLst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Compatible Assistive Technology  </a:t>
              </a:r>
            </a:p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q"/>
              </a:pPr>
              <a:r>
                <a:rPr lang="en-US" altLang="en-US" sz="1600" dirty="0">
                  <a:solidFill>
                    <a:srgbClr val="000000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American Sign Language Video (ASL edition)</a:t>
              </a:r>
            </a:p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q"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Spanish/English (Math, STE, Civics)</a:t>
              </a:r>
            </a:p>
            <a:p>
              <a:pPr marL="338138" marR="0" lvl="0" indent="-338138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Human Read-Aloud </a:t>
              </a:r>
            </a:p>
            <a:p>
              <a:pPr marL="338138" marR="0" lvl="0" indent="-338138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Human Read-Aloud (Special Access - ELA)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endParaRPr>
            </a:p>
            <a:p>
              <a:pPr marL="338138" marR="0" lvl="0" indent="-338138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Human Signer </a:t>
              </a:r>
            </a:p>
            <a:p>
              <a:pPr marL="338138" lvl="0" indent="-338138">
                <a:lnSpc>
                  <a:spcPct val="110000"/>
                </a:lnSpc>
                <a:buFont typeface="Wingdings" panose="05000000000000000000" pitchFamily="2" charset="2"/>
                <a:buChar char="q"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Human Signer (Special Access - ELA)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endParaRPr>
            </a:p>
            <a:p>
              <a:pPr marR="0" lvl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233363" algn="l"/>
                  <a:tab pos="457200" algn="l"/>
                </a:tabLst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       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9" name="TextBox 3" descr="Accessibility Features &#10;Answer Masking&#10;Alternate Mouse/Cursor*&#10;Alternative Background and &#10; Font Color&#10;&#10;">
              <a:extLst>
                <a:ext uri="{FF2B5EF4-FFF2-40B4-BE49-F238E27FC236}">
                  <a16:creationId xmlns:a16="http://schemas.microsoft.com/office/drawing/2014/main" id="{53FE0780-F156-388F-0EDC-9B1BAB616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918" y="4993608"/>
              <a:ext cx="3809229" cy="801419"/>
            </a:xfrm>
            <a:prstGeom prst="rect">
              <a:avLst/>
            </a:prstGeom>
            <a:solidFill>
              <a:srgbClr val="E6EAF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en-US" altLang="en-US" sz="2000" b="1" i="0" u="sng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Accessibility Features 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>
                  <a:tab pos="457200" algn="l"/>
                </a:tabLst>
              </a:pPr>
              <a:r>
                <a:rPr lang="en-US" altLang="en-US" sz="1900">
                  <a:solidFill>
                    <a:schemeClr val="tx1">
                      <a:lumMod val="50000"/>
                    </a:schemeClr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Arial" pitchFamily="34" charset="0"/>
                </a:rPr>
                <a:t>Alternate Mouse/Cursor</a:t>
              </a:r>
              <a:endPara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endParaRPr>
            </a:p>
            <a:p>
              <a:pPr marL="293688" marR="0" lvl="0" indent="-293688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293688" algn="l"/>
                </a:tabLst>
              </a:pPr>
              <a:endParaRPr lang="en-US" altLang="en-US" sz="2000">
                <a:cs typeface="Arial" pitchFamily="34" charset="0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q"/>
                <a:tabLst>
                  <a:tab pos="457200" algn="l"/>
                </a:tabLst>
              </a:pPr>
              <a:endPara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2" descr="Selected Accommodations&#10;Human Read Aloud &#10;Human Read Aloud (Special Access - ELA)&#10;Human Signer &#10;Human Signer (Special Access - ELA)&#10;Human Scribe &#10;Human Scribe (Special Access - ELA)&#10;Speech-to-Text (for Math and STE)&#10;Speech-to-Text (Special Access - ELA)&#10;Graphic Organizer/Reference Sheet&#10;Typed Responses&#10;Calculation Device on Non-Calculator test session(s) (Math only)&#10;Spell-Checker (Special Access - ELA)&#10;Word Prediction (Special Access - ELA)&#10;Other Accommodation Not Listed&#10;&#10;">
            <a:extLst>
              <a:ext uri="{FF2B5EF4-FFF2-40B4-BE49-F238E27FC236}">
                <a16:creationId xmlns:a16="http://schemas.microsoft.com/office/drawing/2014/main" id="{8873AB93-A852-C765-3CE8-BD07134A3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5763" y="1702747"/>
            <a:ext cx="7925162" cy="4966673"/>
          </a:xfrm>
          <a:prstGeom prst="rect">
            <a:avLst/>
          </a:prstGeom>
          <a:solidFill>
            <a:srgbClr val="E6EAF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33363" algn="l"/>
                <a:tab pos="457200" algn="l"/>
              </a:tabLst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Selected Accommodations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233363" algn="l"/>
                <a:tab pos="457200" algn="l"/>
              </a:tabLst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Text-to-Speech Special Access ELA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233363" algn="l"/>
                <a:tab pos="457200" algn="l"/>
              </a:tabLst>
            </a:pPr>
            <a:r>
              <a:rPr lang="en-US" altLang="en-US" sz="19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Text-to-Speech (Math, STE, Civics)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38138" indent="-338138">
              <a:lnSpc>
                <a:spcPct val="110000"/>
              </a:lnSpc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Human Scribe  </a:t>
            </a:r>
            <a:r>
              <a:rPr lang="en-US" altLang="en-US" sz="19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(Math, STE, Civics)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38138" lvl="0" indent="-338138">
              <a:lnSpc>
                <a:spcPct val="110000"/>
              </a:lnSpc>
              <a:buFont typeface="Wingdings" panose="05000000000000000000" pitchFamily="2" charset="2"/>
              <a:buChar char="q"/>
              <a:tabLst/>
            </a:pPr>
            <a:r>
              <a:rPr lang="en-US" altLang="en-US" sz="19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Human Scribe (Special Access - ELA)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38138" marR="0" lvl="0" indent="-338138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Speech-to-Text (Math, STE, Civics)</a:t>
            </a:r>
            <a:endParaRPr kumimoji="0" lang="en-US" altLang="en-US" sz="1900" b="0" i="1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38138" lvl="0" indent="-338138">
              <a:lnSpc>
                <a:spcPct val="110000"/>
              </a:lnSpc>
              <a:buFont typeface="Wingdings" panose="05000000000000000000" pitchFamily="2" charset="2"/>
              <a:buChar char="q"/>
              <a:tabLst/>
            </a:pPr>
            <a:r>
              <a:rPr lang="en-US" altLang="en-US" sz="19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Speech-to-Text (Special Access - ELA)</a:t>
            </a:r>
            <a:endParaRPr kumimoji="0" lang="en-US" altLang="en-US" sz="19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38138" marR="0" lvl="0" indent="-338138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Graphic Organizer/Reference Sheet</a:t>
            </a:r>
          </a:p>
          <a:p>
            <a:pPr marL="338138" marR="0" lvl="0" indent="-338138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Typed Responses</a:t>
            </a:r>
          </a:p>
          <a:p>
            <a:pPr marL="338138" marR="0" lvl="0" indent="-338138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Calculation Device on Non-Calculator test session(s) (Math only)</a:t>
            </a:r>
          </a:p>
          <a:p>
            <a:pPr marL="338138" lvl="0" indent="-338138">
              <a:lnSpc>
                <a:spcPct val="110000"/>
              </a:lnSpc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Spell-Checker </a:t>
            </a:r>
            <a:r>
              <a:rPr lang="en-US" altLang="en-US" sz="19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(Special Access - ELA)</a:t>
            </a:r>
          </a:p>
          <a:p>
            <a:pPr marL="338138" lvl="0" indent="-338138">
              <a:lnSpc>
                <a:spcPct val="110000"/>
              </a:lnSpc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Word Prediction (Math, STE</a:t>
            </a:r>
            <a:r>
              <a:rPr lang="en-US" altLang="en-US" sz="19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, Civics)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38138" lvl="0" indent="-338138">
              <a:lnSpc>
                <a:spcPct val="110000"/>
              </a:lnSpc>
              <a:buFont typeface="Wingdings" panose="05000000000000000000" pitchFamily="2" charset="2"/>
              <a:buChar char="q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Word Prediction </a:t>
            </a:r>
            <a:r>
              <a:rPr lang="en-US" altLang="en-US" sz="19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(Special Access - ELA</a:t>
            </a:r>
            <a:r>
              <a:rPr kumimoji="0" lang="en-US" altLang="en-US" sz="19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408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B23B03-EBA7-D94F-6587-36285A5844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9644" y="993667"/>
            <a:ext cx="11296216" cy="263366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400" dirty="0">
                <a:latin typeface="Aptos" panose="020B0004020202020204" pitchFamily="34" charset="0"/>
              </a:rPr>
              <a:t>Available on the </a:t>
            </a:r>
            <a:r>
              <a:rPr lang="en-US" sz="2400" dirty="0">
                <a:latin typeface="Aptos" panose="020B0004020202020204" pitchFamily="34" charset="0"/>
                <a:hlinkClick r:id="rId2"/>
              </a:rPr>
              <a:t>MCAS Resource Center</a:t>
            </a:r>
            <a:endParaRPr lang="en-US" sz="2400" dirty="0">
              <a:latin typeface="Aptos" panose="020B00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b="1" dirty="0">
                <a:latin typeface="Aptos" panose="020B0004020202020204" pitchFamily="34" charset="0"/>
              </a:rPr>
              <a:t>Field Definitions, Notes, and Validations </a:t>
            </a:r>
            <a:r>
              <a:rPr lang="en-US" sz="2400" dirty="0">
                <a:latin typeface="Aptos" panose="020B0004020202020204" pitchFamily="34" charset="0"/>
              </a:rPr>
              <a:t>column describes each accommodation and indicates other accommodations that cannot be co-selected. </a:t>
            </a:r>
          </a:p>
          <a:p>
            <a:pPr>
              <a:spcBef>
                <a:spcPts val="300"/>
              </a:spcBef>
            </a:pPr>
            <a:r>
              <a:rPr lang="en-US" sz="2400" b="1" dirty="0">
                <a:latin typeface="Aptos" panose="020B0004020202020204" pitchFamily="34" charset="0"/>
              </a:rPr>
              <a:t>Administrations </a:t>
            </a:r>
            <a:r>
              <a:rPr lang="en-US" sz="2400" dirty="0">
                <a:latin typeface="Aptos" panose="020B0004020202020204" pitchFamily="34" charset="0"/>
              </a:rPr>
              <a:t>lists availability on specific tests.</a:t>
            </a:r>
          </a:p>
          <a:p>
            <a:pPr>
              <a:spcBef>
                <a:spcPts val="300"/>
              </a:spcBef>
            </a:pPr>
            <a:r>
              <a:rPr lang="en-US" sz="2400" b="1" dirty="0">
                <a:latin typeface="Aptos" panose="020B0004020202020204" pitchFamily="34" charset="0"/>
              </a:rPr>
              <a:t>Expected Values </a:t>
            </a:r>
            <a:r>
              <a:rPr lang="en-US" sz="2400" dirty="0">
                <a:latin typeface="Aptos" panose="020B0004020202020204" pitchFamily="34" charset="0"/>
              </a:rPr>
              <a:t>indicates options for column input.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FAC572-7A91-9ADA-2E2D-63AB0081FE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4497"/>
            <a:ext cx="10515600" cy="850611"/>
          </a:xfrm>
        </p:spPr>
        <p:txBody>
          <a:bodyPr/>
          <a:lstStyle/>
          <a:p>
            <a:r>
              <a:rPr lang="en-US" sz="4400">
                <a:solidFill>
                  <a:srgbClr val="4948B6"/>
                </a:solidFill>
                <a:latin typeface="Aptos" panose="020B0004020202020204" pitchFamily="34" charset="0"/>
              </a:rPr>
              <a:t>MCAS Student Registration Guide </a:t>
            </a:r>
            <a:endParaRPr lang="en-US">
              <a:solidFill>
                <a:srgbClr val="4948B6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5FE52-F75F-BB9B-ACE7-5AE9D4A7B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66" y="2957300"/>
            <a:ext cx="9457051" cy="33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8D69-B256-83A6-2A67-CECD3C22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ptos" panose="020B0004020202020204" pitchFamily="34" charset="0"/>
              </a:rPr>
              <a:t>4. Accessibility Features and Accommodations </a:t>
            </a:r>
          </a:p>
        </p:txBody>
      </p:sp>
    </p:spTree>
    <p:extLst>
      <p:ext uri="{BB962C8B-B14F-4D97-AF65-F5344CB8AC3E}">
        <p14:creationId xmlns:p14="http://schemas.microsoft.com/office/powerpoint/2010/main" val="3366653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A3D7C9-5570-5B78-96BD-6D8AE19A6B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8242" y="1264420"/>
            <a:ext cx="11191009" cy="4608223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latin typeface="Aptos" panose="020B0004020202020204" pitchFamily="34" charset="0"/>
              </a:rPr>
              <a:t>See the </a:t>
            </a:r>
            <a:r>
              <a:rPr lang="en-US" dirty="0">
                <a:latin typeface="Aptos" panose="020B0004020202020204" pitchFamily="34" charset="0"/>
                <a:hlinkClick r:id="rId2"/>
              </a:rPr>
              <a:t>Accessibility and Accommodations Manual</a:t>
            </a:r>
            <a:r>
              <a:rPr lang="en-US" dirty="0">
                <a:latin typeface="Aptos" panose="020B0004020202020204" pitchFamily="34" charset="0"/>
              </a:rPr>
              <a:t> for a list of:</a:t>
            </a:r>
            <a:endParaRPr lang="en-US" b="1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600" b="1" dirty="0">
                <a:latin typeface="Aptos" panose="020B0004020202020204" pitchFamily="34" charset="0"/>
              </a:rPr>
              <a:t>Universal Accessibility Features</a:t>
            </a:r>
            <a:r>
              <a:rPr lang="en-US" sz="2600" b="1" i="1" dirty="0">
                <a:latin typeface="Aptos" panose="020B0004020202020204" pitchFamily="34" charset="0"/>
              </a:rPr>
              <a:t> </a:t>
            </a:r>
            <a:r>
              <a:rPr lang="en-US" sz="2600" dirty="0">
                <a:latin typeface="Aptos" panose="020B0004020202020204" pitchFamily="34" charset="0"/>
              </a:rPr>
              <a:t>(UF): Available to </a:t>
            </a:r>
            <a:r>
              <a:rPr lang="en-US" sz="2600" i="1" dirty="0">
                <a:latin typeface="Aptos" panose="020B0004020202020204" pitchFamily="34" charset="0"/>
              </a:rPr>
              <a:t>all</a:t>
            </a:r>
            <a:r>
              <a:rPr lang="en-US" sz="2600" dirty="0">
                <a:latin typeface="Aptos" panose="020B0004020202020204" pitchFamily="34" charset="0"/>
              </a:rPr>
              <a:t> students, either on computer-based tests or as a paper-based equivalent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latin typeface="Aptos" panose="020B0004020202020204" pitchFamily="34" charset="0"/>
              </a:rPr>
              <a:t>Designated Accessibility Features</a:t>
            </a:r>
            <a:r>
              <a:rPr lang="en-US" sz="2600" i="1" dirty="0">
                <a:latin typeface="Aptos" panose="020B0004020202020204" pitchFamily="34" charset="0"/>
              </a:rPr>
              <a:t> </a:t>
            </a:r>
            <a:r>
              <a:rPr lang="en-US" sz="2600" dirty="0">
                <a:latin typeface="Aptos" panose="020B0004020202020204" pitchFamily="34" charset="0"/>
              </a:rPr>
              <a:t>(DF): Flexible test administration procedures available to </a:t>
            </a:r>
            <a:r>
              <a:rPr lang="en-US" sz="2600" i="1" dirty="0">
                <a:latin typeface="Aptos" panose="020B0004020202020204" pitchFamily="34" charset="0"/>
              </a:rPr>
              <a:t>any</a:t>
            </a:r>
            <a:r>
              <a:rPr lang="en-US" sz="2600" dirty="0">
                <a:latin typeface="Aptos" panose="020B0004020202020204" pitchFamily="34" charset="0"/>
              </a:rPr>
              <a:t> student, at the discretion of principal </a:t>
            </a:r>
          </a:p>
          <a:p>
            <a:pPr marL="741362" lvl="1" indent="-457200"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Includes changes in test location, group size, seating, scheduling</a:t>
            </a:r>
          </a:p>
          <a:p>
            <a:pPr lvl="0">
              <a:spcAft>
                <a:spcPts val="600"/>
              </a:spcAft>
            </a:pPr>
            <a:r>
              <a:rPr lang="en-US" sz="2600" b="1" dirty="0">
                <a:latin typeface="Aptos" panose="020B0004020202020204" pitchFamily="34" charset="0"/>
              </a:rPr>
              <a:t>Accommodations</a:t>
            </a:r>
            <a:r>
              <a:rPr lang="en-US" sz="2600" dirty="0">
                <a:latin typeface="Aptos" panose="020B0004020202020204" pitchFamily="34" charset="0"/>
              </a:rPr>
              <a:t> (A): Specific supports available </a:t>
            </a:r>
            <a:r>
              <a:rPr lang="en-US" sz="2600" i="1" dirty="0">
                <a:latin typeface="Aptos" panose="020B0004020202020204" pitchFamily="34" charset="0"/>
              </a:rPr>
              <a:t>only</a:t>
            </a:r>
            <a:r>
              <a:rPr lang="en-US" sz="2600" dirty="0">
                <a:latin typeface="Aptos" panose="020B0004020202020204" pitchFamily="34" charset="0"/>
              </a:rPr>
              <a:t> to students with disabilities and English learners</a:t>
            </a:r>
          </a:p>
          <a:p>
            <a:pPr lvl="0">
              <a:spcAft>
                <a:spcPts val="600"/>
              </a:spcAft>
            </a:pPr>
            <a:r>
              <a:rPr lang="en-US" sz="2600" b="1" dirty="0">
                <a:latin typeface="Aptos" panose="020B0004020202020204" pitchFamily="34" charset="0"/>
              </a:rPr>
              <a:t>Special Access Accommodations</a:t>
            </a:r>
            <a:r>
              <a:rPr lang="en-US" sz="2600" dirty="0">
                <a:latin typeface="Aptos" panose="020B0004020202020204" pitchFamily="34" charset="0"/>
              </a:rPr>
              <a:t>: These accommodations may be only be provided to students who meet specific criteria.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3F1383-05C9-3B8C-283B-4628E741BC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242" y="221432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Accessibility Features and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83998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ptos" panose="020B0004020202020204" pitchFamily="34" charset="0"/>
              </a:rPr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Aptos" panose="020B0004020202020204" pitchFamily="34" charset="0"/>
              </a:rPr>
              <a:t>Robert Pelychaty, DESE Manager of Inclusive Assessment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Aptos" panose="020B0004020202020204" pitchFamily="34" charset="0"/>
              </a:rPr>
              <a:t>Shannon Cullen, DESE MCAS Test Administration Coordinator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Aptos" panose="020B0004020202020204" pitchFamily="34" charset="0"/>
              </a:rPr>
              <a:t>Abbie Currier, </a:t>
            </a:r>
            <a:r>
              <a:rPr lang="en-US" sz="3200" dirty="0" err="1">
                <a:latin typeface="Aptos" panose="020B0004020202020204" pitchFamily="34" charset="0"/>
              </a:rPr>
              <a:t>eMetric</a:t>
            </a:r>
            <a:r>
              <a:rPr lang="en-US" sz="3200" dirty="0">
                <a:latin typeface="Aptos" panose="020B0004020202020204" pitchFamily="34" charset="0"/>
              </a:rPr>
              <a:t> Senior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3273459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102AF3-D5CE-1C58-37DC-7B4B989164F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6896794"/>
              </p:ext>
            </p:extLst>
          </p:nvPr>
        </p:nvGraphicFramePr>
        <p:xfrm>
          <a:off x="254524" y="1262641"/>
          <a:ext cx="11521842" cy="538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921">
                  <a:extLst>
                    <a:ext uri="{9D8B030D-6E8A-4147-A177-3AD203B41FA5}">
                      <a16:colId xmlns:a16="http://schemas.microsoft.com/office/drawing/2014/main" val="317428150"/>
                    </a:ext>
                  </a:extLst>
                </a:gridCol>
                <a:gridCol w="5760921">
                  <a:extLst>
                    <a:ext uri="{9D8B030D-6E8A-4147-A177-3AD203B41FA5}">
                      <a16:colId xmlns:a16="http://schemas.microsoft.com/office/drawing/2014/main" val="1118004013"/>
                    </a:ext>
                  </a:extLst>
                </a:gridCol>
              </a:tblGrid>
              <a:tr h="3416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Aptos"/>
                          <a:ea typeface="Times New Roman"/>
                          <a:cs typeface="Arial"/>
                        </a:rPr>
                        <a:t>Computer</a:t>
                      </a:r>
                      <a:endParaRPr lang="en-US" sz="2200">
                        <a:latin typeface="Aptos"/>
                        <a:ea typeface="Times New Roman"/>
                        <a:cs typeface="Arial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Aptos"/>
                          <a:ea typeface="Times New Roman"/>
                          <a:cs typeface="Arial"/>
                        </a:rPr>
                        <a:t>Paper</a:t>
                      </a:r>
                      <a:endParaRPr lang="en-US" sz="2200">
                        <a:latin typeface="Aptos"/>
                        <a:ea typeface="Times New Roman"/>
                        <a:cs typeface="Arial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760997330"/>
                  </a:ext>
                </a:extLst>
              </a:tr>
              <a:tr h="310591">
                <a:tc gridSpan="2">
                  <a:txBody>
                    <a:bodyPr/>
                    <a:lstStyle/>
                    <a:p>
                      <a:pPr marL="228600" marR="0" indent="-22860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latin typeface="Aptos"/>
                          <a:ea typeface="Times New Roman"/>
                          <a:cs typeface="Arial"/>
                        </a:rPr>
                        <a:t>Highlighter 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2324088904"/>
                  </a:ext>
                </a:extLst>
              </a:tr>
              <a:tr h="3105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latin typeface="Aptos"/>
                          <a:ea typeface="Times New Roman"/>
                          <a:cs typeface="Arial"/>
                        </a:rPr>
                        <a:t>Color contrast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ptos"/>
                          <a:ea typeface="Times New Roman"/>
                          <a:cs typeface="Arial"/>
                        </a:rPr>
                        <a:t>Colored overlays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960867236"/>
                  </a:ext>
                </a:extLst>
              </a:tr>
              <a:tr h="3105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ptos"/>
                          <a:ea typeface="Times New Roman"/>
                          <a:cs typeface="Arial"/>
                        </a:rPr>
                        <a:t>Screen zoom tool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ptos"/>
                          <a:ea typeface="Times New Roman"/>
                          <a:cs typeface="Arial"/>
                        </a:rPr>
                        <a:t>Magnification  tool/device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2678188427"/>
                  </a:ext>
                </a:extLst>
              </a:tr>
              <a:tr h="3105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ptos"/>
                          <a:ea typeface="Times New Roman"/>
                          <a:cs typeface="Arial"/>
                          <a:hlinkClick r:id="" action="ppaction://noaction"/>
                        </a:rPr>
                        <a:t>Enlarged Cursor/Mouse </a:t>
                      </a:r>
                      <a:r>
                        <a:rPr lang="en-US" sz="2000" b="0" i="1" kern="1200" dirty="0">
                          <a:solidFill>
                            <a:srgbClr val="FF0000"/>
                          </a:solidFill>
                          <a:latin typeface="Aptos"/>
                          <a:ea typeface="+mn-ea"/>
                          <a:cs typeface="Arial"/>
                        </a:rPr>
                        <a:t>(SR)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ptos"/>
                        <a:ea typeface="Times New Roman"/>
                        <a:cs typeface="Arial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ptos"/>
                          <a:ea typeface="Times New Roman"/>
                          <a:cs typeface="Arial"/>
                        </a:rPr>
                        <a:t>Enlarged pencil/modified writing instrument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2489036963"/>
                  </a:ext>
                </a:extLst>
              </a:tr>
              <a:tr h="32309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  <a:latin typeface="Aptos"/>
                          <a:ea typeface="Times New Roman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Line reader tool</a:t>
                      </a:r>
                      <a:endParaRPr lang="en-US" sz="2000" b="0" u="none" dirty="0">
                        <a:solidFill>
                          <a:schemeClr val="tx1"/>
                        </a:solidFill>
                        <a:latin typeface="Aptos"/>
                        <a:ea typeface="Times New Roman"/>
                        <a:cs typeface="Arial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ptos"/>
                          <a:ea typeface="Times New Roman"/>
                          <a:cs typeface="Arial"/>
                        </a:rPr>
                        <a:t>Tracking device/straight edge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16807344"/>
                  </a:ext>
                </a:extLst>
              </a:tr>
              <a:tr h="3105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latin typeface="Aptos"/>
                          <a:ea typeface="Times New Roman"/>
                          <a:cs typeface="Arial"/>
                        </a:rPr>
                        <a:t>Answer masking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ptos"/>
                          <a:ea typeface="Times New Roman"/>
                          <a:cs typeface="Arial"/>
                        </a:rPr>
                        <a:t>Mask using blank card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1147783"/>
                  </a:ext>
                </a:extLst>
              </a:tr>
              <a:tr h="3105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latin typeface="Aptos"/>
                          <a:ea typeface="Times New Roman"/>
                          <a:cs typeface="Arial"/>
                        </a:rPr>
                        <a:t>Answer eliminator 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ptos"/>
                          <a:ea typeface="Times New Roman"/>
                          <a:cs typeface="Arial"/>
                        </a:rPr>
                        <a:t>Use pencil to eliminate answer choices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3086357627"/>
                  </a:ext>
                </a:extLst>
              </a:tr>
              <a:tr h="310591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u="none">
                          <a:latin typeface="Aptos"/>
                          <a:ea typeface="Times New Roman"/>
                          <a:cs typeface="Arial"/>
                        </a:rPr>
                        <a:t>Item flag/bookmark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ptos"/>
                          <a:ea typeface="Times New Roman"/>
                          <a:cs typeface="Arial"/>
                        </a:rPr>
                        <a:t>Place marker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803229247"/>
                  </a:ext>
                </a:extLst>
              </a:tr>
              <a:tr h="310591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>
                          <a:latin typeface="Aptos"/>
                          <a:ea typeface="Times New Roman"/>
                          <a:cs typeface="Arial"/>
                        </a:rPr>
                        <a:t>Audio aids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185088187"/>
                  </a:ext>
                </a:extLst>
              </a:tr>
              <a:tr h="310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Aptos"/>
                          <a:ea typeface="Times New Roman"/>
                          <a:cs typeface="Arial"/>
                        </a:rPr>
                        <a:t>Notepad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Aptos"/>
                          <a:ea typeface="Times New Roman"/>
                          <a:cs typeface="Arial"/>
                        </a:rPr>
                        <a:t>Scratch paper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3718758638"/>
                  </a:ext>
                </a:extLst>
              </a:tr>
              <a:tr h="5666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Aptos"/>
                          <a:ea typeface="Times New Roman"/>
                          <a:cs typeface="Arial"/>
                        </a:rPr>
                        <a:t>Human read-aloud (or sign) </a:t>
                      </a:r>
                      <a:r>
                        <a:rPr lang="en-US" sz="2000" b="0" u="sng">
                          <a:latin typeface="Aptos"/>
                          <a:ea typeface="Times New Roman"/>
                          <a:cs typeface="Arial"/>
                        </a:rPr>
                        <a:t>selected words</a:t>
                      </a:r>
                      <a:r>
                        <a:rPr lang="en-US" sz="2000" b="0">
                          <a:latin typeface="Aptos"/>
                          <a:ea typeface="Times New Roman"/>
                          <a:cs typeface="Arial"/>
                        </a:rPr>
                        <a:t> as requested by student (</a:t>
                      </a:r>
                      <a:r>
                        <a:rPr lang="en-US" sz="2000" b="1">
                          <a:latin typeface="Aptos"/>
                          <a:ea typeface="Times New Roman"/>
                          <a:cs typeface="Arial"/>
                        </a:rPr>
                        <a:t>not permitted for ELA tests</a:t>
                      </a:r>
                      <a:r>
                        <a:rPr lang="en-US" sz="2000" b="0">
                          <a:latin typeface="Aptos"/>
                          <a:ea typeface="Times New Roman"/>
                          <a:cs typeface="Arial"/>
                        </a:rPr>
                        <a:t>)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620333"/>
                  </a:ext>
                </a:extLst>
              </a:tr>
              <a:tr h="310591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>
                          <a:latin typeface="Aptos"/>
                          <a:ea typeface="Times New Roman"/>
                          <a:cs typeface="Arial"/>
                        </a:rPr>
                        <a:t>Redirects student’s attention to test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269098"/>
                  </a:ext>
                </a:extLst>
              </a:tr>
              <a:tr h="31059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Aptos"/>
                          <a:ea typeface="Times New Roman"/>
                          <a:cs typeface="Arial"/>
                        </a:rPr>
                        <a:t>Test administrator repeats/clarifies test direction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01377"/>
                  </a:ext>
                </a:extLst>
              </a:tr>
              <a:tr h="310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Aptos"/>
                          <a:ea typeface="Times New Roman"/>
                          <a:cs typeface="Arial"/>
                        </a:rPr>
                        <a:t>General Masking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Aptos"/>
                          <a:ea typeface="Times New Roman"/>
                          <a:cs typeface="Arial"/>
                        </a:rPr>
                        <a:t>Masking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3512235839"/>
                  </a:ext>
                </a:extLst>
              </a:tr>
              <a:tr h="4247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Aptos"/>
                          <a:ea typeface="Times New Roman"/>
                          <a:cs typeface="Arial"/>
                        </a:rPr>
                        <a:t>Reverse Contrast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ptos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315622944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3F05D5C-0749-DAB4-5393-A7BA81FFCC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3682" y="333226"/>
            <a:ext cx="10515600" cy="7467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948B6"/>
                </a:solidFill>
                <a:latin typeface="Aptos" panose="020B0004020202020204" pitchFamily="34" charset="0"/>
              </a:rPr>
              <a:t>Universal Accessibility Features (UF) </a:t>
            </a:r>
            <a:br>
              <a:rPr lang="en-US" dirty="0">
                <a:solidFill>
                  <a:srgbClr val="4948B6"/>
                </a:solidFill>
                <a:latin typeface="Aptos" panose="020B0004020202020204" pitchFamily="34" charset="0"/>
              </a:rPr>
            </a:br>
            <a:r>
              <a:rPr lang="en-US" sz="4000" dirty="0">
                <a:solidFill>
                  <a:srgbClr val="4948B6"/>
                </a:solidFill>
                <a:latin typeface="Aptos" panose="020B0004020202020204" pitchFamily="34" charset="0"/>
              </a:rPr>
              <a:t>for </a:t>
            </a:r>
            <a:r>
              <a:rPr lang="en-US" sz="4000" i="1" dirty="0">
                <a:solidFill>
                  <a:srgbClr val="4948B6"/>
                </a:solidFill>
                <a:latin typeface="Aptos" panose="020B0004020202020204" pitchFamily="34" charset="0"/>
              </a:rPr>
              <a:t>All</a:t>
            </a:r>
            <a:r>
              <a:rPr lang="en-US" sz="4000" dirty="0">
                <a:solidFill>
                  <a:srgbClr val="4948B6"/>
                </a:solidFill>
                <a:latin typeface="Aptos" panose="020B0004020202020204" pitchFamily="34" charset="0"/>
              </a:rPr>
              <a:t> Students</a:t>
            </a:r>
          </a:p>
        </p:txBody>
      </p:sp>
    </p:spTree>
    <p:extLst>
      <p:ext uri="{BB962C8B-B14F-4D97-AF65-F5344CB8AC3E}">
        <p14:creationId xmlns:p14="http://schemas.microsoft.com/office/powerpoint/2010/main" val="3986850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3B34B-8794-0737-23EA-58FB3506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623EA-117E-6442-2E78-7A629BACAC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8242" y="1264420"/>
            <a:ext cx="11191009" cy="4608223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600" dirty="0">
                <a:latin typeface="Aptos" panose="020B0004020202020204" pitchFamily="34" charset="0"/>
              </a:rPr>
              <a:t>Notes entered in the notepad and any highlights made by a student with the highlighter tool will be lost if a student pauses a test for more than 60 minutes, signs out of a test, submits a test, or if there is a circumstance that abruptly closes the kiosk (e.g., the device shutting down due to low battery).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288173-0F46-0325-1CC0-568FC084D6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242" y="221432"/>
            <a:ext cx="10515600" cy="10429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948B6"/>
                </a:solidFill>
                <a:latin typeface="Aptos" panose="020B0004020202020204" pitchFamily="34" charset="0"/>
              </a:rPr>
              <a:t>Important Note</a:t>
            </a:r>
          </a:p>
        </p:txBody>
      </p:sp>
    </p:spTree>
    <p:extLst>
      <p:ext uri="{BB962C8B-B14F-4D97-AF65-F5344CB8AC3E}">
        <p14:creationId xmlns:p14="http://schemas.microsoft.com/office/powerpoint/2010/main" val="410586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83B5-5C40-450C-B8BA-AC7DF24FB0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9095-DC07-ECE6-C7B7-F4F7EEA109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8952" y="968375"/>
            <a:ext cx="10594095" cy="5049837"/>
          </a:xfrm>
        </p:spPr>
        <p:txBody>
          <a:bodyPr/>
          <a:lstStyle/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accessibility features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67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673792E-93F4-9051-3FDC-14F4F4BD69A0}"/>
              </a:ext>
            </a:extLst>
          </p:cNvPr>
          <p:cNvSpPr txBox="1">
            <a:spLocks/>
          </p:cNvSpPr>
          <p:nvPr/>
        </p:nvSpPr>
        <p:spPr>
          <a:xfrm>
            <a:off x="248193" y="383978"/>
            <a:ext cx="10515600" cy="1042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>
                <a:solidFill>
                  <a:srgbClr val="4948B6"/>
                </a:solidFill>
                <a:latin typeface="Aptos" panose="020B0004020202020204" pitchFamily="34" charset="0"/>
              </a:rPr>
              <a:t>General Tools for </a:t>
            </a:r>
            <a:r>
              <a:rPr lang="pt-BR" dirty="0" err="1">
                <a:solidFill>
                  <a:srgbClr val="4948B6"/>
                </a:solidFill>
                <a:latin typeface="Aptos" panose="020B0004020202020204" pitchFamily="34" charset="0"/>
              </a:rPr>
              <a:t>All</a:t>
            </a:r>
            <a:r>
              <a:rPr lang="pt-BR" dirty="0">
                <a:solidFill>
                  <a:srgbClr val="4948B6"/>
                </a:solidFill>
                <a:latin typeface="Aptos" panose="020B0004020202020204" pitchFamily="34" charset="0"/>
              </a:rPr>
              <a:t> </a:t>
            </a:r>
            <a:r>
              <a:rPr lang="pt-BR" dirty="0" err="1">
                <a:solidFill>
                  <a:srgbClr val="4948B6"/>
                </a:solidFill>
                <a:latin typeface="Aptos" panose="020B0004020202020204" pitchFamily="34" charset="0"/>
              </a:rPr>
              <a:t>Students</a:t>
            </a:r>
            <a:r>
              <a:rPr lang="pt-BR" dirty="0">
                <a:solidFill>
                  <a:srgbClr val="4948B6"/>
                </a:solidFill>
                <a:latin typeface="Aptos" panose="020B0004020202020204" pitchFamily="34" charset="0"/>
              </a:rPr>
              <a:t> </a:t>
            </a:r>
            <a:endParaRPr lang="en-US" dirty="0">
              <a:solidFill>
                <a:srgbClr val="4948B6"/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555E1-8579-12BF-5992-A87D00DF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310" y="1426966"/>
            <a:ext cx="11189379" cy="4669034"/>
          </a:xfrm>
          <a:prstGeom prst="rect">
            <a:avLst/>
          </a:prstGeom>
          <a:effectLst>
            <a:reflection stA="5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9015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40B2C9-BEC0-9AD9-268A-F8F601CC54F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48193" y="1947318"/>
            <a:ext cx="5434149" cy="4190047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The enlarged cursor/mouse is selected in Student Registration prior to the student logging into the test. </a:t>
            </a:r>
          </a:p>
          <a:p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Students with this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tool</a:t>
            </a: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may select the size and color of the mouse pointer at any time during the test. Students do NOT need to log out.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56F7AE-CA90-193A-E77D-8F50A6808A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8193" y="383978"/>
            <a:ext cx="10515600" cy="1042988"/>
          </a:xfrm>
        </p:spPr>
        <p:txBody>
          <a:bodyPr/>
          <a:lstStyle/>
          <a:p>
            <a:r>
              <a:rPr lang="pt-BR">
                <a:solidFill>
                  <a:srgbClr val="4948B6"/>
                </a:solidFill>
                <a:latin typeface="Aptos" panose="020B0004020202020204" pitchFamily="34" charset="0"/>
              </a:rPr>
              <a:t>Enlarged Cursor (SR) </a:t>
            </a:r>
            <a:endParaRPr lang="en-US">
              <a:solidFill>
                <a:srgbClr val="4948B6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4C73D-AEDB-2BE5-748C-BD9AE93E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112"/>
          <a:stretch/>
        </p:blipFill>
        <p:spPr>
          <a:xfrm>
            <a:off x="6313715" y="2455171"/>
            <a:ext cx="5000643" cy="19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10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C70113-95B0-B94F-1D6A-0E9B51ED4E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0326" y="365125"/>
            <a:ext cx="9975273" cy="1042988"/>
          </a:xfrm>
        </p:spPr>
        <p:txBody>
          <a:bodyPr/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Highlighter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0E483-561E-9E03-6253-4A36A4E4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560"/>
          <a:stretch/>
        </p:blipFill>
        <p:spPr>
          <a:xfrm>
            <a:off x="845123" y="1546659"/>
            <a:ext cx="9767459" cy="412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6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82A93-591C-3412-ACF2-3FE29B5090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8209" y="81701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</a:rPr>
              <a:t>Color Contrast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101CEF-4936-F55E-500A-9441B10C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71"/>
          <a:stretch/>
        </p:blipFill>
        <p:spPr>
          <a:xfrm>
            <a:off x="926780" y="1124689"/>
            <a:ext cx="10094155" cy="50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5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D307C-4048-5AF1-F498-F4072A575E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3047" y="0"/>
            <a:ext cx="10515600" cy="1042988"/>
          </a:xfrm>
        </p:spPr>
        <p:txBody>
          <a:bodyPr/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Line Reader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37DE1A-0951-A002-B077-8EC61A786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48"/>
          <a:stretch/>
        </p:blipFill>
        <p:spPr>
          <a:xfrm>
            <a:off x="359228" y="1162731"/>
            <a:ext cx="11146649" cy="473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5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091920-4B08-FE78-1971-D803CA6B09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499" y="0"/>
            <a:ext cx="10515600" cy="1042988"/>
          </a:xfrm>
        </p:spPr>
        <p:txBody>
          <a:bodyPr/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Answer Eliminator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FA19E-0436-EC79-F9B3-B273A7F6A9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85" r="2485"/>
          <a:stretch/>
        </p:blipFill>
        <p:spPr>
          <a:xfrm>
            <a:off x="1029109" y="1042988"/>
            <a:ext cx="10004494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68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DB37-5429-AC6D-B559-E95BB211C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8839B0-C647-8398-A92F-16247254F4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499" y="0"/>
            <a:ext cx="10515600" cy="1042988"/>
          </a:xfrm>
        </p:spPr>
        <p:txBody>
          <a:bodyPr/>
          <a:lstStyle/>
          <a:p>
            <a:r>
              <a:rPr lang="en-US">
                <a:solidFill>
                  <a:srgbClr val="4948B6"/>
                </a:solidFill>
              </a:rPr>
              <a:t>Masking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68C2E-730A-9C28-411A-5D9E012F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10633" r="-1161"/>
          <a:stretch/>
        </p:blipFill>
        <p:spPr>
          <a:xfrm>
            <a:off x="1077686" y="1194947"/>
            <a:ext cx="9633857" cy="44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7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6C74B-65A3-59F9-5D93-7433E99A0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E9D1-17FD-9682-A62A-7739838C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ptos" panose="020B00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1E3CF-446B-2E14-7112-66A4ACCB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ptos" panose="020B0004020202020204" pitchFamily="34" charset="0"/>
              </a:rPr>
              <a:t>Use the Q&amp;A feature to ask a question.  </a:t>
            </a:r>
          </a:p>
          <a:p>
            <a:pPr marL="800100" lvl="1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We will answer some questions aloud at specified times during this training session, and we will email the Q&amp;A afterwards.</a:t>
            </a:r>
          </a:p>
          <a:p>
            <a:pPr marL="800100" lvl="1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Type your questions anytime, but we may not answer them in real time as some questions may be covered during the presentation. </a:t>
            </a:r>
          </a:p>
          <a:p>
            <a:pPr marL="800100" lvl="1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Use the thumbs-up icon to “upvote” someone else’s question. </a:t>
            </a:r>
          </a:p>
          <a:p>
            <a:pPr marL="800100" lvl="1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Email student-specific questions to </a:t>
            </a:r>
            <a:r>
              <a:rPr lang="en-US" sz="2800" dirty="0">
                <a:latin typeface="Aptos" panose="020B0004020202020204" pitchFamily="34" charset="0"/>
                <a:hlinkClick r:id="rId2"/>
              </a:rPr>
              <a:t>mcas@mass.gov</a:t>
            </a:r>
            <a:r>
              <a:rPr lang="en-US" sz="2800" dirty="0">
                <a:latin typeface="Aptos" panose="020B00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instead of asking here.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ptos" panose="020B0004020202020204" pitchFamily="34" charset="0"/>
              </a:rPr>
              <a:t>This session is being recorded and will be available in about a week in the </a:t>
            </a:r>
            <a:r>
              <a:rPr lang="en-US" sz="3600" dirty="0">
                <a:latin typeface="Aptos" panose="020B0004020202020204" pitchFamily="34" charset="0"/>
                <a:hlinkClick r:id="rId3"/>
              </a:rPr>
              <a:t>MCAS Resource Center</a:t>
            </a:r>
            <a:r>
              <a:rPr lang="en-US" sz="3600" dirty="0">
                <a:latin typeface="Aptos" panose="020B0004020202020204" pitchFamily="34" charset="0"/>
              </a:rPr>
              <a:t>, along with the slides.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ptos" panose="020B0004020202020204" pitchFamily="34" charset="0"/>
              </a:rPr>
              <a:t>Closed captioning has been enabled for participants who need it. </a:t>
            </a:r>
          </a:p>
        </p:txBody>
      </p:sp>
    </p:spTree>
    <p:extLst>
      <p:ext uri="{BB962C8B-B14F-4D97-AF65-F5344CB8AC3E}">
        <p14:creationId xmlns:p14="http://schemas.microsoft.com/office/powerpoint/2010/main" val="1128792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1" y="2288346"/>
            <a:ext cx="10515600" cy="1093686"/>
          </a:xfrm>
        </p:spPr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368" y="3277155"/>
            <a:ext cx="6915705" cy="823326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ptos" panose="020B0004020202020204" pitchFamily="34" charset="0"/>
              </a:rPr>
              <a:t>Use the “Q&amp;A” feature to ask questions. 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34314B7-9A7A-4CA3-A616-00FC21CDC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FD7DEC-23CD-43F4-9881-CE1F7DD19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527" y="1860490"/>
            <a:ext cx="1650040" cy="10050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</a:extLst>
          </p:cNvPr>
          <p:cNvSpPr/>
          <p:nvPr/>
        </p:nvSpPr>
        <p:spPr>
          <a:xfrm>
            <a:off x="10105355" y="1924773"/>
            <a:ext cx="1003300" cy="95885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16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77203F-3CD5-6056-E2FA-ED6B857D9C1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652165"/>
              </p:ext>
            </p:extLst>
          </p:nvPr>
        </p:nvGraphicFramePr>
        <p:xfrm>
          <a:off x="623382" y="1132540"/>
          <a:ext cx="10945236" cy="496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5236">
                  <a:extLst>
                    <a:ext uri="{9D8B030D-6E8A-4147-A177-3AD203B41FA5}">
                      <a16:colId xmlns:a16="http://schemas.microsoft.com/office/drawing/2014/main" val="2995287741"/>
                    </a:ext>
                  </a:extLst>
                </a:gridCol>
              </a:tblGrid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Computer</a:t>
                      </a:r>
                      <a:r>
                        <a:rPr lang="en-US" sz="2200" b="1" baseline="0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 or Paper</a:t>
                      </a:r>
                      <a:endParaRPr lang="en-US" sz="2200" dirty="0">
                        <a:latin typeface="Aptos" panose="020B00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4829848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635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Small group test administration (up to 10 students)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7906309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Individual (one-to-one) test administration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6319360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Frequent supervised breaks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1529144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Test in separate location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524600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Seating in a specified area of room, including study carrel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6896648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Adaptive or specialized furniture or lighting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5415021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Noise buffer/noise-cancelling earmuffs/headphones (no music)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3805134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Familiar test administrator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5245557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Student reads test aloud to self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7603480"/>
                  </a:ext>
                </a:extLst>
              </a:tr>
              <a:tr h="3599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Specific time of day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651455"/>
                  </a:ext>
                </a:extLst>
              </a:tr>
              <a:tr h="97630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“Stop Testing” policy: </a:t>
                      </a:r>
                      <a:r>
                        <a:rPr lang="en-US" sz="2200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If student is not responding to test questions after 15</a:t>
                      </a:r>
                      <a:r>
                        <a:rPr lang="en-US" sz="2200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</a:t>
                      </a:r>
                      <a:r>
                        <a:rPr lang="en-US" sz="2200"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minutes, test administrator may ask if student is finished. If so, collect the student’s test materials. Student may sit quietly or be excused.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400738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38FFD2B-101D-CBB2-0B64-13916CE119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312" y="89552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Designated Accessibility Features (DF) </a:t>
            </a:r>
            <a:r>
              <a:rPr lang="en-US" sz="4000">
                <a:solidFill>
                  <a:srgbClr val="4948B6"/>
                </a:solidFill>
                <a:latin typeface="Aptos" panose="020B0004020202020204" pitchFamily="34" charset="0"/>
              </a:rPr>
              <a:t>for Any Student, at Principal’s Discretion</a:t>
            </a:r>
            <a:endParaRPr lang="en-US">
              <a:solidFill>
                <a:srgbClr val="4948B6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76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D36B2CB-F77F-8F61-04B9-77D6B96E405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0637650"/>
              </p:ext>
            </p:extLst>
          </p:nvPr>
        </p:nvGraphicFramePr>
        <p:xfrm>
          <a:off x="596322" y="998023"/>
          <a:ext cx="11160250" cy="538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125">
                  <a:extLst>
                    <a:ext uri="{9D8B030D-6E8A-4147-A177-3AD203B41FA5}">
                      <a16:colId xmlns:a16="http://schemas.microsoft.com/office/drawing/2014/main" val="1084747061"/>
                    </a:ext>
                  </a:extLst>
                </a:gridCol>
                <a:gridCol w="5580125">
                  <a:extLst>
                    <a:ext uri="{9D8B030D-6E8A-4147-A177-3AD203B41FA5}">
                      <a16:colId xmlns:a16="http://schemas.microsoft.com/office/drawing/2014/main" val="2800098329"/>
                    </a:ext>
                  </a:extLst>
                </a:gridCol>
              </a:tblGrid>
              <a:tr h="4489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Presentation Accommodations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874129"/>
                  </a:ext>
                </a:extLst>
              </a:tr>
              <a:tr h="41536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Computer-Based</a:t>
                      </a:r>
                      <a:endParaRPr lang="en-US" sz="20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Paper-Based</a:t>
                      </a:r>
                      <a:endParaRPr lang="en-US" sz="20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369207604"/>
                  </a:ext>
                </a:extLst>
              </a:tr>
              <a:tr h="853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Paper test, if unable to use computer </a:t>
                      </a:r>
                      <a:r>
                        <a:rPr lang="en-US" sz="2000" b="0" i="1" kern="120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000" b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N/A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673532"/>
                  </a:ext>
                </a:extLst>
              </a:tr>
              <a:tr h="477949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Large print test </a:t>
                      </a:r>
                      <a:r>
                        <a:rPr lang="en-US" sz="2000" b="0" i="1" kern="120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000" b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56410"/>
                  </a:ext>
                </a:extLst>
              </a:tr>
              <a:tr h="85348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Screen reader only for student who is blind and uses a school owned program </a:t>
                      </a:r>
                      <a:r>
                        <a:rPr lang="en-US" sz="2000" b="0" i="1" kern="1200" dirty="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000" b="0" dirty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Braille test </a:t>
                      </a:r>
                      <a:r>
                        <a:rPr lang="en-US" sz="2000" b="0" i="1" kern="120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000" b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64756"/>
                  </a:ext>
                </a:extLst>
              </a:tr>
              <a:tr h="853480">
                <a:tc>
                  <a:txBody>
                    <a:bodyPr/>
                    <a:lstStyle/>
                    <a:p>
                      <a:r>
                        <a:rPr lang="en-US" sz="2000" b="0" u="none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Text-to-Speech or </a:t>
                      </a:r>
                      <a:r>
                        <a:rPr lang="en-US" sz="2000" b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Human read-aloud for Math, STE, or Civics </a:t>
                      </a:r>
                      <a:r>
                        <a:rPr lang="en-US" sz="2000" b="0" i="1" kern="120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000" b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Human read-aloud for Math, STE, or Civics </a:t>
                      </a:r>
                      <a:r>
                        <a:rPr lang="en-US" sz="2000" b="0" i="1" kern="1200" dirty="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000" b="0" dirty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04301"/>
                  </a:ext>
                </a:extLst>
              </a:tr>
              <a:tr h="967718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Human signer for Math, STE, Civics and </a:t>
                      </a:r>
                      <a:r>
                        <a:rPr lang="en-US" sz="2000" b="0" u="sng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test questions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 only for ELA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or ASL test forms available of grade 10 math and June Science </a:t>
                      </a:r>
                      <a:r>
                        <a:rPr lang="en-US" sz="2000" b="0" i="1" kern="1200" dirty="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Human signer for Math, STE, Civics and </a:t>
                      </a:r>
                      <a:r>
                        <a:rPr lang="en-US" sz="2000" b="0" u="sng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test questions</a:t>
                      </a:r>
                      <a:r>
                        <a:rPr lang="en-US" sz="2000" b="0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 only for ELA </a:t>
                      </a:r>
                      <a:r>
                        <a:rPr lang="en-US" sz="2000" b="0" i="1" kern="1200" dirty="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000" b="0" dirty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93662"/>
                  </a:ext>
                </a:extLst>
              </a:tr>
              <a:tr h="4779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Test administrator helps student track test items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34496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D96499D-984E-C7FC-04F7-6597CD48C7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254" y="92146"/>
            <a:ext cx="11907982" cy="10429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948B6"/>
                </a:solidFill>
                <a:latin typeface="Aptos" panose="020B0004020202020204" pitchFamily="34" charset="0"/>
              </a:rPr>
              <a:t>Accommodations for Students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3214950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BC122D-206A-455B-CABF-B6D38DE72AC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3175925"/>
              </p:ext>
            </p:extLst>
          </p:nvPr>
        </p:nvGraphicFramePr>
        <p:xfrm>
          <a:off x="789709" y="1130076"/>
          <a:ext cx="10612582" cy="4950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6291">
                  <a:extLst>
                    <a:ext uri="{9D8B030D-6E8A-4147-A177-3AD203B41FA5}">
                      <a16:colId xmlns:a16="http://schemas.microsoft.com/office/drawing/2014/main" val="2771659967"/>
                    </a:ext>
                  </a:extLst>
                </a:gridCol>
                <a:gridCol w="5306291">
                  <a:extLst>
                    <a:ext uri="{9D8B030D-6E8A-4147-A177-3AD203B41FA5}">
                      <a16:colId xmlns:a16="http://schemas.microsoft.com/office/drawing/2014/main" val="709730607"/>
                    </a:ext>
                  </a:extLst>
                </a:gridCol>
              </a:tblGrid>
              <a:tr h="4218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Response Accommodations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606631"/>
                  </a:ext>
                </a:extLst>
              </a:tr>
              <a:tr h="27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Computer-Based</a:t>
                      </a:r>
                      <a:endParaRPr lang="en-US" sz="18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Paper-Based</a:t>
                      </a:r>
                      <a:endParaRPr lang="en-US" sz="18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2060978176"/>
                  </a:ext>
                </a:extLst>
              </a:tr>
              <a:tr h="5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Department-provided ELA graphic organizer or Math/STE reference sheets </a:t>
                      </a:r>
                    </a:p>
                    <a:p>
                      <a:pPr algn="ctr"/>
                      <a:r>
                        <a:rPr lang="en-US" sz="1800" b="0" dirty="0">
                          <a:latin typeface="Aptos" panose="020B0004020202020204" pitchFamily="34" charset="0"/>
                          <a:cs typeface="Arial" panose="020B0604020202020204" pitchFamily="34" charset="0"/>
                          <a:sym typeface="Symbol"/>
                        </a:rPr>
                        <a:t>(For STE, Customized reference sheet allowed, if approved by DESE</a:t>
                      </a:r>
                      <a:r>
                        <a:rPr lang="en-US" sz="1800" b="0" baseline="0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800" b="0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(SR)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(available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  <a:hlinkClick r:id="rId2"/>
                        </a:rPr>
                        <a:t>here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0" i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00854"/>
                  </a:ext>
                </a:extLst>
              </a:tr>
              <a:tr h="3653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Human scribe or speech-to-text device for Math/Science/Civics </a:t>
                      </a:r>
                      <a:r>
                        <a:rPr lang="en-US" sz="1800" b="0" i="1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(SR)</a:t>
                      </a:r>
                      <a:endParaRPr lang="en-US" sz="1800" b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543141"/>
                  </a:ext>
                </a:extLst>
              </a:tr>
              <a:tr h="753251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ptos" panose="020B0004020202020204" pitchFamily="34" charset="0"/>
                        </a:rPr>
                        <a:t>New for 2025: Word Prediction for Mathematics, Science, and Civics (</a:t>
                      </a:r>
                      <a:r>
                        <a:rPr lang="en-US" sz="1800" b="0" i="1">
                          <a:latin typeface="Aptos" panose="020B0004020202020204" pitchFamily="34" charset="0"/>
                        </a:rPr>
                        <a:t>not ELA</a:t>
                      </a:r>
                      <a:r>
                        <a:rPr lang="en-US" sz="1800" b="0">
                          <a:latin typeface="Aptos" panose="020B0004020202020204" pitchFamily="34" charset="0"/>
                        </a:rPr>
                        <a:t>) Note: See Appendix E </a:t>
                      </a:r>
                      <a:r>
                        <a:rPr lang="en-US" sz="1800" b="0">
                          <a:latin typeface="Aptos" panose="020B0004020202020204" pitchFamily="34" charset="0"/>
                          <a:hlinkClick r:id="rId3"/>
                        </a:rPr>
                        <a:t>Accessibility and Accommodations Manual</a:t>
                      </a:r>
                      <a:r>
                        <a:rPr lang="en-US" sz="1800" b="0">
                          <a:latin typeface="Aptos" panose="020B0004020202020204" pitchFamily="34" charset="0"/>
                        </a:rPr>
                        <a:t>. </a:t>
                      </a:r>
                      <a:r>
                        <a:rPr lang="en-US" sz="1800" b="0" i="1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(SR)</a:t>
                      </a:r>
                      <a:endParaRPr lang="en-US" sz="1800" b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143877"/>
                  </a:ext>
                </a:extLst>
              </a:tr>
              <a:tr h="428897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ptos"/>
                          <a:cs typeface="Arial"/>
                        </a:rPr>
                        <a:t>Answers recorded in test booklet or special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77160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Typed responses </a:t>
                      </a:r>
                      <a:r>
                        <a:rPr lang="en-US" sz="1800" b="0" i="1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(SR)</a:t>
                      </a:r>
                      <a:endParaRPr lang="en-US" sz="1800" b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(Transcription not needed)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656587"/>
                  </a:ext>
                </a:extLst>
              </a:tr>
              <a:tr h="4218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Responses recorded (audio or video), then transcribed by student during playback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71882"/>
                  </a:ext>
                </a:extLst>
              </a:tr>
              <a:tr h="4218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Monitor placement of test responses </a:t>
                      </a:r>
                      <a:endParaRPr lang="en-US" sz="1800" b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525868"/>
                  </a:ext>
                </a:extLst>
              </a:tr>
              <a:tr h="4218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Braille writer, note-taker, or refreshable Braille display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187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3C47A87-30E0-A8BD-9408-10F780BEF9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109" y="0"/>
            <a:ext cx="12011891" cy="10429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948B6"/>
                </a:solidFill>
                <a:latin typeface="Aptos" panose="020B0004020202020204" pitchFamily="34" charset="0"/>
              </a:rPr>
              <a:t>Accommodations for Students with Disabilities (Continued)</a:t>
            </a:r>
          </a:p>
        </p:txBody>
      </p:sp>
    </p:spTree>
    <p:extLst>
      <p:ext uri="{BB962C8B-B14F-4D97-AF65-F5344CB8AC3E}">
        <p14:creationId xmlns:p14="http://schemas.microsoft.com/office/powerpoint/2010/main" val="2046081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F18922-2E0D-DBE1-763C-EF79C3000B5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397760"/>
              </p:ext>
            </p:extLst>
          </p:nvPr>
        </p:nvGraphicFramePr>
        <p:xfrm>
          <a:off x="554176" y="1245898"/>
          <a:ext cx="11139060" cy="460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060">
                  <a:extLst>
                    <a:ext uri="{9D8B030D-6E8A-4147-A177-3AD203B41FA5}">
                      <a16:colId xmlns:a16="http://schemas.microsoft.com/office/drawing/2014/main" val="781508356"/>
                    </a:ext>
                  </a:extLst>
                </a:gridCol>
              </a:tblGrid>
              <a:tr h="510044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Computer and Paper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3634030"/>
                  </a:ext>
                </a:extLst>
              </a:tr>
              <a:tr h="510044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Text-to-speech/Human reader for ELA </a:t>
                      </a:r>
                      <a:r>
                        <a:rPr lang="en-US" sz="2200" b="0" i="1" kern="120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200" b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406"/>
                  </a:ext>
                </a:extLst>
              </a:tr>
              <a:tr h="510044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Signing the ELA reading passages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200" b="0" dirty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0238354"/>
                  </a:ext>
                </a:extLst>
              </a:tr>
              <a:tr h="61752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Scribe responses or speech-to-text for ELA </a:t>
                      </a:r>
                      <a:r>
                        <a:rPr lang="en-US" sz="2200" b="0" i="1" kern="120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985766"/>
                  </a:ext>
                </a:extLst>
              </a:tr>
              <a:tr h="9715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Calculator or other mathematics tool,</a:t>
                      </a:r>
                      <a:r>
                        <a:rPr lang="en-US" sz="2200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device,</a:t>
                      </a:r>
                      <a:r>
                        <a:rPr lang="en-US" sz="2200" b="1" kern="1200" baseline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 or manipulatives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on noncalculator session of Math </a:t>
                      </a:r>
                      <a:r>
                        <a:rPr lang="en-US" sz="2200" b="0" i="1" kern="120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200" b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736764"/>
                  </a:ext>
                </a:extLst>
              </a:tr>
              <a:tr h="971511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Spell-checker for ELA  </a:t>
                      </a:r>
                      <a:r>
                        <a:rPr lang="en-US" sz="2200" b="0" i="1" kern="120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200" b="0" kern="120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(Note: available to </a:t>
                      </a:r>
                      <a:r>
                        <a:rPr lang="en-US" sz="2200" b="0" u="sng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2200" b="0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 students for Math, STE, and Civics)</a:t>
                      </a:r>
                      <a:endParaRPr lang="en-US" sz="2200" b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665749"/>
                  </a:ext>
                </a:extLst>
              </a:tr>
              <a:tr h="510044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Word prediction for ELA  </a:t>
                      </a:r>
                      <a:r>
                        <a:rPr lang="en-US" sz="2200" b="0" i="1" kern="120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200" b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8420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EDF82ED-352E-F4BB-5CD7-B5902A4F93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691" y="154463"/>
            <a:ext cx="10515600" cy="10429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948B6"/>
                </a:solidFill>
                <a:latin typeface="Aptos" panose="020B0004020202020204" pitchFamily="34" charset="0"/>
              </a:rPr>
              <a:t>Special Access Accommodations</a:t>
            </a:r>
            <a:endParaRPr lang="en-US" sz="4000" i="1" dirty="0">
              <a:solidFill>
                <a:srgbClr val="4948B6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98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3A5243-B207-7056-94A6-ABA9BE3DE2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0165" y="1578408"/>
            <a:ext cx="11118272" cy="445871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ptos" panose="020B0004020202020204" pitchFamily="34" charset="0"/>
              </a:rPr>
              <a:t>Special Access Accommodations may be provided only to a limited number of students who: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Demonstrated substantial deficits in reading, calculating, writing, or spelling 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AND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Receive ongoing intervention for these skills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These students must require the supports consistently access classroom work.</a:t>
            </a:r>
          </a:p>
          <a:p>
            <a:r>
              <a:rPr lang="en-US" dirty="0">
                <a:latin typeface="Aptos" panose="020B0004020202020204" pitchFamily="34" charset="0"/>
              </a:rPr>
              <a:t>Special </a:t>
            </a:r>
            <a:r>
              <a:rPr lang="en-US">
                <a:latin typeface="Aptos" panose="020B0004020202020204" pitchFamily="34" charset="0"/>
              </a:rPr>
              <a:t>Access Accommodations </a:t>
            </a:r>
            <a:r>
              <a:rPr lang="en-US" dirty="0">
                <a:latin typeface="Aptos" panose="020B0004020202020204" pitchFamily="34" charset="0"/>
              </a:rPr>
              <a:t>may not be provided if student is simply performing “below grade level.”</a:t>
            </a:r>
          </a:p>
          <a:p>
            <a:r>
              <a:rPr lang="en-US" dirty="0">
                <a:latin typeface="Aptos" panose="020B0004020202020204" pitchFamily="34" charset="0"/>
              </a:rPr>
              <a:t>Scores may be invalidated if ineligible students are provided Special Access Accommodations.</a:t>
            </a:r>
          </a:p>
          <a:p>
            <a:r>
              <a:rPr lang="en-US" dirty="0">
                <a:latin typeface="Aptos" panose="020B0004020202020204" pitchFamily="34" charset="0"/>
              </a:rPr>
              <a:t>Use of Special Access Accommodations will be reported with a notation on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Parent/Guardian Reports 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School and District Rosters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58F51-A832-38C8-518C-38EDB7A0C3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0165" y="299388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948B6"/>
                </a:solidFill>
                <a:latin typeface="Aptos" panose="020B0004020202020204" pitchFamily="34" charset="0"/>
              </a:rPr>
              <a:t>Criteria for Providing Special Access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357501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5C600-A085-4DD0-AD91-655236D57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ptos" panose="020B0004020202020204" pitchFamily="34" charset="0"/>
              </a:rPr>
              <a:t>Do students need their own software/web-application for text-to-speech, speech-to-text or word prediction MCAS CBT accommodations?</a:t>
            </a: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ptos" panose="020B0004020202020204" pitchFamily="34" charset="0"/>
              </a:rPr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ptos" panose="020B0004020202020204" pitchFamily="34" charset="0"/>
              </a:rPr>
              <a:t>No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74FB84-D671-4BE0-B743-3AFE0C2F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Poll Question</a:t>
            </a:r>
          </a:p>
        </p:txBody>
      </p:sp>
    </p:spTree>
    <p:extLst>
      <p:ext uri="{BB962C8B-B14F-4D97-AF65-F5344CB8AC3E}">
        <p14:creationId xmlns:p14="http://schemas.microsoft.com/office/powerpoint/2010/main" val="3827956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EE255-C580-7517-0EC3-715A369AF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748B-15F8-68F1-8903-6267409FD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7681F-ABF6-0097-9351-FF05FD9C89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8952" y="968375"/>
            <a:ext cx="10594095" cy="5049837"/>
          </a:xfrm>
        </p:spPr>
        <p:txBody>
          <a:bodyPr/>
          <a:lstStyle/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Text-to-speech</a:t>
            </a:r>
          </a:p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Spell-checker</a:t>
            </a:r>
            <a:endParaRPr lang="en-US" sz="4000" dirty="0">
              <a:solidFill>
                <a:srgbClr val="000000"/>
              </a:solidFill>
            </a:endParaRPr>
          </a:p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Speech-to-text</a:t>
            </a:r>
          </a:p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Word prediction </a:t>
            </a:r>
          </a:p>
        </p:txBody>
      </p:sp>
    </p:spTree>
    <p:extLst>
      <p:ext uri="{BB962C8B-B14F-4D97-AF65-F5344CB8AC3E}">
        <p14:creationId xmlns:p14="http://schemas.microsoft.com/office/powerpoint/2010/main" val="235475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281916-43E9-4D49-8BFE-C016C4D9D0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8991" y="64209"/>
            <a:ext cx="10515600" cy="1042988"/>
          </a:xfrm>
        </p:spPr>
        <p:txBody>
          <a:bodyPr/>
          <a:lstStyle/>
          <a:p>
            <a:r>
              <a:rPr lang="en-US">
                <a:solidFill>
                  <a:srgbClr val="4948B6"/>
                </a:solidFill>
              </a:rPr>
              <a:t>Text-to-Speech (SR)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41B8E-AB82-A9AF-D0F1-80547E698C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52" t="10714" r="20069" b="47884"/>
          <a:stretch/>
        </p:blipFill>
        <p:spPr>
          <a:xfrm>
            <a:off x="0" y="1049062"/>
            <a:ext cx="12011290" cy="3568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B4C9A-9492-9294-725F-2010BD6024EB}"/>
              </a:ext>
            </a:extLst>
          </p:cNvPr>
          <p:cNvSpPr txBox="1"/>
          <p:nvPr/>
        </p:nvSpPr>
        <p:spPr>
          <a:xfrm>
            <a:off x="7371771" y="187896"/>
            <a:ext cx="298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ptos" panose="020B0004020202020204" pitchFamily="34" charset="0"/>
              </a:rPr>
              <a:t>Text-to-Speech</a:t>
            </a:r>
            <a:r>
              <a:rPr lang="en-US" sz="2000">
                <a:latin typeface="Aptos" panose="020B0004020202020204" pitchFamily="34" charset="0"/>
              </a:rPr>
              <a:t> </a:t>
            </a:r>
            <a:r>
              <a:rPr lang="en-US" sz="2000" b="1">
                <a:latin typeface="Aptos" panose="020B0004020202020204" pitchFamily="34" charset="0"/>
              </a:rPr>
              <a:t>Selector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AE66C-CD6A-7BE9-8918-10433123D0B7}"/>
              </a:ext>
            </a:extLst>
          </p:cNvPr>
          <p:cNvSpPr txBox="1"/>
          <p:nvPr/>
        </p:nvSpPr>
        <p:spPr>
          <a:xfrm>
            <a:off x="10359705" y="460077"/>
            <a:ext cx="15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ptos" panose="020B0004020202020204" pitchFamily="34" charset="0"/>
              </a:rPr>
              <a:t>Play/Pause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D76FC-F841-9600-53C8-087D1ED5F08A}"/>
              </a:ext>
            </a:extLst>
          </p:cNvPr>
          <p:cNvSpPr txBox="1"/>
          <p:nvPr/>
        </p:nvSpPr>
        <p:spPr>
          <a:xfrm>
            <a:off x="11036802" y="1059231"/>
            <a:ext cx="165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ptos" panose="020B0004020202020204" pitchFamily="34" charset="0"/>
              </a:rPr>
              <a:t>Speech Settings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B5BEC5-DFFF-0036-A125-85423EA20D3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8842852" y="588006"/>
            <a:ext cx="22886" cy="47230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D6861E-70C5-7ECB-9DDF-3B7D3FD01C76}"/>
              </a:ext>
            </a:extLst>
          </p:cNvPr>
          <p:cNvCxnSpPr>
            <a:cxnSpLocks/>
          </p:cNvCxnSpPr>
          <p:nvPr/>
        </p:nvCxnSpPr>
        <p:spPr>
          <a:xfrm flipH="1">
            <a:off x="9634353" y="743085"/>
            <a:ext cx="725352" cy="49304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55154E-3DA8-CF01-2DB9-F2DCAE361FD3}"/>
              </a:ext>
            </a:extLst>
          </p:cNvPr>
          <p:cNvCxnSpPr>
            <a:cxnSpLocks/>
          </p:cNvCxnSpPr>
          <p:nvPr/>
        </p:nvCxnSpPr>
        <p:spPr>
          <a:xfrm flipH="1">
            <a:off x="10664296" y="1413174"/>
            <a:ext cx="564541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000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E395F9-E350-6D4F-0CC7-9091BA403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0205" y="369553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Spell-Checker (SR)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DD496-756A-657A-0A4F-D1198A5D5749}"/>
              </a:ext>
            </a:extLst>
          </p:cNvPr>
          <p:cNvSpPr txBox="1"/>
          <p:nvPr/>
        </p:nvSpPr>
        <p:spPr>
          <a:xfrm>
            <a:off x="9509463" y="1246908"/>
            <a:ext cx="24118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latin typeface="Aptos" panose="020B0004020202020204" pitchFamily="34" charset="0"/>
            </a:endParaRPr>
          </a:p>
          <a:p>
            <a:r>
              <a:rPr lang="en-US" sz="2800">
                <a:latin typeface="Aptos" panose="020B0004020202020204" pitchFamily="34" charset="0"/>
              </a:rPr>
              <a:t>Spell-checker is automatically available for Math, Science and Civics.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CD260-1E87-4B7D-FBE4-3A8A7193D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09" r="30227" b="16559"/>
          <a:stretch/>
        </p:blipFill>
        <p:spPr>
          <a:xfrm>
            <a:off x="430205" y="1246908"/>
            <a:ext cx="9079258" cy="46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3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ptos" panose="020B0004020202020204" pitchFamily="34" charset="0"/>
              </a:rPr>
              <a:t>Slides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ptos" panose="020B0004020202020204" pitchFamily="34" charset="0"/>
              </a:rPr>
              <a:t>Slides were emailed to participants before this session from </a:t>
            </a:r>
            <a:r>
              <a:rPr lang="en-US" sz="3200" dirty="0">
                <a:solidFill>
                  <a:schemeClr val="tx1"/>
                </a:solidFill>
                <a:latin typeface="Aptos" panose="020B0004020202020204" pitchFamily="34" charset="0"/>
                <a:hlinkClick r:id="rId2"/>
              </a:rPr>
              <a:t>MCASevents@cognia.org</a:t>
            </a:r>
            <a:r>
              <a:rPr lang="en-US" sz="3200" dirty="0">
                <a:solidFill>
                  <a:schemeClr val="tx1"/>
                </a:solidFill>
                <a:latin typeface="Aptos" panose="020B00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ptos" panose="020B0004020202020204" pitchFamily="34" charset="0"/>
              </a:rPr>
              <a:t>Slides are now being posted in the chat.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If you cannot access the slides in the chat, ask in the Q&amp;A.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After the session, we will send the slides again to participants, and they will be posted in the MCAS Resource Center along with the recording. </a:t>
            </a:r>
            <a:endParaRPr lang="en-US" sz="3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66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5C5B5-D5A3-29A0-61EC-3E10E3D33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E5561C-F694-2271-0015-650D756E11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0205" y="369553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Speech-to-text (SR)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94643-9F40-A30D-F699-E2C02D3A2C13}"/>
              </a:ext>
            </a:extLst>
          </p:cNvPr>
          <p:cNvSpPr txBox="1"/>
          <p:nvPr/>
        </p:nvSpPr>
        <p:spPr>
          <a:xfrm>
            <a:off x="8271161" y="881068"/>
            <a:ext cx="35883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Student must be tested in separated space.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Student should be familiar with speech-to-text prior to providing as an accommodation.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Standard accommodation for available for Math, Science, and Civics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8A40BB-90C6-516A-B6DB-DC43DA7F2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97" r="37045" b="16126"/>
          <a:stretch/>
        </p:blipFill>
        <p:spPr>
          <a:xfrm>
            <a:off x="430205" y="1552822"/>
            <a:ext cx="7675418" cy="418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1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169A38-063D-7C25-9F1A-2B5F393D47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611" y="406038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Word Prediction (SR)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A4577E-C359-0557-3898-C53EB21C5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11" y="1457179"/>
            <a:ext cx="4216919" cy="44397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FFCD92-6715-93D8-55CC-CCC8665AB1FA}"/>
              </a:ext>
            </a:extLst>
          </p:cNvPr>
          <p:cNvSpPr txBox="1"/>
          <p:nvPr/>
        </p:nvSpPr>
        <p:spPr>
          <a:xfrm>
            <a:off x="5140037" y="1424355"/>
            <a:ext cx="61929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As student types, a choice of words becomes available.</a:t>
            </a:r>
          </a:p>
          <a:p>
            <a:endParaRPr lang="en-US" sz="28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Student should have prior experience using word prediction prior to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Standard accommodation available for Math, Science, and Civics</a:t>
            </a:r>
          </a:p>
        </p:txBody>
      </p:sp>
    </p:spTree>
    <p:extLst>
      <p:ext uri="{BB962C8B-B14F-4D97-AF65-F5344CB8AC3E}">
        <p14:creationId xmlns:p14="http://schemas.microsoft.com/office/powerpoint/2010/main" val="4289634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BFF594-13D0-E2A0-EB2D-1A18873D59C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4156441"/>
              </p:ext>
            </p:extLst>
          </p:nvPr>
        </p:nvGraphicFramePr>
        <p:xfrm>
          <a:off x="637544" y="1158730"/>
          <a:ext cx="10885973" cy="4913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973">
                  <a:extLst>
                    <a:ext uri="{9D8B030D-6E8A-4147-A177-3AD203B41FA5}">
                      <a16:colId xmlns:a16="http://schemas.microsoft.com/office/drawing/2014/main" val="3455831791"/>
                    </a:ext>
                  </a:extLst>
                </a:gridCol>
              </a:tblGrid>
              <a:tr h="46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Computer and Paper</a:t>
                      </a:r>
                      <a:endParaRPr lang="en-US" sz="2200" dirty="0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595997"/>
                  </a:ext>
                </a:extLst>
              </a:tr>
              <a:tr h="832144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Approved Bilingual Word-to-Word Dictionary or Glossary                             </a:t>
                      </a:r>
                      <a:br>
                        <a:rPr lang="en-US" sz="2200" b="1" u="none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200" b="0" u="none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(also available for Former English Learners)</a:t>
                      </a:r>
                      <a:endParaRPr lang="en-US" sz="2200" b="0" u="none" dirty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81862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Paper-based Test </a:t>
                      </a:r>
                      <a:r>
                        <a:rPr lang="en-US" sz="2200" b="0" i="1" kern="120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200" b="1" i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873938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Text-to-speech/human reader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for Math, Science, and Civics (in English)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200" b="0" i="1" dirty="0">
                        <a:solidFill>
                          <a:srgbClr val="FF0000"/>
                        </a:solidFill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57703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Scribe/Speech-to-text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for Math, Science, Civics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200" b="0" dirty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27089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Word Prediction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for Math, Science, Civics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200" b="0" dirty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30462"/>
                  </a:ext>
                </a:extLst>
              </a:tr>
              <a:tr h="832144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Spanish/English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edition of Math, Science and Civics </a:t>
                      </a:r>
                      <a:br>
                        <a:rPr lang="en-US" sz="22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if enrolled for less than 3 years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(SR)</a:t>
                      </a:r>
                      <a:endParaRPr lang="en-US" sz="2200" b="0" dirty="0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93769"/>
                  </a:ext>
                </a:extLst>
              </a:tr>
              <a:tr h="453018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Read aloud/repeat/clarify</a:t>
                      </a:r>
                      <a:r>
                        <a:rPr lang="en-US" sz="2200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test </a:t>
                      </a:r>
                      <a:r>
                        <a:rPr lang="en-US" sz="2200" b="1" u="sng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directions</a:t>
                      </a:r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 in student’s native language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808279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“Stop testing” policy</a:t>
                      </a:r>
                      <a:endParaRPr lang="en-US" sz="2200" b="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7737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71A2154-272B-1589-21F3-5C75983F2E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773" y="115743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Accommodations for English Learners (ELs)</a:t>
            </a:r>
          </a:p>
        </p:txBody>
      </p:sp>
    </p:spTree>
    <p:extLst>
      <p:ext uri="{BB962C8B-B14F-4D97-AF65-F5344CB8AC3E}">
        <p14:creationId xmlns:p14="http://schemas.microsoft.com/office/powerpoint/2010/main" val="484112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C84C2-6A9C-807E-B80F-72BB9B0A72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3236" y="1385454"/>
            <a:ext cx="11374727" cy="4496233"/>
          </a:xfrm>
        </p:spPr>
        <p:txBody>
          <a:bodyPr>
            <a:normAutofit fontScale="77500" lnSpcReduction="20000"/>
          </a:bodyPr>
          <a:lstStyle/>
          <a:p>
            <a:pPr marL="914400" lvl="2" indent="0">
              <a:buNone/>
            </a:pPr>
            <a:r>
              <a:rPr lang="en-US" sz="2800" b="1">
                <a:solidFill>
                  <a:srgbClr val="FF0000"/>
                </a:solidFill>
                <a:latin typeface="Aptos" panose="020B0004020202020204" pitchFamily="34" charset="0"/>
              </a:rPr>
              <a:t>The following accommodations </a:t>
            </a:r>
            <a:r>
              <a:rPr lang="en-US" sz="2800" b="1" u="sng">
                <a:solidFill>
                  <a:srgbClr val="FF0000"/>
                </a:solidFill>
                <a:latin typeface="Aptos" panose="020B0004020202020204" pitchFamily="34" charset="0"/>
              </a:rPr>
              <a:t>must be assigned correctly before testing</a:t>
            </a:r>
            <a:r>
              <a:rPr lang="en-US" sz="2800" b="1">
                <a:solidFill>
                  <a:srgbClr val="FF0000"/>
                </a:solidFill>
                <a:latin typeface="Aptos" panose="020B0004020202020204" pitchFamily="34" charset="0"/>
              </a:rPr>
              <a:t>. If not assigned correctly, a student’s test will need to be stopped and a new test will need to be set up, and the student may need to retake a portion of the test.</a:t>
            </a:r>
          </a:p>
          <a:p>
            <a:pPr marL="914400" lvl="2" indent="0">
              <a:buNone/>
            </a:pPr>
            <a:endParaRPr lang="en-US" sz="190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00"/>
                </a:solidFill>
                <a:latin typeface="Aptos" panose="020B0004020202020204" pitchFamily="34" charset="0"/>
              </a:rPr>
              <a:t>Form-dependent accommodations for CBT:</a:t>
            </a:r>
          </a:p>
          <a:p>
            <a:pPr lvl="2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ptos" panose="020B0004020202020204" pitchFamily="34" charset="0"/>
              </a:rPr>
              <a:t>ASL video (spring grade 10 Math and June high school Science)</a:t>
            </a:r>
          </a:p>
          <a:p>
            <a:pPr lvl="2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ptos" panose="020B0004020202020204" pitchFamily="34" charset="0"/>
              </a:rPr>
              <a:t>Compatible assistive technology</a:t>
            </a:r>
          </a:p>
          <a:p>
            <a:pPr lvl="2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ptos" panose="020B0004020202020204" pitchFamily="34" charset="0"/>
              </a:rPr>
              <a:t>Human read-aloud</a:t>
            </a:r>
          </a:p>
          <a:p>
            <a:pPr lvl="2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ptos" panose="020B0004020202020204" pitchFamily="34" charset="0"/>
              </a:rPr>
              <a:t>Human signer </a:t>
            </a:r>
          </a:p>
          <a:p>
            <a:pPr lvl="2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ptos" panose="020B0004020202020204" pitchFamily="34" charset="0"/>
              </a:rPr>
              <a:t>Screen reader</a:t>
            </a:r>
          </a:p>
          <a:p>
            <a:pPr lvl="2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ptos" panose="020B0004020202020204" pitchFamily="34" charset="0"/>
              </a:rPr>
              <a:t>Spanish/English (Math, Science, and Civics) 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60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00"/>
                </a:solidFill>
                <a:latin typeface="Aptos" panose="020B0004020202020204" pitchFamily="34" charset="0"/>
              </a:rPr>
              <a:t>Form-dependent accommodations for PBT:</a:t>
            </a:r>
          </a:p>
          <a:p>
            <a:pPr lvl="2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ptos" panose="020B0004020202020204" pitchFamily="34" charset="0"/>
              </a:rPr>
              <a:t>Large print</a:t>
            </a:r>
          </a:p>
          <a:p>
            <a:pPr lvl="2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ptos" panose="020B0004020202020204" pitchFamily="34" charset="0"/>
              </a:rPr>
              <a:t>Braille</a:t>
            </a:r>
          </a:p>
          <a:p>
            <a:pPr lvl="2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ptos" panose="020B0004020202020204" pitchFamily="34" charset="0"/>
              </a:rPr>
              <a:t>Spanish/English PBT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022FC5-421A-0EAF-1748-7860E0E986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144188"/>
            <a:ext cx="10515600" cy="104298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Form-Dependent Accommodations</a:t>
            </a:r>
          </a:p>
        </p:txBody>
      </p:sp>
      <p:pic>
        <p:nvPicPr>
          <p:cNvPr id="5" name="Graphic 4" descr="Warning icon">
            <a:extLst>
              <a:ext uri="{FF2B5EF4-FFF2-40B4-BE49-F238E27FC236}">
                <a16:creationId xmlns:a16="http://schemas.microsoft.com/office/drawing/2014/main" id="{9ECB529A-5876-40A8-B453-7ED96C969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37" y="861736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03CD5-A87A-D1E0-CC42-8AC06A2BDB72}"/>
              </a:ext>
            </a:extLst>
          </p:cNvPr>
          <p:cNvSpPr txBox="1"/>
          <p:nvPr/>
        </p:nvSpPr>
        <p:spPr>
          <a:xfrm>
            <a:off x="9074632" y="3149818"/>
            <a:ext cx="2742441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New for 2025: </a:t>
            </a:r>
          </a:p>
          <a:p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Text-to-speech is not a form-dependent accommodation. The accommodation can be added during testing if necessary, without voiding the student’s test. </a:t>
            </a:r>
          </a:p>
        </p:txBody>
      </p:sp>
    </p:spTree>
    <p:extLst>
      <p:ext uri="{BB962C8B-B14F-4D97-AF65-F5344CB8AC3E}">
        <p14:creationId xmlns:p14="http://schemas.microsoft.com/office/powerpoint/2010/main" val="602257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D184-5E55-6A1F-600E-CA08B87C5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5752"/>
            <a:ext cx="10515600" cy="3131507"/>
          </a:xfrm>
        </p:spPr>
        <p:txBody>
          <a:bodyPr>
            <a:normAutofit/>
          </a:bodyPr>
          <a:lstStyle/>
          <a:p>
            <a:r>
              <a:rPr lang="en-US"/>
              <a:t>5. Preparation for Testing</a:t>
            </a:r>
          </a:p>
        </p:txBody>
      </p:sp>
    </p:spTree>
    <p:extLst>
      <p:ext uri="{BB962C8B-B14F-4D97-AF65-F5344CB8AC3E}">
        <p14:creationId xmlns:p14="http://schemas.microsoft.com/office/powerpoint/2010/main" val="1125100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0278B-4343-4452-3142-3D0C52F6E1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599" y="1310880"/>
            <a:ext cx="11461173" cy="4800459"/>
          </a:xfrm>
        </p:spPr>
        <p:txBody>
          <a:bodyPr>
            <a:normAutofit/>
          </a:bodyPr>
          <a:lstStyle/>
          <a:p>
            <a:pPr lvl="1">
              <a:spcAft>
                <a:spcPts val="500"/>
              </a:spcAft>
            </a:pPr>
            <a:r>
              <a:rPr lang="en-US" dirty="0">
                <a:latin typeface="Aptos" panose="020B0004020202020204" pitchFamily="34" charset="0"/>
              </a:rPr>
              <a:t>Test coordinators can verify accommodations using the Export Students feature on the Student Registration page in the MCAS Portal. (</a:t>
            </a:r>
            <a:r>
              <a:rPr lang="en-US" b="1" dirty="0">
                <a:latin typeface="Aptos" panose="020B0004020202020204" pitchFamily="34" charset="0"/>
              </a:rPr>
              <a:t>Administration &gt; Student Registration &gt; Export Students</a:t>
            </a:r>
            <a:r>
              <a:rPr lang="en-US" dirty="0">
                <a:latin typeface="Aptos" panose="020B0004020202020204" pitchFamily="34" charset="0"/>
              </a:rPr>
              <a:t>) </a:t>
            </a:r>
          </a:p>
          <a:p>
            <a:pPr lvl="2">
              <a:spcAft>
                <a:spcPts val="500"/>
              </a:spcAft>
            </a:pPr>
            <a:r>
              <a:rPr lang="en-US" dirty="0">
                <a:latin typeface="Aptos" panose="020B0004020202020204" pitchFamily="34" charset="0"/>
              </a:rPr>
              <a:t>This will provide a .CSV file with all students and accommodations for the school. 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ptos" panose="020B0004020202020204" pitchFamily="34" charset="0"/>
              </a:rPr>
              <a:t>Test coordinators and test administrators can view assigned accommodated forms on the View Details/Student Logins page in the MCAS Portal. (</a:t>
            </a:r>
            <a:r>
              <a:rPr lang="en-US" b="1" dirty="0">
                <a:latin typeface="Aptos" panose="020B0004020202020204" pitchFamily="34" charset="0"/>
              </a:rPr>
              <a:t>Administration &gt; Test Scheduling &gt; select the scheduled test &gt; View Details/Student Logins</a:t>
            </a:r>
            <a:r>
              <a:rPr lang="en-US" dirty="0">
                <a:latin typeface="Aptos" panose="020B0004020202020204" pitchFamily="34" charset="0"/>
              </a:rPr>
              <a:t>)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ptos" panose="020B0004020202020204" pitchFamily="34" charset="0"/>
              </a:rPr>
              <a:t>Test coordinators and test administrators can view other assigned accommodations on the summary page that is provided with student logins. </a:t>
            </a:r>
          </a:p>
          <a:p>
            <a:pPr lvl="1">
              <a:spcAft>
                <a:spcPts val="500"/>
              </a:spcAft>
            </a:pPr>
            <a:r>
              <a:rPr lang="en-US" dirty="0">
                <a:latin typeface="Aptos" panose="020B0004020202020204" pitchFamily="34" charset="0"/>
              </a:rPr>
              <a:t>Individual student accommodations can be viewed on the Edit Students page in the MCAS Portal. (</a:t>
            </a:r>
            <a:r>
              <a:rPr lang="en-US" b="1" dirty="0">
                <a:latin typeface="Aptos" panose="020B0004020202020204" pitchFamily="34" charset="0"/>
              </a:rPr>
              <a:t>Administration &gt; Students &gt; search for the student &gt; Edit</a:t>
            </a:r>
            <a:r>
              <a:rPr lang="en-US" dirty="0">
                <a:latin typeface="Aptos" panose="020B0004020202020204" pitchFamily="34" charset="0"/>
              </a:rPr>
              <a:t>) </a:t>
            </a:r>
          </a:p>
          <a:p>
            <a:pPr marL="457200" lvl="1" indent="0">
              <a:spcAft>
                <a:spcPts val="500"/>
              </a:spcAft>
              <a:buNone/>
            </a:pPr>
            <a:endParaRPr lang="en-US" sz="2800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17144D-392B-683F-8E6E-487E753F6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599" y="365124"/>
            <a:ext cx="10515600" cy="10429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948B6"/>
                </a:solidFill>
              </a:rPr>
              <a:t>Ensuring Accommodations are Assigned</a:t>
            </a:r>
          </a:p>
        </p:txBody>
      </p:sp>
    </p:spTree>
    <p:extLst>
      <p:ext uri="{BB962C8B-B14F-4D97-AF65-F5344CB8AC3E}">
        <p14:creationId xmlns:p14="http://schemas.microsoft.com/office/powerpoint/2010/main" val="1799013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0278B-4343-4452-3142-3D0C52F6E1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599" y="1408112"/>
            <a:ext cx="11461173" cy="467056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ptos" panose="020B0004020202020204" pitchFamily="34" charset="0"/>
              </a:rPr>
              <a:t>Provide training to those who will provide accommodations.</a:t>
            </a:r>
          </a:p>
          <a:p>
            <a:pPr lvl="1">
              <a:spcAft>
                <a:spcPts val="500"/>
              </a:spcAft>
            </a:pPr>
            <a:r>
              <a:rPr lang="en-US" sz="2400" dirty="0">
                <a:latin typeface="Aptos" panose="020B0004020202020204" pitchFamily="34" charset="0"/>
              </a:rPr>
              <a:t>Test administrators</a:t>
            </a:r>
          </a:p>
          <a:p>
            <a:pPr lvl="1">
              <a:spcAft>
                <a:spcPts val="500"/>
              </a:spcAft>
            </a:pPr>
            <a:r>
              <a:rPr lang="en-US" sz="2400" dirty="0">
                <a:latin typeface="Aptos" panose="020B0004020202020204" pitchFamily="34" charset="0"/>
              </a:rPr>
              <a:t>Other professional staff</a:t>
            </a:r>
          </a:p>
          <a:p>
            <a:pPr>
              <a:spcAft>
                <a:spcPts val="500"/>
              </a:spcAft>
            </a:pPr>
            <a:r>
              <a:rPr lang="en-US" dirty="0">
                <a:latin typeface="Aptos" panose="020B0004020202020204" pitchFamily="34" charset="0"/>
              </a:rPr>
              <a:t>Develop plan to monitor accommodations that require 1:1 test administration.</a:t>
            </a:r>
          </a:p>
          <a:p>
            <a:pPr>
              <a:spcAft>
                <a:spcPts val="500"/>
              </a:spcAft>
            </a:pPr>
            <a:r>
              <a:rPr lang="en-US" sz="2800" dirty="0">
                <a:latin typeface="Aptos" panose="020B0004020202020204" pitchFamily="34" charset="0"/>
              </a:rPr>
              <a:t>Provide students opportunities to view </a:t>
            </a:r>
            <a:r>
              <a:rPr lang="en-US" sz="2800" b="1" dirty="0">
                <a:latin typeface="Aptos" panose="020B0004020202020204" pitchFamily="34" charset="0"/>
              </a:rPr>
              <a:t>Student Tutorial </a:t>
            </a:r>
            <a:r>
              <a:rPr lang="en-US" sz="2800" dirty="0">
                <a:latin typeface="Aptos" panose="020B0004020202020204" pitchFamily="34" charset="0"/>
              </a:rPr>
              <a:t>and take online </a:t>
            </a:r>
            <a:r>
              <a:rPr lang="en-US" sz="2800" b="1" dirty="0">
                <a:latin typeface="Aptos" panose="020B0004020202020204" pitchFamily="34" charset="0"/>
              </a:rPr>
              <a:t>Practice tests </a:t>
            </a:r>
            <a:r>
              <a:rPr lang="en-US" sz="2800" dirty="0">
                <a:latin typeface="Aptos" panose="020B0004020202020204" pitchFamily="34" charset="0"/>
              </a:rPr>
              <a:t>using accommodated format, if appropriate (</a:t>
            </a:r>
            <a:r>
              <a:rPr lang="en-US" sz="2800" i="1" dirty="0">
                <a:latin typeface="Aptos" panose="020B0004020202020204" pitchFamily="34" charset="0"/>
              </a:rPr>
              <a:t>expected mid-February</a:t>
            </a:r>
            <a:r>
              <a:rPr lang="en-US" sz="2800" dirty="0">
                <a:latin typeface="Aptos" panose="020B0004020202020204" pitchFamily="34" charset="0"/>
              </a:rPr>
              <a:t>).</a:t>
            </a:r>
          </a:p>
          <a:p>
            <a:pPr>
              <a:spcAft>
                <a:spcPts val="500"/>
              </a:spcAft>
            </a:pPr>
            <a:r>
              <a:rPr lang="en-US" i="0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Attend DESE </a:t>
            </a:r>
            <a:r>
              <a:rPr lang="en-US" dirty="0">
                <a:solidFill>
                  <a:srgbClr val="212529"/>
                </a:solidFill>
                <a:latin typeface="Aptos" panose="020B0004020202020204" pitchFamily="34" charset="0"/>
              </a:rPr>
              <a:t>Trainings listed on the </a:t>
            </a:r>
            <a:r>
              <a:rPr lang="en-US" dirty="0">
                <a:solidFill>
                  <a:srgbClr val="212529"/>
                </a:solidFill>
                <a:latin typeface="Aptos" panose="020B0004020202020204" pitchFamily="34" charset="0"/>
                <a:hlinkClick r:id="rId2"/>
              </a:rPr>
              <a:t>Training Opportunities</a:t>
            </a:r>
            <a:r>
              <a:rPr lang="en-US" dirty="0">
                <a:solidFill>
                  <a:srgbClr val="212529"/>
                </a:solidFill>
                <a:latin typeface="Aptos" panose="020B0004020202020204" pitchFamily="34" charset="0"/>
              </a:rPr>
              <a:t> webpage.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17144D-392B-683F-8E6E-487E753F6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599" y="365124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Preparing for Test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250617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2B58E-5FBA-6AF7-5619-B0A72F0498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1335" y="1619972"/>
            <a:ext cx="11340767" cy="4051300"/>
          </a:xfrm>
        </p:spPr>
        <p:txBody>
          <a:bodyPr>
            <a:normAutofit/>
          </a:bodyPr>
          <a:lstStyle/>
          <a:p>
            <a:r>
              <a:rPr lang="en-US" sz="3200">
                <a:latin typeface="Aptos" panose="020B0004020202020204" pitchFamily="34" charset="0"/>
              </a:rPr>
              <a:t>Untimed test sessions</a:t>
            </a:r>
          </a:p>
          <a:p>
            <a:r>
              <a:rPr lang="en-US" sz="3200">
                <a:latin typeface="Aptos" panose="020B0004020202020204" pitchFamily="34" charset="0"/>
              </a:rPr>
              <a:t>Blank scratch paper (including blank, lined, or graph paper)</a:t>
            </a:r>
          </a:p>
          <a:p>
            <a:r>
              <a:rPr lang="en-US" sz="3200">
                <a:latin typeface="Aptos" panose="020B0004020202020204" pitchFamily="34" charset="0"/>
              </a:rPr>
              <a:t>Assistance from test administrator, as needed, to navigate the computer-based testing platform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DBF5C5-5398-DE1B-5543-C4DA11B59C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1336" y="178087"/>
            <a:ext cx="10515600" cy="125484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REMINDER: </a:t>
            </a:r>
            <a:b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</a:br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Provide to all students during testing</a:t>
            </a:r>
          </a:p>
        </p:txBody>
      </p:sp>
    </p:spTree>
    <p:extLst>
      <p:ext uri="{BB962C8B-B14F-4D97-AF65-F5344CB8AC3E}">
        <p14:creationId xmlns:p14="http://schemas.microsoft.com/office/powerpoint/2010/main" val="1674273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641B45-AF02-274F-6343-EA1668BDA8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3237" y="1136074"/>
            <a:ext cx="11014364" cy="5366228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dirty="0">
                <a:latin typeface="Aptos" panose="020B0004020202020204" pitchFamily="34" charset="0"/>
              </a:rPr>
              <a:t>Review and follow </a:t>
            </a:r>
            <a:r>
              <a:rPr lang="en-US" sz="2800" b="1" dirty="0">
                <a:latin typeface="Aptos" panose="020B0004020202020204" pitchFamily="34" charset="0"/>
              </a:rPr>
              <a:t>Special Instructions </a:t>
            </a:r>
            <a:r>
              <a:rPr lang="en-US" sz="2800" dirty="0">
                <a:latin typeface="Aptos" panose="020B0004020202020204" pitchFamily="34" charset="0"/>
              </a:rPr>
              <a:t>included with special test forms (e.g., Braille, large-print) to ensure tests are scored properly.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dirty="0">
                <a:latin typeface="Aptos" panose="020B0004020202020204" pitchFamily="34" charset="0"/>
              </a:rPr>
              <a:t>Designate test administrators to transcribe large-print, Braille, and other responses into standard booklet and included with original in </a:t>
            </a:r>
            <a:r>
              <a:rPr lang="en-US" sz="2800" b="1" dirty="0">
                <a:latin typeface="Aptos" panose="020B0004020202020204" pitchFamily="34" charset="0"/>
              </a:rPr>
              <a:t>Special Handling Envelope.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dirty="0">
                <a:effectLst/>
                <a:latin typeface="Aptos" panose="020B0004020202020204" pitchFamily="34" charset="0"/>
              </a:rPr>
              <a:t>See </a:t>
            </a:r>
            <a:r>
              <a:rPr lang="en-US" dirty="0">
                <a:effectLst/>
                <a:latin typeface="Aptos" panose="020B0004020202020204" pitchFamily="34" charset="0"/>
                <a:hlinkClick r:id="rId2"/>
              </a:rPr>
              <a:t>Appendix C: Procedures for Scribing and Transcribing Student Responses</a:t>
            </a:r>
            <a:r>
              <a:rPr lang="en-US" dirty="0">
                <a:effectLst/>
                <a:latin typeface="Aptos" panose="020B0004020202020204" pitchFamily="34" charset="0"/>
              </a:rPr>
              <a:t> of the Accessibility and Accommodation Manual</a:t>
            </a:r>
            <a:endParaRPr lang="en-US" b="1" dirty="0">
              <a:latin typeface="Aptos" panose="020B0004020202020204" pitchFamily="34" charset="0"/>
            </a:endParaRPr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2800" dirty="0">
                <a:latin typeface="Aptos" panose="020B0004020202020204" pitchFamily="34" charset="0"/>
              </a:rPr>
              <a:t>Typed responses: </a:t>
            </a:r>
          </a:p>
          <a:p>
            <a:pPr lvl="1">
              <a:spcBef>
                <a:spcPts val="300"/>
              </a:spcBef>
              <a:spcAft>
                <a:spcPts val="500"/>
              </a:spcAft>
            </a:pPr>
            <a:r>
              <a:rPr lang="en-US" dirty="0">
                <a:latin typeface="Aptos" panose="020B0004020202020204" pitchFamily="34" charset="0"/>
              </a:rPr>
              <a:t>One item response per page</a:t>
            </a:r>
          </a:p>
          <a:p>
            <a:pPr lvl="1">
              <a:spcBef>
                <a:spcPts val="300"/>
              </a:spcBef>
              <a:spcAft>
                <a:spcPts val="500"/>
              </a:spcAft>
            </a:pPr>
            <a:r>
              <a:rPr lang="en-US" dirty="0">
                <a:latin typeface="Aptos" panose="020B0004020202020204" pitchFamily="34" charset="0"/>
              </a:rPr>
              <a:t>Each response must not exceed one page</a:t>
            </a:r>
          </a:p>
          <a:p>
            <a:pPr lvl="1">
              <a:spcBef>
                <a:spcPts val="300"/>
              </a:spcBef>
              <a:spcAft>
                <a:spcPts val="500"/>
              </a:spcAft>
            </a:pPr>
            <a:r>
              <a:rPr lang="en-US" dirty="0">
                <a:latin typeface="Aptos" panose="020B0004020202020204" pitchFamily="34" charset="0"/>
              </a:rPr>
              <a:t>Each page must include all parts of each item (e.g., a., b., c., d…)</a:t>
            </a:r>
          </a:p>
          <a:p>
            <a:pPr lvl="1">
              <a:spcBef>
                <a:spcPts val="300"/>
              </a:spcBef>
              <a:spcAft>
                <a:spcPts val="500"/>
              </a:spcAft>
            </a:pPr>
            <a:r>
              <a:rPr lang="en-US" dirty="0">
                <a:latin typeface="Aptos" panose="020B0004020202020204" pitchFamily="34" charset="0"/>
              </a:rPr>
              <a:t>Include student information in header/footer according to Appendix C of the </a:t>
            </a:r>
            <a:r>
              <a:rPr lang="en-US" i="1" dirty="0">
                <a:latin typeface="Aptos" panose="020B0004020202020204" pitchFamily="34" charset="0"/>
              </a:rPr>
              <a:t>Principal’s Administration Manual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E0A414-AB9C-6580-7598-20FE91158F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838" y="140966"/>
            <a:ext cx="10515600" cy="1042988"/>
          </a:xfrm>
        </p:spPr>
        <p:txBody>
          <a:bodyPr/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Reminders for Paper-Based Testing </a:t>
            </a:r>
          </a:p>
        </p:txBody>
      </p:sp>
    </p:spTree>
    <p:extLst>
      <p:ext uri="{BB962C8B-B14F-4D97-AF65-F5344CB8AC3E}">
        <p14:creationId xmlns:p14="http://schemas.microsoft.com/office/powerpoint/2010/main" val="3634848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DB3133-361B-D875-3BD7-20447A4F4B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599" y="1356157"/>
            <a:ext cx="11734801" cy="4919951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ptos" panose="020B0004020202020204" pitchFamily="34" charset="0"/>
              </a:rPr>
              <a:t>Document student’s refusal in writing; keep in student’s file.</a:t>
            </a:r>
          </a:p>
          <a:p>
            <a:pPr lvl="1"/>
            <a:r>
              <a:rPr lang="en-US" sz="2400" dirty="0">
                <a:latin typeface="Aptos" panose="020B0004020202020204" pitchFamily="34" charset="0"/>
              </a:rPr>
              <a:t>Sample refusal form — available at </a:t>
            </a:r>
            <a:r>
              <a:rPr lang="en-US" sz="2400" dirty="0">
                <a:latin typeface="Aptos" panose="020B0004020202020204" pitchFamily="34" charset="0"/>
                <a:hlinkClick r:id="rId2"/>
              </a:rPr>
              <a:t>www.doe.mass.edu/mcas/accessibility/</a:t>
            </a:r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600" dirty="0">
                <a:latin typeface="Aptos" panose="020B0004020202020204" pitchFamily="34" charset="0"/>
              </a:rPr>
              <a:t>Continue to make accommodation available, if needed, for remainder of test administration.</a:t>
            </a:r>
          </a:p>
          <a:p>
            <a:r>
              <a:rPr lang="en-US" sz="2600" dirty="0">
                <a:latin typeface="Aptos" panose="020B0004020202020204" pitchFamily="34" charset="0"/>
              </a:rPr>
              <a:t>Do </a:t>
            </a:r>
            <a:r>
              <a:rPr lang="en-US" sz="2600" u="sng" dirty="0">
                <a:latin typeface="Aptos" panose="020B0004020202020204" pitchFamily="34" charset="0"/>
              </a:rPr>
              <a:t>not</a:t>
            </a:r>
            <a:r>
              <a:rPr lang="en-US" sz="2600" dirty="0">
                <a:latin typeface="Aptos" panose="020B0004020202020204" pitchFamily="34" charset="0"/>
              </a:rPr>
              <a:t> make student sign waiver of their right to receive the accommodation.</a:t>
            </a:r>
          </a:p>
          <a:p>
            <a:r>
              <a:rPr lang="en-US" sz="2600" dirty="0">
                <a:latin typeface="Aptos" panose="020B0004020202020204" pitchFamily="34" charset="0"/>
              </a:rPr>
              <a:t>Notify parent/guardian of student’s refusal.</a:t>
            </a:r>
          </a:p>
          <a:p>
            <a:r>
              <a:rPr lang="en-US" sz="2600" dirty="0">
                <a:latin typeface="Aptos" panose="020B0004020202020204" pitchFamily="34" charset="0"/>
              </a:rPr>
              <a:t>Amend IEP/504 plan for future testing.</a:t>
            </a:r>
          </a:p>
          <a:p>
            <a:pPr lvl="1"/>
            <a:r>
              <a:rPr lang="en-US" sz="2400" dirty="0">
                <a:latin typeface="Aptos" panose="020B0004020202020204" pitchFamily="34" charset="0"/>
              </a:rPr>
              <a:t>If appropriate, list accommodation in the IEP/504 plan “as requested by student,” or remove it.</a:t>
            </a:r>
          </a:p>
          <a:p>
            <a:r>
              <a:rPr lang="en-US" sz="2600" dirty="0">
                <a:latin typeface="Aptos" panose="020B0004020202020204" pitchFamily="34" charset="0"/>
              </a:rPr>
              <a:t>Update the information in student’s Student Registration if an accommodation was entered incorrectly or was not used.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A2531D-AAA0-D60B-88D2-A4668E5C61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13170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</a:rPr>
              <a:t>If a Student Refuses an Accommodation… </a:t>
            </a:r>
          </a:p>
        </p:txBody>
      </p:sp>
    </p:spTree>
    <p:extLst>
      <p:ext uri="{BB962C8B-B14F-4D97-AF65-F5344CB8AC3E}">
        <p14:creationId xmlns:p14="http://schemas.microsoft.com/office/powerpoint/2010/main" val="37717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8879B5-4125-CF46-FB8C-7D2E2E09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02" y="840415"/>
            <a:ext cx="10515600" cy="1093686"/>
          </a:xfrm>
        </p:spPr>
        <p:txBody>
          <a:bodyPr/>
          <a:lstStyle/>
          <a:p>
            <a:r>
              <a:rPr lang="en-US" sz="6000">
                <a:latin typeface="Aptos" panose="020B0004020202020204" pitchFamily="34" charset="0"/>
              </a:rPr>
              <a:t>Today’s Agenda</a:t>
            </a:r>
            <a:endParaRPr lang="en-US">
              <a:latin typeface="Aptos" panose="020B00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7BFA75-AC3F-8B3A-7337-93F9BD11BF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420" y="1934101"/>
            <a:ext cx="10515600" cy="40513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Aptos" panose="020B0004020202020204" pitchFamily="34" charset="0"/>
              </a:rPr>
              <a:t>Participation Requirements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Aptos" panose="020B0004020202020204" pitchFamily="34" charset="0"/>
                <a:cs typeface="Arial"/>
              </a:rPr>
              <a:t>Important Updates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Aptos" panose="020B0004020202020204" pitchFamily="34" charset="0"/>
              </a:rPr>
              <a:t>Student Registration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Aptos" panose="020B0004020202020204" pitchFamily="34" charset="0"/>
              </a:rPr>
              <a:t>Accessibility Features and Accommodations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Aptos" panose="020B0004020202020204" pitchFamily="34" charset="0"/>
              </a:rPr>
              <a:t>Preparation for Testing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Aptos" panose="020B0004020202020204" pitchFamily="34" charset="0"/>
              </a:rPr>
              <a:t>Live “Sandbox Time” </a:t>
            </a:r>
          </a:p>
        </p:txBody>
      </p:sp>
    </p:spTree>
    <p:extLst>
      <p:ext uri="{BB962C8B-B14F-4D97-AF65-F5344CB8AC3E}">
        <p14:creationId xmlns:p14="http://schemas.microsoft.com/office/powerpoint/2010/main" val="1539229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1507B-F4D6-0B4A-5A9C-3CFAD4573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3885-31B9-7C93-F6F7-E15214B349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4" y="484134"/>
            <a:ext cx="11369675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Training Sessions </a:t>
            </a:r>
            <a:endParaRPr lang="en-US" sz="3600" u="sng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3CFB20-A80C-2C12-EF28-7A3821A999D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02923359"/>
              </p:ext>
            </p:extLst>
          </p:nvPr>
        </p:nvGraphicFramePr>
        <p:xfrm>
          <a:off x="293076" y="1303111"/>
          <a:ext cx="1160584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462">
                  <a:extLst>
                    <a:ext uri="{9D8B030D-6E8A-4147-A177-3AD203B41FA5}">
                      <a16:colId xmlns:a16="http://schemas.microsoft.com/office/drawing/2014/main" val="3017796956"/>
                    </a:ext>
                  </a:extLst>
                </a:gridCol>
                <a:gridCol w="2574889">
                  <a:extLst>
                    <a:ext uri="{9D8B030D-6E8A-4147-A177-3AD203B41FA5}">
                      <a16:colId xmlns:a16="http://schemas.microsoft.com/office/drawing/2014/main" val="3932785478"/>
                    </a:ext>
                  </a:extLst>
                </a:gridCol>
                <a:gridCol w="3004458">
                  <a:extLst>
                    <a:ext uri="{9D8B030D-6E8A-4147-A177-3AD203B41FA5}">
                      <a16:colId xmlns:a16="http://schemas.microsoft.com/office/drawing/2014/main" val="2135605287"/>
                    </a:ext>
                  </a:extLst>
                </a:gridCol>
                <a:gridCol w="3125039">
                  <a:extLst>
                    <a:ext uri="{9D8B030D-6E8A-4147-A177-3AD203B41FA5}">
                      <a16:colId xmlns:a16="http://schemas.microsoft.com/office/drawing/2014/main" val="1534402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Date and Registration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Intended Audience</a:t>
                      </a:r>
                      <a:endParaRPr lang="en-US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Recommended </a:t>
                      </a:r>
                      <a:b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Read-Ahead Materials</a:t>
                      </a:r>
                      <a:endParaRPr lang="en-US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82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MCAS Test Security and Administration Protocols</a:t>
                      </a:r>
                    </a:p>
                    <a:p>
                      <a:endParaRPr lang="en-US" sz="1800" b="0" i="0" kern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US" sz="1800" b="1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 Staff</a:t>
                      </a:r>
                      <a:endParaRPr lang="en-US">
                        <a:solidFill>
                          <a:srgbClr val="000000"/>
                        </a:solidFill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Tuesday, January 28 at 9:30–11:15 a.m.</a:t>
                      </a:r>
                      <a:endParaRPr lang="en-US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 and school test coordinators, district test coordinators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The Spring 2025 MCAS Principal's Administration Manual is planned to be available in advance of this session. Participants are encouraged to review Part I — MCAS Test Security Requirements prior to the training session.</a:t>
                      </a:r>
                      <a:endParaRPr lang="en-US">
                        <a:solidFill>
                          <a:srgbClr val="000000"/>
                        </a:solidFill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486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MCAS Test Security and Administration Protocols</a:t>
                      </a:r>
                    </a:p>
                    <a:p>
                      <a:endParaRPr lang="en-US" sz="1800" b="0" i="0" kern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US" sz="1800" b="1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Returning</a:t>
                      </a:r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 Staff</a:t>
                      </a:r>
                      <a:endParaRPr lang="en-US">
                        <a:solidFill>
                          <a:srgbClr val="000000"/>
                        </a:solidFill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Thursday, January 30 at 9:30–11:15 a.m.</a:t>
                      </a:r>
                      <a:endParaRPr lang="en-US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48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235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2B40E-04C7-D1FF-9866-AC29CC331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46F1-0305-6A98-64E6-EE93376B48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4" y="484134"/>
            <a:ext cx="11369675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ptos" panose="020B0004020202020204" pitchFamily="34" charset="0"/>
              </a:rPr>
              <a:t>Upcoming “Office Hours” Sessions </a:t>
            </a:r>
            <a:endParaRPr lang="en-US" sz="3600" u="sng">
              <a:solidFill>
                <a:srgbClr val="3647B6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25F11B-0A36-9C59-D646-7D9DDCBEA2A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1596176"/>
              </p:ext>
            </p:extLst>
          </p:nvPr>
        </p:nvGraphicFramePr>
        <p:xfrm>
          <a:off x="293076" y="1303111"/>
          <a:ext cx="1160584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462">
                  <a:extLst>
                    <a:ext uri="{9D8B030D-6E8A-4147-A177-3AD203B41FA5}">
                      <a16:colId xmlns:a16="http://schemas.microsoft.com/office/drawing/2014/main" val="3017796956"/>
                    </a:ext>
                  </a:extLst>
                </a:gridCol>
                <a:gridCol w="2574889">
                  <a:extLst>
                    <a:ext uri="{9D8B030D-6E8A-4147-A177-3AD203B41FA5}">
                      <a16:colId xmlns:a16="http://schemas.microsoft.com/office/drawing/2014/main" val="3932785478"/>
                    </a:ext>
                  </a:extLst>
                </a:gridCol>
                <a:gridCol w="3004458">
                  <a:extLst>
                    <a:ext uri="{9D8B030D-6E8A-4147-A177-3AD203B41FA5}">
                      <a16:colId xmlns:a16="http://schemas.microsoft.com/office/drawing/2014/main" val="2135605287"/>
                    </a:ext>
                  </a:extLst>
                </a:gridCol>
                <a:gridCol w="3125039">
                  <a:extLst>
                    <a:ext uri="{9D8B030D-6E8A-4147-A177-3AD203B41FA5}">
                      <a16:colId xmlns:a16="http://schemas.microsoft.com/office/drawing/2014/main" val="1534402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Date and Registration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Intended Audience</a:t>
                      </a:r>
                      <a:endParaRPr lang="en-US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Recommended </a:t>
                      </a:r>
                      <a:b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Read-Ahead Materials</a:t>
                      </a:r>
                      <a:endParaRPr lang="en-US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82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Student Registration Office Hours </a:t>
                      </a:r>
                    </a:p>
                    <a:p>
                      <a:endParaRPr lang="en-US" sz="1800" b="0" i="0" kern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1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for Grades 3–8</a:t>
                      </a:r>
                      <a:endParaRPr lang="en-US" b="1">
                        <a:solidFill>
                          <a:srgbClr val="000000"/>
                        </a:solidFill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Monday, January 27 at 9:30–10:30 a.m.</a:t>
                      </a:r>
                      <a:endParaRPr lang="en-US" sz="1800" b="0" i="0" kern="1200">
                        <a:solidFill>
                          <a:schemeClr val="dk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 and school test coordinators for grades 3–8 schools, district test coordinators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MCAS Student Registration Guide</a:t>
                      </a:r>
                      <a:endParaRPr lang="en-US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46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Student Registration Office Hours </a:t>
                      </a:r>
                    </a:p>
                    <a:p>
                      <a:endParaRPr lang="en-US" sz="1800" b="0" i="0" kern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1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for High Schools</a:t>
                      </a:r>
                      <a:endParaRPr lang="en-US" b="1">
                        <a:solidFill>
                          <a:srgbClr val="000000"/>
                        </a:solidFill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Wednesday, January 29 at 9:30–10:30 a.m.</a:t>
                      </a:r>
                      <a:endParaRPr lang="en-US"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High school principals and school test coordinators, district test coordinators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486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Office Hours — MCAS Portal Tasks </a:t>
                      </a:r>
                    </a:p>
                    <a:p>
                      <a:endParaRPr lang="en-US" sz="1800" b="0" i="0" kern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1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for February Science</a:t>
                      </a:r>
                      <a:endParaRPr lang="en-US" b="1">
                        <a:solidFill>
                          <a:srgbClr val="000000"/>
                        </a:solidFill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>
                          <a:solidFill>
                            <a:srgbClr val="0060C7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  <a:hlinkClick r:id="rId6"/>
                        </a:rPr>
                        <a:t>Friday, January 31 at 9:30–10:30 a.m.</a:t>
                      </a:r>
                      <a:endParaRPr lang="en-US"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</a:rPr>
                        <a:t>High school principals and school test coordinators, district test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MCAS Student Registration Guide </a:t>
                      </a:r>
                      <a:endParaRPr lang="en-US" sz="1800" b="0" i="0" u="none" strike="noStrike" kern="1200">
                        <a:solidFill>
                          <a:schemeClr val="dk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Guide to the MCAS Portal </a:t>
                      </a:r>
                      <a:endParaRPr lang="en-US" sz="1800" b="0" i="0" u="none" strike="noStrike" kern="1200">
                        <a:solidFill>
                          <a:schemeClr val="dk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rial" panose="020B0604020202020204" pitchFamily="34" charset="0"/>
                          <a:hlinkClick r:id="rId9"/>
                        </a:rPr>
                        <a:t>Guide to Creating and Managing Classes</a:t>
                      </a:r>
                      <a:endParaRPr lang="en-US" sz="1800" b="0" i="0" kern="1200">
                        <a:solidFill>
                          <a:schemeClr val="dk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405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263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1" y="2288346"/>
            <a:ext cx="10515600" cy="1093686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46749" y="3398225"/>
            <a:ext cx="6915705" cy="823326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6" name="Picture 5" descr="welcome screen">
            <a:extLst>
              <a:ext uri="{FF2B5EF4-FFF2-40B4-BE49-F238E27FC236}">
                <a16:creationId xmlns:a16="http://schemas.microsoft.com/office/drawing/2014/main" id="{334314B7-9A7A-4CA3-A616-00FC21CDC8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Image displays Q &amp; A">
            <a:extLst>
              <a:ext uri="{FF2B5EF4-FFF2-40B4-BE49-F238E27FC236}">
                <a16:creationId xmlns:a16="http://schemas.microsoft.com/office/drawing/2014/main" id="{83FD7DEC-23CD-43F4-9881-CE1F7DD19B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527" y="1860490"/>
            <a:ext cx="1650040" cy="10050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5355" y="1924773"/>
            <a:ext cx="1003300" cy="95885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4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6D50B-F54B-D7CD-8F65-4E922EEB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9099-B099-567C-77C7-74446321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 dirty="0"/>
              <a:t>6.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 “Sandbox” Time</a:t>
            </a:r>
          </a:p>
        </p:txBody>
      </p:sp>
    </p:spTree>
    <p:extLst>
      <p:ext uri="{BB962C8B-B14F-4D97-AF65-F5344CB8AC3E}">
        <p14:creationId xmlns:p14="http://schemas.microsoft.com/office/powerpoint/2010/main" val="1032803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Which would you to see more information 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How students use text-to-speech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How students use speech-to-text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How to ensure accommodations are correctly assigned</a:t>
            </a:r>
          </a:p>
          <a:p>
            <a:pPr marL="1022350" lvl="1" indent="-514350">
              <a:buAutoNum type="alphaUcPeriod"/>
            </a:pP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  <a:r>
              <a:rPr lang="en-US" sz="200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5183641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F1AD-90A5-FAA2-2AA6-3367618F1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3093" y="1345969"/>
            <a:ext cx="10515600" cy="40513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Aptos" panose="020B0004020202020204" pitchFamily="34" charset="0"/>
              </a:rPr>
              <a:t>Today: </a:t>
            </a:r>
            <a:r>
              <a:rPr lang="en-US" altLang="en-US" sz="3200" dirty="0">
                <a:latin typeface="Aptos" panose="020B0004020202020204" pitchFamily="34" charset="0"/>
              </a:rPr>
              <a:t>Complete the evaluation form.</a:t>
            </a:r>
          </a:p>
          <a:p>
            <a:pPr lvl="1"/>
            <a:r>
              <a:rPr lang="en-US" altLang="en-US" sz="2800" dirty="0">
                <a:latin typeface="Aptos" panose="020B0004020202020204" pitchFamily="34" charset="0"/>
              </a:rPr>
              <a:t>Responses are associated with the name and email address used to log in.</a:t>
            </a:r>
          </a:p>
          <a:p>
            <a:pPr lvl="1"/>
            <a:r>
              <a:rPr lang="en-US" altLang="en-US" sz="2800" dirty="0">
                <a:latin typeface="Aptos" panose="020B0004020202020204" pitchFamily="34" charset="0"/>
              </a:rPr>
              <a:t>Email your input to </a:t>
            </a:r>
            <a:r>
              <a:rPr lang="en-US" altLang="en-US" sz="2800" dirty="0">
                <a:latin typeface="Aptos" panose="020B0004020202020204" pitchFamily="34" charset="0"/>
                <a:hlinkClick r:id="rId2"/>
              </a:rPr>
              <a:t>mcas@mass.gov</a:t>
            </a:r>
            <a:r>
              <a:rPr lang="en-US" altLang="en-US" sz="2800" dirty="0">
                <a:latin typeface="Aptos" panose="020B0004020202020204" pitchFamily="34" charset="0"/>
              </a:rPr>
              <a:t> with any questions.</a:t>
            </a:r>
          </a:p>
          <a:p>
            <a:r>
              <a:rPr lang="en-US" altLang="en-US" sz="3200" b="1" dirty="0">
                <a:latin typeface="Aptos" panose="020B0004020202020204" pitchFamily="34" charset="0"/>
              </a:rPr>
              <a:t>Next week: </a:t>
            </a:r>
          </a:p>
          <a:p>
            <a:pPr lvl="1"/>
            <a:r>
              <a:rPr lang="en-US" altLang="en-US" sz="2800" dirty="0">
                <a:latin typeface="Aptos" panose="020B0004020202020204" pitchFamily="34" charset="0"/>
              </a:rPr>
              <a:t>Receive an email with the Q&amp;A from this session</a:t>
            </a:r>
          </a:p>
          <a:p>
            <a:pPr lvl="1"/>
            <a:r>
              <a:rPr lang="en-US" altLang="en-US" sz="2800" dirty="0">
                <a:latin typeface="Aptos" panose="020B0004020202020204" pitchFamily="34" charset="0"/>
              </a:rPr>
              <a:t>Recording will be available on the </a:t>
            </a:r>
            <a:r>
              <a:rPr lang="en-US" altLang="en-US" sz="2800" dirty="0">
                <a:latin typeface="Aptos" panose="020B0004020202020204" pitchFamily="34" charset="0"/>
                <a:hlinkClick r:id="rId3"/>
              </a:rPr>
              <a:t>MCAS Resource Center</a:t>
            </a:r>
            <a:r>
              <a:rPr lang="en-US" altLang="en-US" sz="2800" dirty="0">
                <a:latin typeface="Aptos" panose="020B0004020202020204" pitchFamily="34" charset="0"/>
              </a:rPr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283EA-ECA5-7074-092B-27E9667CC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093" y="169816"/>
            <a:ext cx="10515600" cy="1042988"/>
          </a:xfrm>
        </p:spPr>
        <p:txBody>
          <a:bodyPr>
            <a:normAutofit/>
          </a:bodyPr>
          <a:lstStyle/>
          <a:p>
            <a:r>
              <a:rPr lang="en-US" altLang="en-US" sz="4000">
                <a:solidFill>
                  <a:srgbClr val="3647B6"/>
                </a:solidFill>
                <a:latin typeface="Aptos" panose="020B0004020202020204" pitchFamily="34" charset="0"/>
              </a:rPr>
              <a:t>Next Steps</a:t>
            </a:r>
            <a:endParaRPr lang="en-US" sz="4000">
              <a:solidFill>
                <a:srgbClr val="3647B6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420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792" y="171450"/>
            <a:ext cx="10514013" cy="104140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ptos" panose="020B0004020202020204" pitchFamily="34" charset="0"/>
              </a:rPr>
              <a:t>Email and Phone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39791" y="1212851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Aptos" panose="020B0004020202020204" pitchFamily="34" charset="0"/>
              </a:rPr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1963" y="1889126"/>
            <a:ext cx="5775875" cy="4022725"/>
          </a:xfrm>
        </p:spPr>
        <p:txBody>
          <a:bodyPr>
            <a:normAutofit/>
          </a:bodyPr>
          <a:lstStyle/>
          <a:p>
            <a:pPr>
              <a:buClr>
                <a:srgbClr val="010203"/>
              </a:buClr>
            </a:pPr>
            <a:r>
              <a:rPr lang="en-US">
                <a:latin typeface="Aptos" panose="020B0004020202020204" pitchFamily="34" charset="0"/>
              </a:rPr>
              <a:t>Questions on logistics and technology</a:t>
            </a:r>
            <a:br>
              <a:rPr lang="en-US">
                <a:latin typeface="Aptos" panose="020B0004020202020204" pitchFamily="34" charset="0"/>
              </a:rPr>
            </a:br>
            <a:endParaRPr lang="en-US" sz="1200">
              <a:latin typeface="Aptos" panose="020B0004020202020204" pitchFamily="34" charset="0"/>
            </a:endParaRP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ptos" panose="020B0004020202020204" pitchFamily="34" charset="0"/>
              </a:rPr>
              <a:t>Web: </a:t>
            </a:r>
            <a:r>
              <a:rPr lang="en-US">
                <a:latin typeface="Aptos" panose="020B0004020202020204" pitchFamily="34" charset="0"/>
                <a:hlinkClick r:id="rId3"/>
              </a:rPr>
              <a:t>https://mcas.onlinehelp.cognia.org/</a:t>
            </a:r>
            <a:r>
              <a:rPr lang="en-US">
                <a:latin typeface="Aptos" panose="020B00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ptos" panose="020B0004020202020204" pitchFamily="34" charset="0"/>
              </a:rPr>
              <a:t>Email: </a:t>
            </a:r>
            <a:r>
              <a:rPr lang="en-US" sz="2299">
                <a:latin typeface="Aptos" panose="020B0004020202020204" pitchFamily="34" charset="0"/>
                <a:hlinkClick r:id="rId4"/>
              </a:rPr>
              <a:t>mcas@cognia.org</a:t>
            </a:r>
            <a:endParaRPr lang="en-US" sz="2299">
              <a:latin typeface="Aptos" panose="020B0004020202020204" pitchFamily="34" charset="0"/>
            </a:endParaRP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ptos" panose="020B0004020202020204" pitchFamily="34" charset="0"/>
              </a:rPr>
              <a:t>Phone: </a:t>
            </a:r>
            <a:r>
              <a:rPr lang="en-US">
                <a:latin typeface="Aptos" panose="020B0004020202020204" pitchFamily="34" charset="0"/>
              </a:rPr>
              <a:t>800-737-5103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ptos" panose="020B0004020202020204" pitchFamily="34" charset="0"/>
              </a:rPr>
              <a:t>TTY: </a:t>
            </a:r>
            <a:r>
              <a:rPr lang="en-US">
                <a:latin typeface="Aptos" panose="020B0004020202020204" pitchFamily="34" charset="0"/>
              </a:rPr>
              <a:t>888-222-1671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Live chat is available at the link on the bottom of the page at the </a:t>
            </a:r>
            <a:r>
              <a:rPr lang="en-US" b="0" i="0" u="sng">
                <a:solidFill>
                  <a:srgbClr val="337AB7"/>
                </a:solidFill>
                <a:effectLst/>
                <a:latin typeface="Aptos" panose="020B0004020202020204" pitchFamily="34" charset="0"/>
                <a:hlinkClick r:id="rId3"/>
              </a:rPr>
              <a:t>MCAS Resource Center</a:t>
            </a:r>
            <a:endParaRPr lang="en-US">
              <a:latin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0028" y="1212851"/>
            <a:ext cx="5640387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latin typeface="Aptos" panose="020B0004020202020204" pitchFamily="34" charset="0"/>
              </a:rPr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703501" y="2134840"/>
            <a:ext cx="5258313" cy="350985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>
                <a:latin typeface="Aptos" panose="020B0004020202020204" pitchFamily="34" charset="0"/>
              </a:rPr>
              <a:t>Policy questions (e.g., student participation, accommodations)</a:t>
            </a:r>
            <a:br>
              <a:rPr lang="en-US">
                <a:latin typeface="Aptos" panose="020B0004020202020204" pitchFamily="34" charset="0"/>
              </a:rPr>
            </a:br>
            <a:endParaRPr lang="en-US" sz="1200">
              <a:latin typeface="Aptos" panose="020B0004020202020204" pitchFamily="34" charset="0"/>
            </a:endParaRP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ptos" panose="020B0004020202020204" pitchFamily="34" charset="0"/>
              </a:rPr>
              <a:t>Web: </a:t>
            </a:r>
            <a:r>
              <a:rPr lang="en-US">
                <a:latin typeface="Aptos" panose="020B0004020202020204" pitchFamily="34" charset="0"/>
                <a:hlinkClick r:id="rId5"/>
              </a:rPr>
              <a:t>www.doe.mass.edu/mcas</a:t>
            </a:r>
            <a:r>
              <a:rPr lang="en-US">
                <a:latin typeface="Aptos" panose="020B0004020202020204" pitchFamily="34" charset="0"/>
              </a:rPr>
              <a:t> </a:t>
            </a:r>
            <a:endParaRPr lang="en-US" sz="2199">
              <a:latin typeface="Aptos" panose="020B0004020202020204" pitchFamily="34" charset="0"/>
            </a:endParaRP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ptos" panose="020B0004020202020204" pitchFamily="34" charset="0"/>
              </a:rPr>
              <a:t>Email: </a:t>
            </a:r>
            <a:r>
              <a:rPr lang="en-US">
                <a:latin typeface="Aptos" panose="020B0004020202020204" pitchFamily="34" charset="0"/>
                <a:hlinkClick r:id="rId6"/>
              </a:rPr>
              <a:t>mcas@mass.gov</a:t>
            </a:r>
            <a:r>
              <a:rPr lang="en-US">
                <a:latin typeface="Aptos" panose="020B00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ptos" panose="020B0004020202020204" pitchFamily="34" charset="0"/>
              </a:rPr>
              <a:t>Phone: </a:t>
            </a:r>
            <a:r>
              <a:rPr lang="en-US">
                <a:latin typeface="Aptos" panose="020B0004020202020204" pitchFamily="34" charset="0"/>
              </a:rPr>
              <a:t>781-338-3625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ptos" panose="020B0004020202020204" pitchFamily="34" charset="0"/>
              </a:rPr>
              <a:t>TTY: </a:t>
            </a:r>
            <a:r>
              <a:rPr lang="en-US">
                <a:latin typeface="Aptos" panose="020B0004020202020204" pitchFamily="34" charset="0"/>
              </a:rPr>
              <a:t>800-439-2370</a:t>
            </a: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958391"/>
            <a:ext cx="10515600" cy="1093686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latin typeface="Aptos" panose="020B0004020202020204" pitchFamily="34" charset="0"/>
              </a:rPr>
              <a:t>THANK YOU</a:t>
            </a:r>
          </a:p>
        </p:txBody>
      </p:sp>
      <p:pic>
        <p:nvPicPr>
          <p:cNvPr id="15" name="Graphic 14" descr="Building outline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283" y="3628552"/>
            <a:ext cx="544874" cy="544874"/>
          </a:xfrm>
          <a:prstGeom prst="rect">
            <a:avLst/>
          </a:prstGeom>
        </p:spPr>
      </p:pic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9832" y="2971800"/>
            <a:ext cx="457200" cy="457200"/>
          </a:xfrm>
          <a:prstGeom prst="rect">
            <a:avLst/>
          </a:prstGeom>
        </p:spPr>
      </p:pic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0796" y="2874535"/>
            <a:ext cx="540834" cy="540834"/>
          </a:xfrm>
          <a:prstGeom prst="rect">
            <a:avLst/>
          </a:prstGeom>
        </p:spPr>
      </p:pic>
      <p:pic>
        <p:nvPicPr>
          <p:cNvPr id="70" name="Graphic 69" descr="Work from home Wi-Fi with solid fill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15995" y="3659009"/>
            <a:ext cx="544873" cy="544873"/>
          </a:xfrm>
          <a:prstGeom prst="rect">
            <a:avLst/>
          </a:prstGeom>
        </p:spPr>
      </p:pic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1976741"/>
            <a:ext cx="1219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2000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7032" y="3009521"/>
            <a:ext cx="237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ptos" panose="020B00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8206" y="2971800"/>
            <a:ext cx="300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mcas@mass.</a:t>
            </a:r>
            <a:r>
              <a:rPr lang="en-US" sz="2000">
                <a:latin typeface="Aptos" panose="020B0004020202020204" pitchFamily="34" charset="0"/>
                <a:cs typeface="Arial" panose="020B0604020202020204" pitchFamily="34" charset="0"/>
              </a:rPr>
              <a:t>gov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0868" y="3742217"/>
            <a:ext cx="508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ptos" panose="020B0004020202020204" pitchFamily="34" charset="0"/>
                <a:cs typeface="Arial" panose="020B0604020202020204" pitchFamily="34" charset="0"/>
                <a:hlinkClick r:id="rId11"/>
              </a:rPr>
              <a:t>www.doe.mass.edu/mcas</a:t>
            </a:r>
            <a:r>
              <a:rPr lang="en-US" sz="2000">
                <a:latin typeface="Aptos" panose="020B00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4135" y="3731390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135 Santilli Highway, Everett, MA 02149</a:t>
            </a:r>
            <a:endParaRPr lang="en-US" sz="20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1. Participation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56817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D1046-D144-29CD-024C-FD7DD3CD8E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1337" y="1320563"/>
            <a:ext cx="11312486" cy="4654209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dirty="0">
                <a:latin typeface="Aptos" panose="020B0004020202020204" pitchFamily="34" charset="0"/>
              </a:rPr>
              <a:t>All publicly-funded students must participate in MCAS tests required for their grade.</a:t>
            </a:r>
          </a:p>
          <a:p>
            <a:pPr lvl="1">
              <a:spcAft>
                <a:spcPts val="300"/>
              </a:spcAft>
            </a:pPr>
            <a:r>
              <a:rPr lang="en-US" dirty="0">
                <a:latin typeface="Aptos" panose="020B0004020202020204" pitchFamily="34" charset="0"/>
              </a:rPr>
              <a:t>Includes students in public schools, charter schools, virtual schools, out-of-district placements, SEIS, DYS, and other students receiving instruction with public funds. </a:t>
            </a:r>
          </a:p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dirty="0">
                <a:latin typeface="Aptos" panose="020B0004020202020204" pitchFamily="34" charset="0"/>
              </a:rPr>
              <a:t>IEP teams determine necessary accommodations for students with disabilities. IEPs and 504 plans list accommodations decisions. Only</a:t>
            </a:r>
            <a:r>
              <a:rPr lang="en-US" i="1" dirty="0">
                <a:latin typeface="Aptos" panose="020B0004020202020204" pitchFamily="34" charset="0"/>
              </a:rPr>
              <a:t> </a:t>
            </a:r>
            <a:r>
              <a:rPr lang="en-US" i="1" dirty="0">
                <a:latin typeface="Aptos" panose="020B0004020202020204" pitchFamily="34" charset="0"/>
                <a:hlinkClick r:id="rId2"/>
              </a:rPr>
              <a:t>Students with the Most Significant Cognitive Disabilities</a:t>
            </a:r>
            <a:r>
              <a:rPr lang="en-US" i="1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may participate in the MCAS-Alt.</a:t>
            </a:r>
          </a:p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dirty="0">
                <a:latin typeface="Aptos" panose="020B0004020202020204" pitchFamily="34" charset="0"/>
              </a:rPr>
              <a:t>See the updated </a:t>
            </a:r>
            <a:r>
              <a:rPr lang="en-US" i="1" dirty="0">
                <a:latin typeface="Aptos" panose="020B0004020202020204" pitchFamily="34" charset="0"/>
              </a:rPr>
              <a:t>Accessibility and Accommodations Manual </a:t>
            </a:r>
            <a:r>
              <a:rPr lang="en-US" dirty="0">
                <a:latin typeface="Aptos" panose="020B0004020202020204" pitchFamily="34" charset="0"/>
              </a:rPr>
              <a:t>available at </a:t>
            </a:r>
            <a:r>
              <a:rPr lang="en-US" dirty="0">
                <a:latin typeface="Aptos" panose="020B0004020202020204" pitchFamily="34" charset="0"/>
                <a:hlinkClick r:id="rId3"/>
              </a:rPr>
              <a:t>www.doe.mass.edu/mcas/accessibility/</a:t>
            </a:r>
            <a:r>
              <a:rPr lang="en-US" dirty="0">
                <a:latin typeface="Aptos" panose="020B0004020202020204" pitchFamily="34" charset="0"/>
              </a:rPr>
              <a:t>. </a:t>
            </a:r>
            <a:endParaRPr lang="en-US" dirty="0">
              <a:highlight>
                <a:srgbClr val="FFFF00"/>
              </a:highlight>
              <a:latin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01638-A8D7-A645-4815-D987D6E226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7744" y="277576"/>
            <a:ext cx="10515600" cy="1042988"/>
          </a:xfrm>
        </p:spPr>
        <p:txBody>
          <a:bodyPr/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MCAS Participation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62582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6CB4B1-D415-820E-7BB4-DB7888526F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455" y="1379833"/>
            <a:ext cx="10888662" cy="4487862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600" b="1">
                <a:latin typeface="Aptos" panose="020B0004020202020204" pitchFamily="34" charset="0"/>
              </a:rPr>
              <a:t>ELs</a:t>
            </a:r>
            <a:r>
              <a:rPr lang="en-US" sz="2600">
                <a:latin typeface="Aptos" panose="020B0004020202020204" pitchFamily="34" charset="0"/>
              </a:rPr>
              <a:t> are required to participate in all MCAS tests scheduled for their grade, with </a:t>
            </a:r>
            <a:r>
              <a:rPr lang="en-US" sz="2600" b="1">
                <a:latin typeface="Aptos" panose="020B0004020202020204" pitchFamily="34" charset="0"/>
              </a:rPr>
              <a:t>one exception</a:t>
            </a:r>
            <a:r>
              <a:rPr lang="en-US" sz="2600">
                <a:latin typeface="Aptos" panose="020B0004020202020204" pitchFamily="34" charset="0"/>
              </a:rPr>
              <a:t>:</a:t>
            </a:r>
          </a:p>
          <a:p>
            <a:pPr lvl="1">
              <a:spcAft>
                <a:spcPts val="300"/>
              </a:spcAft>
            </a:pPr>
            <a:r>
              <a:rPr lang="en-US" sz="2400">
                <a:latin typeface="Aptos" panose="020B0004020202020204" pitchFamily="34" charset="0"/>
              </a:rPr>
              <a:t>First-year ELs are </a:t>
            </a:r>
            <a:r>
              <a:rPr lang="en-US" sz="2400" b="1">
                <a:latin typeface="Aptos" panose="020B0004020202020204" pitchFamily="34" charset="0"/>
              </a:rPr>
              <a:t>not required </a:t>
            </a:r>
            <a:r>
              <a:rPr lang="en-US" sz="2400">
                <a:latin typeface="Aptos" panose="020B0004020202020204" pitchFamily="34" charset="0"/>
              </a:rPr>
              <a:t>to take the MCAS ELA test but </a:t>
            </a:r>
            <a:r>
              <a:rPr lang="en-US" sz="2400" b="1">
                <a:latin typeface="Aptos" panose="020B0004020202020204" pitchFamily="34" charset="0"/>
              </a:rPr>
              <a:t>may </a:t>
            </a:r>
            <a:r>
              <a:rPr lang="en-US" sz="2400">
                <a:latin typeface="Aptos" panose="020B0004020202020204" pitchFamily="34" charset="0"/>
              </a:rPr>
              <a:t>participate at principal’s discretion.</a:t>
            </a:r>
            <a:endParaRPr lang="en-US" sz="2400">
              <a:highlight>
                <a:srgbClr val="FFFF00"/>
              </a:highlight>
              <a:latin typeface="Aptos" panose="020B0004020202020204" pitchFamily="34" charset="0"/>
            </a:endParaRPr>
          </a:p>
          <a:p>
            <a:pPr lvl="1">
              <a:spcAft>
                <a:spcPts val="300"/>
              </a:spcAft>
            </a:pPr>
            <a:r>
              <a:rPr lang="en-US" sz="2400">
                <a:latin typeface="Aptos" panose="020B0004020202020204" pitchFamily="34" charset="0"/>
              </a:rPr>
              <a:t>First-year ELs are those who enrolled after March 1, 2024</a:t>
            </a:r>
            <a:r>
              <a:rPr lang="en-US">
                <a:latin typeface="Aptos" panose="020B0004020202020204" pitchFamily="34" charset="0"/>
              </a:rPr>
              <a:t>. Check status in </a:t>
            </a:r>
            <a:r>
              <a:rPr lang="en-US" sz="2400">
                <a:latin typeface="Aptos" panose="020B0004020202020204" pitchFamily="34" charset="0"/>
              </a:rPr>
              <a:t>SIMS.</a:t>
            </a:r>
          </a:p>
          <a:p>
            <a:pPr>
              <a:spcAft>
                <a:spcPts val="300"/>
              </a:spcAft>
            </a:pPr>
            <a:r>
              <a:rPr lang="en-US" sz="2600" b="1">
                <a:latin typeface="Aptos" panose="020B0004020202020204" pitchFamily="34" charset="0"/>
              </a:rPr>
              <a:t>EL accommodations</a:t>
            </a:r>
            <a:r>
              <a:rPr lang="en-US" sz="2600">
                <a:latin typeface="Aptos" panose="020B0004020202020204" pitchFamily="34" charset="0"/>
              </a:rPr>
              <a:t>: School staff familiar with the student should meet and</a:t>
            </a:r>
          </a:p>
          <a:p>
            <a:pPr lvl="1">
              <a:spcAft>
                <a:spcPts val="300"/>
              </a:spcAft>
            </a:pPr>
            <a:r>
              <a:rPr lang="en-US">
                <a:latin typeface="Aptos" panose="020B0004020202020204" pitchFamily="34" charset="0"/>
              </a:rPr>
              <a:t>Review available accessibility features and accommodations for ELs.</a:t>
            </a:r>
          </a:p>
          <a:p>
            <a:pPr lvl="1">
              <a:spcAft>
                <a:spcPts val="300"/>
              </a:spcAft>
            </a:pPr>
            <a:r>
              <a:rPr lang="en-US">
                <a:latin typeface="Aptos" panose="020B0004020202020204" pitchFamily="34" charset="0"/>
              </a:rPr>
              <a:t>Consider EL students’ language needs, learning characteristics, and preferences.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75C63-7668-9BB1-9F0A-F720EC2FB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455" y="157307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  <a:latin typeface="Aptos" panose="020B0004020202020204" pitchFamily="34" charset="0"/>
              </a:rPr>
              <a:t>English Learners – Participation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179241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5C600-A085-4DD0-AD91-655236D57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Aptos" panose="020B0004020202020204" pitchFamily="34" charset="0"/>
                <a:cs typeface="Arial"/>
              </a:rPr>
              <a:t>What are you most interested in learning about? </a:t>
            </a:r>
            <a:endParaRPr lang="en-US" sz="3200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ptos" panose="020B0004020202020204" pitchFamily="34" charset="0"/>
                <a:cs typeface="Arial"/>
              </a:rPr>
              <a:t>How to assign accommodations and accessibility features to students in the Student Registration system </a:t>
            </a:r>
            <a:endParaRPr lang="en-US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ptos" panose="020B0004020202020204" pitchFamily="34" charset="0"/>
                <a:cs typeface="Arial"/>
              </a:rPr>
              <a:t>A general overview of accommodations and accessibility options for MCAS tests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ptos" panose="020B0004020202020204" pitchFamily="34" charset="0"/>
                <a:cs typeface="Arial"/>
              </a:rPr>
              <a:t>A review of how accessibility features and accommodations appear in the new MCAS Student Kiosk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ptos" panose="020B0004020202020204" pitchFamily="34" charset="0"/>
                <a:cs typeface="Arial"/>
              </a:rPr>
              <a:t>Eligibility for Special Access Accommodations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74FB84-D671-4BE0-B743-3AFE0C2F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Poll Question</a:t>
            </a:r>
          </a:p>
        </p:txBody>
      </p:sp>
    </p:spTree>
    <p:extLst>
      <p:ext uri="{BB962C8B-B14F-4D97-AF65-F5344CB8AC3E}">
        <p14:creationId xmlns:p14="http://schemas.microsoft.com/office/powerpoint/2010/main" val="186921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2492CAC103A49A985C1EA3C99F8E6" ma:contentTypeVersion="14" ma:contentTypeDescription="Create a new document." ma:contentTypeScope="" ma:versionID="029ab163fe53dea6eac6a50caa86fa3a">
  <xsd:schema xmlns:xsd="http://www.w3.org/2001/XMLSchema" xmlns:xs="http://www.w3.org/2001/XMLSchema" xmlns:p="http://schemas.microsoft.com/office/2006/metadata/properties" xmlns:ns2="e77133ba-eec1-4d51-86ef-7b6d23495175" xmlns:ns3="049449a1-970d-4061-91c8-87f7c4621d9d" targetNamespace="http://schemas.microsoft.com/office/2006/metadata/properties" ma:root="true" ma:fieldsID="96eeb4d8f957f047a37b3907739772c3" ns2:_="" ns3:_="">
    <xsd:import namespace="e77133ba-eec1-4d51-86ef-7b6d23495175"/>
    <xsd:import namespace="049449a1-970d-4061-91c8-87f7c4621d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133ba-eec1-4d51-86ef-7b6d23495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449a1-970d-4061-91c8-87f7c4621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44dd94a-ad39-4ee4-bc43-d261aca497bd}" ma:internalName="TaxCatchAll" ma:showField="CatchAllData" ma:web="049449a1-970d-4061-91c8-87f7c4621d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9449a1-970d-4061-91c8-87f7c4621d9d">
      <UserInfo>
        <DisplayName>Krukonis, Amy (DESE)</DisplayName>
        <AccountId>18</AccountId>
        <AccountType/>
      </UserInfo>
      <UserInfo>
        <DisplayName>Zalk, Jodie (DESE)</DisplayName>
        <AccountId>200</AccountId>
        <AccountType/>
      </UserInfo>
    </SharedWithUsers>
    <lcf76f155ced4ddcb4097134ff3c332f xmlns="e77133ba-eec1-4d51-86ef-7b6d23495175">
      <Terms xmlns="http://schemas.microsoft.com/office/infopath/2007/PartnerControls"/>
    </lcf76f155ced4ddcb4097134ff3c332f>
    <TaxCatchAll xmlns="049449a1-970d-4061-91c8-87f7c4621d9d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E6C6B5-5544-41FD-8D43-37A7C4BBFB08}">
  <ds:schemaRefs>
    <ds:schemaRef ds:uri="049449a1-970d-4061-91c8-87f7c4621d9d"/>
    <ds:schemaRef ds:uri="e77133ba-eec1-4d51-86ef-7b6d234951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schemas.microsoft.com/office/2006/documentManagement/types"/>
    <ds:schemaRef ds:uri="http://www.w3.org/XML/1998/namespace"/>
    <ds:schemaRef ds:uri="e77133ba-eec1-4d51-86ef-7b6d23495175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049449a1-970d-4061-91c8-87f7c4621d9d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3482</Words>
  <Application>Microsoft Office PowerPoint</Application>
  <PresentationFormat>Widescreen</PresentationFormat>
  <Paragraphs>414</Paragraphs>
  <Slides>57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Aptos</vt:lpstr>
      <vt:lpstr>Arial</vt:lpstr>
      <vt:lpstr>Calibri</vt:lpstr>
      <vt:lpstr>Times New Roman</vt:lpstr>
      <vt:lpstr>Wingdings</vt:lpstr>
      <vt:lpstr>Office Theme</vt:lpstr>
      <vt:lpstr>MCAS Accessibility and Accommodations for 2025 MCAS Tests</vt:lpstr>
      <vt:lpstr>Presenters</vt:lpstr>
      <vt:lpstr>Logistics for This Session </vt:lpstr>
      <vt:lpstr>Slides for This Session </vt:lpstr>
      <vt:lpstr>Today’s Agenda</vt:lpstr>
      <vt:lpstr>1. Participation Requirements </vt:lpstr>
      <vt:lpstr>MCAS Participation Requirements </vt:lpstr>
      <vt:lpstr>English Learners – Participation Guidelines</vt:lpstr>
      <vt:lpstr>Poll Question</vt:lpstr>
      <vt:lpstr>2. Important Updates</vt:lpstr>
      <vt:lpstr>Important Updates</vt:lpstr>
      <vt:lpstr>Important Updates (continued)</vt:lpstr>
      <vt:lpstr>IEP Team Decisions Needed Before Testing</vt:lpstr>
      <vt:lpstr>3. Student Registration (SR)</vt:lpstr>
      <vt:lpstr>What is the Student Registration Process (SR)?</vt:lpstr>
      <vt:lpstr>SR: Special Test Forms and Selected Accessibility Features and Accommodations</vt:lpstr>
      <vt:lpstr>MCAS Student Registration Guide </vt:lpstr>
      <vt:lpstr>4. Accessibility Features and Accommodations </vt:lpstr>
      <vt:lpstr>Accessibility Features and Accommodations</vt:lpstr>
      <vt:lpstr>Universal Accessibility Features (UF)  for All Students</vt:lpstr>
      <vt:lpstr>Important Note</vt:lpstr>
      <vt:lpstr>Demonstration</vt:lpstr>
      <vt:lpstr>PowerPoint Presentation</vt:lpstr>
      <vt:lpstr>Enlarged Cursor (SR) </vt:lpstr>
      <vt:lpstr>Highlighter </vt:lpstr>
      <vt:lpstr>Color Contrast </vt:lpstr>
      <vt:lpstr>Line Reader</vt:lpstr>
      <vt:lpstr>Answer Eliminator</vt:lpstr>
      <vt:lpstr>Masking tool</vt:lpstr>
      <vt:lpstr>Questions and Answers</vt:lpstr>
      <vt:lpstr>Designated Accessibility Features (DF) for Any Student, at Principal’s Discretion</vt:lpstr>
      <vt:lpstr>Accommodations for Students with Disabilities</vt:lpstr>
      <vt:lpstr>Accommodations for Students with Disabilities (Continued)</vt:lpstr>
      <vt:lpstr>Special Access Accommodations</vt:lpstr>
      <vt:lpstr>Criteria for Providing Special Access Accommodations</vt:lpstr>
      <vt:lpstr>Poll Question</vt:lpstr>
      <vt:lpstr>Demonstration</vt:lpstr>
      <vt:lpstr>Text-to-Speech (SR) </vt:lpstr>
      <vt:lpstr>Spell-Checker (SR) </vt:lpstr>
      <vt:lpstr>Speech-to-text (SR) </vt:lpstr>
      <vt:lpstr>Word Prediction (SR)</vt:lpstr>
      <vt:lpstr>Accommodations for English Learners (ELs)</vt:lpstr>
      <vt:lpstr>Form-Dependent Accommodations</vt:lpstr>
      <vt:lpstr>5. Preparation for Testing</vt:lpstr>
      <vt:lpstr>Ensuring Accommodations are Assigned</vt:lpstr>
      <vt:lpstr>Preparing for Test Administration</vt:lpstr>
      <vt:lpstr>REMINDER:  Provide to all students during testing</vt:lpstr>
      <vt:lpstr>Reminders for Paper-Based Testing </vt:lpstr>
      <vt:lpstr>If a Student Refuses an Accommodation… </vt:lpstr>
      <vt:lpstr>Upcoming Training Sessions </vt:lpstr>
      <vt:lpstr>Upcoming “Office Hours” Sessions </vt:lpstr>
      <vt:lpstr>Questions and Answers</vt:lpstr>
      <vt:lpstr>6. Live “Sandbox” Time</vt:lpstr>
      <vt:lpstr>Poll Question—</vt:lpstr>
      <vt:lpstr>Next Steps</vt:lpstr>
      <vt:lpstr>Email and Phone Support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5</cp:revision>
  <dcterms:created xsi:type="dcterms:W3CDTF">2022-10-11T20:32:22Z</dcterms:created>
  <dcterms:modified xsi:type="dcterms:W3CDTF">2025-01-28T15:16:21Z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0x0101001632492CAC103A49A985C1EA3C99F8E6</vt:lpwstr>
  </property>
  <property fmtid="{D5CDD505-2E9C-101B-9397-08002B2CF9AE}" pid="3" name="MediaServiceImageTags">
    <vt:lpwstr/>
  </property>
  <property fmtid="{D5CDD505-2E9C-101B-9397-08002B2CF9AE}" pid="4" name="Order">
    <vt:r8>4411600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