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36"/>
  </p:notesMasterIdLst>
  <p:handoutMasterIdLst>
    <p:handoutMasterId r:id="rId37"/>
  </p:handoutMasterIdLst>
  <p:sldIdLst>
    <p:sldId id="280" r:id="rId6"/>
    <p:sldId id="359" r:id="rId7"/>
    <p:sldId id="1184" r:id="rId8"/>
    <p:sldId id="1274" r:id="rId9"/>
    <p:sldId id="1171" r:id="rId10"/>
    <p:sldId id="1445" r:id="rId11"/>
    <p:sldId id="1174" r:id="rId12"/>
    <p:sldId id="1444" r:id="rId13"/>
    <p:sldId id="1448" r:id="rId14"/>
    <p:sldId id="1449" r:id="rId15"/>
    <p:sldId id="1175" r:id="rId16"/>
    <p:sldId id="1423" r:id="rId17"/>
    <p:sldId id="1424" r:id="rId18"/>
    <p:sldId id="1436" r:id="rId19"/>
    <p:sldId id="1437" r:id="rId20"/>
    <p:sldId id="1438" r:id="rId21"/>
    <p:sldId id="1450" r:id="rId22"/>
    <p:sldId id="1451" r:id="rId23"/>
    <p:sldId id="1454" r:id="rId24"/>
    <p:sldId id="1439" r:id="rId25"/>
    <p:sldId id="1440" r:id="rId26"/>
    <p:sldId id="1452" r:id="rId27"/>
    <p:sldId id="1442" r:id="rId28"/>
    <p:sldId id="1453" r:id="rId29"/>
    <p:sldId id="1447" r:id="rId30"/>
    <p:sldId id="1072" r:id="rId31"/>
    <p:sldId id="1315" r:id="rId32"/>
    <p:sldId id="1298" r:id="rId33"/>
    <p:sldId id="311" r:id="rId34"/>
    <p:sldId id="1264" r:id="rId3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EA03654A-7302-CE26-CAF5-C89C8BC9CCFB}" name="Yang, Yi (DESE)" initials="" userId="S::Yi.Yang@mass.gov::327729dd-7713-4acb-a99e-bb545f1a037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63C1"/>
    <a:srgbClr val="0000FF"/>
    <a:srgbClr val="101D35"/>
    <a:srgbClr val="3647B6"/>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A114C-A6D4-4430-564A-AB387A38FB1C}" v="34" dt="2024-12-11T21:53:38.192"/>
    <p1510:client id="{46671B1A-A785-42AF-8536-2C84C1DEA1EF}" v="334" dt="2024-12-12T18:20:22.004"/>
    <p1510:client id="{C4BE8CDB-1D7B-43BC-A192-14A7442AC240}" v="273" dt="2024-12-12T17:49:28.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6283" autoAdjust="0"/>
  </p:normalViewPr>
  <p:slideViewPr>
    <p:cSldViewPr snapToGrid="0">
      <p:cViewPr varScale="1">
        <p:scale>
          <a:sx n="112" d="100"/>
          <a:sy n="112" d="100"/>
        </p:scale>
        <p:origin x="534"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2024/12/12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2024/12/12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94384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36361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611601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32622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63831-677C-A6BA-970E-7B90FC29B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8498F-3C01-2D11-269B-E29B97170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54D72-0364-148D-906B-6A195ED1C0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CB60FE-E042-D4D8-0D7E-FE3B69B6157A}"/>
              </a:ext>
            </a:extLst>
          </p:cNvPr>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524454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2756596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757228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3ED82-BCD1-1808-2B13-3EC599F04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2562A-BE31-716D-674F-02DE38016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73125-DD98-2FDF-E6CE-A29C5E3C04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D13478-7EDA-9D01-025B-87801AE73B81}"/>
              </a:ext>
            </a:extLst>
          </p:cNvPr>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2054604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43C14-0B66-689F-2E53-FFB9D4C26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9375B-C2F4-1208-2B3B-A78BAC1A0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7F4F3-EB37-781F-37D1-082BA019A5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D99386-DA2A-7488-0EB4-A9CEF045157C}"/>
              </a:ext>
            </a:extLst>
          </p:cNvPr>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4158835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C4D4-B8DE-8495-E91C-F59DDD34C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B962D-E441-BC81-0C6B-A13C7F1B5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C3E04-854B-DB8C-BB81-F751230962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C9DA6A-7F3A-5D48-D36A-1F1CEC4663C6}"/>
              </a:ext>
            </a:extLst>
          </p:cNvPr>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302457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BF2B0-D014-CE9A-B48B-AAD52FC74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CA01D-0158-C7EB-B3B8-401E8228B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ABFB4-01F6-3076-082B-5C619DF3C6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B51B37-6BF3-FB57-54A7-D87DB2F6C43B}"/>
              </a:ext>
            </a:extLst>
          </p:cNvPr>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679645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E0E33-ED84-C85A-1449-6DC19E821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8FA05-E942-75D6-52C3-2388AF26D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EA1B3-46CC-C52E-CFC6-4E40A8F0A5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2F6D07-DCF6-7E0B-62CA-95E124F842C7}"/>
              </a:ext>
            </a:extLst>
          </p:cNvPr>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369675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CEED-4D32-6233-9833-FA5F5B561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900FC-54E8-3E9F-197A-9F393EBD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D0958-E7BD-D81D-5BCB-2866859E7A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03AC2-1E59-6D95-9FCC-02072600B651}"/>
              </a:ext>
            </a:extLst>
          </p:cNvPr>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783835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8EB9-3589-2856-B031-705DCD653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A3DB8-7F03-47C7-76F9-B9181CEA6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521BC-943E-0B21-E825-707CF184FC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5C89CD-DB6E-8230-1FEF-DDAE6B238F6D}"/>
              </a:ext>
            </a:extLst>
          </p:cNvPr>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2794096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2BBBC-2855-AF52-B52F-CE69C7614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B4C00-5087-031D-8B5A-C8D374328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26C83-F9F5-56CA-1316-076AF11151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947E03-A5F5-F397-6DF1-7ABBEEAA4C40}"/>
              </a:ext>
            </a:extLst>
          </p:cNvPr>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1648984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5160-FDED-8223-9BC0-1E7132EFA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523ED-FF5F-39E7-0E10-255E5774F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66F7B-B49E-17EE-6058-F6A7598D87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389CF0-EB73-1222-81C4-499FEF46A7DD}"/>
              </a:ext>
            </a:extLst>
          </p:cNvPr>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658030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3453448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2FD53-74CD-C988-CCEB-7C19A8E15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1A56E-C660-8485-6F87-42B54B5B2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E327D8-8159-857D-2E91-2DAD06421B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28A11E-5C54-5A9D-DF07-12BAC713F1FE}"/>
              </a:ext>
            </a:extLst>
          </p:cNvPr>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58415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789867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14791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407463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Pearson Access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12/12/2024</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90448173-5068-4CE5-6E33-B3D8C7BF56FB}"/>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hyperlink" Target="https://www.doe.mass.edu/mcas/results.html" TargetMode="External"/><Relationship Id="rId4" Type="http://schemas.openxmlformats.org/officeDocument/2006/relationships/hyperlink" Target="https://gateway.edu.state.ma.u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7" Type="http://schemas.openxmlformats.org/officeDocument/2006/relationships/hyperlink" Target="http://eepurl.com/ghSOhH"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hyperlink" Target="http://www.doe.mass.edu/mcas/updates.html" TargetMode="Externa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cas.onlinehelp.cognia.org/training-webinar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hyperlink" Target="mailto:mcas@mass.gov" TargetMode="External"/><Relationship Id="rId12" Type="http://schemas.openxmlformats.org/officeDocument/2006/relationships/image" Target="../media/image31.svg"/><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image" Target="../media/image27.sv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hyperlink" Target="http://www.doe.mass.edu/mcas" TargetMode="External"/><Relationship Id="rId4" Type="http://schemas.openxmlformats.org/officeDocument/2006/relationships/image" Target="../media/image25.svg"/><Relationship Id="rId9"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mcas/cal.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mcas@cognia.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scholarships/adams/defaul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doe.mass.edu/commissioner/spec-advisories/2024-1211student-cd-update.html" TargetMode="External"/><Relationship Id="rId5" Type="http://schemas.openxmlformats.org/officeDocument/2006/relationships/hyperlink" Target="http://www.doe.mass.edu/mcas/highschool.html" TargetMode="External"/><Relationship Id="rId4" Type="http://schemas.openxmlformats.org/officeDocument/2006/relationships/hyperlink" Target="http://www.doe.mass.edu/scholarships/master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2462792"/>
            <a:ext cx="8631677" cy="1928238"/>
          </a:xfrm>
        </p:spPr>
        <p:txBody>
          <a:bodyPr>
            <a:noAutofit/>
          </a:bodyPr>
          <a:lstStyle/>
          <a:p>
            <a:r>
              <a:rPr lang="en-US" sz="5900">
                <a:latin typeface="Arial"/>
                <a:cs typeface="Arial"/>
              </a:rPr>
              <a:t>Student Registration for February Science </a:t>
            </a:r>
            <a:br>
              <a:rPr lang="en-US" sz="5900">
                <a:latin typeface="Arial"/>
                <a:cs typeface="Arial"/>
              </a:rPr>
            </a:br>
            <a:r>
              <a:rPr lang="en-US" sz="5900">
                <a:latin typeface="Arial"/>
                <a:cs typeface="Arial"/>
              </a:rPr>
              <a:t>Office Hours</a:t>
            </a:r>
            <a:endParaRPr lang="en-US" altLang="en-US" sz="5900">
              <a:latin typeface="Arial"/>
              <a:cs typeface="Arial"/>
            </a:endParaRPr>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dirty="0">
                <a:solidFill>
                  <a:srgbClr val="000000"/>
                </a:solidFill>
                <a:latin typeface="Arial" panose="020B0604020202020204" pitchFamily="34" charset="0"/>
                <a:cs typeface="Arial" panose="020B0604020202020204" pitchFamily="34" charset="0"/>
              </a:rPr>
              <a:t>The Office of Student Assessment Services</a:t>
            </a:r>
          </a:p>
          <a:p>
            <a:pPr defTabSz="914126"/>
            <a:r>
              <a:rPr lang="en-US" altLang="zh-CN" sz="2799" dirty="0">
                <a:solidFill>
                  <a:srgbClr val="000000"/>
                </a:solidFill>
                <a:latin typeface="Arial" panose="020B0604020202020204" pitchFamily="34" charset="0"/>
                <a:cs typeface="Arial" panose="020B0604020202020204" pitchFamily="34" charset="0"/>
              </a:rPr>
              <a:t>December 13,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044F7-9701-4586-D284-966F242A8A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F6DDF-894F-0ECD-F002-ED4675266058}"/>
              </a:ext>
            </a:extLst>
          </p:cNvPr>
          <p:cNvSpPr>
            <a:spLocks noGrp="1"/>
          </p:cNvSpPr>
          <p:nvPr>
            <p:ph type="title"/>
          </p:nvPr>
        </p:nvSpPr>
        <p:spPr>
          <a:xfrm>
            <a:off x="465991" y="219057"/>
            <a:ext cx="10990385" cy="800851"/>
          </a:xfrm>
        </p:spPr>
        <p:txBody>
          <a:bodyPr>
            <a:normAutofit/>
          </a:bodyPr>
          <a:lstStyle/>
          <a:p>
            <a:r>
              <a:rPr lang="en-US" sz="4000">
                <a:latin typeface="Arial"/>
                <a:cs typeface="Arial"/>
              </a:rPr>
              <a:t>Using the .CSV File for February Science</a:t>
            </a:r>
          </a:p>
        </p:txBody>
      </p:sp>
      <p:sp>
        <p:nvSpPr>
          <p:cNvPr id="3" name="Text Placeholder 2">
            <a:extLst>
              <a:ext uri="{FF2B5EF4-FFF2-40B4-BE49-F238E27FC236}">
                <a16:creationId xmlns:a16="http://schemas.microsoft.com/office/drawing/2014/main" id="{A13CEF1C-4A4A-FAE2-1B8E-37420204CFAD}"/>
              </a:ext>
            </a:extLst>
          </p:cNvPr>
          <p:cNvSpPr>
            <a:spLocks noGrp="1"/>
          </p:cNvSpPr>
          <p:nvPr>
            <p:ph type="body" idx="1"/>
          </p:nvPr>
        </p:nvSpPr>
        <p:spPr>
          <a:xfrm>
            <a:off x="465990" y="1150256"/>
            <a:ext cx="11282062" cy="4992773"/>
          </a:xfrm>
        </p:spPr>
        <p:txBody>
          <a:bodyPr vert="horz" lIns="91440" tIns="45720" rIns="91440" bIns="45720" rtlCol="0" anchor="t">
            <a:noAutofit/>
          </a:bodyPr>
          <a:lstStyle/>
          <a:p>
            <a:pPr marL="342900" marR="0" lvl="0" indent="-342900">
              <a:buClr>
                <a:srgbClr val="101D35"/>
              </a:buClr>
              <a:buFont typeface="Arial" panose="020B0604020202020204" pitchFamily="34" charset="0"/>
              <a:buChar cha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Access your school’s .CSV file in the </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MCAS 2025 folder</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DropBox</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Central in the </a:t>
            </a:r>
            <a:r>
              <a:rPr lang="en-US" sz="24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DESE Security Portal</a:t>
            </a:r>
            <a:r>
              <a:rPr lang="en-US" sz="2400"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the first day of the Student Registration window (December 12).</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Clr>
                <a:srgbClr val="101D35"/>
              </a:buClr>
              <a:buFont typeface="Arial" panose="020B0604020202020204" pitchFamily="34" charset="0"/>
              <a:buChar cha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Files will follow the format “</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Feb2025_Sci_Student_Registration_xxxxxxxx.csv</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where x’s refer to your school and district code.</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Clr>
                <a:srgbClr val="101D35"/>
              </a:buClr>
              <a:buFont typeface="Arial" panose="020B0604020202020204" pitchFamily="34" charset="0"/>
              <a:buChar cha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Save the file locally, and update it based on which students will participate in the February administration.</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30606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2FC967-E350-B7CD-0C00-19E301390DE9}"/>
              </a:ext>
            </a:extLst>
          </p:cNvPr>
          <p:cNvSpPr>
            <a:spLocks noGrp="1"/>
          </p:cNvSpPr>
          <p:nvPr>
            <p:ph idx="4294967295"/>
          </p:nvPr>
        </p:nvSpPr>
        <p:spPr>
          <a:xfrm>
            <a:off x="688064" y="1239838"/>
            <a:ext cx="11210925" cy="4897437"/>
          </a:xfrm>
        </p:spPr>
        <p:txBody>
          <a:bodyPr vert="horz" lIns="91440" tIns="45720" rIns="91440" bIns="45720" rtlCol="0" anchor="t">
            <a:normAutofit fontScale="92500"/>
          </a:bodyPr>
          <a:lstStyle/>
          <a:p>
            <a:r>
              <a:rPr lang="en-US" sz="3200" b="1" dirty="0">
                <a:latin typeface="Arial"/>
                <a:cs typeface="Arial"/>
              </a:rPr>
              <a:t>What if a student is listed in the .CSV file, but has already earned a scaled score on a high school science test?</a:t>
            </a:r>
          </a:p>
          <a:p>
            <a:pPr lvl="1"/>
            <a:r>
              <a:rPr lang="en-US" sz="2800" dirty="0">
                <a:latin typeface="Arial"/>
                <a:cs typeface="Arial"/>
              </a:rPr>
              <a:t>Contact </a:t>
            </a:r>
            <a:r>
              <a:rPr lang="en-US" sz="2800" dirty="0">
                <a:latin typeface="Arial"/>
                <a:cs typeface="Arial"/>
                <a:hlinkClick r:id="rId3"/>
              </a:rPr>
              <a:t>mcas@mass.gov</a:t>
            </a:r>
            <a:r>
              <a:rPr lang="en-US" sz="2800" dirty="0">
                <a:latin typeface="Arial"/>
                <a:cs typeface="Arial"/>
              </a:rPr>
              <a:t> (please do not send SASIDs via email).</a:t>
            </a:r>
            <a:endParaRPr lang="en-US" sz="3200" dirty="0">
              <a:latin typeface="Arial"/>
              <a:cs typeface="Arial"/>
            </a:endParaRPr>
          </a:p>
          <a:p>
            <a:r>
              <a:rPr lang="en-US" sz="3200" b="1" dirty="0">
                <a:latin typeface="Arial"/>
                <a:cs typeface="Arial"/>
              </a:rPr>
              <a:t>What if I need a transfer student’s prior MCAS scores?</a:t>
            </a:r>
          </a:p>
          <a:p>
            <a:pPr lvl="1"/>
            <a:r>
              <a:rPr lang="en-US" sz="2800" b="0" i="0" dirty="0">
                <a:solidFill>
                  <a:srgbClr val="202020"/>
                </a:solidFill>
                <a:effectLst/>
                <a:latin typeface="Arial"/>
                <a:cs typeface="Arial"/>
              </a:rPr>
              <a:t>In most cases, students’ MCAS history is available in Edwin Analytics</a:t>
            </a:r>
            <a:r>
              <a:rPr lang="en-US" sz="2800" dirty="0">
                <a:solidFill>
                  <a:srgbClr val="202020"/>
                </a:solidFill>
                <a:latin typeface="Arial"/>
                <a:cs typeface="Arial"/>
              </a:rPr>
              <a:t>, once students are “claimed” by the new district.</a:t>
            </a:r>
            <a:r>
              <a:rPr lang="en-US" sz="2800" b="0" i="0" dirty="0">
                <a:solidFill>
                  <a:srgbClr val="202020"/>
                </a:solidFill>
                <a:effectLst/>
                <a:latin typeface="Arial"/>
                <a:cs typeface="Arial"/>
              </a:rPr>
              <a:t> </a:t>
            </a:r>
          </a:p>
          <a:p>
            <a:pPr lvl="2"/>
            <a:r>
              <a:rPr lang="en-US" sz="2400" b="0" i="0" dirty="0">
                <a:solidFill>
                  <a:srgbClr val="202020"/>
                </a:solidFill>
                <a:effectLst/>
                <a:latin typeface="Arial"/>
                <a:cs typeface="Arial"/>
              </a:rPr>
              <a:t>View the Student Assessment History Summary report (PE613). </a:t>
            </a:r>
          </a:p>
          <a:p>
            <a:pPr lvl="1"/>
            <a:r>
              <a:rPr lang="en-US" sz="2800" b="0" i="0" dirty="0">
                <a:solidFill>
                  <a:srgbClr val="202020"/>
                </a:solidFill>
                <a:effectLst/>
                <a:latin typeface="Arial"/>
                <a:cs typeface="Arial"/>
              </a:rPr>
              <a:t>Edwin Analytics is available on the Department's </a:t>
            </a:r>
            <a:r>
              <a:rPr lang="en-US" sz="2800" b="0" i="0" u="sng" dirty="0">
                <a:solidFill>
                  <a:srgbClr val="2E74CF"/>
                </a:solidFill>
                <a:effectLst/>
                <a:latin typeface="Arial"/>
                <a:cs typeface="Arial"/>
                <a:hlinkClick r:id="rId4"/>
              </a:rPr>
              <a:t>Security Portal</a:t>
            </a:r>
            <a:r>
              <a:rPr lang="en-US" sz="2800" b="0" i="0" dirty="0">
                <a:solidFill>
                  <a:srgbClr val="202020"/>
                </a:solidFill>
                <a:effectLst/>
                <a:latin typeface="Arial"/>
                <a:cs typeface="Arial"/>
              </a:rPr>
              <a:t>.</a:t>
            </a:r>
          </a:p>
          <a:p>
            <a:pPr lvl="1"/>
            <a:r>
              <a:rPr lang="en-US" sz="2800" dirty="0">
                <a:latin typeface="Arial"/>
                <a:cs typeface="Arial"/>
              </a:rPr>
              <a:t>See the Steps to Retrieve Students’ MCAS Assessment History </a:t>
            </a:r>
            <a:br>
              <a:rPr lang="en-US" sz="2800" dirty="0">
                <a:latin typeface="Arial"/>
                <a:cs typeface="Arial"/>
              </a:rPr>
            </a:br>
            <a:r>
              <a:rPr lang="en-US" sz="2800" dirty="0">
                <a:latin typeface="Arial"/>
                <a:cs typeface="Arial"/>
              </a:rPr>
              <a:t>in Edwin Analytics on the </a:t>
            </a:r>
            <a:r>
              <a:rPr lang="en-US" sz="2800" dirty="0">
                <a:latin typeface="Arial"/>
                <a:cs typeface="Arial"/>
                <a:hlinkClick r:id="rId5"/>
              </a:rPr>
              <a:t>MCAS Results web page</a:t>
            </a:r>
            <a:r>
              <a:rPr lang="en-US" sz="2800" dirty="0">
                <a:latin typeface="Arial"/>
                <a:cs typeface="Arial"/>
              </a:rPr>
              <a:t> for additional details.</a:t>
            </a:r>
          </a:p>
        </p:txBody>
      </p:sp>
      <p:sp>
        <p:nvSpPr>
          <p:cNvPr id="3" name="Title 2">
            <a:extLst>
              <a:ext uri="{FF2B5EF4-FFF2-40B4-BE49-F238E27FC236}">
                <a16:creationId xmlns:a16="http://schemas.microsoft.com/office/drawing/2014/main" id="{C1BE3F22-F3BE-F51B-C573-AE4F1003C119}"/>
              </a:ext>
            </a:extLst>
          </p:cNvPr>
          <p:cNvSpPr>
            <a:spLocks noGrp="1"/>
          </p:cNvSpPr>
          <p:nvPr>
            <p:ph type="title" idx="4294967295"/>
          </p:nvPr>
        </p:nvSpPr>
        <p:spPr>
          <a:xfrm>
            <a:off x="452673" y="196850"/>
            <a:ext cx="10515600" cy="1042988"/>
          </a:xfrm>
        </p:spPr>
        <p:txBody>
          <a:bodyPr/>
          <a:lstStyle/>
          <a:p>
            <a:r>
              <a:rPr lang="en-US" dirty="0">
                <a:solidFill>
                  <a:srgbClr val="3647B6"/>
                </a:solidFill>
              </a:rPr>
              <a:t>Frequently Asked Questions</a:t>
            </a:r>
          </a:p>
        </p:txBody>
      </p:sp>
    </p:spTree>
    <p:extLst>
      <p:ext uri="{BB962C8B-B14F-4D97-AF65-F5344CB8AC3E}">
        <p14:creationId xmlns:p14="http://schemas.microsoft.com/office/powerpoint/2010/main" val="392030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2. Enrollment Transfer Process</a:t>
            </a:r>
          </a:p>
        </p:txBody>
      </p:sp>
    </p:spTree>
    <p:extLst>
      <p:ext uri="{BB962C8B-B14F-4D97-AF65-F5344CB8AC3E}">
        <p14:creationId xmlns:p14="http://schemas.microsoft.com/office/powerpoint/2010/main" val="9220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Overview of Enrollment Transfers</a:t>
            </a:r>
          </a:p>
        </p:txBody>
      </p:sp>
      <p:sp>
        <p:nvSpPr>
          <p:cNvPr id="4" name="Content Placeholder 2">
            <a:extLst>
              <a:ext uri="{FF2B5EF4-FFF2-40B4-BE49-F238E27FC236}">
                <a16:creationId xmlns:a16="http://schemas.microsoft.com/office/drawing/2014/main" id="{6D76F83F-BA4E-02C8-FC22-06EE15E8ADB8}"/>
              </a:ext>
            </a:extLst>
          </p:cNvPr>
          <p:cNvSpPr txBox="1">
            <a:spLocks/>
          </p:cNvSpPr>
          <p:nvPr/>
        </p:nvSpPr>
        <p:spPr>
          <a:xfrm>
            <a:off x="604609" y="947814"/>
            <a:ext cx="11369675" cy="46444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000000"/>
              </a:buClr>
            </a:pPr>
            <a:r>
              <a:rPr lang="en-US" sz="2800">
                <a:solidFill>
                  <a:srgbClr val="000000"/>
                </a:solidFill>
                <a:latin typeface="Arial" panose="020B0604020202020204" pitchFamily="34" charset="0"/>
                <a:cs typeface="Arial" panose="020B0604020202020204" pitchFamily="34" charset="0"/>
              </a:rPr>
              <a:t>Students are loaded to the MCAS Portal </a:t>
            </a:r>
            <a:r>
              <a:rPr lang="en-US" sz="2800" b="1">
                <a:solidFill>
                  <a:srgbClr val="000000"/>
                </a:solidFill>
                <a:latin typeface="Arial" panose="020B0604020202020204" pitchFamily="34" charset="0"/>
                <a:cs typeface="Arial" panose="020B0604020202020204" pitchFamily="34" charset="0"/>
              </a:rPr>
              <a:t>once per school year, </a:t>
            </a:r>
            <a:r>
              <a:rPr lang="en-US" sz="2800">
                <a:solidFill>
                  <a:srgbClr val="000000"/>
                </a:solidFill>
                <a:latin typeface="Arial" panose="020B0604020202020204" pitchFamily="34" charset="0"/>
                <a:cs typeface="Arial" panose="020B0604020202020204" pitchFamily="34" charset="0"/>
              </a:rPr>
              <a:t>regardless of which administration(s) they are taking. </a:t>
            </a:r>
          </a:p>
          <a:p>
            <a:pPr fontAlgn="base">
              <a:buClr>
                <a:srgbClr val="000000"/>
              </a:buClr>
            </a:pPr>
            <a:r>
              <a:rPr lang="en-US" sz="2800">
                <a:solidFill>
                  <a:srgbClr val="000000"/>
                </a:solidFill>
                <a:latin typeface="Arial" panose="020B0604020202020204" pitchFamily="34" charset="0"/>
                <a:cs typeface="Arial" panose="020B0604020202020204" pitchFamily="34" charset="0"/>
              </a:rPr>
              <a:t>Schools will use the Enrollment Transfer feature in the MCAS Portal for transfer students who need to be registered for testing at their new school, who already exist in the MCAS Portal. </a:t>
            </a:r>
          </a:p>
          <a:p>
            <a:pPr fontAlgn="base">
              <a:buClr>
                <a:srgbClr val="000000"/>
              </a:buClr>
            </a:pPr>
            <a:r>
              <a:rPr lang="en-US" sz="2800">
                <a:solidFill>
                  <a:srgbClr val="000000"/>
                </a:solidFill>
                <a:latin typeface="Arial" panose="020B0604020202020204" pitchFamily="34" charset="0"/>
                <a:cs typeface="Arial" panose="020B0604020202020204" pitchFamily="34" charset="0"/>
              </a:rPr>
              <a:t>When a school receives a transfer student who needs to be registered for testing, the first step should be to search for the student using the Enrollment Transfer page in the MCAS Portal. </a:t>
            </a:r>
          </a:p>
          <a:p>
            <a:pPr lvl="1" fontAlgn="base">
              <a:buClr>
                <a:srgbClr val="000000"/>
              </a:buClr>
            </a:pPr>
            <a:r>
              <a:rPr lang="en-US" sz="2400">
                <a:solidFill>
                  <a:srgbClr val="000000"/>
                </a:solidFill>
                <a:latin typeface="Arial" panose="020B0604020202020204" pitchFamily="34" charset="0"/>
                <a:cs typeface="Arial" panose="020B0604020202020204" pitchFamily="34" charset="0"/>
              </a:rPr>
              <a:t>Note: This is different from the previous test administration management system, PearsonAccess Next (PAN). </a:t>
            </a:r>
          </a:p>
          <a:p>
            <a:pPr lvl="1" fontAlgn="base">
              <a:buClr>
                <a:srgbClr val="000000"/>
              </a:buClr>
              <a:buFont typeface="Arial" panose="020B0604020202020204" pitchFamily="34" charset="0"/>
              <a:buChar char="•"/>
            </a:pPr>
            <a:endParaRPr lang="en-US">
              <a:solidFill>
                <a:srgbClr val="000000"/>
              </a:solidFill>
              <a:latin typeface="Arial" panose="020B0604020202020204" pitchFamily="34" charset="0"/>
              <a:cs typeface="Arial" panose="020B0604020202020204" pitchFamily="34" charset="0"/>
            </a:endParaRPr>
          </a:p>
          <a:p>
            <a:pPr>
              <a:buClr>
                <a:srgbClr val="101D35"/>
              </a:buClr>
            </a:pPr>
            <a:endParaRPr lang="en-US" sz="28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059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84A79-EEA7-60C3-F15E-616626F31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0334F-B2F5-E2CF-028B-96A0995DC053}"/>
              </a:ext>
            </a:extLst>
          </p:cNvPr>
          <p:cNvSpPr>
            <a:spLocks noGrp="1"/>
          </p:cNvSpPr>
          <p:nvPr>
            <p:ph type="title" idx="4294967295"/>
          </p:nvPr>
        </p:nvSpPr>
        <p:spPr>
          <a:xfrm>
            <a:off x="604610" y="268364"/>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Overview of Enrollment Transfers – New for 2025</a:t>
            </a:r>
          </a:p>
        </p:txBody>
      </p:sp>
      <p:sp>
        <p:nvSpPr>
          <p:cNvPr id="4" name="Content Placeholder 2">
            <a:extLst>
              <a:ext uri="{FF2B5EF4-FFF2-40B4-BE49-F238E27FC236}">
                <a16:creationId xmlns:a16="http://schemas.microsoft.com/office/drawing/2014/main" id="{74C353F7-9044-716F-2802-3C32D480F8BB}"/>
              </a:ext>
            </a:extLst>
          </p:cNvPr>
          <p:cNvSpPr txBox="1">
            <a:spLocks/>
          </p:cNvSpPr>
          <p:nvPr/>
        </p:nvSpPr>
        <p:spPr>
          <a:xfrm>
            <a:off x="604609" y="890663"/>
            <a:ext cx="11225441" cy="47386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000000"/>
              </a:buClr>
            </a:pPr>
            <a:r>
              <a:rPr lang="en-US" sz="2600" dirty="0">
                <a:solidFill>
                  <a:srgbClr val="000000"/>
                </a:solidFill>
                <a:latin typeface="Arial" panose="020B0604020202020204" pitchFamily="34" charset="0"/>
                <a:cs typeface="Arial" panose="020B0604020202020204" pitchFamily="34" charset="0"/>
              </a:rPr>
              <a:t>Schools will use the Enrollment Transfer page in the Portal as the first step when receiving a new student to determine whether the student exists in the MCAS Portal. </a:t>
            </a:r>
          </a:p>
          <a:p>
            <a:pPr lvl="1" fontAlgn="base">
              <a:buClr>
                <a:srgbClr val="000000"/>
              </a:buClr>
            </a:pPr>
            <a:r>
              <a:rPr lang="en-US" sz="2400" dirty="0">
                <a:solidFill>
                  <a:srgbClr val="000000"/>
                </a:solidFill>
                <a:latin typeface="Arial" panose="020B0604020202020204" pitchFamily="34" charset="0"/>
                <a:cs typeface="Arial" panose="020B0604020202020204" pitchFamily="34" charset="0"/>
              </a:rPr>
              <a:t>This page will tell you whether the student already exists in the MCAS Portal. </a:t>
            </a:r>
          </a:p>
          <a:p>
            <a:pPr fontAlgn="base">
              <a:buClr>
                <a:srgbClr val="000000"/>
              </a:buClr>
            </a:pPr>
            <a:r>
              <a:rPr lang="en-US" sz="2600" dirty="0">
                <a:solidFill>
                  <a:srgbClr val="000000"/>
                </a:solidFill>
                <a:latin typeface="Arial" panose="020B0604020202020204" pitchFamily="34" charset="0"/>
                <a:cs typeface="Arial" panose="020B0604020202020204" pitchFamily="34" charset="0"/>
              </a:rPr>
              <a:t>All school and district test coordinators associated with the </a:t>
            </a:r>
            <a:r>
              <a:rPr lang="en-US" sz="2600" i="1" dirty="0">
                <a:solidFill>
                  <a:srgbClr val="000000"/>
                </a:solidFill>
                <a:latin typeface="Arial" panose="020B0604020202020204" pitchFamily="34" charset="0"/>
                <a:cs typeface="Arial" panose="020B0604020202020204" pitchFamily="34" charset="0"/>
              </a:rPr>
              <a:t>sending school</a:t>
            </a:r>
            <a:r>
              <a:rPr lang="en-US" sz="2600" dirty="0">
                <a:solidFill>
                  <a:srgbClr val="000000"/>
                </a:solidFill>
                <a:latin typeface="Arial" panose="020B0604020202020204" pitchFamily="34" charset="0"/>
                <a:cs typeface="Arial" panose="020B0604020202020204" pitchFamily="34" charset="0"/>
              </a:rPr>
              <a:t> will receive email notifications for pending enrollment transfer requests. </a:t>
            </a:r>
          </a:p>
          <a:p>
            <a:pPr fontAlgn="base">
              <a:buClr>
                <a:srgbClr val="000000"/>
              </a:buClr>
            </a:pPr>
            <a:r>
              <a:rPr lang="en-US" sz="2600" dirty="0">
                <a:solidFill>
                  <a:srgbClr val="000000"/>
                </a:solidFill>
                <a:latin typeface="Arial" panose="020B0604020202020204" pitchFamily="34" charset="0"/>
                <a:cs typeface="Arial" panose="020B0604020202020204" pitchFamily="34" charset="0"/>
              </a:rPr>
              <a:t>Student test sessions do not transfer from one school to another. Schools will use the Transfer Notes features to indicate which sessions a student has already completed. </a:t>
            </a:r>
          </a:p>
          <a:p>
            <a:pPr fontAlgn="base">
              <a:buClr>
                <a:srgbClr val="000000"/>
              </a:buClr>
            </a:pPr>
            <a:r>
              <a:rPr lang="en-US" sz="2600" dirty="0">
                <a:solidFill>
                  <a:srgbClr val="000000"/>
                </a:solidFill>
                <a:latin typeface="Arial" panose="020B0604020202020204" pitchFamily="34" charset="0"/>
                <a:cs typeface="Arial" panose="020B0604020202020204" pitchFamily="34" charset="0"/>
              </a:rPr>
              <a:t>Schools may need to complete enrollment transfers more often in the MCAS Portal. </a:t>
            </a:r>
            <a:endParaRPr lang="en-US" sz="2800" dirty="0">
              <a:solidFill>
                <a:srgbClr val="000000"/>
              </a:solidFill>
              <a:latin typeface="Arial" panose="020B0604020202020204" pitchFamily="34" charset="0"/>
              <a:cs typeface="Arial" panose="020B0604020202020204" pitchFamily="34" charset="0"/>
            </a:endParaRPr>
          </a:p>
          <a:p>
            <a:pPr fontAlgn="base">
              <a:buClr>
                <a:srgbClr val="000000"/>
              </a:buClr>
            </a:pPr>
            <a:endParaRPr lang="en-US" sz="2400" dirty="0">
              <a:solidFill>
                <a:srgbClr val="000000"/>
              </a:solidFill>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75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822325" y="268288"/>
            <a:ext cx="11369675" cy="679450"/>
          </a:xfrm>
        </p:spPr>
        <p:txBody>
          <a:bodyPr/>
          <a:lstStyle/>
          <a:p>
            <a:r>
              <a:rPr lang="en-US" sz="4000">
                <a:solidFill>
                  <a:srgbClr val="3647B6"/>
                </a:solidFill>
                <a:latin typeface="Arial" panose="020B0604020202020204" pitchFamily="34" charset="0"/>
                <a:cs typeface="Arial" panose="020B0604020202020204" pitchFamily="34" charset="0"/>
              </a:rPr>
              <a:t>Enrollment Transfer Overview</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822325" y="1266825"/>
            <a:ext cx="11369675" cy="4643438"/>
          </a:xfrm>
        </p:spPr>
        <p:txBody>
          <a:bodyPr vert="horz" lIns="91440" tIns="45720" rIns="91440" bIns="45720" rtlCol="0" anchor="t">
            <a:noAutofit/>
          </a:bodyPr>
          <a:lstStyle/>
          <a:p>
            <a:pPr marL="0" indent="-50800" fontAlgn="base">
              <a:buClr>
                <a:srgbClr val="000000"/>
              </a:buClr>
              <a:buNone/>
            </a:pPr>
            <a:endParaRPr lang="en-US" sz="28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1D5EF878-1DB9-390B-A916-0ED11743B416}"/>
              </a:ext>
            </a:extLst>
          </p:cNvPr>
          <p:cNvGraphicFramePr>
            <a:graphicFrameLocks noGrp="1"/>
          </p:cNvGraphicFramePr>
          <p:nvPr>
            <p:extLst>
              <p:ext uri="{D42A27DB-BD31-4B8C-83A1-F6EECF244321}">
                <p14:modId xmlns:p14="http://schemas.microsoft.com/office/powerpoint/2010/main" val="1212954444"/>
              </p:ext>
            </p:extLst>
          </p:nvPr>
        </p:nvGraphicFramePr>
        <p:xfrm>
          <a:off x="822325" y="1099007"/>
          <a:ext cx="10455274" cy="3291840"/>
        </p:xfrm>
        <a:graphic>
          <a:graphicData uri="http://schemas.openxmlformats.org/drawingml/2006/table">
            <a:tbl>
              <a:tblPr firstRow="1" bandRow="1">
                <a:tableStyleId>{5C22544A-7EE6-4342-B048-85BDC9FD1C3A}</a:tableStyleId>
              </a:tblPr>
              <a:tblGrid>
                <a:gridCol w="1893726">
                  <a:extLst>
                    <a:ext uri="{9D8B030D-6E8A-4147-A177-3AD203B41FA5}">
                      <a16:colId xmlns:a16="http://schemas.microsoft.com/office/drawing/2014/main" val="2384339183"/>
                    </a:ext>
                  </a:extLst>
                </a:gridCol>
                <a:gridCol w="4280774">
                  <a:extLst>
                    <a:ext uri="{9D8B030D-6E8A-4147-A177-3AD203B41FA5}">
                      <a16:colId xmlns:a16="http://schemas.microsoft.com/office/drawing/2014/main" val="4091545075"/>
                    </a:ext>
                  </a:extLst>
                </a:gridCol>
                <a:gridCol w="4280774">
                  <a:extLst>
                    <a:ext uri="{9D8B030D-6E8A-4147-A177-3AD203B41FA5}">
                      <a16:colId xmlns:a16="http://schemas.microsoft.com/office/drawing/2014/main" val="2126212029"/>
                    </a:ext>
                  </a:extLst>
                </a:gridCol>
              </a:tblGrid>
              <a:tr h="370840">
                <a:tc>
                  <a:txBody>
                    <a:bodyPr/>
                    <a:lstStyle/>
                    <a:p>
                      <a:r>
                        <a:rPr lang="en-US">
                          <a:latin typeface="Arial"/>
                          <a:cs typeface="Arial"/>
                        </a:rPr>
                        <a:t>MCAS Portal Section</a:t>
                      </a:r>
                    </a:p>
                  </a:txBody>
                  <a:tcPr/>
                </a:tc>
                <a:tc>
                  <a:txBody>
                    <a:bodyPr/>
                    <a:lstStyle/>
                    <a:p>
                      <a:r>
                        <a:rPr lang="en-US">
                          <a:latin typeface="Arial"/>
                          <a:cs typeface="Arial"/>
                        </a:rPr>
                        <a:t>Tasks to Complete in this Section </a:t>
                      </a:r>
                    </a:p>
                  </a:txBody>
                  <a:tcPr/>
                </a:tc>
                <a:tc>
                  <a:txBody>
                    <a:bodyPr/>
                    <a:lstStyle/>
                    <a:p>
                      <a:r>
                        <a:rPr lang="en-US">
                          <a:latin typeface="Arial"/>
                          <a:cs typeface="Arial"/>
                        </a:rPr>
                        <a:t>Who will complete these tasks? </a:t>
                      </a:r>
                    </a:p>
                  </a:txBody>
                  <a:tcPr/>
                </a:tc>
                <a:extLst>
                  <a:ext uri="{0D108BD9-81ED-4DB2-BD59-A6C34878D82A}">
                    <a16:rowId xmlns:a16="http://schemas.microsoft.com/office/drawing/2014/main" val="2645194362"/>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000000"/>
                          </a:solidFill>
                          <a:effectLst/>
                          <a:latin typeface="Arial"/>
                          <a:cs typeface="Arial"/>
                        </a:rPr>
                        <a:t>Enrollment Transfer</a:t>
                      </a:r>
                      <a:endParaRPr lang="en-US" i="0">
                        <a:solidFill>
                          <a:srgbClr val="000000"/>
                        </a:solidFill>
                        <a:effectLst/>
                        <a:latin typeface="Arial"/>
                        <a:cs typeface="Aria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solidFill>
                            <a:srgbClr val="000000"/>
                          </a:solidFill>
                          <a:effectLst/>
                          <a:latin typeface="Arial"/>
                          <a:cs typeface="Arial"/>
                        </a:rPr>
                        <a:t>Request to transfer a student into your school and district.</a:t>
                      </a:r>
                    </a:p>
                  </a:txBody>
                  <a:tcPr/>
                </a:tc>
                <a:tc>
                  <a:txBody>
                    <a:bodyPr/>
                    <a:lstStyle/>
                    <a:p>
                      <a:pPr marL="285750" indent="-285750">
                        <a:buFont typeface="Arial" panose="020B0604020202020204" pitchFamily="34" charset="0"/>
                        <a:buChar char="•"/>
                      </a:pPr>
                      <a:r>
                        <a:rPr lang="en-US" sz="1800" i="0" kern="1200">
                          <a:solidFill>
                            <a:srgbClr val="000000"/>
                          </a:solidFill>
                          <a:effectLst/>
                          <a:latin typeface="Arial"/>
                          <a:ea typeface="+mn-ea"/>
                          <a:cs typeface="Arial"/>
                        </a:rPr>
                        <a:t>STCs and DTCs may request to transfer a student.</a:t>
                      </a:r>
                    </a:p>
                  </a:txBody>
                  <a:tcPr/>
                </a:tc>
                <a:extLst>
                  <a:ext uri="{0D108BD9-81ED-4DB2-BD59-A6C34878D82A}">
                    <a16:rowId xmlns:a16="http://schemas.microsoft.com/office/drawing/2014/main" val="27493951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a:solidFill>
                          <a:srgbClr val="000000"/>
                        </a:solidFill>
                        <a:effectLst/>
                        <a:latin typeface="Arial"/>
                        <a:cs typeface="Aria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solidFill>
                            <a:srgbClr val="000000"/>
                          </a:solidFill>
                          <a:effectLst/>
                          <a:latin typeface="Arial"/>
                          <a:cs typeface="Arial"/>
                        </a:rPr>
                        <a:t>Approve transfers other schools and districts have requested.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a:solidFill>
                          <a:srgbClr val="000000"/>
                        </a:solidFill>
                        <a:effectLst/>
                        <a:latin typeface="Arial"/>
                        <a:cs typeface="Aria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kern="1200">
                          <a:solidFill>
                            <a:srgbClr val="000000"/>
                          </a:solidFill>
                          <a:effectLst/>
                          <a:latin typeface="Arial"/>
                          <a:ea typeface="+mn-ea"/>
                          <a:cs typeface="Arial"/>
                        </a:rPr>
                        <a:t>STCs and DTCs may approve student transfers.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kern="1200">
                          <a:solidFill>
                            <a:srgbClr val="000000"/>
                          </a:solidFill>
                          <a:effectLst/>
                          <a:latin typeface="Arial"/>
                          <a:ea typeface="+mn-ea"/>
                          <a:cs typeface="Arial"/>
                        </a:rPr>
                        <a:t>If a student does not currently belong to an organization, the MCAS Service Center will approve student transfers.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kern="1200">
                        <a:solidFill>
                          <a:srgbClr val="000000"/>
                        </a:solidFill>
                        <a:effectLst/>
                        <a:latin typeface="Arial"/>
                        <a:ea typeface="+mn-ea"/>
                        <a:cs typeface="Arial"/>
                      </a:endParaRPr>
                    </a:p>
                    <a:p>
                      <a:pPr marL="285750" indent="-285750">
                        <a:buFont typeface="Arial" panose="020B0604020202020204" pitchFamily="34" charset="0"/>
                        <a:buChar char="•"/>
                      </a:pPr>
                      <a:endParaRPr lang="en-US" sz="1800" i="0" kern="1200">
                        <a:solidFill>
                          <a:srgbClr val="000000"/>
                        </a:solidFill>
                        <a:effectLst/>
                        <a:latin typeface="Arial"/>
                        <a:ea typeface="+mn-ea"/>
                        <a:cs typeface="Arial"/>
                      </a:endParaRPr>
                    </a:p>
                  </a:txBody>
                  <a:tcPr/>
                </a:tc>
                <a:extLst>
                  <a:ext uri="{0D108BD9-81ED-4DB2-BD59-A6C34878D82A}">
                    <a16:rowId xmlns:a16="http://schemas.microsoft.com/office/drawing/2014/main" val="668709718"/>
                  </a:ext>
                </a:extLst>
              </a:tr>
            </a:tbl>
          </a:graphicData>
        </a:graphic>
      </p:graphicFrame>
      <p:sp>
        <p:nvSpPr>
          <p:cNvPr id="6" name="TextBox 5">
            <a:extLst>
              <a:ext uri="{FF2B5EF4-FFF2-40B4-BE49-F238E27FC236}">
                <a16:creationId xmlns:a16="http://schemas.microsoft.com/office/drawing/2014/main" id="{8376E96A-06D6-2017-4477-E3844BF7E7C3}"/>
              </a:ext>
            </a:extLst>
          </p:cNvPr>
          <p:cNvSpPr txBox="1"/>
          <p:nvPr/>
        </p:nvSpPr>
        <p:spPr>
          <a:xfrm>
            <a:off x="988219" y="4709934"/>
            <a:ext cx="10116556" cy="1200329"/>
          </a:xfrm>
          <a:prstGeom prst="rect">
            <a:avLst/>
          </a:prstGeom>
          <a:noFill/>
        </p:spPr>
        <p:txBody>
          <a:bodyPr wrap="square">
            <a:spAutoFit/>
          </a:bodyPr>
          <a:lstStyle/>
          <a:p>
            <a:pPr marL="285750" indent="-285750" fontAlgn="base">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When a receiving school requests a student transfer, the DTC and STC users associated with the sending school will receive an email notification. </a:t>
            </a:r>
          </a:p>
        </p:txBody>
      </p:sp>
    </p:spTree>
    <p:extLst>
      <p:ext uri="{BB962C8B-B14F-4D97-AF65-F5344CB8AC3E}">
        <p14:creationId xmlns:p14="http://schemas.microsoft.com/office/powerpoint/2010/main" val="170538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604610" y="1266520"/>
            <a:ext cx="11369675" cy="4644424"/>
          </a:xfrm>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i="0">
                <a:solidFill>
                  <a:srgbClr val="000000"/>
                </a:solidFill>
                <a:effectLst/>
                <a:latin typeface="Arial" panose="020B0604020202020204" pitchFamily="34" charset="0"/>
                <a:cs typeface="Arial" panose="020B0604020202020204" pitchFamily="34" charset="0"/>
              </a:rPr>
              <a:t>Transferring students within your district</a:t>
            </a:r>
          </a:p>
          <a:p>
            <a:pPr marL="457200" lvl="1" indent="0" fontAlgn="base">
              <a:buClr>
                <a:srgbClr val="000000"/>
              </a:buClr>
              <a:buNone/>
            </a:pPr>
            <a:endParaRPr lang="en-US" sz="24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68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A832B-DF34-AEA1-2751-7AF3ED06A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BFB03-1355-91C9-1EE4-1CE76089AC36}"/>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within</a:t>
            </a:r>
            <a:r>
              <a:rPr lang="en-US" sz="4000">
                <a:solidFill>
                  <a:srgbClr val="3647B6"/>
                </a:solidFill>
                <a:latin typeface="Arial" panose="020B0604020202020204" pitchFamily="34" charset="0"/>
                <a:cs typeface="Arial" panose="020B0604020202020204" pitchFamily="34" charset="0"/>
              </a:rPr>
              <a:t> a District</a:t>
            </a:r>
          </a:p>
        </p:txBody>
      </p:sp>
      <p:sp>
        <p:nvSpPr>
          <p:cNvPr id="3" name="Content Placeholder 2">
            <a:extLst>
              <a:ext uri="{FF2B5EF4-FFF2-40B4-BE49-F238E27FC236}">
                <a16:creationId xmlns:a16="http://schemas.microsoft.com/office/drawing/2014/main" id="{1A933119-044C-163A-24C3-E98B5C0D3EC5}"/>
              </a:ext>
            </a:extLst>
          </p:cNvPr>
          <p:cNvSpPr>
            <a:spLocks noGrp="1"/>
          </p:cNvSpPr>
          <p:nvPr>
            <p:ph idx="4294967295"/>
          </p:nvPr>
        </p:nvSpPr>
        <p:spPr>
          <a:xfrm>
            <a:off x="131763" y="1106788"/>
            <a:ext cx="11842522" cy="4644424"/>
          </a:xfrm>
        </p:spPr>
        <p:txBody>
          <a:bodyPr vert="horz" lIns="91440" tIns="45720" rIns="91440" bIns="45720" rtlCol="0" anchor="t">
            <a:noAutofit/>
          </a:bodyPr>
          <a:lstStyle/>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Sign in to the MCAS Portal and select </a:t>
            </a:r>
            <a:r>
              <a:rPr lang="en-US" sz="2400" b="1">
                <a:solidFill>
                  <a:srgbClr val="000000"/>
                </a:solidFill>
                <a:latin typeface="Arial" panose="020B0604020202020204" pitchFamily="34" charset="0"/>
                <a:cs typeface="Arial" panose="020B0604020202020204" pitchFamily="34" charset="0"/>
              </a:rPr>
              <a:t>Administration</a:t>
            </a:r>
            <a:r>
              <a:rPr lang="en-US" sz="2400">
                <a:solidFill>
                  <a:srgbClr val="000000"/>
                </a:solidFill>
                <a:latin typeface="Arial" panose="020B0604020202020204" pitchFamily="34" charset="0"/>
                <a:cs typeface="Arial" panose="020B0604020202020204" pitchFamily="34" charset="0"/>
              </a:rPr>
              <a:t>.</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Click </a:t>
            </a:r>
            <a:r>
              <a:rPr lang="en-US" sz="2400" b="1">
                <a:solidFill>
                  <a:srgbClr val="000000"/>
                </a:solidFill>
                <a:latin typeface="Arial" panose="020B0604020202020204" pitchFamily="34" charset="0"/>
                <a:cs typeface="Arial" panose="020B0604020202020204" pitchFamily="34" charset="0"/>
              </a:rPr>
              <a:t>Students</a:t>
            </a:r>
            <a:r>
              <a:rPr lang="en-US" sz="240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Locate the student you wish to update and click </a:t>
            </a:r>
            <a:r>
              <a:rPr lang="en-US" sz="2400" b="1">
                <a:solidFill>
                  <a:srgbClr val="000000"/>
                </a:solidFill>
                <a:latin typeface="Arial" panose="020B0604020202020204" pitchFamily="34" charset="0"/>
                <a:cs typeface="Arial" panose="020B0604020202020204" pitchFamily="34" charset="0"/>
              </a:rPr>
              <a:t>Enrollment Info</a:t>
            </a:r>
            <a:r>
              <a:rPr lang="en-US" sz="240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Click </a:t>
            </a:r>
            <a:r>
              <a:rPr lang="en-US" sz="2400" b="1">
                <a:solidFill>
                  <a:srgbClr val="000000"/>
                </a:solidFill>
                <a:latin typeface="Arial" panose="020B0604020202020204" pitchFamily="34" charset="0"/>
                <a:cs typeface="Arial" panose="020B0604020202020204" pitchFamily="34" charset="0"/>
              </a:rPr>
              <a:t>Unenroll</a:t>
            </a:r>
            <a:r>
              <a:rPr lang="en-US" sz="2400">
                <a:solidFill>
                  <a:srgbClr val="000000"/>
                </a:solidFill>
                <a:latin typeface="Arial" panose="020B0604020202020204" pitchFamily="34" charset="0"/>
                <a:cs typeface="Arial" panose="020B0604020202020204" pitchFamily="34" charset="0"/>
              </a:rPr>
              <a:t> to unenroll the student from the current school and click </a:t>
            </a:r>
            <a:r>
              <a:rPr lang="en-US" sz="2400" b="1">
                <a:solidFill>
                  <a:srgbClr val="000000"/>
                </a:solidFill>
                <a:latin typeface="Arial" panose="020B0604020202020204" pitchFamily="34" charset="0"/>
                <a:cs typeface="Arial" panose="020B0604020202020204" pitchFamily="34" charset="0"/>
              </a:rPr>
              <a:t>Yes</a:t>
            </a:r>
            <a:r>
              <a:rPr lang="en-US" sz="2400">
                <a:solidFill>
                  <a:srgbClr val="000000"/>
                </a:solidFill>
                <a:latin typeface="Arial" panose="020B0604020202020204" pitchFamily="34" charset="0"/>
                <a:cs typeface="Arial" panose="020B0604020202020204" pitchFamily="34" charset="0"/>
              </a:rPr>
              <a:t> to confirm.</a:t>
            </a:r>
          </a:p>
        </p:txBody>
      </p:sp>
      <p:pic>
        <p:nvPicPr>
          <p:cNvPr id="7" name="Picture 6" descr="A screenshot of a computer&#10;&#10;Description automatically generated">
            <a:extLst>
              <a:ext uri="{FF2B5EF4-FFF2-40B4-BE49-F238E27FC236}">
                <a16:creationId xmlns:a16="http://schemas.microsoft.com/office/drawing/2014/main" id="{63694E21-0006-3E75-E547-BBFE847D5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3" y="3769553"/>
            <a:ext cx="7772400" cy="1906274"/>
          </a:xfrm>
          <a:prstGeom prst="rect">
            <a:avLst/>
          </a:prstGeom>
        </p:spPr>
      </p:pic>
      <p:sp>
        <p:nvSpPr>
          <p:cNvPr id="4" name="Rectangle 3">
            <a:extLst>
              <a:ext uri="{FF2B5EF4-FFF2-40B4-BE49-F238E27FC236}">
                <a16:creationId xmlns:a16="http://schemas.microsoft.com/office/drawing/2014/main" id="{2C911093-D880-14D8-974C-F1D3CAF4E4B9}"/>
              </a:ext>
            </a:extLst>
          </p:cNvPr>
          <p:cNvSpPr/>
          <p:nvPr/>
        </p:nvSpPr>
        <p:spPr>
          <a:xfrm>
            <a:off x="6154156" y="4533900"/>
            <a:ext cx="830844" cy="2014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159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D0235-6F1B-0992-CBE7-69BE3654E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9D4BE-6312-B723-7551-64007E818A60}"/>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within</a:t>
            </a:r>
            <a:r>
              <a:rPr lang="en-US" sz="4000">
                <a:solidFill>
                  <a:srgbClr val="3647B6"/>
                </a:solidFill>
                <a:latin typeface="Arial" panose="020B0604020202020204" pitchFamily="34" charset="0"/>
                <a:cs typeface="Arial" panose="020B0604020202020204" pitchFamily="34" charset="0"/>
              </a:rPr>
              <a:t> a District (cont’d)</a:t>
            </a:r>
          </a:p>
        </p:txBody>
      </p:sp>
      <p:sp>
        <p:nvSpPr>
          <p:cNvPr id="3" name="Content Placeholder 2">
            <a:extLst>
              <a:ext uri="{FF2B5EF4-FFF2-40B4-BE49-F238E27FC236}">
                <a16:creationId xmlns:a16="http://schemas.microsoft.com/office/drawing/2014/main" id="{3B8836FF-470B-097B-BE64-5AC9832408BA}"/>
              </a:ext>
            </a:extLst>
          </p:cNvPr>
          <p:cNvSpPr>
            <a:spLocks noGrp="1"/>
          </p:cNvSpPr>
          <p:nvPr>
            <p:ph idx="4294967295"/>
          </p:nvPr>
        </p:nvSpPr>
        <p:spPr>
          <a:xfrm>
            <a:off x="131763" y="1106788"/>
            <a:ext cx="11842522" cy="4644424"/>
          </a:xfrm>
        </p:spPr>
        <p:txBody>
          <a:bodyPr vert="horz" lIns="91440" tIns="45720" rIns="91440" bIns="45720" rtlCol="0" anchor="t">
            <a:noAutofit/>
          </a:bodyPr>
          <a:lstStyle/>
          <a:p>
            <a:pPr marL="0" indent="0">
              <a:buClr>
                <a:srgbClr val="101D35"/>
              </a:buClr>
              <a:buNone/>
            </a:pPr>
            <a:r>
              <a:rPr lang="en-US" sz="2400">
                <a:solidFill>
                  <a:srgbClr val="000000"/>
                </a:solidFill>
                <a:latin typeface="Arial" panose="020B0604020202020204" pitchFamily="34" charset="0"/>
                <a:cs typeface="Arial" panose="020B0604020202020204" pitchFamily="34" charset="0"/>
              </a:rPr>
              <a:t>5. Click </a:t>
            </a:r>
            <a:r>
              <a:rPr lang="en-US" sz="2400" b="1">
                <a:solidFill>
                  <a:srgbClr val="000000"/>
                </a:solidFill>
                <a:latin typeface="Arial" panose="020B0604020202020204" pitchFamily="34" charset="0"/>
                <a:cs typeface="Arial" panose="020B0604020202020204" pitchFamily="34" charset="0"/>
              </a:rPr>
              <a:t>Enroll student in a different school</a:t>
            </a:r>
            <a:r>
              <a:rPr lang="en-US" sz="2400">
                <a:solidFill>
                  <a:srgbClr val="000000"/>
                </a:solidFill>
                <a:latin typeface="Arial" panose="020B0604020202020204" pitchFamily="34" charset="0"/>
                <a:cs typeface="Arial" panose="020B0604020202020204" pitchFamily="34" charset="0"/>
              </a:rPr>
              <a:t>.  </a:t>
            </a:r>
          </a:p>
          <a:p>
            <a:pPr marL="0" indent="0">
              <a:buClr>
                <a:srgbClr val="101D35"/>
              </a:buClr>
              <a:buNone/>
            </a:pPr>
            <a:r>
              <a:rPr lang="en-US" sz="2400">
                <a:solidFill>
                  <a:srgbClr val="000000"/>
                </a:solidFill>
                <a:latin typeface="Arial" panose="020B0604020202020204" pitchFamily="34" charset="0"/>
                <a:cs typeface="Arial" panose="020B0604020202020204" pitchFamily="34" charset="0"/>
              </a:rPr>
              <a:t>6. Select the new school from the organization drop down and click </a:t>
            </a:r>
            <a:r>
              <a:rPr lang="en-US" sz="2400" b="1">
                <a:solidFill>
                  <a:srgbClr val="000000"/>
                </a:solidFill>
                <a:latin typeface="Arial" panose="020B0604020202020204" pitchFamily="34" charset="0"/>
                <a:cs typeface="Arial" panose="020B0604020202020204" pitchFamily="34" charset="0"/>
              </a:rPr>
              <a:t>Enroll Student</a:t>
            </a:r>
            <a:r>
              <a:rPr lang="en-US" sz="2400">
                <a:solidFill>
                  <a:srgbClr val="000000"/>
                </a:solidFill>
                <a:latin typeface="Arial" panose="020B0604020202020204" pitchFamily="34" charset="0"/>
                <a:cs typeface="Arial" panose="020B0604020202020204" pitchFamily="34" charset="0"/>
              </a:rPr>
              <a:t>.</a:t>
            </a:r>
          </a:p>
          <a:p>
            <a:pPr marL="0" indent="0">
              <a:buClr>
                <a:srgbClr val="101D35"/>
              </a:buClr>
              <a:buNone/>
            </a:pPr>
            <a:r>
              <a:rPr lang="en-US" sz="2400">
                <a:solidFill>
                  <a:srgbClr val="000000"/>
                </a:solidFill>
                <a:latin typeface="Arial" panose="020B0604020202020204" pitchFamily="34" charset="0"/>
                <a:cs typeface="Arial" panose="020B0604020202020204" pitchFamily="34" charset="0"/>
              </a:rPr>
              <a:t>7. Ensure the student’s information is correct and click </a:t>
            </a:r>
            <a:r>
              <a:rPr lang="en-US" sz="2400" b="1">
                <a:solidFill>
                  <a:srgbClr val="000000"/>
                </a:solidFill>
                <a:latin typeface="Arial" panose="020B0604020202020204" pitchFamily="34" charset="0"/>
                <a:cs typeface="Arial" panose="020B0604020202020204" pitchFamily="34" charset="0"/>
              </a:rPr>
              <a:t>Save</a:t>
            </a:r>
            <a:r>
              <a:rPr lang="en-US" sz="2400">
                <a:solidFill>
                  <a:srgbClr val="000000"/>
                </a:solidFill>
                <a:latin typeface="Arial" panose="020B0604020202020204" pitchFamily="34" charset="0"/>
                <a:cs typeface="Arial" panose="020B0604020202020204" pitchFamily="34" charset="0"/>
              </a:rPr>
              <a:t>. </a:t>
            </a:r>
          </a:p>
        </p:txBody>
      </p:sp>
      <p:pic>
        <p:nvPicPr>
          <p:cNvPr id="9" name="Picture 8" descr="A screenshot of a computer&#10;&#10;Description automatically generated">
            <a:extLst>
              <a:ext uri="{FF2B5EF4-FFF2-40B4-BE49-F238E27FC236}">
                <a16:creationId xmlns:a16="http://schemas.microsoft.com/office/drawing/2014/main" id="{765BDF31-051F-1E37-2813-DE93AF80B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847" y="2565400"/>
            <a:ext cx="6045200" cy="4292600"/>
          </a:xfrm>
          <a:prstGeom prst="rect">
            <a:avLst/>
          </a:prstGeom>
        </p:spPr>
      </p:pic>
      <p:sp>
        <p:nvSpPr>
          <p:cNvPr id="4" name="Rectangle 3">
            <a:extLst>
              <a:ext uri="{FF2B5EF4-FFF2-40B4-BE49-F238E27FC236}">
                <a16:creationId xmlns:a16="http://schemas.microsoft.com/office/drawing/2014/main" id="{44A5C05A-20B7-CA91-53E7-EB52C578DBFD}"/>
              </a:ext>
            </a:extLst>
          </p:cNvPr>
          <p:cNvSpPr/>
          <p:nvPr/>
        </p:nvSpPr>
        <p:spPr>
          <a:xfrm>
            <a:off x="3582204" y="5409108"/>
            <a:ext cx="4977595" cy="5010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133A74-C137-D02A-DFE4-574FADC040C6}"/>
              </a:ext>
            </a:extLst>
          </p:cNvPr>
          <p:cNvSpPr/>
          <p:nvPr/>
        </p:nvSpPr>
        <p:spPr>
          <a:xfrm>
            <a:off x="6388492" y="6135504"/>
            <a:ext cx="1637908" cy="4541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DD8315-2687-5087-E86B-4E0599771B5D}"/>
              </a:ext>
            </a:extLst>
          </p:cNvPr>
          <p:cNvSpPr txBox="1"/>
          <p:nvPr/>
        </p:nvSpPr>
        <p:spPr>
          <a:xfrm>
            <a:off x="398352" y="3429000"/>
            <a:ext cx="2562131" cy="2031325"/>
          </a:xfrm>
          <a:prstGeom prst="rect">
            <a:avLst/>
          </a:prstGeom>
          <a:noFill/>
          <a:ln>
            <a:solidFill>
              <a:srgbClr val="000000"/>
            </a:solidFill>
          </a:ln>
        </p:spPr>
        <p:txBody>
          <a:bodyPr wrap="square" rtlCol="0">
            <a:spAutoFit/>
          </a:bodyPr>
          <a:lstStyle/>
          <a:p>
            <a:r>
              <a:rPr lang="en-US">
                <a:solidFill>
                  <a:srgbClr val="000000"/>
                </a:solidFill>
                <a:latin typeface="Arial" panose="020B0604020202020204" pitchFamily="34" charset="0"/>
                <a:cs typeface="Arial" panose="020B0604020202020204" pitchFamily="34" charset="0"/>
              </a:rPr>
              <a:t>Note that only District Test Coordinators may transfer students within a district. School test coordinators should contact their DTC for assistance. </a:t>
            </a:r>
          </a:p>
        </p:txBody>
      </p:sp>
    </p:spTree>
    <p:extLst>
      <p:ext uri="{BB962C8B-B14F-4D97-AF65-F5344CB8AC3E}">
        <p14:creationId xmlns:p14="http://schemas.microsoft.com/office/powerpoint/2010/main" val="390405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FAAF5-D6DB-84E7-D43A-58C03E391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671D4-F51D-4797-EC08-0F66A0BBA2EA}"/>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Demonstrations</a:t>
            </a:r>
          </a:p>
        </p:txBody>
      </p:sp>
      <p:sp>
        <p:nvSpPr>
          <p:cNvPr id="3" name="Content Placeholder 2">
            <a:extLst>
              <a:ext uri="{FF2B5EF4-FFF2-40B4-BE49-F238E27FC236}">
                <a16:creationId xmlns:a16="http://schemas.microsoft.com/office/drawing/2014/main" id="{8BBBA2C3-D548-58F0-6307-4358665A577F}"/>
              </a:ext>
            </a:extLst>
          </p:cNvPr>
          <p:cNvSpPr>
            <a:spLocks noGrp="1"/>
          </p:cNvSpPr>
          <p:nvPr>
            <p:ph idx="4294967295"/>
          </p:nvPr>
        </p:nvSpPr>
        <p:spPr>
          <a:xfrm>
            <a:off x="604610" y="1266520"/>
            <a:ext cx="11369675" cy="4644424"/>
          </a:xfrm>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Transferring students outside your district</a:t>
            </a:r>
          </a:p>
          <a:p>
            <a:pPr lvl="1" fontAlgn="base">
              <a:buClr>
                <a:srgbClr val="000000"/>
              </a:buClr>
              <a:buFont typeface="Arial" panose="020B0604020202020204" pitchFamily="34" charset="0"/>
              <a:buChar char="•"/>
            </a:pPr>
            <a:r>
              <a:rPr lang="en-US" i="0">
                <a:solidFill>
                  <a:srgbClr val="000000"/>
                </a:solidFill>
                <a:effectLst/>
                <a:latin typeface="Arial" panose="020B0604020202020204" pitchFamily="34" charset="0"/>
                <a:cs typeface="Arial" panose="020B0604020202020204" pitchFamily="34" charset="0"/>
              </a:rPr>
              <a:t>Requesting student transfers</a:t>
            </a:r>
          </a:p>
          <a:p>
            <a:pPr lvl="1"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Approving student transfer requests</a:t>
            </a:r>
            <a:endParaRPr lang="en-US" i="0">
              <a:solidFill>
                <a:srgbClr val="000000"/>
              </a:solidFill>
              <a:effectLst/>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Entering and reviewing t</a:t>
            </a:r>
            <a:r>
              <a:rPr lang="en-US" i="0">
                <a:solidFill>
                  <a:srgbClr val="000000"/>
                </a:solidFill>
                <a:effectLst/>
                <a:latin typeface="Arial" panose="020B0604020202020204" pitchFamily="34" charset="0"/>
                <a:cs typeface="Arial" panose="020B0604020202020204" pitchFamily="34" charset="0"/>
              </a:rPr>
              <a:t>ransfer notes</a:t>
            </a:r>
          </a:p>
          <a:p>
            <a:pPr lvl="1" fontAlgn="base">
              <a:buClr>
                <a:srgbClr val="000000"/>
              </a:buClr>
              <a:buFont typeface="Arial" panose="020B0604020202020204" pitchFamily="34" charset="0"/>
              <a:buChar char="•"/>
            </a:pPr>
            <a:endParaRPr lang="en-US" sz="24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74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a:solidFill>
                  <a:srgbClr val="0563C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vert="horz" lIns="91440" tIns="45720" rIns="91440" bIns="45720" rtlCol="0" anchor="t">
            <a:noAutofit/>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dirty="0">
                <a:solidFill>
                  <a:srgbClr val="101D35"/>
                </a:solidFill>
                <a:latin typeface="Arial" panose="020B0604020202020204" pitchFamily="34" charset="0"/>
                <a:cs typeface="Arial" panose="020B0604020202020204" pitchFamily="34" charset="0"/>
              </a:rPr>
              <a:t>Scott Kelley, Data and Reporting Specialist</a:t>
            </a:r>
          </a:p>
          <a:p>
            <a:pPr marL="0" indent="0">
              <a:buClrTx/>
              <a:buNone/>
            </a:pPr>
            <a:r>
              <a:rPr lang="en-US" sz="2800" dirty="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dirty="0">
                <a:solidFill>
                  <a:srgbClr val="101D35"/>
                </a:solidFill>
                <a:latin typeface="Arial"/>
                <a:cs typeface="Arial"/>
              </a:rPr>
              <a:t>Abbie Currier, </a:t>
            </a:r>
            <a:r>
              <a:rPr lang="en-US" sz="2800" dirty="0" err="1">
                <a:solidFill>
                  <a:srgbClr val="101D35"/>
                </a:solidFill>
                <a:latin typeface="Arial"/>
                <a:cs typeface="Arial"/>
              </a:rPr>
              <a:t>eMetric</a:t>
            </a:r>
            <a:r>
              <a:rPr lang="en-US" sz="2800" dirty="0">
                <a:solidFill>
                  <a:srgbClr val="101D35"/>
                </a:solidFill>
                <a:latin typeface="Arial"/>
                <a:cs typeface="Arial"/>
              </a:rPr>
              <a:t> Sr. Project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8FF01-A0A8-DD65-8901-6BC62ED15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19F8F-D212-16A8-0C76-6B9265B8AC4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from Outside Your District</a:t>
            </a:r>
            <a:r>
              <a:rPr lang="en-US" sz="4000">
                <a:solidFill>
                  <a:srgbClr val="3647B6"/>
                </a:solidFill>
                <a:latin typeface="Arial" panose="020B0604020202020204" pitchFamily="34" charset="0"/>
                <a:cs typeface="Arial" panose="020B0604020202020204" pitchFamily="34" charset="0"/>
              </a:rPr>
              <a:t>: Requesting a Student Enrollment Transfer</a:t>
            </a:r>
          </a:p>
        </p:txBody>
      </p:sp>
      <p:sp>
        <p:nvSpPr>
          <p:cNvPr id="3" name="Content Placeholder 2">
            <a:extLst>
              <a:ext uri="{FF2B5EF4-FFF2-40B4-BE49-F238E27FC236}">
                <a16:creationId xmlns:a16="http://schemas.microsoft.com/office/drawing/2014/main" id="{5F3BCEB7-A595-4973-8A08-B4BCE87F4BA0}"/>
              </a:ext>
            </a:extLst>
          </p:cNvPr>
          <p:cNvSpPr>
            <a:spLocks noGrp="1"/>
          </p:cNvSpPr>
          <p:nvPr>
            <p:ph idx="4294967295"/>
          </p:nvPr>
        </p:nvSpPr>
        <p:spPr>
          <a:xfrm>
            <a:off x="131763" y="1106788"/>
            <a:ext cx="9097078" cy="4644424"/>
          </a:xfrm>
        </p:spPr>
        <p:txBody>
          <a:bodyPr vert="horz" lIns="91440" tIns="45720" rIns="91440" bIns="45720" rtlCol="0" anchor="t">
            <a:noAutofit/>
          </a:bodyPr>
          <a:lstStyle/>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Sign in to the MCAS Portal and select </a:t>
            </a:r>
            <a:r>
              <a:rPr lang="en-US" sz="2400" b="1">
                <a:solidFill>
                  <a:srgbClr val="000000"/>
                </a:solidFill>
                <a:latin typeface="Arial" panose="020B0604020202020204" pitchFamily="34" charset="0"/>
                <a:cs typeface="Arial" panose="020B0604020202020204" pitchFamily="34" charset="0"/>
              </a:rPr>
              <a:t>Administration</a:t>
            </a:r>
            <a:r>
              <a:rPr lang="en-US" sz="2400">
                <a:solidFill>
                  <a:srgbClr val="000000"/>
                </a:solidFill>
                <a:latin typeface="Arial" panose="020B0604020202020204" pitchFamily="34" charset="0"/>
                <a:cs typeface="Arial" panose="020B0604020202020204" pitchFamily="34" charset="0"/>
              </a:rPr>
              <a:t>.</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Enrollment Transfer</a:t>
            </a:r>
            <a:r>
              <a:rPr lang="en-US" sz="240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On the Enrollment Transfer page, select </a:t>
            </a:r>
            <a:r>
              <a:rPr lang="en-US" sz="2400" b="1">
                <a:solidFill>
                  <a:srgbClr val="000000"/>
                </a:solidFill>
                <a:latin typeface="Arial" panose="020B0604020202020204" pitchFamily="34" charset="0"/>
                <a:cs typeface="Arial" panose="020B0604020202020204" pitchFamily="34" charset="0"/>
              </a:rPr>
              <a:t>Request Transfer</a:t>
            </a:r>
            <a:r>
              <a:rPr lang="en-US" sz="240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Enter the student’s SASID, last name, and date of birth.</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Search</a:t>
            </a:r>
            <a:r>
              <a:rPr lang="en-US" sz="2400">
                <a:solidFill>
                  <a:srgbClr val="000000"/>
                </a:solidFill>
                <a:latin typeface="Arial" panose="020B0604020202020204" pitchFamily="34" charset="0"/>
                <a:cs typeface="Arial" panose="020B0604020202020204" pitchFamily="34" charset="0"/>
              </a:rPr>
              <a:t>.  </a:t>
            </a:r>
          </a:p>
        </p:txBody>
      </p:sp>
      <p:pic>
        <p:nvPicPr>
          <p:cNvPr id="13" name="Picture 12" descr="A screenshot of a computer&#10;&#10;Description automatically generated">
            <a:extLst>
              <a:ext uri="{FF2B5EF4-FFF2-40B4-BE49-F238E27FC236}">
                <a16:creationId xmlns:a16="http://schemas.microsoft.com/office/drawing/2014/main" id="{46AFB849-BB0D-32E9-EC35-897ABA8C7AAA}"/>
              </a:ext>
            </a:extLst>
          </p:cNvPr>
          <p:cNvPicPr>
            <a:picLocks noChangeAspect="1"/>
          </p:cNvPicPr>
          <p:nvPr/>
        </p:nvPicPr>
        <p:blipFill>
          <a:blip r:embed="rId3">
            <a:extLst>
              <a:ext uri="{28A0092B-C50C-407E-A947-70E740481C1C}">
                <a14:useLocalDpi xmlns:a14="http://schemas.microsoft.com/office/drawing/2010/main" val="0"/>
              </a:ext>
            </a:extLst>
          </a:blip>
          <a:srcRect r="46205"/>
          <a:stretch/>
        </p:blipFill>
        <p:spPr>
          <a:xfrm>
            <a:off x="8010814" y="3710863"/>
            <a:ext cx="4181186" cy="2955032"/>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8D40F003-0343-201F-33DC-1E0471687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14" y="3658793"/>
            <a:ext cx="7772400" cy="1812217"/>
          </a:xfrm>
          <a:prstGeom prst="rect">
            <a:avLst/>
          </a:prstGeom>
        </p:spPr>
      </p:pic>
      <p:sp>
        <p:nvSpPr>
          <p:cNvPr id="4" name="Rectangle 3">
            <a:extLst>
              <a:ext uri="{FF2B5EF4-FFF2-40B4-BE49-F238E27FC236}">
                <a16:creationId xmlns:a16="http://schemas.microsoft.com/office/drawing/2014/main" id="{0250F536-0BE9-E042-DA90-CBDB576614E0}"/>
              </a:ext>
            </a:extLst>
          </p:cNvPr>
          <p:cNvSpPr/>
          <p:nvPr/>
        </p:nvSpPr>
        <p:spPr>
          <a:xfrm>
            <a:off x="6578796" y="4110273"/>
            <a:ext cx="1311982" cy="3366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932BD1C-7E1B-851E-6233-D8EA652556AA}"/>
              </a:ext>
            </a:extLst>
          </p:cNvPr>
          <p:cNvSpPr/>
          <p:nvPr/>
        </p:nvSpPr>
        <p:spPr>
          <a:xfrm>
            <a:off x="10126459" y="5738686"/>
            <a:ext cx="889347" cy="3382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963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19854-8B8D-4B65-E392-AFEC01304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9AB2A-C289-868A-0117-D84D43E01A78}"/>
              </a:ext>
            </a:extLst>
          </p:cNvPr>
          <p:cNvSpPr>
            <a:spLocks noGrp="1"/>
          </p:cNvSpPr>
          <p:nvPr>
            <p:ph type="title" idx="4294967295"/>
          </p:nvPr>
        </p:nvSpPr>
        <p:spPr>
          <a:xfrm>
            <a:off x="443060" y="268364"/>
            <a:ext cx="1153122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from Outside Your District</a:t>
            </a:r>
            <a:r>
              <a:rPr lang="en-US" sz="4000">
                <a:solidFill>
                  <a:srgbClr val="3647B6"/>
                </a:solidFill>
                <a:latin typeface="Arial" panose="020B0604020202020204" pitchFamily="34" charset="0"/>
                <a:cs typeface="Arial" panose="020B0604020202020204" pitchFamily="34" charset="0"/>
              </a:rPr>
              <a:t>: Requesting a Student Enrollment Transfer (cont’d)</a:t>
            </a:r>
          </a:p>
        </p:txBody>
      </p:sp>
      <p:sp>
        <p:nvSpPr>
          <p:cNvPr id="3" name="Content Placeholder 2">
            <a:extLst>
              <a:ext uri="{FF2B5EF4-FFF2-40B4-BE49-F238E27FC236}">
                <a16:creationId xmlns:a16="http://schemas.microsoft.com/office/drawing/2014/main" id="{BDF00472-A9A6-0D70-470D-DA07690D06FD}"/>
              </a:ext>
            </a:extLst>
          </p:cNvPr>
          <p:cNvSpPr>
            <a:spLocks noGrp="1"/>
          </p:cNvSpPr>
          <p:nvPr>
            <p:ph idx="4294967295"/>
          </p:nvPr>
        </p:nvSpPr>
        <p:spPr>
          <a:xfrm>
            <a:off x="131763" y="1304750"/>
            <a:ext cx="5479897" cy="3842284"/>
          </a:xfrm>
        </p:spPr>
        <p:txBody>
          <a:bodyPr vert="horz" lIns="91440" tIns="45720" rIns="91440" bIns="45720" rtlCol="0" anchor="t">
            <a:noAutofit/>
          </a:bodyPr>
          <a:lstStyle/>
          <a:p>
            <a:pPr marL="457200" indent="-457200">
              <a:buClr>
                <a:srgbClr val="101D35"/>
              </a:buClr>
              <a:buFont typeface="+mj-lt"/>
              <a:buAutoNum type="arabicPeriod" startAt="5"/>
            </a:pPr>
            <a:r>
              <a:rPr lang="en-US" sz="2400">
                <a:solidFill>
                  <a:srgbClr val="000000"/>
                </a:solidFill>
                <a:latin typeface="Arial" panose="020B0604020202020204" pitchFamily="34" charset="0"/>
                <a:cs typeface="Arial" panose="020B0604020202020204" pitchFamily="34" charset="0"/>
              </a:rPr>
              <a:t>If the student is found, select the school into which you want to transfer the student.</a:t>
            </a:r>
          </a:p>
          <a:p>
            <a:pPr marL="457200" indent="-457200">
              <a:buClr>
                <a:srgbClr val="101D35"/>
              </a:buClr>
              <a:buFont typeface="+mj-lt"/>
              <a:buAutoNum type="arabicPeriod" startAt="5"/>
            </a:pPr>
            <a:r>
              <a:rPr lang="en-US" sz="2400">
                <a:solidFill>
                  <a:srgbClr val="000000"/>
                </a:solidFill>
                <a:latin typeface="Arial" panose="020B0604020202020204" pitchFamily="34" charset="0"/>
                <a:cs typeface="Arial" panose="020B0604020202020204" pitchFamily="34" charset="0"/>
              </a:rPr>
              <a:t>If this request is during the testing window, use the Notes to ask questions as needed. </a:t>
            </a:r>
          </a:p>
          <a:p>
            <a:pPr marL="457200" indent="-457200">
              <a:buClr>
                <a:srgbClr val="101D35"/>
              </a:buClr>
              <a:buFont typeface="+mj-lt"/>
              <a:buAutoNum type="arabicPeriod" startAt="5"/>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Submit Request</a:t>
            </a:r>
            <a:r>
              <a:rPr lang="en-US" sz="2400">
                <a:solidFill>
                  <a:srgbClr val="000000"/>
                </a:solidFill>
                <a:latin typeface="Arial" panose="020B0604020202020204" pitchFamily="34" charset="0"/>
                <a:cs typeface="Arial" panose="020B0604020202020204" pitchFamily="34" charset="0"/>
              </a:rPr>
              <a:t>. </a:t>
            </a:r>
          </a:p>
        </p:txBody>
      </p:sp>
      <p:pic>
        <p:nvPicPr>
          <p:cNvPr id="7" name="Picture 6" descr="Graphical user interface, text, application&#10;&#10;Description automatically generated">
            <a:extLst>
              <a:ext uri="{FF2B5EF4-FFF2-40B4-BE49-F238E27FC236}">
                <a16:creationId xmlns:a16="http://schemas.microsoft.com/office/drawing/2014/main" id="{95E443AB-DA5E-AE0E-5A68-769FA5A94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740" y="1202860"/>
            <a:ext cx="6717330" cy="5293190"/>
          </a:xfrm>
          <a:prstGeom prst="rect">
            <a:avLst/>
          </a:prstGeom>
        </p:spPr>
      </p:pic>
      <p:sp>
        <p:nvSpPr>
          <p:cNvPr id="4" name="Rectangle 3">
            <a:extLst>
              <a:ext uri="{FF2B5EF4-FFF2-40B4-BE49-F238E27FC236}">
                <a16:creationId xmlns:a16="http://schemas.microsoft.com/office/drawing/2014/main" id="{4FDAE753-03F9-95C4-E5B6-AB966882F25D}"/>
              </a:ext>
            </a:extLst>
          </p:cNvPr>
          <p:cNvSpPr/>
          <p:nvPr/>
        </p:nvSpPr>
        <p:spPr>
          <a:xfrm>
            <a:off x="5611660" y="3873288"/>
            <a:ext cx="4958716" cy="525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6E9599-1F49-0CC9-3314-9211B18BCF0B}"/>
              </a:ext>
            </a:extLst>
          </p:cNvPr>
          <p:cNvSpPr/>
          <p:nvPr/>
        </p:nvSpPr>
        <p:spPr>
          <a:xfrm>
            <a:off x="5611660" y="4398257"/>
            <a:ext cx="5199215" cy="13153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5A7471-ACFA-CAB6-FE5A-9A23898D5975}"/>
              </a:ext>
            </a:extLst>
          </p:cNvPr>
          <p:cNvSpPr/>
          <p:nvPr/>
        </p:nvSpPr>
        <p:spPr>
          <a:xfrm>
            <a:off x="10056834" y="5935741"/>
            <a:ext cx="1227551" cy="3382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0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37E3-9EB2-9EBC-AE21-D2ED9E6FE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AAE3C-7204-645D-1141-6A49B7CDE096}"/>
              </a:ext>
            </a:extLst>
          </p:cNvPr>
          <p:cNvSpPr>
            <a:spLocks noGrp="1"/>
          </p:cNvSpPr>
          <p:nvPr>
            <p:ph type="title" idx="4294967295"/>
          </p:nvPr>
        </p:nvSpPr>
        <p:spPr>
          <a:xfrm>
            <a:off x="377072" y="268364"/>
            <a:ext cx="11597213"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from Outside Your District</a:t>
            </a:r>
            <a:r>
              <a:rPr lang="en-US" sz="4000">
                <a:solidFill>
                  <a:srgbClr val="3647B6"/>
                </a:solidFill>
                <a:latin typeface="Arial" panose="020B0604020202020204" pitchFamily="34" charset="0"/>
                <a:cs typeface="Arial" panose="020B0604020202020204" pitchFamily="34" charset="0"/>
              </a:rPr>
              <a:t>: Requesting a Student Enrollment Transfer (cont’d)</a:t>
            </a:r>
          </a:p>
        </p:txBody>
      </p:sp>
      <p:sp>
        <p:nvSpPr>
          <p:cNvPr id="3" name="Content Placeholder 2">
            <a:extLst>
              <a:ext uri="{FF2B5EF4-FFF2-40B4-BE49-F238E27FC236}">
                <a16:creationId xmlns:a16="http://schemas.microsoft.com/office/drawing/2014/main" id="{AD4DECA0-DB62-4353-81ED-D6D96693CA01}"/>
              </a:ext>
            </a:extLst>
          </p:cNvPr>
          <p:cNvSpPr>
            <a:spLocks noGrp="1"/>
          </p:cNvSpPr>
          <p:nvPr>
            <p:ph idx="4294967295"/>
          </p:nvPr>
        </p:nvSpPr>
        <p:spPr>
          <a:xfrm>
            <a:off x="507543" y="1337957"/>
            <a:ext cx="11136769" cy="4644424"/>
          </a:xfrm>
        </p:spPr>
        <p:txBody>
          <a:bodyPr vert="horz" lIns="91440" tIns="45720" rIns="91440" bIns="45720" rtlCol="0" anchor="t">
            <a:noAutofit/>
          </a:bodyPr>
          <a:lstStyle/>
          <a:p>
            <a:pPr>
              <a:buClr>
                <a:srgbClr val="101D35"/>
              </a:buClr>
            </a:pPr>
            <a:r>
              <a:rPr lang="en-US" sz="2400">
                <a:solidFill>
                  <a:srgbClr val="000000"/>
                </a:solidFill>
                <a:latin typeface="Arial" panose="020B0604020202020204" pitchFamily="34" charset="0"/>
                <a:cs typeface="Arial" panose="020B0604020202020204" pitchFamily="34" charset="0"/>
              </a:rPr>
              <a:t>Any student transfers you have initiated will appear on the </a:t>
            </a:r>
            <a:r>
              <a:rPr lang="en-US" sz="2400" b="1">
                <a:solidFill>
                  <a:srgbClr val="000000"/>
                </a:solidFill>
                <a:latin typeface="Arial" panose="020B0604020202020204" pitchFamily="34" charset="0"/>
                <a:cs typeface="Arial" panose="020B0604020202020204" pitchFamily="34" charset="0"/>
              </a:rPr>
              <a:t>Requests</a:t>
            </a:r>
            <a:r>
              <a:rPr lang="en-US" sz="2400">
                <a:solidFill>
                  <a:srgbClr val="000000"/>
                </a:solidFill>
                <a:latin typeface="Arial" panose="020B0604020202020204" pitchFamily="34" charset="0"/>
                <a:cs typeface="Arial" panose="020B0604020202020204" pitchFamily="34" charset="0"/>
              </a:rPr>
              <a:t> tab.</a:t>
            </a:r>
          </a:p>
          <a:p>
            <a:pPr>
              <a:buClr>
                <a:srgbClr val="101D35"/>
              </a:buClr>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Cancel </a:t>
            </a:r>
            <a:r>
              <a:rPr lang="en-US" sz="2400">
                <a:solidFill>
                  <a:srgbClr val="000000"/>
                </a:solidFill>
                <a:latin typeface="Arial" panose="020B0604020202020204" pitchFamily="34" charset="0"/>
                <a:cs typeface="Arial" panose="020B0604020202020204" pitchFamily="34" charset="0"/>
              </a:rPr>
              <a:t>to cancel the transfer request.</a:t>
            </a:r>
          </a:p>
        </p:txBody>
      </p:sp>
      <p:pic>
        <p:nvPicPr>
          <p:cNvPr id="10" name="Picture 9" descr="A screenshot of a computer&#10;&#10;Description automatically generated">
            <a:extLst>
              <a:ext uri="{FF2B5EF4-FFF2-40B4-BE49-F238E27FC236}">
                <a16:creationId xmlns:a16="http://schemas.microsoft.com/office/drawing/2014/main" id="{F863499A-3E60-B482-B8F5-9292B2DDE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1" y="2721336"/>
            <a:ext cx="11031701" cy="2665052"/>
          </a:xfrm>
          <a:prstGeom prst="rect">
            <a:avLst/>
          </a:prstGeom>
        </p:spPr>
      </p:pic>
      <p:sp>
        <p:nvSpPr>
          <p:cNvPr id="11" name="Rectangle 10">
            <a:extLst>
              <a:ext uri="{FF2B5EF4-FFF2-40B4-BE49-F238E27FC236}">
                <a16:creationId xmlns:a16="http://schemas.microsoft.com/office/drawing/2014/main" id="{FD22AF43-A3C4-7232-FA20-5EBC5BDF52FE}"/>
              </a:ext>
            </a:extLst>
          </p:cNvPr>
          <p:cNvSpPr/>
          <p:nvPr/>
        </p:nvSpPr>
        <p:spPr>
          <a:xfrm>
            <a:off x="1714500" y="3629025"/>
            <a:ext cx="814388" cy="4429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56CAA1-8873-0103-20EF-39DC8C960461}"/>
              </a:ext>
            </a:extLst>
          </p:cNvPr>
          <p:cNvSpPr/>
          <p:nvPr/>
        </p:nvSpPr>
        <p:spPr>
          <a:xfrm>
            <a:off x="11029950" y="4471988"/>
            <a:ext cx="742950" cy="4714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784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85D82-8C9E-4CBF-1995-21BB57D1C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96447-1663-66F5-4786-18F503C844C2}"/>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Approving a Student Enrollment Transfer</a:t>
            </a:r>
          </a:p>
        </p:txBody>
      </p:sp>
      <p:sp>
        <p:nvSpPr>
          <p:cNvPr id="3" name="Content Placeholder 2">
            <a:extLst>
              <a:ext uri="{FF2B5EF4-FFF2-40B4-BE49-F238E27FC236}">
                <a16:creationId xmlns:a16="http://schemas.microsoft.com/office/drawing/2014/main" id="{EFDED3CE-6384-9A64-BE0A-A585ADBD0AAA}"/>
              </a:ext>
            </a:extLst>
          </p:cNvPr>
          <p:cNvSpPr>
            <a:spLocks noGrp="1"/>
          </p:cNvSpPr>
          <p:nvPr>
            <p:ph idx="4294967295"/>
          </p:nvPr>
        </p:nvSpPr>
        <p:spPr>
          <a:xfrm>
            <a:off x="507543" y="1337957"/>
            <a:ext cx="11136769" cy="4644424"/>
          </a:xfrm>
        </p:spPr>
        <p:txBody>
          <a:bodyPr vert="horz" lIns="91440" tIns="45720" rIns="91440" bIns="45720" rtlCol="0" anchor="t">
            <a:noAutofit/>
          </a:bodyPr>
          <a:lstStyle/>
          <a:p>
            <a:pPr marL="457200" indent="-457200">
              <a:buClr>
                <a:srgbClr val="101D35"/>
              </a:buClr>
              <a:buFont typeface="+mj-lt"/>
              <a:buAutoNum type="arabicPeriod"/>
            </a:pPr>
            <a:r>
              <a:rPr lang="en-US" sz="2400">
                <a:solidFill>
                  <a:srgbClr val="101D35"/>
                </a:solidFill>
                <a:latin typeface="Arial" panose="020B0604020202020204" pitchFamily="34" charset="0"/>
                <a:cs typeface="Arial" panose="020B0604020202020204" pitchFamily="34" charset="0"/>
              </a:rPr>
              <a:t>Any student transfers waiting for your approval will appear on the </a:t>
            </a:r>
            <a:r>
              <a:rPr lang="en-US" sz="2400" b="1">
                <a:solidFill>
                  <a:srgbClr val="101D35"/>
                </a:solidFill>
                <a:latin typeface="Arial" panose="020B0604020202020204" pitchFamily="34" charset="0"/>
                <a:cs typeface="Arial" panose="020B0604020202020204" pitchFamily="34" charset="0"/>
              </a:rPr>
              <a:t>Approvals</a:t>
            </a:r>
            <a:r>
              <a:rPr lang="en-US" sz="2400">
                <a:solidFill>
                  <a:srgbClr val="101D35"/>
                </a:solidFill>
                <a:latin typeface="Arial" panose="020B0604020202020204" pitchFamily="34" charset="0"/>
                <a:cs typeface="Arial" panose="020B0604020202020204" pitchFamily="34" charset="0"/>
              </a:rPr>
              <a:t> tab.</a:t>
            </a:r>
          </a:p>
          <a:p>
            <a:pPr marL="457200" indent="-457200">
              <a:buClr>
                <a:srgbClr val="101D35"/>
              </a:buClr>
              <a:buFont typeface="+mj-lt"/>
              <a:buAutoNum type="arabicPeriod"/>
            </a:pPr>
            <a:r>
              <a:rPr lang="en-US" sz="2400">
                <a:solidFill>
                  <a:srgbClr val="101D35"/>
                </a:solidFill>
                <a:latin typeface="Arial" panose="020B0604020202020204" pitchFamily="34" charset="0"/>
                <a:cs typeface="Arial" panose="020B0604020202020204" pitchFamily="34" charset="0"/>
              </a:rPr>
              <a:t>DTCs and STCs will be notified of enrollment transfers that need their review via email and on the Administration home page. </a:t>
            </a:r>
          </a:p>
          <a:p>
            <a:pPr marL="457200" indent="-457200">
              <a:buClr>
                <a:srgbClr val="101D35"/>
              </a:buClr>
              <a:buFont typeface="+mj-lt"/>
              <a:buAutoNum type="arabicPeriod"/>
            </a:pPr>
            <a:r>
              <a:rPr lang="en-US" sz="2400">
                <a:solidFill>
                  <a:srgbClr val="101D35"/>
                </a:solidFill>
                <a:latin typeface="Arial" panose="020B0604020202020204" pitchFamily="34" charset="0"/>
                <a:cs typeface="Arial" panose="020B0604020202020204" pitchFamily="34" charset="0"/>
              </a:rPr>
              <a:t>Review the request and add transfer notes. Click </a:t>
            </a:r>
            <a:r>
              <a:rPr lang="en-US" sz="2400" b="1">
                <a:solidFill>
                  <a:srgbClr val="101D35"/>
                </a:solidFill>
                <a:latin typeface="Arial" panose="020B0604020202020204" pitchFamily="34" charset="0"/>
                <a:cs typeface="Arial" panose="020B0604020202020204" pitchFamily="34" charset="0"/>
              </a:rPr>
              <a:t>Approve</a:t>
            </a:r>
            <a:r>
              <a:rPr lang="en-US" sz="2400">
                <a:solidFill>
                  <a:srgbClr val="101D35"/>
                </a:solidFill>
                <a:latin typeface="Arial" panose="020B0604020202020204" pitchFamily="34" charset="0"/>
                <a:cs typeface="Arial" panose="020B0604020202020204" pitchFamily="34" charset="0"/>
              </a:rPr>
              <a:t> to approve the transfer or click </a:t>
            </a:r>
            <a:r>
              <a:rPr lang="en-US" sz="2400" b="1">
                <a:solidFill>
                  <a:srgbClr val="101D35"/>
                </a:solidFill>
                <a:latin typeface="Arial" panose="020B0604020202020204" pitchFamily="34" charset="0"/>
                <a:cs typeface="Arial" panose="020B0604020202020204" pitchFamily="34" charset="0"/>
              </a:rPr>
              <a:t>Reject</a:t>
            </a:r>
            <a:r>
              <a:rPr lang="en-US" sz="2400">
                <a:solidFill>
                  <a:srgbClr val="101D35"/>
                </a:solidFill>
                <a:latin typeface="Arial" panose="020B0604020202020204" pitchFamily="34" charset="0"/>
                <a:cs typeface="Arial" panose="020B0604020202020204" pitchFamily="34" charset="0"/>
              </a:rPr>
              <a:t> to reject the request. </a:t>
            </a:r>
          </a:p>
        </p:txBody>
      </p:sp>
      <p:pic>
        <p:nvPicPr>
          <p:cNvPr id="9" name="Picture 8" descr="A screenshot of a computer&#10;&#10;Description automatically generated">
            <a:extLst>
              <a:ext uri="{FF2B5EF4-FFF2-40B4-BE49-F238E27FC236}">
                <a16:creationId xmlns:a16="http://schemas.microsoft.com/office/drawing/2014/main" id="{A22A05E0-F32C-CD61-2182-213AD479F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88" y="3636056"/>
            <a:ext cx="10937124" cy="1802996"/>
          </a:xfrm>
          <a:prstGeom prst="rect">
            <a:avLst/>
          </a:prstGeom>
        </p:spPr>
      </p:pic>
      <p:sp>
        <p:nvSpPr>
          <p:cNvPr id="4" name="Rectangle 3">
            <a:extLst>
              <a:ext uri="{FF2B5EF4-FFF2-40B4-BE49-F238E27FC236}">
                <a16:creationId xmlns:a16="http://schemas.microsoft.com/office/drawing/2014/main" id="{FE03EDE5-E4C8-8772-27B5-DF36E4478D66}"/>
              </a:ext>
            </a:extLst>
          </p:cNvPr>
          <p:cNvSpPr/>
          <p:nvPr/>
        </p:nvSpPr>
        <p:spPr>
          <a:xfrm>
            <a:off x="776288" y="3767464"/>
            <a:ext cx="898513" cy="3319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F21AEF-B097-D126-35A5-4D7BF8D289AC}"/>
              </a:ext>
            </a:extLst>
          </p:cNvPr>
          <p:cNvSpPr/>
          <p:nvPr/>
        </p:nvSpPr>
        <p:spPr>
          <a:xfrm>
            <a:off x="10902605" y="4580090"/>
            <a:ext cx="729549" cy="4192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8B4763C-8BF6-6DDD-271D-9C24E950F7F6}"/>
              </a:ext>
            </a:extLst>
          </p:cNvPr>
          <p:cNvSpPr/>
          <p:nvPr/>
        </p:nvSpPr>
        <p:spPr>
          <a:xfrm>
            <a:off x="10160899" y="4580090"/>
            <a:ext cx="729548" cy="4192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application&#10;&#10;Description automatically generated">
            <a:extLst>
              <a:ext uri="{FF2B5EF4-FFF2-40B4-BE49-F238E27FC236}">
                <a16:creationId xmlns:a16="http://schemas.microsoft.com/office/drawing/2014/main" id="{DA4E14C9-45CD-171A-FB7C-0F717910B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993" y="5084441"/>
            <a:ext cx="5685624" cy="1602109"/>
          </a:xfrm>
          <a:prstGeom prst="rect">
            <a:avLst/>
          </a:prstGeom>
        </p:spPr>
      </p:pic>
    </p:spTree>
    <p:extLst>
      <p:ext uri="{BB962C8B-B14F-4D97-AF65-F5344CB8AC3E}">
        <p14:creationId xmlns:p14="http://schemas.microsoft.com/office/powerpoint/2010/main" val="1688387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955CE-0B6B-8080-6225-5426DB10A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87275-4515-ED8C-0717-3D53A7F82CE9}"/>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View Details </a:t>
            </a:r>
          </a:p>
        </p:txBody>
      </p:sp>
      <p:sp>
        <p:nvSpPr>
          <p:cNvPr id="3" name="Content Placeholder 2">
            <a:extLst>
              <a:ext uri="{FF2B5EF4-FFF2-40B4-BE49-F238E27FC236}">
                <a16:creationId xmlns:a16="http://schemas.microsoft.com/office/drawing/2014/main" id="{E8416E9F-2F71-4090-5E9B-0E87D247F398}"/>
              </a:ext>
            </a:extLst>
          </p:cNvPr>
          <p:cNvSpPr>
            <a:spLocks noGrp="1"/>
          </p:cNvSpPr>
          <p:nvPr>
            <p:ph idx="4294967295"/>
          </p:nvPr>
        </p:nvSpPr>
        <p:spPr>
          <a:xfrm>
            <a:off x="507544" y="1337957"/>
            <a:ext cx="10736860" cy="4644424"/>
          </a:xfrm>
        </p:spPr>
        <p:txBody>
          <a:bodyPr vert="horz" lIns="91440" tIns="45720" rIns="91440" bIns="45720" rtlCol="0" anchor="t">
            <a:noAutofit/>
          </a:bodyPr>
          <a:lstStyle/>
          <a:p>
            <a:pPr>
              <a:buClr>
                <a:srgbClr val="101D35"/>
              </a:buClr>
            </a:pPr>
            <a:r>
              <a:rPr lang="en-US" sz="2400">
                <a:solidFill>
                  <a:srgbClr val="101D35"/>
                </a:solidFill>
                <a:latin typeface="Arial" panose="020B0604020202020204" pitchFamily="34" charset="0"/>
                <a:cs typeface="Arial" panose="020B0604020202020204" pitchFamily="34" charset="0"/>
              </a:rPr>
              <a:t>Student test sessions </a:t>
            </a:r>
            <a:r>
              <a:rPr lang="en-US" sz="2400" b="1">
                <a:solidFill>
                  <a:srgbClr val="101D35"/>
                </a:solidFill>
                <a:latin typeface="Arial" panose="020B0604020202020204" pitchFamily="34" charset="0"/>
                <a:cs typeface="Arial" panose="020B0604020202020204" pitchFamily="34" charset="0"/>
              </a:rPr>
              <a:t>do not move from one school to another </a:t>
            </a:r>
            <a:r>
              <a:rPr lang="en-US" sz="2400">
                <a:solidFill>
                  <a:srgbClr val="101D35"/>
                </a:solidFill>
                <a:latin typeface="Arial" panose="020B0604020202020204" pitchFamily="34" charset="0"/>
                <a:cs typeface="Arial" panose="020B0604020202020204" pitchFamily="34" charset="0"/>
              </a:rPr>
              <a:t>in the MCAS Portal. Schools will use the Transfer Notes features to note any test sessions the student has already completed.  </a:t>
            </a:r>
          </a:p>
          <a:p>
            <a:pPr>
              <a:buClr>
                <a:srgbClr val="101D35"/>
              </a:buClr>
            </a:pPr>
            <a:r>
              <a:rPr lang="en-US" sz="2400">
                <a:solidFill>
                  <a:srgbClr val="101D35"/>
                </a:solidFill>
                <a:latin typeface="Arial" panose="020B0604020202020204" pitchFamily="34" charset="0"/>
                <a:cs typeface="Arial" panose="020B0604020202020204" pitchFamily="34" charset="0"/>
              </a:rPr>
              <a:t>Schools can refer to the View Details screen at any time to view the Transfer Notes for an enrollment transfer. </a:t>
            </a:r>
          </a:p>
        </p:txBody>
      </p:sp>
      <p:pic>
        <p:nvPicPr>
          <p:cNvPr id="5" name="Picture 4">
            <a:extLst>
              <a:ext uri="{FF2B5EF4-FFF2-40B4-BE49-F238E27FC236}">
                <a16:creationId xmlns:a16="http://schemas.microsoft.com/office/drawing/2014/main" id="{44AFF2E3-56D9-6552-1244-2D96AB8ED048}"/>
              </a:ext>
            </a:extLst>
          </p:cNvPr>
          <p:cNvPicPr>
            <a:picLocks noChangeAspect="1"/>
          </p:cNvPicPr>
          <p:nvPr/>
        </p:nvPicPr>
        <p:blipFill>
          <a:blip r:embed="rId3">
            <a:extLst>
              <a:ext uri="{28A0092B-C50C-407E-A947-70E740481C1C}">
                <a14:useLocalDpi xmlns:a14="http://schemas.microsoft.com/office/drawing/2010/main" val="0"/>
              </a:ext>
            </a:extLst>
          </a:blip>
          <a:srcRect t="33481"/>
          <a:stretch/>
        </p:blipFill>
        <p:spPr>
          <a:xfrm>
            <a:off x="357188" y="3289022"/>
            <a:ext cx="7772400" cy="1249016"/>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552ED0E-6D60-1963-F4F7-A80E1770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263" y="4579661"/>
            <a:ext cx="5519737" cy="2124891"/>
          </a:xfrm>
          <a:prstGeom prst="rect">
            <a:avLst/>
          </a:prstGeom>
        </p:spPr>
      </p:pic>
      <p:sp>
        <p:nvSpPr>
          <p:cNvPr id="8" name="Rectangle 7">
            <a:extLst>
              <a:ext uri="{FF2B5EF4-FFF2-40B4-BE49-F238E27FC236}">
                <a16:creationId xmlns:a16="http://schemas.microsoft.com/office/drawing/2014/main" id="{BE5BD89C-2909-1695-141D-EE52D088F5C4}"/>
              </a:ext>
            </a:extLst>
          </p:cNvPr>
          <p:cNvSpPr/>
          <p:nvPr/>
        </p:nvSpPr>
        <p:spPr>
          <a:xfrm>
            <a:off x="6929438" y="3913530"/>
            <a:ext cx="571500" cy="3012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56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A2B35-EC3F-0688-7E05-F644E7E08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231D2-83B2-5B2C-61C7-89663A107219}"/>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3. Q &amp; A and Additional Demonstrations </a:t>
            </a:r>
          </a:p>
        </p:txBody>
      </p:sp>
    </p:spTree>
    <p:extLst>
      <p:ext uri="{BB962C8B-B14F-4D97-AF65-F5344CB8AC3E}">
        <p14:creationId xmlns:p14="http://schemas.microsoft.com/office/powerpoint/2010/main" val="250225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288925"/>
            <a:ext cx="11369675" cy="679450"/>
          </a:xfrm>
        </p:spPr>
        <p:txBody>
          <a:bodyPr>
            <a:normAutofit fontScale="90000"/>
          </a:bodyPr>
          <a:lstStyle/>
          <a:p>
            <a:r>
              <a:rPr lang="en-US" sz="4400">
                <a:solidFill>
                  <a:srgbClr val="3647B6"/>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1186238350"/>
              </p:ext>
            </p:extLst>
          </p:nvPr>
        </p:nvGraphicFramePr>
        <p:xfrm>
          <a:off x="496445" y="968375"/>
          <a:ext cx="11369675" cy="4692731"/>
        </p:xfrm>
        <a:graphic>
          <a:graphicData uri="http://schemas.openxmlformats.org/drawingml/2006/table">
            <a:tbl>
              <a:tblPr firstRow="1" bandRow="1">
                <a:tableStyleId>{5C22544A-7EE6-4342-B048-85BDC9FD1C3A}</a:tableStyleId>
              </a:tblPr>
              <a:tblGrid>
                <a:gridCol w="5459351">
                  <a:extLst>
                    <a:ext uri="{9D8B030D-6E8A-4147-A177-3AD203B41FA5}">
                      <a16:colId xmlns:a16="http://schemas.microsoft.com/office/drawing/2014/main" val="693765042"/>
                    </a:ext>
                  </a:extLst>
                </a:gridCol>
                <a:gridCol w="5910324">
                  <a:extLst>
                    <a:ext uri="{9D8B030D-6E8A-4147-A177-3AD203B41FA5}">
                      <a16:colId xmlns:a16="http://schemas.microsoft.com/office/drawing/2014/main" val="4077489660"/>
                    </a:ext>
                  </a:extLst>
                </a:gridCol>
              </a:tblGrid>
              <a:tr h="385113">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4436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2400">
                          <a:latin typeface="Arial" panose="020B0604020202020204" pitchFamily="34" charset="0"/>
                          <a:cs typeface="Arial" panose="020B0604020202020204" pitchFamily="34" charset="0"/>
                          <a:hlinkClick r:id="rId3"/>
                        </a:rPr>
                        <a:t>mcas.onlinehelp.cognia.org </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44436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MCAS Portal user guides </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ea typeface="+mn-ea"/>
                          <a:cs typeface="Arial" panose="020B0604020202020204" pitchFamily="34" charset="0"/>
                        </a:rPr>
                        <a:t>Student Registration Guide</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ea typeface="+mn-ea"/>
                          <a:cs typeface="Arial" panose="020B0604020202020204" pitchFamily="34" charset="0"/>
                        </a:rPr>
                        <a:t>MCAS Portal User Management Guide </a:t>
                      </a:r>
                    </a:p>
                  </a:txBody>
                  <a:tcPr/>
                </a:tc>
                <a:tc>
                  <a:txBody>
                    <a:bodyPr/>
                    <a:lstStyle/>
                    <a:p>
                      <a:r>
                        <a:rPr lang="en-US" sz="2400">
                          <a:latin typeface="Arial" panose="020B0604020202020204" pitchFamily="34" charset="0"/>
                          <a:cs typeface="Arial" panose="020B0604020202020204" pitchFamily="34" charset="0"/>
                          <a:hlinkClick r:id="rId4"/>
                        </a:rPr>
                        <a:t>https://mcas.onlinehelp.cognia.org/portal/</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44436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Technology Information</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ea typeface="+mn-ea"/>
                          <a:cs typeface="Arial" panose="020B0604020202020204" pitchFamily="34" charset="0"/>
                        </a:rPr>
                        <a:t>Technology Guidelines for MCAS Computer-Based Testing</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ea typeface="+mn-ea"/>
                          <a:cs typeface="Arial" panose="020B0604020202020204" pitchFamily="34" charset="0"/>
                        </a:rPr>
                        <a:t>Guide to Installing the MCAS Student Kiosk and Conducting Site Readiness</a:t>
                      </a:r>
                    </a:p>
                  </a:txBody>
                  <a:tcPr/>
                </a:tc>
                <a:tc>
                  <a:txBody>
                    <a:bodyPr/>
                    <a:lstStyle/>
                    <a:p>
                      <a:r>
                        <a:rPr lang="en-US" sz="2400">
                          <a:latin typeface="Arial" panose="020B0604020202020204" pitchFamily="34" charset="0"/>
                          <a:cs typeface="Arial" panose="020B0604020202020204" pitchFamily="34" charset="0"/>
                          <a:hlinkClick r:id="rId5"/>
                        </a:rPr>
                        <a:t>https://mcas.onlinehelp.cognia.org/</a:t>
                      </a:r>
                      <a:br>
                        <a:rPr lang="en-US" sz="2400">
                          <a:latin typeface="Arial" panose="020B0604020202020204" pitchFamily="34" charset="0"/>
                          <a:cs typeface="Arial" panose="020B0604020202020204" pitchFamily="34" charset="0"/>
                          <a:hlinkClick r:id="rId5"/>
                        </a:rPr>
                      </a:br>
                      <a:r>
                        <a:rPr lang="en-US" sz="2400">
                          <a:latin typeface="Arial" panose="020B0604020202020204" pitchFamily="34" charset="0"/>
                          <a:cs typeface="Arial" panose="020B0604020202020204" pitchFamily="34" charset="0"/>
                          <a:hlinkClick r:id="rId5"/>
                        </a:rPr>
                        <a:t>technology-setup/</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096091">
                <a:tc>
                  <a:txBody>
                    <a:bodyPr/>
                    <a:lstStyle/>
                    <a:p>
                      <a:pPr marL="0" algn="l" defTabSz="914126" rtl="0" eaLnBrk="1" latinLnBrk="0" hangingPunct="1"/>
                      <a:r>
                        <a:rPr lang="en-US" sz="2400" kern="1200">
                          <a:solidFill>
                            <a:schemeClr val="dk1"/>
                          </a:solidFill>
                          <a:latin typeface="Arial" panose="020B0604020202020204" pitchFamily="34" charset="0"/>
                          <a:ea typeface="+mn-ea"/>
                          <a:cs typeface="Arial" panose="020B0604020202020204" pitchFamily="34" charset="0"/>
                        </a:rPr>
                        <a:t>Student Assessment Updates </a:t>
                      </a:r>
                      <a:br>
                        <a:rPr lang="en-US" sz="2400" kern="1200">
                          <a:solidFill>
                            <a:schemeClr val="dk1"/>
                          </a:solidFill>
                          <a:latin typeface="Arial" panose="020B0604020202020204" pitchFamily="34" charset="0"/>
                          <a:ea typeface="+mn-ea"/>
                          <a:cs typeface="Arial" panose="020B0604020202020204" pitchFamily="34" charset="0"/>
                        </a:rPr>
                      </a:br>
                      <a:r>
                        <a:rPr lang="en-US" sz="2000" kern="1200">
                          <a:solidFill>
                            <a:schemeClr val="dk1"/>
                          </a:solidFill>
                          <a:latin typeface="Arial" panose="020B0604020202020204" pitchFamily="34" charset="0"/>
                          <a:ea typeface="+mn-ea"/>
                          <a:cs typeface="Arial" panose="020B0604020202020204" pitchFamily="34" charset="0"/>
                        </a:rPr>
                        <a:t>(Biweekly email with important updates about the MCAS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hlinkClick r:id="rId6"/>
                        </a:rPr>
                        <a:t>www.doe.mass.edu/mcas/updates.html</a:t>
                      </a:r>
                      <a:endParaRPr lang="en-US" sz="24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If you do not already receive this email, subscribe using this link: </a:t>
                      </a:r>
                      <a:r>
                        <a:rPr lang="en-US" sz="2000">
                          <a:latin typeface="Arial" panose="020B0604020202020204" pitchFamily="34" charset="0"/>
                          <a:cs typeface="Arial" panose="020B0604020202020204" pitchFamily="34" charset="0"/>
                          <a:hlinkClick r:id="rId7"/>
                        </a:rPr>
                        <a:t>http://eepurl.com/ghSOhH</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7670042"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68988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372862" y="171450"/>
            <a:ext cx="10514013" cy="1041400"/>
          </a:xfrm>
        </p:spPr>
        <p:txBody>
          <a:bodyPr>
            <a:normAutofit/>
          </a:bodyPr>
          <a:lstStyle/>
          <a:p>
            <a:r>
              <a:rPr lang="en-US" altLang="en-US" sz="3999">
                <a:solidFill>
                  <a:srgbClr val="3647B6"/>
                </a:solidFill>
              </a:rPr>
              <a:t>Next Steps</a:t>
            </a:r>
            <a:endParaRPr lang="en-US" sz="3999">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523782" y="1403350"/>
            <a:ext cx="10514013" cy="4051300"/>
          </a:xfrm>
        </p:spPr>
        <p:txBody>
          <a:bodyPr/>
          <a:lstStyle/>
          <a:p>
            <a:pPr>
              <a:buClr>
                <a:srgbClr val="010203"/>
              </a:buClr>
            </a:pPr>
            <a:r>
              <a:rPr lang="en-US" altLang="en-US" b="1">
                <a:latin typeface="Arial" panose="020B0604020202020204" pitchFamily="34" charset="0"/>
                <a:cs typeface="Arial" panose="020B0604020202020204" pitchFamily="34" charset="0"/>
              </a:rPr>
              <a:t>Today: </a:t>
            </a:r>
            <a:r>
              <a:rPr lang="en-US" altLang="en-US">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a:bodyPr>
          <a:lstStyle/>
          <a:p>
            <a:pPr>
              <a:buClr>
                <a:srgbClr val="010203"/>
              </a:buClr>
            </a:pPr>
            <a:r>
              <a:rPr lang="en-US">
                <a:latin typeface="Arial" panose="020B0604020202020204" pitchFamily="34" charset="0"/>
                <a:cs typeface="Arial" panose="020B0604020202020204" pitchFamily="34" charset="0"/>
              </a:rPr>
              <a:t>Questions on logistics and technology</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3"/>
              </a:rPr>
              <a:t>https://mcas.onlinehelp.cognia.org/</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Email: </a:t>
            </a:r>
            <a:r>
              <a:rPr lang="en-US" sz="2299">
                <a:hlinkClick r:id="rId4"/>
              </a:rPr>
              <a:t>mcas@cognia.org</a:t>
            </a:r>
            <a:endParaRPr lang="en-US" sz="2299"/>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800-737-5103</a:t>
            </a:r>
          </a:p>
          <a:p>
            <a:pPr marL="852589" lvl="1" indent="-457200">
              <a:buClr>
                <a:srgbClr val="010203"/>
              </a:buClr>
            </a:pPr>
            <a:r>
              <a:rPr lang="en-US" b="1"/>
              <a:t>TTY: </a:t>
            </a:r>
            <a:r>
              <a:rPr lang="en-US"/>
              <a:t>888-222-1671</a:t>
            </a:r>
          </a:p>
          <a:p>
            <a:pPr marL="852589" lvl="1" indent="-457200">
              <a:buClr>
                <a:srgbClr val="010203"/>
              </a:buClr>
            </a:pPr>
            <a:r>
              <a:rPr lang="en-US" b="0" i="0">
                <a:solidFill>
                  <a:srgbClr val="000000"/>
                </a:solidFill>
                <a:effectLst/>
                <a:latin typeface="Helvetica" panose="020B0604020202020204" pitchFamily="34" charset="0"/>
              </a:rPr>
              <a:t>Live chat is available at the link on the bottom of the page at the </a:t>
            </a:r>
            <a:r>
              <a:rPr lang="en-US" b="0" i="0" u="sng">
                <a:solidFill>
                  <a:srgbClr val="337AB7"/>
                </a:solidFill>
                <a:effectLst/>
                <a:latin typeface="Helvetica" panose="020B0604020202020204" pitchFamily="34" charset="0"/>
                <a:hlinkClick r:id="rId3"/>
              </a:rPr>
              <a:t>MCAS Resource Center</a:t>
            </a:r>
            <a:endParaRPr lang="en-US">
              <a:latin typeface="Arial" panose="020B0604020202020204" pitchFamily="34" charset="0"/>
              <a:cs typeface="Arial" panose="020B0604020202020204" pitchFamily="34" charset="0"/>
            </a:endParaRPr>
          </a:p>
          <a:p>
            <a:endParaRPr lang="en-US"/>
          </a:p>
          <a:p>
            <a:endParaRPr lang="en-US"/>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781-338-3625</a:t>
            </a:r>
          </a:p>
          <a:p>
            <a:pPr marL="852589" lvl="1" indent="-457200">
              <a:buClr>
                <a:srgbClr val="010203"/>
              </a:buClr>
            </a:pPr>
            <a:r>
              <a:rPr lang="en-US" b="1"/>
              <a:t>TTY: </a:t>
            </a:r>
            <a:r>
              <a:rPr lang="en-US"/>
              <a:t>800-439-2370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sz="240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sz="240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sz="240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sz="2400">
                <a:solidFill>
                  <a:srgbClr val="101D35"/>
                </a:solidFill>
                <a:latin typeface="Arial" panose="020B0604020202020204" pitchFamily="34" charset="0"/>
                <a:cs typeface="Arial" panose="020B0604020202020204" pitchFamily="34" charset="0"/>
              </a:rPr>
              <a:t>Email student-specific questions to </a:t>
            </a:r>
            <a:r>
              <a:rPr lang="en-US" sz="2400">
                <a:latin typeface="Arial" panose="020B0604020202020204" pitchFamily="34" charset="0"/>
                <a:cs typeface="Arial" panose="020B0604020202020204" pitchFamily="34" charset="0"/>
                <a:hlinkClick r:id="rId3"/>
              </a:rPr>
              <a:t>mcas@mass.gov</a:t>
            </a:r>
            <a:r>
              <a:rPr lang="en-US" sz="2400">
                <a:latin typeface="Arial" panose="020B0604020202020204" pitchFamily="34" charset="0"/>
                <a:cs typeface="Arial" panose="020B0604020202020204" pitchFamily="34" charset="0"/>
              </a:rPr>
              <a:t> </a:t>
            </a:r>
            <a:r>
              <a:rPr lang="en-US" sz="240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a:latin typeface="Arial" panose="020B0604020202020204" pitchFamily="34" charset="0"/>
                <a:cs typeface="Arial" panose="020B0604020202020204" pitchFamily="34" charset="0"/>
                <a:hlinkClick r:id="rId4"/>
              </a:rPr>
              <a:t>MCAS Resource Center</a:t>
            </a:r>
            <a:r>
              <a:rPr lang="en-US">
                <a:solidFill>
                  <a:srgbClr val="101D35"/>
                </a:solidFill>
                <a:latin typeface="Arial" panose="020B0604020202020204" pitchFamily="34" charset="0"/>
                <a:cs typeface="Arial" panose="020B0604020202020204" pitchFamily="34" charset="0"/>
              </a:rPr>
              <a:t>, along with the slides.</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Closed captioning has been enabled for participants who need it. </a:t>
            </a:r>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839569" y="883718"/>
            <a:ext cx="10512862" cy="1093401"/>
          </a:xfrm>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197619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3589937"/>
          </a:xfrm>
        </p:spPr>
        <p:txBody>
          <a:bodyPr vert="horz" lIns="91440" tIns="45720" rIns="91440" bIns="45720" rtlCol="0" anchor="t">
            <a:normAutofit/>
          </a:bodyPr>
          <a:lstStyle/>
          <a:p>
            <a:pPr marL="514350" indent="-514350">
              <a:buClrTx/>
              <a:buAutoNum type="arabicPeriod"/>
            </a:pPr>
            <a:r>
              <a:rPr lang="en-US">
                <a:solidFill>
                  <a:srgbClr val="000000"/>
                </a:solidFill>
                <a:latin typeface="Arial"/>
                <a:cs typeface="Arial"/>
              </a:rPr>
              <a:t>February Science Student Participation Guidelines and Registration File</a:t>
            </a:r>
            <a:endParaRPr lang="en-US"/>
          </a:p>
          <a:p>
            <a:pPr marL="514350" indent="-514350">
              <a:buClrTx/>
              <a:buFont typeface="+mj-lt"/>
              <a:buAutoNum type="arabicPeriod"/>
            </a:pPr>
            <a:r>
              <a:rPr lang="en-US">
                <a:solidFill>
                  <a:srgbClr val="000000"/>
                </a:solidFill>
                <a:latin typeface="Arial"/>
                <a:cs typeface="Arial"/>
              </a:rPr>
              <a:t>Enrollment Transfer Process</a:t>
            </a:r>
          </a:p>
          <a:p>
            <a:pPr marL="514350" indent="-514350">
              <a:buClrTx/>
              <a:buFont typeface="+mj-lt"/>
              <a:buAutoNum type="arabicPeriod"/>
            </a:pPr>
            <a:r>
              <a:rPr lang="en-US">
                <a:solidFill>
                  <a:srgbClr val="101D35"/>
                </a:solidFill>
                <a:latin typeface="Arial"/>
                <a:cs typeface="Arial"/>
              </a:rPr>
              <a:t>Q&amp;A and Additional Demonstrations</a:t>
            </a:r>
          </a:p>
          <a:p>
            <a:pPr marL="514350" indent="-514350">
              <a:buClrTx/>
              <a:buFont typeface="+mj-lt"/>
              <a:buAutoNum type="arabicPeriod"/>
            </a:pPr>
            <a:endParaRPr lang="en-US">
              <a:solidFill>
                <a:srgbClr val="101D35"/>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4D5B9-087E-D153-4BD9-173BE27B0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A4C79-9F5F-67EB-E51B-DA01C44AD1BF}"/>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1. February Science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Student Participation Guidelines and Registration File</a:t>
            </a:r>
          </a:p>
        </p:txBody>
      </p:sp>
    </p:spTree>
    <p:extLst>
      <p:ext uri="{BB962C8B-B14F-4D97-AF65-F5344CB8AC3E}">
        <p14:creationId xmlns:p14="http://schemas.microsoft.com/office/powerpoint/2010/main" val="310738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Student Registration Deadlines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3939521"/>
            <a:ext cx="11390729" cy="2116460"/>
          </a:xfrm>
        </p:spPr>
        <p:txBody>
          <a:bodyPr>
            <a:noAutofit/>
          </a:bodyPr>
          <a:lstStyle/>
          <a:p>
            <a:r>
              <a:rPr lang="en-US" sz="2400" dirty="0">
                <a:solidFill>
                  <a:srgbClr val="000000"/>
                </a:solidFill>
                <a:latin typeface="Arial" panose="020B0604020202020204" pitchFamily="34" charset="0"/>
                <a:cs typeface="Arial" panose="020B0604020202020204" pitchFamily="34" charset="0"/>
              </a:rPr>
              <a:t>See the </a:t>
            </a:r>
            <a:r>
              <a:rPr lang="en-US" sz="2400" dirty="0">
                <a:latin typeface="Arial" panose="020B0604020202020204" pitchFamily="34" charset="0"/>
                <a:cs typeface="Arial" panose="020B0604020202020204" pitchFamily="34" charset="0"/>
                <a:hlinkClick r:id="rId3"/>
              </a:rPr>
              <a:t>Statewide Testing Schedule</a:t>
            </a:r>
            <a:r>
              <a:rPr lang="en-US" sz="2400" dirty="0">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for the following:</a:t>
            </a:r>
          </a:p>
          <a:p>
            <a:pPr marL="742950" lvl="1" indent="-285750">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Extended deadlines for CBT </a:t>
            </a:r>
          </a:p>
          <a:p>
            <a:pPr marL="742950" lvl="1" indent="-285750">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Deadlines for updating student registration information (as needed) after administration</a:t>
            </a:r>
          </a:p>
          <a:p>
            <a:r>
              <a:rPr lang="en-US" sz="2400" dirty="0">
                <a:solidFill>
                  <a:srgbClr val="000000"/>
                </a:solidFill>
                <a:latin typeface="Arial" panose="020B0604020202020204" pitchFamily="34" charset="0"/>
                <a:cs typeface="Arial" panose="020B0604020202020204" pitchFamily="34" charset="0"/>
              </a:rPr>
              <a:t>If a high school will not have any students participating in an administration, the school needs to email </a:t>
            </a:r>
            <a:r>
              <a:rPr lang="en-US" sz="2400" dirty="0">
                <a:latin typeface="Arial" panose="020B0604020202020204" pitchFamily="34" charset="0"/>
                <a:cs typeface="Arial" panose="020B0604020202020204" pitchFamily="34" charset="0"/>
                <a:hlinkClick r:id="rId4"/>
              </a:rPr>
              <a:t>mcas@cognia.org</a:t>
            </a:r>
            <a:r>
              <a:rPr lang="en-US" sz="2400" dirty="0">
                <a:solidFill>
                  <a:srgbClr val="000000"/>
                </a:solidFill>
                <a:latin typeface="Arial" panose="020B0604020202020204" pitchFamily="34" charset="0"/>
                <a:cs typeface="Arial" panose="020B0604020202020204" pitchFamily="34" charset="0"/>
              </a:rPr>
              <a:t> to let them know by the above deadlines. </a:t>
            </a:r>
          </a:p>
        </p:txBody>
      </p:sp>
      <p:graphicFrame>
        <p:nvGraphicFramePr>
          <p:cNvPr id="4" name="Table 4">
            <a:extLst>
              <a:ext uri="{FF2B5EF4-FFF2-40B4-BE49-F238E27FC236}">
                <a16:creationId xmlns:a16="http://schemas.microsoft.com/office/drawing/2014/main" id="{9B6188D7-EE32-475B-921F-F941017C5191}"/>
              </a:ext>
            </a:extLst>
          </p:cNvPr>
          <p:cNvGraphicFramePr>
            <a:graphicFrameLocks/>
          </p:cNvGraphicFramePr>
          <p:nvPr>
            <p:extLst>
              <p:ext uri="{D42A27DB-BD31-4B8C-83A1-F6EECF244321}">
                <p14:modId xmlns:p14="http://schemas.microsoft.com/office/powerpoint/2010/main" val="659796074"/>
              </p:ext>
            </p:extLst>
          </p:nvPr>
        </p:nvGraphicFramePr>
        <p:xfrm>
          <a:off x="695325" y="1142995"/>
          <a:ext cx="10052408" cy="2407920"/>
        </p:xfrm>
        <a:graphic>
          <a:graphicData uri="http://schemas.openxmlformats.org/drawingml/2006/table">
            <a:tbl>
              <a:tblPr firstRow="1" bandRow="1">
                <a:tableStyleId>{00A15C55-8517-42AA-B614-E9B94910E393}</a:tableStyleId>
              </a:tblPr>
              <a:tblGrid>
                <a:gridCol w="5026204">
                  <a:extLst>
                    <a:ext uri="{9D8B030D-6E8A-4147-A177-3AD203B41FA5}">
                      <a16:colId xmlns:a16="http://schemas.microsoft.com/office/drawing/2014/main" val="3913452638"/>
                    </a:ext>
                  </a:extLst>
                </a:gridCol>
                <a:gridCol w="5026204">
                  <a:extLst>
                    <a:ext uri="{9D8B030D-6E8A-4147-A177-3AD203B41FA5}">
                      <a16:colId xmlns:a16="http://schemas.microsoft.com/office/drawing/2014/main" val="3428678546"/>
                    </a:ext>
                  </a:extLst>
                </a:gridCol>
              </a:tblGrid>
              <a:tr h="957571">
                <a:tc>
                  <a:txBody>
                    <a:bodyPr/>
                    <a:lstStyle/>
                    <a:p>
                      <a:r>
                        <a:rPr lang="en-US" sz="2000">
                          <a:latin typeface="Arial" panose="020B0604020202020204" pitchFamily="34" charset="0"/>
                          <a:cs typeface="Arial" panose="020B0604020202020204" pitchFamily="34" charset="0"/>
                        </a:rPr>
                        <a:t>Administration</a:t>
                      </a:r>
                    </a:p>
                  </a:txBody>
                  <a:tcPr/>
                </a:tc>
                <a:tc>
                  <a:txBody>
                    <a:bodyPr/>
                    <a:lstStyle/>
                    <a:p>
                      <a:r>
                        <a:rPr lang="en-US" sz="2000">
                          <a:latin typeface="Arial" panose="020B0604020202020204" pitchFamily="34" charset="0"/>
                          <a:cs typeface="Arial" panose="020B0604020202020204" pitchFamily="34" charset="0"/>
                        </a:rPr>
                        <a:t>Initial Student Registration Window</a:t>
                      </a:r>
                      <a:br>
                        <a:rPr lang="en-US" sz="2000">
                          <a:latin typeface="Arial" panose="020B0604020202020204" pitchFamily="34" charset="0"/>
                          <a:cs typeface="Arial" panose="020B0604020202020204" pitchFamily="34" charset="0"/>
                        </a:rPr>
                      </a:br>
                      <a:r>
                        <a:rPr lang="en-US" sz="2000" b="0">
                          <a:latin typeface="Arial" panose="020B0604020202020204" pitchFamily="34" charset="0"/>
                          <a:cs typeface="Arial" panose="020B0604020202020204" pitchFamily="34" charset="0"/>
                        </a:rPr>
                        <a:t>Important for receiving manuals on time and Student ID Labels for PBT</a:t>
                      </a:r>
                      <a:endParaRPr lang="en-US" sz="2000" b="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7014313"/>
                  </a:ext>
                </a:extLst>
              </a:tr>
              <a:tr h="368297">
                <a:tc>
                  <a:txBody>
                    <a:bodyPr/>
                    <a:lstStyle/>
                    <a:p>
                      <a:r>
                        <a:rPr lang="en-US" sz="2000">
                          <a:solidFill>
                            <a:srgbClr val="000000"/>
                          </a:solidFill>
                          <a:latin typeface="Arial" panose="020B0604020202020204" pitchFamily="34" charset="0"/>
                          <a:cs typeface="Arial" panose="020B0604020202020204" pitchFamily="34" charset="0"/>
                        </a:rPr>
                        <a:t>February Science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00"/>
                          </a:solidFill>
                          <a:effectLst/>
                          <a:latin typeface="Arial" panose="020B0604020202020204" pitchFamily="34" charset="0"/>
                          <a:cs typeface="Arial" panose="020B0604020202020204" pitchFamily="34" charset="0"/>
                        </a:rPr>
                        <a:t>December 12, 2024–January 8,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9550271"/>
                  </a:ext>
                </a:extLst>
              </a:tr>
              <a:tr h="368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March Retests</a:t>
                      </a:r>
                    </a:p>
                    <a:p>
                      <a:endParaRPr lang="en-US" sz="2000">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00"/>
                          </a:solidFill>
                          <a:effectLst/>
                          <a:latin typeface="Arial" panose="020B0604020202020204" pitchFamily="34" charset="0"/>
                          <a:cs typeface="Arial" panose="020B0604020202020204" pitchFamily="34" charset="0"/>
                        </a:rPr>
                        <a:t>January 21–31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6401111"/>
                  </a:ext>
                </a:extLst>
              </a:tr>
            </a:tbl>
          </a:graphicData>
        </a:graphic>
      </p:graphicFrame>
    </p:spTree>
    <p:extLst>
      <p:ext uri="{BB962C8B-B14F-4D97-AF65-F5344CB8AC3E}">
        <p14:creationId xmlns:p14="http://schemas.microsoft.com/office/powerpoint/2010/main" val="73195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0" y="349405"/>
            <a:ext cx="10990385" cy="800851"/>
          </a:xfrm>
        </p:spPr>
        <p:txBody>
          <a:bodyPr>
            <a:normAutofit fontScale="90000"/>
          </a:bodyPr>
          <a:lstStyle/>
          <a:p>
            <a:r>
              <a:rPr lang="en-US" sz="4000">
                <a:latin typeface="Arial"/>
                <a:cs typeface="Arial"/>
              </a:rPr>
              <a:t>General Participation Guidelines for February Science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0" y="1150256"/>
            <a:ext cx="11282062" cy="4992773"/>
          </a:xfrm>
        </p:spPr>
        <p:txBody>
          <a:bodyPr vert="horz" lIns="91440" tIns="45720" rIns="91440" bIns="45720" rtlCol="0" anchor="t">
            <a:noAutofit/>
          </a:bodyPr>
          <a:lstStyle/>
          <a:p>
            <a:pPr marL="342900" marR="0" lvl="0" indent="-342900">
              <a:buClr>
                <a:srgbClr val="000000"/>
              </a:buClr>
              <a:buFont typeface="Arial" panose="020B0604020202020204" pitchFamily="34" charset="0"/>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Students can participate in either Biology or Introductory Physics during the February Science administration. </a:t>
            </a:r>
            <a:endParaRPr lang="en-US" sz="24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Clr>
                <a:srgbClr val="000000"/>
              </a:buClr>
              <a:buFont typeface="Arial" panose="020B0604020202020204" pitchFamily="34" charset="0"/>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Students must participate in a high school Science test by the end of grade 10 for accountability purposes, and can test in grade 9 or 10.</a:t>
            </a:r>
            <a:endParaRPr lang="en-US" sz="24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buClr>
                <a:srgbClr val="000000"/>
              </a:buClr>
              <a:buFont typeface="Arial" panose="020B0604020202020204" pitchFamily="34" charset="0"/>
              <a:buChar char="•"/>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Students may participate in February for accountability purposes as well as for </a:t>
            </a:r>
            <a:r>
              <a:rPr lang="en-US" sz="2400"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Adams Scholarship</a:t>
            </a:r>
            <a:r>
              <a:rPr lang="en-US" sz="2400">
                <a:effectLst/>
                <a:latin typeface="Arial" panose="020B0604020202020204" pitchFamily="34" charset="0"/>
                <a:ea typeface="Times New Roman" panose="02020603050405020304" pitchFamily="18" charset="0"/>
                <a:cs typeface="Arial" panose="020B0604020202020204" pitchFamily="34" charset="0"/>
              </a:rPr>
              <a:t> </a:t>
            </a: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lang="en-US" sz="2400">
                <a:effectLst/>
                <a:latin typeface="Arial" panose="020B0604020202020204" pitchFamily="34" charset="0"/>
                <a:ea typeface="Times New Roman" panose="02020603050405020304" pitchFamily="18" charset="0"/>
                <a:cs typeface="Arial" panose="020B0604020202020204" pitchFamily="34" charset="0"/>
              </a:rPr>
              <a:t> </a:t>
            </a:r>
            <a:r>
              <a:rPr lang="en-US" sz="2400" u="sng">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4"/>
              </a:rPr>
              <a:t>Koplik Award</a:t>
            </a:r>
            <a:r>
              <a:rPr lang="en-US" sz="2400">
                <a:effectLst/>
                <a:latin typeface="Arial" panose="020B0604020202020204" pitchFamily="34" charset="0"/>
                <a:ea typeface="Times New Roman" panose="02020603050405020304" pitchFamily="18" charset="0"/>
                <a:cs typeface="Arial" panose="020B0604020202020204" pitchFamily="34" charset="0"/>
              </a:rPr>
              <a:t> </a:t>
            </a: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eligibility. </a:t>
            </a:r>
            <a:endParaRPr lang="en-US" sz="24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800100" marR="0" lvl="1" indent="-342900">
              <a:buClr>
                <a:srgbClr val="000000"/>
              </a:buClr>
              <a:buFont typeface="Arial" panose="020B0604020202020204" pitchFamily="34" charset="0"/>
              <a:buChar char="•"/>
            </a:pPr>
            <a:r>
              <a:rPr lang="en-US">
                <a:solidFill>
                  <a:srgbClr val="000000"/>
                </a:solidFill>
                <a:effectLst/>
                <a:latin typeface="Arial" panose="020B0604020202020204" pitchFamily="34" charset="0"/>
                <a:ea typeface="Times New Roman" panose="02020603050405020304" pitchFamily="18" charset="0"/>
                <a:cs typeface="Arial" panose="020B0604020202020204" pitchFamily="34" charset="0"/>
              </a:rPr>
              <a:t>Adams Scholarship eligibility is based on a student’s first test attempt, but students may retake a test to attempt to raise their score for the Koplik Award.</a:t>
            </a:r>
          </a:p>
          <a:p>
            <a:pPr marL="342900" indent="-342900">
              <a:buClr>
                <a:srgbClr val="000000"/>
              </a:buClr>
              <a:buFont typeface="Arial" panose="020B0604020202020204" pitchFamily="34" charset="0"/>
              <a:buChar char="•"/>
            </a:pPr>
            <a:r>
              <a:rPr lang="en-US" sz="2400">
                <a:solidFill>
                  <a:srgbClr val="000000"/>
                </a:solidFill>
                <a:latin typeface="Arial" panose="020B0604020202020204" pitchFamily="34" charset="0"/>
                <a:ea typeface="Aptos" panose="020B0004020202020204" pitchFamily="34" charset="0"/>
                <a:cs typeface="Arial" panose="020B0604020202020204" pitchFamily="34" charset="0"/>
              </a:rPr>
              <a:t>For additional guidance</a:t>
            </a:r>
          </a:p>
          <a:p>
            <a:pPr marL="800100" lvl="1" indent="-3429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High school participation guidelines: </a:t>
            </a:r>
            <a:r>
              <a:rPr lang="en-US">
                <a:solidFill>
                  <a:srgbClr val="000000"/>
                </a:solidFill>
                <a:latin typeface="Arial" panose="020B0604020202020204" pitchFamily="34" charset="0"/>
                <a:cs typeface="Arial" panose="020B0604020202020204" pitchFamily="34" charset="0"/>
                <a:hlinkClick r:id="rId5"/>
              </a:rPr>
              <a:t>www.doe.mass.edu/mcas/highschool.html</a:t>
            </a:r>
            <a:r>
              <a:rPr lang="en-US">
                <a:solidFill>
                  <a:srgbClr val="000000"/>
                </a:solidFill>
                <a:latin typeface="Arial" panose="020B0604020202020204" pitchFamily="34" charset="0"/>
                <a:cs typeface="Arial" panose="020B0604020202020204" pitchFamily="34" charset="0"/>
              </a:rPr>
              <a:t> </a:t>
            </a:r>
            <a:endParaRPr lang="en-US">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800100" lvl="1" indent="-342900">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Update on Student Competency Determinations: </a:t>
            </a:r>
            <a:r>
              <a:rPr lang="en-US">
                <a:solidFill>
                  <a:srgbClr val="000000"/>
                </a:solidFill>
                <a:latin typeface="Arial" panose="020B0604020202020204" pitchFamily="34" charset="0"/>
                <a:cs typeface="Arial" panose="020B0604020202020204" pitchFamily="34" charset="0"/>
                <a:hlinkClick r:id="rId6"/>
              </a:rPr>
              <a:t>www.doe.mass.edu/commissioner/spec-advisories/2024-1211student-cd-update.html</a:t>
            </a:r>
            <a:endParaRPr lang="en-US">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6228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37A36-0EF8-4F66-E663-DC3964718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FFC54-0211-6074-DE1D-77871704C26A}"/>
              </a:ext>
            </a:extLst>
          </p:cNvPr>
          <p:cNvSpPr>
            <a:spLocks noGrp="1"/>
          </p:cNvSpPr>
          <p:nvPr>
            <p:ph type="title"/>
          </p:nvPr>
        </p:nvSpPr>
        <p:spPr>
          <a:xfrm>
            <a:off x="465991" y="219057"/>
            <a:ext cx="10990385" cy="800851"/>
          </a:xfrm>
        </p:spPr>
        <p:txBody>
          <a:bodyPr>
            <a:normAutofit/>
          </a:bodyPr>
          <a:lstStyle/>
          <a:p>
            <a:r>
              <a:rPr lang="en-US" sz="4000">
                <a:latin typeface="Arial"/>
                <a:cs typeface="Arial"/>
              </a:rPr>
              <a:t>The .CSV File for February Science</a:t>
            </a:r>
          </a:p>
        </p:txBody>
      </p:sp>
      <p:sp>
        <p:nvSpPr>
          <p:cNvPr id="3" name="Text Placeholder 2">
            <a:extLst>
              <a:ext uri="{FF2B5EF4-FFF2-40B4-BE49-F238E27FC236}">
                <a16:creationId xmlns:a16="http://schemas.microsoft.com/office/drawing/2014/main" id="{EC847C09-2435-BC07-3488-E0D91844C919}"/>
              </a:ext>
            </a:extLst>
          </p:cNvPr>
          <p:cNvSpPr>
            <a:spLocks noGrp="1"/>
          </p:cNvSpPr>
          <p:nvPr>
            <p:ph type="body" idx="1"/>
          </p:nvPr>
        </p:nvSpPr>
        <p:spPr>
          <a:xfrm>
            <a:off x="465990" y="1121975"/>
            <a:ext cx="11282062" cy="4992773"/>
          </a:xfrm>
        </p:spPr>
        <p:txBody>
          <a:bodyPr vert="horz" lIns="91440" tIns="45720" rIns="91440" bIns="45720" rtlCol="0" anchor="t">
            <a:noAutofit/>
          </a:bodyPr>
          <a:lstStyle/>
          <a:p>
            <a:pPr marL="342900" marR="0" lvl="0" indent="-342900">
              <a:buClr>
                <a:schemeClr val="tx1">
                  <a:lumMod val="50000"/>
                </a:schemeClr>
              </a:buClr>
              <a:buFont typeface="Arial" panose="020B0604020202020204" pitchFamily="34" charset="0"/>
              <a:buChar char="•"/>
            </a:pPr>
            <a:r>
              <a:rPr lang="en-US" sz="2400" dirty="0">
                <a:solidFill>
                  <a:srgbClr val="000000"/>
                </a:solidFill>
                <a:latin typeface="Arial"/>
                <a:cs typeface="Arial"/>
              </a:rPr>
              <a:t>Student Registration files from DESE </a:t>
            </a:r>
          </a:p>
          <a:p>
            <a:pPr marL="800100" marR="0" lvl="1" indent="-342900">
              <a:buClr>
                <a:schemeClr val="tx1">
                  <a:lumMod val="50000"/>
                </a:schemeClr>
              </a:buClr>
              <a:buFont typeface="Arial" panose="020B0604020202020204" pitchFamily="34" charset="0"/>
              <a:buChar char="•"/>
            </a:pPr>
            <a:r>
              <a:rPr lang="en-US" sz="2200" dirty="0">
                <a:solidFill>
                  <a:srgbClr val="000000"/>
                </a:solidFill>
                <a:effectLst/>
                <a:latin typeface="Arial"/>
                <a:ea typeface="Times New Roman" panose="02020603050405020304" pitchFamily="18" charset="0"/>
                <a:cs typeface="Arial"/>
              </a:rPr>
              <a:t>DESE creates .CSV files that schools can use as the basis for completing Student Registration.</a:t>
            </a:r>
            <a:endParaRPr lang="en-US" sz="2200" dirty="0">
              <a:solidFill>
                <a:srgbClr val="000000"/>
              </a:solidFill>
              <a:effectLst/>
              <a:latin typeface="Arial"/>
              <a:ea typeface="Aptos" panose="020B0004020202020204" pitchFamily="34" charset="0"/>
              <a:cs typeface="Arial"/>
            </a:endParaRPr>
          </a:p>
          <a:p>
            <a:pPr marL="800100" marR="0" lvl="1" indent="-342900">
              <a:buClr>
                <a:schemeClr val="tx1">
                  <a:lumMod val="50000"/>
                </a:schemeClr>
              </a:buClr>
              <a:buFont typeface="Arial" panose="020B0604020202020204" pitchFamily="34" charset="0"/>
              <a:buChar char="•"/>
            </a:pPr>
            <a:r>
              <a:rPr lang="en-US" sz="2200" dirty="0">
                <a:solidFill>
                  <a:srgbClr val="000000"/>
                </a:solidFill>
                <a:effectLst/>
                <a:latin typeface="Arial"/>
                <a:ea typeface="Times New Roman" panose="02020603050405020304" pitchFamily="18" charset="0"/>
                <a:cs typeface="Arial"/>
              </a:rPr>
              <a:t>Files follow the new file format for the MCAS Portal.</a:t>
            </a:r>
            <a:endParaRPr lang="en-US" sz="2200" dirty="0">
              <a:solidFill>
                <a:srgbClr val="000000"/>
              </a:solidFill>
              <a:effectLst/>
              <a:latin typeface="Arial"/>
              <a:ea typeface="Aptos" panose="020B0004020202020204" pitchFamily="34" charset="0"/>
              <a:cs typeface="Arial"/>
            </a:endParaRPr>
          </a:p>
          <a:p>
            <a:pPr marL="800100" marR="0" lvl="1" indent="-342900">
              <a:buClr>
                <a:schemeClr val="tx1">
                  <a:lumMod val="50000"/>
                </a:schemeClr>
              </a:buClr>
              <a:buFont typeface="Arial" panose="020B0604020202020204" pitchFamily="34" charset="0"/>
              <a:buChar char="•"/>
            </a:pPr>
            <a:r>
              <a:rPr lang="en-US" sz="2200" dirty="0">
                <a:solidFill>
                  <a:srgbClr val="000000"/>
                </a:solidFill>
                <a:effectLst/>
                <a:latin typeface="Arial"/>
                <a:ea typeface="Times New Roman" panose="02020603050405020304" pitchFamily="18" charset="0"/>
                <a:cs typeface="Arial"/>
              </a:rPr>
              <a:t>Accommodations are prepopulated from spring 2023 and 2024 STE.</a:t>
            </a:r>
            <a:endParaRPr lang="en-US" sz="2200" dirty="0">
              <a:solidFill>
                <a:srgbClr val="000000"/>
              </a:solidFill>
              <a:effectLst/>
              <a:latin typeface="Arial"/>
              <a:ea typeface="Aptos" panose="020B0004020202020204" pitchFamily="34" charset="0"/>
              <a:cs typeface="Arial"/>
            </a:endParaRPr>
          </a:p>
          <a:p>
            <a:pPr marL="342900" indent="-342900">
              <a:buClr>
                <a:schemeClr val="tx1">
                  <a:lumMod val="50000"/>
                </a:schemeClr>
              </a:buClr>
              <a:buFont typeface="Arial" panose="020B0604020202020204" pitchFamily="34" charset="0"/>
              <a:buChar char="•"/>
            </a:pPr>
            <a:r>
              <a:rPr lang="en-US" sz="2400" dirty="0">
                <a:solidFill>
                  <a:srgbClr val="000000"/>
                </a:solidFill>
                <a:latin typeface="Arial"/>
                <a:cs typeface="Arial"/>
              </a:rPr>
              <a:t>Student records included in the files</a:t>
            </a:r>
          </a:p>
          <a:p>
            <a:pPr marL="800100" lvl="1" indent="-342900">
              <a:buClr>
                <a:srgbClr val="101D35"/>
              </a:buClr>
              <a:buFont typeface="Arial" panose="020B0604020202020204" pitchFamily="34" charset="0"/>
              <a:buChar char="•"/>
            </a:pPr>
            <a:r>
              <a:rPr lang="en-US" sz="2200" dirty="0">
                <a:solidFill>
                  <a:srgbClr val="000000"/>
                </a:solidFill>
                <a:latin typeface="Arial"/>
                <a:cs typeface="Segoe UI"/>
              </a:rPr>
              <a:t>students in grades 9–11 who have not previously taken a high school science test </a:t>
            </a:r>
            <a:endParaRPr lang="en-US" sz="2200" dirty="0">
              <a:solidFill>
                <a:srgbClr val="000000"/>
              </a:solidFill>
              <a:latin typeface="Arial"/>
              <a:cs typeface="Arial"/>
            </a:endParaRPr>
          </a:p>
          <a:p>
            <a:pPr marL="800100" lvl="1" indent="-342900">
              <a:buClr>
                <a:srgbClr val="101D35"/>
              </a:buClr>
              <a:buFont typeface="Arial" panose="020B0604020202020204" pitchFamily="34" charset="0"/>
              <a:buChar char="•"/>
            </a:pPr>
            <a:r>
              <a:rPr lang="en-US" sz="2200" dirty="0">
                <a:solidFill>
                  <a:srgbClr val="000000"/>
                </a:solidFill>
                <a:latin typeface="Arial"/>
                <a:cs typeface="Segoe UI"/>
              </a:rPr>
              <a:t>a very small number of students in grade 12 who were listed as grade 9 in June 2024 SIMS (</a:t>
            </a:r>
            <a:r>
              <a:rPr lang="en-US" sz="2200">
                <a:solidFill>
                  <a:srgbClr val="000000"/>
                </a:solidFill>
                <a:latin typeface="Arial"/>
                <a:cs typeface="Segoe UI"/>
              </a:rPr>
              <a:t>These </a:t>
            </a:r>
            <a:r>
              <a:rPr lang="en-US" sz="2200" dirty="0">
                <a:solidFill>
                  <a:srgbClr val="000000"/>
                </a:solidFill>
                <a:latin typeface="Arial"/>
                <a:cs typeface="Segoe UI"/>
              </a:rPr>
              <a:t>grade 12 students must participate in February or June Science for accountability purposes</a:t>
            </a:r>
            <a:r>
              <a:rPr lang="en-US" sz="2200">
                <a:solidFill>
                  <a:srgbClr val="000000"/>
                </a:solidFill>
                <a:latin typeface="Arial"/>
                <a:cs typeface="Segoe UI"/>
              </a:rPr>
              <a:t>.)</a:t>
            </a:r>
            <a:r>
              <a:rPr lang="en-US" sz="2200" dirty="0">
                <a:solidFill>
                  <a:srgbClr val="000000"/>
                </a:solidFill>
                <a:latin typeface="Arial"/>
                <a:cs typeface="Segoe UI"/>
              </a:rPr>
              <a:t> </a:t>
            </a:r>
            <a:endParaRPr lang="en-US" sz="2200" dirty="0">
              <a:latin typeface="Arial"/>
              <a:cs typeface="Segoe UI"/>
            </a:endParaRPr>
          </a:p>
          <a:p>
            <a:pPr marL="342900" indent="-342900">
              <a:buClr>
                <a:schemeClr val="tx1">
                  <a:lumMod val="50000"/>
                </a:schemeClr>
              </a:buClr>
              <a:buFont typeface="Arial" panose="020B0604020202020204" pitchFamily="34" charset="0"/>
              <a:buChar char="•"/>
            </a:pPr>
            <a:r>
              <a:rPr lang="en-US" sz="2200" dirty="0">
                <a:solidFill>
                  <a:srgbClr val="000000"/>
                </a:solidFill>
                <a:latin typeface="Arial"/>
                <a:cs typeface="Arial"/>
              </a:rPr>
              <a:t>Student records not included in the files</a:t>
            </a:r>
          </a:p>
          <a:p>
            <a:pPr marL="800100" lvl="1" indent="-342900">
              <a:buClr>
                <a:schemeClr val="tx1">
                  <a:lumMod val="50000"/>
                </a:schemeClr>
              </a:buClr>
              <a:buFont typeface="Arial" panose="020B0604020202020204" pitchFamily="34" charset="0"/>
              <a:buChar char="•"/>
            </a:pPr>
            <a:r>
              <a:rPr lang="en-US" sz="2200" dirty="0">
                <a:solidFill>
                  <a:srgbClr val="000000"/>
                </a:solidFill>
                <a:latin typeface="Arial"/>
                <a:ea typeface="Times New Roman" panose="02020603050405020304" pitchFamily="18" charset="0"/>
                <a:cs typeface="Segoe UI"/>
              </a:rPr>
              <a:t>students who were previously counted for accountability purposes</a:t>
            </a:r>
            <a:endParaRPr lang="en-US" sz="2200" dirty="0">
              <a:solidFill>
                <a:srgbClr val="000000"/>
              </a:solidFill>
              <a:latin typeface="Arial"/>
              <a:ea typeface="Times New Roman" panose="02020603050405020304" pitchFamily="18" charset="0"/>
              <a:cs typeface="Arial"/>
            </a:endParaRPr>
          </a:p>
          <a:p>
            <a:pPr marL="800100" lvl="1" indent="-342900">
              <a:buClr>
                <a:srgbClr val="101D35"/>
              </a:buClr>
              <a:buFont typeface="Arial" panose="020B0604020202020204" pitchFamily="34" charset="0"/>
              <a:buChar char="•"/>
            </a:pPr>
            <a:r>
              <a:rPr lang="en-US" sz="2200" dirty="0">
                <a:solidFill>
                  <a:srgbClr val="000000"/>
                </a:solidFill>
                <a:latin typeface="Arial"/>
                <a:ea typeface="Times New Roman" panose="02020603050405020304" pitchFamily="18" charset="0"/>
                <a:cs typeface="Arial"/>
              </a:rPr>
              <a:t>students</a:t>
            </a:r>
            <a:r>
              <a:rPr lang="en-US" sz="2200" dirty="0">
                <a:solidFill>
                  <a:srgbClr val="000000"/>
                </a:solidFill>
                <a:effectLst/>
                <a:latin typeface="Arial"/>
                <a:ea typeface="Times New Roman" panose="02020603050405020304" pitchFamily="18" charset="0"/>
                <a:cs typeface="Arial"/>
              </a:rPr>
              <a:t> who took the MCAS-Alt </a:t>
            </a:r>
            <a:endParaRPr lang="en-US" sz="2200" dirty="0">
              <a:solidFill>
                <a:srgbClr val="000000"/>
              </a:solidFill>
              <a:effectLst/>
              <a:latin typeface="Arial"/>
              <a:ea typeface="Aptos" panose="020B0004020202020204" pitchFamily="34" charset="0"/>
              <a:cs typeface="Arial"/>
            </a:endParaRPr>
          </a:p>
          <a:p>
            <a:pPr marL="800100" marR="0" lvl="1" indent="-342900">
              <a:buClr>
                <a:schemeClr val="tx1">
                  <a:lumMod val="50000"/>
                </a:schemeClr>
              </a:buClr>
              <a:buFont typeface="Arial" panose="020B0604020202020204" pitchFamily="34" charset="0"/>
              <a:buChar char="•"/>
            </a:pPr>
            <a:r>
              <a:rPr lang="en-US" sz="2200" dirty="0">
                <a:solidFill>
                  <a:srgbClr val="000000"/>
                </a:solidFill>
                <a:latin typeface="Arial"/>
                <a:ea typeface="Times New Roman" panose="02020603050405020304" pitchFamily="18" charset="0"/>
                <a:cs typeface="Arial"/>
              </a:rPr>
              <a:t>s</a:t>
            </a:r>
            <a:r>
              <a:rPr lang="en-US" sz="2200" dirty="0">
                <a:solidFill>
                  <a:srgbClr val="000000"/>
                </a:solidFill>
                <a:effectLst/>
                <a:latin typeface="Arial"/>
                <a:ea typeface="Times New Roman" panose="02020603050405020304" pitchFamily="18" charset="0"/>
                <a:cs typeface="Arial"/>
              </a:rPr>
              <a:t>tudents granted an appeal in high school Science </a:t>
            </a:r>
            <a:endParaRPr lang="en-US" sz="2200" dirty="0">
              <a:solidFill>
                <a:srgbClr val="000000"/>
              </a:solidFill>
              <a:effectLst/>
              <a:latin typeface="Arial"/>
              <a:ea typeface="Aptos" panose="020B0004020202020204" pitchFamily="34" charset="0"/>
              <a:cs typeface="Arial"/>
            </a:endParaRPr>
          </a:p>
        </p:txBody>
      </p:sp>
    </p:spTree>
    <p:extLst>
      <p:ext uri="{BB962C8B-B14F-4D97-AF65-F5344CB8AC3E}">
        <p14:creationId xmlns:p14="http://schemas.microsoft.com/office/powerpoint/2010/main" val="2644403950"/>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Props1.xml><?xml version="1.0" encoding="utf-8"?>
<ds:datastoreItem xmlns:ds="http://schemas.openxmlformats.org/officeDocument/2006/customXml" ds:itemID="{971600CA-CD72-4E89-8B29-DFF136A282BB}">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3.xml><?xml version="1.0" encoding="utf-8"?>
<ds:datastoreItem xmlns:ds="http://schemas.openxmlformats.org/officeDocument/2006/customXml" ds:itemID="{9EAF0FD2-44B7-49AE-A44E-FF3F2848CDD7}">
  <ds:schemaRefs>
    <ds:schemaRef ds:uri="http://schemas.microsoft.com/office/infopath/2007/PartnerControls"/>
    <ds:schemaRef ds:uri="http://schemas.microsoft.com/office/2006/documentManagement/types"/>
    <ds:schemaRef ds:uri="http://purl.org/dc/terms/"/>
    <ds:schemaRef ds:uri="049449a1-970d-4061-91c8-87f7c4621d9d"/>
    <ds:schemaRef ds:uri="http://schemas.openxmlformats.org/package/2006/metadata/core-properties"/>
    <ds:schemaRef ds:uri="http://purl.org/dc/elements/1.1/"/>
    <ds:schemaRef ds:uri="http://www.w3.org/XML/1998/namespace"/>
    <ds:schemaRef ds:uri="e77133ba-eec1-4d51-86ef-7b6d23495175"/>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0</TotalTime>
  <Words>1971</Words>
  <Application>Microsoft Office PowerPoint</Application>
  <PresentationFormat>Widescreen</PresentationFormat>
  <Paragraphs>208</Paragraphs>
  <Slides>30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等线</vt:lpstr>
      <vt:lpstr>Arial</vt:lpstr>
      <vt:lpstr>Calibri</vt:lpstr>
      <vt:lpstr>Courier New</vt:lpstr>
      <vt:lpstr>Helvetica</vt:lpstr>
      <vt:lpstr>Segoe</vt:lpstr>
      <vt:lpstr>Segoe SemiBold</vt:lpstr>
      <vt:lpstr>Segoe UI</vt:lpstr>
      <vt:lpstr>Segoe UI Semibold</vt:lpstr>
      <vt:lpstr>Wingdings</vt:lpstr>
      <vt:lpstr>ESE PowerPoint Template 2017</vt:lpstr>
      <vt:lpstr>Office Theme</vt:lpstr>
      <vt:lpstr>Student Registration for February Science  Office Hours</vt:lpstr>
      <vt:lpstr>Presenters</vt:lpstr>
      <vt:lpstr>Logistics for This Session </vt:lpstr>
      <vt:lpstr>Slides for This Session </vt:lpstr>
      <vt:lpstr>Today’s Agenda</vt:lpstr>
      <vt:lpstr>1. February Science  Student Participation Guidelines and Registration File</vt:lpstr>
      <vt:lpstr>Student Registration Deadlines</vt:lpstr>
      <vt:lpstr>General Participation Guidelines for February Science </vt:lpstr>
      <vt:lpstr>The .CSV File for February Science</vt:lpstr>
      <vt:lpstr>Using the .CSV File for February Science</vt:lpstr>
      <vt:lpstr>Frequently Asked Questions</vt:lpstr>
      <vt:lpstr>2. Enrollment Transfer Process</vt:lpstr>
      <vt:lpstr>Overview of Enrollment Transfers</vt:lpstr>
      <vt:lpstr>Overview of Enrollment Transfers – New for 2025</vt:lpstr>
      <vt:lpstr>Enrollment Transfer Overview</vt:lpstr>
      <vt:lpstr>Demonstration</vt:lpstr>
      <vt:lpstr>Transferring Students within a District</vt:lpstr>
      <vt:lpstr>Transferring Students within a District (cont’d)</vt:lpstr>
      <vt:lpstr>Demonstrations</vt:lpstr>
      <vt:lpstr>Transferring Students from Outside Your District: Requesting a Student Enrollment Transfer</vt:lpstr>
      <vt:lpstr>Transferring Students from Outside Your District: Requesting a Student Enrollment Transfer (cont’d)</vt:lpstr>
      <vt:lpstr>Transferring Students from Outside Your District: Requesting a Student Enrollment Transfer (cont’d)</vt:lpstr>
      <vt:lpstr>Approving a Student Enrollment Transfer</vt:lpstr>
      <vt:lpstr>View Details </vt:lpstr>
      <vt:lpstr>3. Q &amp; A and Additional Demonstrations </vt:lpstr>
      <vt:lpstr>Additional Resources</vt:lpstr>
      <vt:lpstr>Questions &amp; Answers</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16</cp:revision>
  <cp:lastPrinted>2020-01-24T16:15:48Z</cp:lastPrinted>
  <dcterms:created xsi:type="dcterms:W3CDTF">2018-01-22T18:15:09Z</dcterms:created>
  <dcterms:modified xsi:type="dcterms:W3CDTF">2024-12-12T20:33:07Z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