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0" r:id="rId5"/>
  </p:sldMasterIdLst>
  <p:notesMasterIdLst>
    <p:notesMasterId r:id="rId75"/>
  </p:notesMasterIdLst>
  <p:handoutMasterIdLst>
    <p:handoutMasterId r:id="rId76"/>
  </p:handoutMasterIdLst>
  <p:sldIdLst>
    <p:sldId id="280" r:id="rId6"/>
    <p:sldId id="359" r:id="rId7"/>
    <p:sldId id="1184" r:id="rId8"/>
    <p:sldId id="1274" r:id="rId9"/>
    <p:sldId id="1171" r:id="rId10"/>
    <p:sldId id="1440" r:id="rId11"/>
    <p:sldId id="1262" r:id="rId12"/>
    <p:sldId id="1383" r:id="rId13"/>
    <p:sldId id="1332" r:id="rId14"/>
    <p:sldId id="1431" r:id="rId15"/>
    <p:sldId id="1326" r:id="rId16"/>
    <p:sldId id="1377" r:id="rId17"/>
    <p:sldId id="1423" r:id="rId18"/>
    <p:sldId id="1172" r:id="rId19"/>
    <p:sldId id="1254" r:id="rId20"/>
    <p:sldId id="1174" r:id="rId21"/>
    <p:sldId id="1268" r:id="rId22"/>
    <p:sldId id="1179" r:id="rId23"/>
    <p:sldId id="1267" r:id="rId24"/>
    <p:sldId id="1425" r:id="rId25"/>
    <p:sldId id="1180" r:id="rId26"/>
    <p:sldId id="1181" r:id="rId27"/>
    <p:sldId id="327" r:id="rId28"/>
    <p:sldId id="1424" r:id="rId29"/>
    <p:sldId id="1427" r:id="rId30"/>
    <p:sldId id="1183" r:id="rId31"/>
    <p:sldId id="364" r:id="rId32"/>
    <p:sldId id="1426" r:id="rId33"/>
    <p:sldId id="1185" r:id="rId34"/>
    <p:sldId id="1186" r:id="rId35"/>
    <p:sldId id="1189" r:id="rId36"/>
    <p:sldId id="1190" r:id="rId37"/>
    <p:sldId id="1191" r:id="rId38"/>
    <p:sldId id="1260" r:id="rId39"/>
    <p:sldId id="1258" r:id="rId40"/>
    <p:sldId id="1428" r:id="rId41"/>
    <p:sldId id="1336" r:id="rId42"/>
    <p:sldId id="1411" r:id="rId43"/>
    <p:sldId id="1400" r:id="rId44"/>
    <p:sldId id="1412" r:id="rId45"/>
    <p:sldId id="1430" r:id="rId46"/>
    <p:sldId id="1437" r:id="rId47"/>
    <p:sldId id="1178" r:id="rId48"/>
    <p:sldId id="1195" r:id="rId49"/>
    <p:sldId id="1429" r:id="rId50"/>
    <p:sldId id="1194" r:id="rId51"/>
    <p:sldId id="1337" r:id="rId52"/>
    <p:sldId id="1399" r:id="rId53"/>
    <p:sldId id="1407" r:id="rId54"/>
    <p:sldId id="1413" r:id="rId55"/>
    <p:sldId id="1432" r:id="rId56"/>
    <p:sldId id="1408" r:id="rId57"/>
    <p:sldId id="1415" r:id="rId58"/>
    <p:sldId id="1416" r:id="rId59"/>
    <p:sldId id="1417" r:id="rId60"/>
    <p:sldId id="1269" r:id="rId61"/>
    <p:sldId id="1433" r:id="rId62"/>
    <p:sldId id="1434" r:id="rId63"/>
    <p:sldId id="1346" r:id="rId64"/>
    <p:sldId id="1368" r:id="rId65"/>
    <p:sldId id="1370" r:id="rId66"/>
    <p:sldId id="1438" r:id="rId67"/>
    <p:sldId id="362" r:id="rId68"/>
    <p:sldId id="1072" r:id="rId69"/>
    <p:sldId id="1298" r:id="rId70"/>
    <p:sldId id="311" r:id="rId71"/>
    <p:sldId id="1439" r:id="rId72"/>
    <p:sldId id="1295" r:id="rId73"/>
    <p:sldId id="1264" r:id="rId74"/>
  </p:sldIdLst>
  <p:sldSz cx="12192000" cy="6858000"/>
  <p:notesSz cx="7010400" cy="92964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CDB8D06-1536-F0B5-7B92-A5EFA48C1A7F}" name="Dezarae Blossomgame" initials="DB" userId="S::Dezarae.Blossomgame@cognia.org::9589b920-5268-4276-82f2-61369d2bfdb2" providerId="AD"/>
  <p188:author id="{DBB5EE4D-C1DE-6B60-4A92-3C8A6A2DF40E}" name="Abbie Currier" initials="AC" userId="S::acurrier_emetric.net#ext#@cogniaorg.onmicrosoft.com::207e5a5e-dc4f-4e8d-a6ed-459ba44175f0" providerId="AD"/>
  <p188:author id="{CD201857-0226-EC5D-C27F-5E8B7A79CF9A}" name="Zalk, Jodie (DESE)" initials="Z(" userId="S::jodie.l.zalk@mass.gov::e1452584-4588-4fe8-8e76-c634323654f0" providerId="AD"/>
  <p188:author id="{BF065B60-68B2-033C-0531-4C24429BD042}" name="Cullen, Shannon (DESE)" initials="CS(" userId="S::Shannon.Cullen@mass.gov::6b1ad6a8-5818-44b3-9274-ccefbf22d13d" providerId="AD"/>
  <p188:author id="{E4CD3766-4B6D-0092-95B6-49B9A7CC8678}" name="Dezarae Blossomgame" initials="DB" userId="S::dezarae.blossomgame@cognia.org::9589b920-5268-4276-82f2-61369d2bfdb2" providerId="AD"/>
  <p188:author id="{2DDAB86A-D521-A4F8-DC3C-FF0AD3E217C3}" name="Zalk, Jodie (DESE)" initials="JZ" userId="S::Jodie.L.Zalk@mass.gov::e1452584-4588-4fe8-8e76-c634323654f0" providerId="AD"/>
  <p188:author id="{52CBF4AC-2F2A-CAC0-FF80-696C1D5B8F72}" name="Abbie Currier" initials="AC" userId="S::acurrier@emetric.net::abe16f36-c232-4a49-81f6-0ff344f1a17d" providerId="AD"/>
  <p188:author id="{D2B726C1-6B67-7C9B-17B0-EF1B90BE53D0}" name="Pelychaty, Robert (DESE)" initials="P(" userId="S::robert.pelychaty@mass.gov::4b7f82dc-9b90-4364-a63e-8be2ecd61eb5" providerId="AD"/>
  <p188:author id="{E1D283EA-5118-6F9E-720F-C68CD41DE9B6}" name="Kelley, R. Scott (DESE)" initials="K(" userId="S::r.scott.kelley@mass.gov::94781df7-8020-4319-920c-b88462c06ab3" providerId="AD"/>
  <p188:author id="{D7C264F7-7DD7-2006-D813-B710073AC89F}" name="Pelychaty, Robert (DESE)" initials="RP" userId="S::Robert.Pelychaty@mass.gov::4b7f82dc-9b90-4364-a63e-8be2ecd61eb5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lz" initials="j" lastIdx="10" clrIdx="0"/>
  <p:cmAuthor id="1" name="bkelly" initials="bkelly" lastIdx="11" clrIdx="1"/>
  <p:cmAuthor id="2" name="Kenny Taylor EXTERNAL" initials="KTE" lastIdx="15" clrIdx="2">
    <p:extLst>
      <p:ext uri="{19B8F6BF-5375-455C-9EA6-DF929625EA0E}">
        <p15:presenceInfo xmlns:p15="http://schemas.microsoft.com/office/powerpoint/2012/main" userId="Kenny Taylor EXTERNAL" providerId="None"/>
      </p:ext>
    </p:extLst>
  </p:cmAuthor>
  <p:cmAuthor id="3" name="Zalk, Jodie" initials="ZJ" lastIdx="38" clrIdx="3">
    <p:extLst>
      <p:ext uri="{19B8F6BF-5375-455C-9EA6-DF929625EA0E}">
        <p15:presenceInfo xmlns:p15="http://schemas.microsoft.com/office/powerpoint/2012/main" userId="Zalk, Jodie" providerId="None"/>
      </p:ext>
    </p:extLst>
  </p:cmAuthor>
  <p:cmAuthor id="4" name="Pennington, Elizabeth" initials="PE" lastIdx="1" clrIdx="4">
    <p:extLst>
      <p:ext uri="{19B8F6BF-5375-455C-9EA6-DF929625EA0E}">
        <p15:presenceInfo xmlns:p15="http://schemas.microsoft.com/office/powerpoint/2012/main" userId="S::Elizabeth.Pennington@pearson.com::e28ec3e6-d01a-48d6-ac9b-0d88e5d6f329" providerId="AD"/>
      </p:ext>
    </p:extLst>
  </p:cmAuthor>
  <p:cmAuthor id="5" name="Fickes, Robert" initials="FR" lastIdx="60" clrIdx="5">
    <p:extLst>
      <p:ext uri="{19B8F6BF-5375-455C-9EA6-DF929625EA0E}">
        <p15:presenceInfo xmlns:p15="http://schemas.microsoft.com/office/powerpoint/2012/main" userId="S::Robert.Fickes@pearson.com::487722c4-2233-4d12-9c34-d0a002179c4c" providerId="AD"/>
      </p:ext>
    </p:extLst>
  </p:cmAuthor>
  <p:cmAuthor id="6" name="Cullen, Shannon (DESE)" initials="CS(" lastIdx="12" clrIdx="6">
    <p:extLst>
      <p:ext uri="{19B8F6BF-5375-455C-9EA6-DF929625EA0E}">
        <p15:presenceInfo xmlns:p15="http://schemas.microsoft.com/office/powerpoint/2012/main" userId="S::shannon.cullen@doe.mass.edu::6b1ad6a8-5818-44b3-9274-ccefbf22d13d" providerId="AD"/>
      </p:ext>
    </p:extLst>
  </p:cmAuthor>
  <p:cmAuthor id="7" name="Zalk, Jodie (DESE)" initials="ZJ(" lastIdx="21" clrIdx="7">
    <p:extLst>
      <p:ext uri="{19B8F6BF-5375-455C-9EA6-DF929625EA0E}">
        <p15:presenceInfo xmlns:p15="http://schemas.microsoft.com/office/powerpoint/2012/main" userId="S::JZalk@doe.mass.edu::e1452584-4588-4fe8-8e76-c634323654f0" providerId="AD"/>
      </p:ext>
    </p:extLst>
  </p:cmAuthor>
  <p:cmAuthor id="8" name="Cullen, Shannon (DESE)" initials="CS( [2]" lastIdx="127" clrIdx="8">
    <p:extLst>
      <p:ext uri="{19B8F6BF-5375-455C-9EA6-DF929625EA0E}">
        <p15:presenceInfo xmlns:p15="http://schemas.microsoft.com/office/powerpoint/2012/main" userId="S::Shannon.Cullen@mass.gov::6b1ad6a8-5818-44b3-9274-ccefbf22d13d" providerId="AD"/>
      </p:ext>
    </p:extLst>
  </p:cmAuthor>
  <p:cmAuthor id="9" name="Kelley, R. Scott (DESE)" initials="KRS(" lastIdx="16" clrIdx="9">
    <p:extLst>
      <p:ext uri="{19B8F6BF-5375-455C-9EA6-DF929625EA0E}">
        <p15:presenceInfo xmlns:p15="http://schemas.microsoft.com/office/powerpoint/2012/main" userId="S::R.Scott.Kelley@mass.gov::94781df7-8020-4319-920c-b88462c06ab3" providerId="AD"/>
      </p:ext>
    </p:extLst>
  </p:cmAuthor>
  <p:cmAuthor id="10" name="Zalk, Jodie (DESE)" initials="ZJ( [2]" lastIdx="86" clrIdx="10">
    <p:extLst>
      <p:ext uri="{19B8F6BF-5375-455C-9EA6-DF929625EA0E}">
        <p15:presenceInfo xmlns:p15="http://schemas.microsoft.com/office/powerpoint/2012/main" userId="S::Jodie.L.Zalk@mass.gov::e1452584-4588-4fe8-8e76-c634323654f0" providerId="AD"/>
      </p:ext>
    </p:extLst>
  </p:cmAuthor>
  <p:cmAuthor id="11" name="Tompkins, Andrea" initials="TA" lastIdx="11" clrIdx="11">
    <p:extLst>
      <p:ext uri="{19B8F6BF-5375-455C-9EA6-DF929625EA0E}">
        <p15:presenceInfo xmlns:p15="http://schemas.microsoft.com/office/powerpoint/2012/main" userId="S::andrea.tompkins@pearson.com::6ae2736e-5b24-4af4-98bc-79ca7a9e3fa8" providerId="AD"/>
      </p:ext>
    </p:extLst>
  </p:cmAuthor>
  <p:cmAuthor id="12" name="Whitney Woods" initials="WW" lastIdx="2" clrIdx="12">
    <p:extLst>
      <p:ext uri="{19B8F6BF-5375-455C-9EA6-DF929625EA0E}">
        <p15:presenceInfo xmlns:p15="http://schemas.microsoft.com/office/powerpoint/2012/main" userId="S::whitney.woods@pearson.com::38c549b7-54d6-4a1e-b2f6-c31572cbe78b" providerId="AD"/>
      </p:ext>
    </p:extLst>
  </p:cmAuthor>
  <p:cmAuthor id="13" name="Joseph Henkelman" initials="JH" lastIdx="5" clrIdx="13">
    <p:extLst>
      <p:ext uri="{19B8F6BF-5375-455C-9EA6-DF929625EA0E}">
        <p15:presenceInfo xmlns:p15="http://schemas.microsoft.com/office/powerpoint/2012/main" userId="S::Joseph.Henkelman@pearson.com::e82eaec1-b45c-47cd-b767-52b36deebf6c" providerId="AD"/>
      </p:ext>
    </p:extLst>
  </p:cmAuthor>
  <p:cmAuthor id="14" name="Scott Kelley" initials="sk" lastIdx="4" clrIdx="14">
    <p:extLst>
      <p:ext uri="{19B8F6BF-5375-455C-9EA6-DF929625EA0E}">
        <p15:presenceInfo xmlns:p15="http://schemas.microsoft.com/office/powerpoint/2012/main" userId="Scott Kelley" providerId="None"/>
      </p:ext>
    </p:extLst>
  </p:cmAuthor>
  <p:cmAuthor id="15" name="Holly Woodruff" initials="HW" lastIdx="3" clrIdx="15">
    <p:extLst>
      <p:ext uri="{19B8F6BF-5375-455C-9EA6-DF929625EA0E}">
        <p15:presenceInfo xmlns:p15="http://schemas.microsoft.com/office/powerpoint/2012/main" userId="S::holly.woodruff@pearson.com::bd40664c-d0f9-47f6-9555-8f1bf1ec3b14" providerId="AD"/>
      </p:ext>
    </p:extLst>
  </p:cmAuthor>
  <p:cmAuthor id="16" name="Pelychaty, Robert (DESE)" initials="P(" lastIdx="2" clrIdx="16">
    <p:extLst>
      <p:ext uri="{19B8F6BF-5375-455C-9EA6-DF929625EA0E}">
        <p15:presenceInfo xmlns:p15="http://schemas.microsoft.com/office/powerpoint/2012/main" userId="S::robert.pelychaty@mass.gov::4b7f82dc-9b90-4364-a63e-8be2ecd61eb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563C1"/>
    <a:srgbClr val="101D35"/>
    <a:srgbClr val="3647B6"/>
    <a:srgbClr val="203B6A"/>
    <a:srgbClr val="A18557"/>
    <a:srgbClr val="F9F9FA"/>
    <a:srgbClr val="FFFFFF"/>
    <a:srgbClr val="F9F9F9"/>
    <a:srgbClr val="FAF9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51C8F46-65E2-49BC-9D34-E3029481B7FB}" v="1" dt="2024-11-27T17:27:06.29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95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84" Type="http://schemas.microsoft.com/office/2018/10/relationships/authors" Target="authors.xml"/><Relationship Id="rId16" Type="http://schemas.openxmlformats.org/officeDocument/2006/relationships/slide" Target="slides/slide11.xml"/><Relationship Id="rId11" Type="http://schemas.openxmlformats.org/officeDocument/2006/relationships/slide" Target="slides/slide6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74" Type="http://schemas.openxmlformats.org/officeDocument/2006/relationships/slide" Target="slides/slide69.xml"/><Relationship Id="rId79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61" Type="http://schemas.openxmlformats.org/officeDocument/2006/relationships/slide" Target="slides/slide56.xml"/><Relationship Id="rId82" Type="http://schemas.microsoft.com/office/2016/11/relationships/changesInfo" Target="changesInfos/changesInfo1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77" Type="http://schemas.openxmlformats.org/officeDocument/2006/relationships/commentAuthors" Target="commentAuthor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80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notesMaster" Target="notesMasters/notesMaster1.xml"/><Relationship Id="rId83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slide" Target="slides/slide68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6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2" Type="http://schemas.openxmlformats.org/officeDocument/2006/relationships/customXml" Target="../customXml/item2.xml"/><Relationship Id="rId29" Type="http://schemas.openxmlformats.org/officeDocument/2006/relationships/slide" Target="slides/slide24.xml"/><Relationship Id="rId24" Type="http://schemas.openxmlformats.org/officeDocument/2006/relationships/slide" Target="slides/slide19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66" Type="http://schemas.openxmlformats.org/officeDocument/2006/relationships/slide" Target="slides/slide6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ullen, Shannon (DESE)" userId="6b1ad6a8-5818-44b3-9274-ccefbf22d13d" providerId="ADAL" clId="{451C8F46-65E2-49BC-9D34-E3029481B7FB}"/>
    <pc:docChg chg="undo custSel modSld">
      <pc:chgData name="Cullen, Shannon (DESE)" userId="6b1ad6a8-5818-44b3-9274-ccefbf22d13d" providerId="ADAL" clId="{451C8F46-65E2-49BC-9D34-E3029481B7FB}" dt="2024-11-27T17:27:11.932" v="18" actId="1076"/>
      <pc:docMkLst>
        <pc:docMk/>
      </pc:docMkLst>
      <pc:sldChg chg="addSp delSp modSp mod">
        <pc:chgData name="Cullen, Shannon (DESE)" userId="6b1ad6a8-5818-44b3-9274-ccefbf22d13d" providerId="ADAL" clId="{451C8F46-65E2-49BC-9D34-E3029481B7FB}" dt="2024-11-27T17:27:11.932" v="18" actId="1076"/>
        <pc:sldMkLst>
          <pc:docMk/>
          <pc:sldMk cId="3349425683" sldId="1180"/>
        </pc:sldMkLst>
        <pc:graphicFrameChg chg="mod">
          <ac:chgData name="Cullen, Shannon (DESE)" userId="6b1ad6a8-5818-44b3-9274-ccefbf22d13d" providerId="ADAL" clId="{451C8F46-65E2-49BC-9D34-E3029481B7FB}" dt="2024-11-27T17:27:08.985" v="17" actId="1076"/>
          <ac:graphicFrameMkLst>
            <pc:docMk/>
            <pc:sldMk cId="3349425683" sldId="1180"/>
            <ac:graphicFrameMk id="4" creationId="{8EE4371B-B06B-42E8-B8C1-2BC1D2EDC663}"/>
          </ac:graphicFrameMkLst>
        </pc:graphicFrameChg>
        <pc:picChg chg="add mod">
          <ac:chgData name="Cullen, Shannon (DESE)" userId="6b1ad6a8-5818-44b3-9274-ccefbf22d13d" providerId="ADAL" clId="{451C8F46-65E2-49BC-9D34-E3029481B7FB}" dt="2024-11-27T17:27:11.932" v="18" actId="1076"/>
          <ac:picMkLst>
            <pc:docMk/>
            <pc:sldMk cId="3349425683" sldId="1180"/>
            <ac:picMk id="3" creationId="{7A6C85F3-5668-418E-F81B-F8A142D9B699}"/>
          </ac:picMkLst>
        </pc:picChg>
        <pc:picChg chg="del">
          <ac:chgData name="Cullen, Shannon (DESE)" userId="6b1ad6a8-5818-44b3-9274-ccefbf22d13d" providerId="ADAL" clId="{451C8F46-65E2-49BC-9D34-E3029481B7FB}" dt="2024-11-27T17:27:03.521" v="14" actId="478"/>
          <ac:picMkLst>
            <pc:docMk/>
            <pc:sldMk cId="3349425683" sldId="1180"/>
            <ac:picMk id="8" creationId="{D85AC6BA-0786-A593-41EF-7D984D4F1F1E}"/>
          </ac:picMkLst>
        </pc:picChg>
      </pc:sldChg>
      <pc:sldChg chg="modSp mod">
        <pc:chgData name="Cullen, Shannon (DESE)" userId="6b1ad6a8-5818-44b3-9274-ccefbf22d13d" providerId="ADAL" clId="{451C8F46-65E2-49BC-9D34-E3029481B7FB}" dt="2024-11-27T17:26:58.292" v="13" actId="20577"/>
        <pc:sldMkLst>
          <pc:docMk/>
          <pc:sldMk cId="4101812213" sldId="1425"/>
        </pc:sldMkLst>
        <pc:graphicFrameChg chg="modGraphic">
          <ac:chgData name="Cullen, Shannon (DESE)" userId="6b1ad6a8-5818-44b3-9274-ccefbf22d13d" providerId="ADAL" clId="{451C8F46-65E2-49BC-9D34-E3029481B7FB}" dt="2024-11-27T17:26:58.292" v="13" actId="20577"/>
          <ac:graphicFrameMkLst>
            <pc:docMk/>
            <pc:sldMk cId="4101812213" sldId="1425"/>
            <ac:graphicFrameMk id="4" creationId="{98D63CFE-9248-486A-9031-0805679BB86F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F6ED4749-19D8-4E36-90F7-E6B45104401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A48534B-5D3C-4807-A728-1CB2BECA5F7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49EE748-B40B-414E-BAA7-F3C486CFB5C1}" type="datetimeFigureOut">
              <a:rPr lang="zh-CN" altLang="en-US" smtClean="0"/>
              <a:pPr/>
              <a:t>2024/11/27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7F99B70-1AD7-4C7C-A906-8B56C25C43B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320F0F0-CF1A-496E-BED7-9E4922DA6A0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418C9F7-038D-4319-89ED-9503354814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93968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7A38425-D63F-4DFC-BD0C-2F1E5D93D1F4}" type="datetimeFigureOut">
              <a:rPr lang="zh-CN" altLang="en-US" smtClean="0"/>
              <a:pPr/>
              <a:t>2024/11/27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DCCD5AF-71CD-4C88-AC55-E7BE057B2D3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8583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Massachusetts Department of Elementary and Secondary Education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5724FF-A098-4B60-9000-6891DF0985A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0373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EF7BE7-940E-7190-D6BC-5EAF8B1ED0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C543B7A-3AFE-29B2-2562-EA8679A4423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581B00F-553F-65D7-150A-73887B7919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2024F4-9F83-DB0F-7642-B8B43A0D7E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21418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91093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05028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68F206-AE7E-77A8-E02F-D763C83946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D2C0087-5D85-A4F4-36DB-FDEA49C53A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9DDA623-269B-9DC2-E8A6-3C73F2F75D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E5A2D6-0071-F51E-2FA8-E3338BB2D6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42569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72680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95933C-359F-014F-8662-26C8B1E813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DC9BD8B-FEE7-FDDA-18C2-73633C088F0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9D02CEB-6966-3DFF-9F2D-0E331DD5B5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4AEE6B-EA6A-0512-030B-ADC7D6F04F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1642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63866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37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98808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E33F58-C539-9EDA-9C1F-34F4138B61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BD47D44-34FD-AE67-DC32-662903FDE74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EAA1124-48D5-1984-6BFE-6B925393D0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DC949E-6B10-8E3D-E33E-76CD13F049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38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56522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A4FC21-9F1A-3D48-D75A-D2CBD67DC8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98FB63B-1764-05F6-DBB2-059DE1BAC62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FF9C146-A6B6-5770-9647-A2BD35397E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AA9DD5-EE62-DAE2-CE80-171B1FEE7B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39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6164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5F406DF-9B43-44E9-B3C7-398A43171C4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/>
          </a:p>
        </p:txBody>
      </p:sp>
      <p:sp>
        <p:nvSpPr>
          <p:cNvPr id="44037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/>
              <a:t>Massachusetts Department of Elementary and Secondary Education</a:t>
            </a:r>
          </a:p>
        </p:txBody>
      </p:sp>
    </p:spTree>
    <p:extLst>
      <p:ext uri="{BB962C8B-B14F-4D97-AF65-F5344CB8AC3E}">
        <p14:creationId xmlns:p14="http://schemas.microsoft.com/office/powerpoint/2010/main" val="14146116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332327-AF34-A9B4-88FA-A14230391F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DAFEB03-5917-89AB-C70E-D61F967F8A6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204C995-E9D0-5505-D49D-0DC1274A83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07981B-B02B-280E-7F4B-14078372EE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40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4376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43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8510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44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516382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47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844033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5D89AC-995A-79D4-8907-B9FEA4A03F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88E300D-578A-A839-8087-EA13FFE2C29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996188A-EE9F-7933-09BD-B07D825F69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BA07F8-2B6C-E1B1-4DFB-D03EF89C8D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48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140975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B09B4E-1E11-646C-1F35-B662E73626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663E974-16C7-438F-5188-535B33083A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0701A5D-E066-20CC-A14A-5FBDCE3A57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69247D-A799-F2EE-667C-AD611ED9C9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49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806070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C59B40-8E60-7F4C-4D03-F8AEBAB63E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4BB99D5-DBB5-C993-5E1F-F4F66864EAE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77A4BEC-7F53-041C-852F-3CD5AEC8C9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B060E1-D269-1239-A686-BE2B71BDE7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50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572118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10C57C-6654-09FE-B99A-F11B274C10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3E777B0-DC98-1957-A293-D0F00863E42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437A3C6-544D-73A5-529A-497BB1432C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26F930-C453-B3BE-B2EB-AD00E53EBF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51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317724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DAE1CE-F98B-2CAA-3692-CEED44BACA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FE6BF09-CA92-1FFA-5C57-56351B03BE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B03D508-540D-449E-67B1-750F1C0A8F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CD77D3-1372-3A14-23BF-016E69E761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52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638465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1418D2-FB3A-ED74-8B4D-2C69EC8192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2D51E1A-1F60-A654-5425-72E144F86C1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987A623-0143-CFB2-9E13-51624EF310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E84E4B-809F-F11F-1029-9C0E22684D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53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22912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278598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2978E5-380A-4D62-E4C6-B18BFC0C44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3E5E73F-5832-FE27-2B1B-54474413B00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83DAB37-E593-F963-BBB0-512C0E5797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8906AF-2B84-668A-C5AA-1A8B7B7C98F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54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327942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CBA1D1-9352-397F-9B73-D0C901D2D9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84A9358-D6D2-B58E-6CBE-CC41769411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43EA65B-87CF-4A9B-535D-8DCD6F4F2B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920CD1-78BB-49FE-2468-DC4F4FA222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55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858612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56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773165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069C00-D29E-DDE8-89D6-63A84009B3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8829A8D-F1AD-3F27-33DD-38366B8EAF8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D4D79D5-378D-F21E-836A-E7A7224EE6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C41284-BB91-DC6E-C00A-B39875EB8E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57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634484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59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73854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60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826485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61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857888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EA5F28-B113-1CA2-2BF6-5C86950BDA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F237050-CF00-4ACF-C6BA-865C84808C2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39933B3-D233-6002-42DB-77F8D4BA06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BBD070-5325-9514-347B-2B99275505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62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000581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63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987998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64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09755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624663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65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997469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66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568118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639D7E-9603-3221-020D-6E25276BE5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AF2ACFA-3B09-8CE2-E52B-6084EE2F82B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47795F1-9185-255D-6E24-B8F3834CFC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5C1A88-584A-E5E2-E16B-58457D695E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67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775535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68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430585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7234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94764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EF0AD9-F052-40A0-4460-4EA0346525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0E7ED9D-4C36-4450-2EEB-0C08A177AF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0827023-438D-06A2-8450-945CF83264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2B8102-77A7-8B53-8625-CDA42BD3A54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79598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68408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75274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98019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C7EE377-B8E1-46C6-764E-35B9C88999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A9C25D-EF20-84AD-D14D-2061BB41F0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5838" y="690351"/>
            <a:ext cx="8631677" cy="19282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6600">
                <a:solidFill>
                  <a:schemeClr val="bg1"/>
                </a:solidFill>
                <a:latin typeface="Arial" panose="020B0604020202020204" pitchFamily="34" charset="0"/>
                <a:ea typeface="Apple Symbols" panose="02000000000000000000" pitchFamily="2" charset="-79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17F9B5-9E18-407C-4D11-7AC3882D70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5838" y="5466944"/>
            <a:ext cx="6770451" cy="1391055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3647B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39944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-one column numbering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The star in the ESE logo">
            <a:extLst>
              <a:ext uri="{FF2B5EF4-FFF2-40B4-BE49-F238E27FC236}">
                <a16:creationId xmlns:a16="http://schemas.microsoft.com/office/drawing/2014/main" id="{0A84CDFA-79F7-4BA0-98A7-CE6AD7E69B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7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370972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/>
              <a:t>Click here to edit title</a:t>
            </a:r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7743" y="1230403"/>
            <a:ext cx="11370972" cy="5049746"/>
          </a:xfrm>
        </p:spPr>
        <p:txBody>
          <a:bodyPr>
            <a:noAutofit/>
          </a:bodyPr>
          <a:lstStyle>
            <a:lvl1pPr marL="514350" indent="-5143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8526"/>
              </a:buClr>
              <a:buFont typeface="+mj-lt"/>
              <a:buAutoNum type="arabicPeriod"/>
              <a:defRPr sz="3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buClr>
                <a:srgbClr val="E38526"/>
              </a:buClr>
              <a:buFont typeface="Courier New" panose="02070309020205020404" pitchFamily="49" charset="0"/>
              <a:buChar char="o"/>
              <a:defRPr sz="2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Clr>
                <a:srgbClr val="E38526"/>
              </a:buClr>
              <a:buFont typeface="Wingdings" panose="05000000000000000000" pitchFamily="2" charset="2"/>
              <a:buChar char="§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Clr>
                <a:srgbClr val="E38526"/>
              </a:buClr>
              <a:buFont typeface="Wingdings" panose="05000000000000000000" pitchFamily="2" charset="2"/>
              <a:buChar char="Ø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buClr>
                <a:srgbClr val="E38526"/>
              </a:buClr>
              <a:buFont typeface="Wingdings" panose="05000000000000000000" pitchFamily="2" charset="2"/>
              <a:buChar char="v"/>
              <a:defRPr sz="20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/>
              <a:t>Click here to create numbering list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25037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2267926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7" descr="The star in the ESE logo.">
            <a:extLst>
              <a:ext uri="{FF2B5EF4-FFF2-40B4-BE49-F238E27FC236}">
                <a16:creationId xmlns:a16="http://schemas.microsoft.com/office/drawing/2014/main" id="{0A84CDFA-79F7-4BA0-98A7-CE6AD7E69B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4301496-3A04-4B17-9688-6289A84D6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35429" y="2189408"/>
            <a:ext cx="5452057" cy="3799267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2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1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1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/>
              <a:t>Click here to edit bullet points</a:t>
            </a:r>
            <a:endParaRPr lang="zh-CN" altLang="en-US"/>
          </a:p>
          <a:p>
            <a:pPr lvl="1"/>
            <a:r>
              <a:rPr lang="en-US" altLang="zh-CN"/>
              <a:t>Second level</a:t>
            </a:r>
            <a:endParaRPr lang="zh-CN" altLang="en-US"/>
          </a:p>
          <a:p>
            <a:pPr lvl="2"/>
            <a:r>
              <a:rPr lang="en-US" altLang="zh-CN"/>
              <a:t>Third level</a:t>
            </a:r>
            <a:endParaRPr lang="zh-CN" altLang="en-US"/>
          </a:p>
          <a:p>
            <a:pPr lvl="3"/>
            <a:r>
              <a:rPr lang="en-US" altLang="zh-CN"/>
              <a:t>Fourth level</a:t>
            </a:r>
            <a:endParaRPr lang="zh-CN" altLang="en-US"/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17" name="文本占位符 2">
            <a:extLst>
              <a:ext uri="{FF2B5EF4-FFF2-40B4-BE49-F238E27FC236}">
                <a16:creationId xmlns:a16="http://schemas.microsoft.com/office/drawing/2014/main" id="{3F8C2E89-BE57-4EAB-8E44-06A7578A41E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5429" y="1336505"/>
            <a:ext cx="5452057" cy="776702"/>
          </a:xfrm>
          <a:solidFill>
            <a:srgbClr val="E38526"/>
          </a:solidFill>
        </p:spPr>
        <p:txBody>
          <a:bodyPr anchor="ctr"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here to edit subtitle</a:t>
            </a:r>
            <a:endParaRPr lang="zh-CN" altLang="en-US"/>
          </a:p>
        </p:txBody>
      </p:sp>
      <p:sp>
        <p:nvSpPr>
          <p:cNvPr id="18" name="文本占位符 2">
            <a:extLst>
              <a:ext uri="{FF2B5EF4-FFF2-40B4-BE49-F238E27FC236}">
                <a16:creationId xmlns:a16="http://schemas.microsoft.com/office/drawing/2014/main" id="{3F8C2E89-BE57-4EAB-8E44-06A7578A41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313714" y="1336505"/>
            <a:ext cx="5452057" cy="776702"/>
          </a:xfrm>
          <a:solidFill>
            <a:srgbClr val="E38526"/>
          </a:solidFill>
        </p:spPr>
        <p:txBody>
          <a:bodyPr anchor="ctr"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here to edit subtitle</a:t>
            </a:r>
            <a:endParaRPr lang="zh-CN" altLang="en-US"/>
          </a:p>
        </p:txBody>
      </p:sp>
      <p:sp>
        <p:nvSpPr>
          <p:cNvPr id="15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433757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/>
              <a:t>Click here to edit title</a:t>
            </a:r>
            <a:endParaRPr lang="zh-CN" altLang="en-US"/>
          </a:p>
        </p:txBody>
      </p:sp>
      <p:sp>
        <p:nvSpPr>
          <p:cNvPr id="16" name="TextBox 15"/>
          <p:cNvSpPr txBox="1"/>
          <p:nvPr userDrawn="1"/>
        </p:nvSpPr>
        <p:spPr>
          <a:xfrm>
            <a:off x="250371" y="6352143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  <p:sp>
        <p:nvSpPr>
          <p:cNvPr id="14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313713" y="2204358"/>
            <a:ext cx="5452057" cy="3799267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2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1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1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/>
              <a:t>Click here to edit bullet points</a:t>
            </a:r>
            <a:endParaRPr lang="zh-CN" altLang="en-US"/>
          </a:p>
          <a:p>
            <a:pPr lvl="1"/>
            <a:r>
              <a:rPr lang="en-US" altLang="zh-CN"/>
              <a:t>Second level</a:t>
            </a:r>
            <a:endParaRPr lang="zh-CN" altLang="en-US"/>
          </a:p>
          <a:p>
            <a:pPr lvl="2"/>
            <a:r>
              <a:rPr lang="en-US" altLang="zh-CN"/>
              <a:t>Third level</a:t>
            </a:r>
            <a:endParaRPr lang="zh-CN" altLang="en-US"/>
          </a:p>
          <a:p>
            <a:pPr lvl="3"/>
            <a:r>
              <a:rPr lang="en-US" altLang="zh-CN"/>
              <a:t>Fourth level</a:t>
            </a:r>
            <a:endParaRPr lang="zh-CN" altLang="en-US"/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8444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8" descr="The star in the ESE logo.">
            <a:extLst>
              <a:ext uri="{FF2B5EF4-FFF2-40B4-BE49-F238E27FC236}">
                <a16:creationId xmlns:a16="http://schemas.microsoft.com/office/drawing/2014/main" id="{234F7B3A-2AAD-4113-B4B3-FCD9CEE213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1BACC49-F766-444F-90DC-64E004B0AB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346882"/>
            <a:ext cx="6172200" cy="451416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3551CA8-3893-4798-AD18-62C5C646C8C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737304"/>
            <a:ext cx="3932237" cy="313168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here to edit Text</a:t>
            </a: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789AAC3-A063-423A-AB89-4EC9283B8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567743" y="357819"/>
            <a:ext cx="11370972" cy="552324"/>
          </a:xfrm>
        </p:spPr>
        <p:txBody>
          <a:bodyPr>
            <a:noAutofit/>
          </a:bodyPr>
          <a:lstStyle>
            <a:lvl1pPr>
              <a:defRPr lang="en-US" sz="3000" kern="1200" baseline="0" dirty="0">
                <a:solidFill>
                  <a:schemeClr val="bg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" name="文本占位符 3">
            <a:extLst>
              <a:ext uri="{FF2B5EF4-FFF2-40B4-BE49-F238E27FC236}">
                <a16:creationId xmlns:a16="http://schemas.microsoft.com/office/drawing/2014/main" id="{53551CA8-3893-4798-AD18-62C5C646C8C2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839788" y="1346883"/>
            <a:ext cx="3932237" cy="1255534"/>
          </a:xfrm>
        </p:spPr>
        <p:txBody>
          <a:bodyPr>
            <a:noAutofit/>
          </a:bodyPr>
          <a:lstStyle>
            <a:lvl1pPr marL="0" indent="0">
              <a:buNone/>
              <a:defRPr sz="2800" b="1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here to edit subtitle</a:t>
            </a:r>
            <a:endParaRPr lang="zh-CN" altLang="en-US"/>
          </a:p>
        </p:txBody>
      </p:sp>
      <p:sp>
        <p:nvSpPr>
          <p:cNvPr id="16" name="TextBox 15"/>
          <p:cNvSpPr txBox="1"/>
          <p:nvPr userDrawn="1"/>
        </p:nvSpPr>
        <p:spPr>
          <a:xfrm>
            <a:off x="250371" y="6352143"/>
            <a:ext cx="7713372" cy="36933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25802730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07012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foot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The star in the ESE logo.">
            <a:extLst>
              <a:ext uri="{FF2B5EF4-FFF2-40B4-BE49-F238E27FC236}">
                <a16:creationId xmlns:a16="http://schemas.microsoft.com/office/drawing/2014/main" id="{234F7B3A-2AAD-4113-B4B3-FCD9CEE213D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9C8EADF-3157-4C1F-BCC9-7C1CFA7B9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23913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18558849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pa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The 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 userDrawn="1"/>
        </p:nvSpPr>
        <p:spPr>
          <a:xfrm>
            <a:off x="0" y="824283"/>
            <a:ext cx="12192000" cy="216457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Colored background box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 userDrawn="1"/>
        </p:nvSpPr>
        <p:spPr>
          <a:xfrm>
            <a:off x="0" y="2961565"/>
            <a:ext cx="12192000" cy="2110056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Straight Connector 4" descr="White graphic line."/>
          <p:cNvCxnSpPr/>
          <p:nvPr userDrawn="1"/>
        </p:nvCxnSpPr>
        <p:spPr>
          <a:xfrm>
            <a:off x="1992573" y="3734373"/>
            <a:ext cx="824324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04050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ED5A72-E2F7-0E3B-0DDA-8AEE476CFD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6984"/>
            <a:ext cx="10515600" cy="4052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Placeholder 8">
            <a:extLst>
              <a:ext uri="{FF2B5EF4-FFF2-40B4-BE49-F238E27FC236}">
                <a16:creationId xmlns:a16="http://schemas.microsoft.com/office/drawing/2014/main" id="{D8D37926-3C4B-41C8-EFDB-911300C24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823707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A36CB-1218-42BA-9A4D-3A289D263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190751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A36CB-1218-42BA-9A4D-3A289D263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750712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C7EE377-B8E1-46C6-764E-35B9C88999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A9C25D-EF20-84AD-D14D-2061BB41F0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5838" y="690351"/>
            <a:ext cx="8631677" cy="19282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6600">
                <a:solidFill>
                  <a:schemeClr val="bg1"/>
                </a:solidFill>
                <a:latin typeface="Arial" panose="020B0604020202020204" pitchFamily="34" charset="0"/>
                <a:ea typeface="Apple Symbols" panose="02000000000000000000" pitchFamily="2" charset="-79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17F9B5-9E18-407C-4D11-7AC3882D70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5838" y="5466944"/>
            <a:ext cx="6770451" cy="1391055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3647B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05463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0924193-02B9-9810-A50A-C323F20B00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6112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E7A35BE-2442-7C64-032F-EEC3B84E8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0525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rgbClr val="3647B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D8DA3C-9A4F-10ED-C6D4-40AC09EDE5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712387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A65D87-AFBC-843E-1CA6-0F0D9EB66B62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8614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ED5A72-E2F7-0E3B-0DDA-8AEE476CFD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6984"/>
            <a:ext cx="10515600" cy="4052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Placeholder 8">
            <a:extLst>
              <a:ext uri="{FF2B5EF4-FFF2-40B4-BE49-F238E27FC236}">
                <a16:creationId xmlns:a16="http://schemas.microsoft.com/office/drawing/2014/main" id="{D8D37926-3C4B-41C8-EFDB-911300C24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010875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ED5A72-E2F7-0E3B-0DDA-8AEE476CFD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6984"/>
            <a:ext cx="10515600" cy="4052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Placeholder 8">
            <a:extLst>
              <a:ext uri="{FF2B5EF4-FFF2-40B4-BE49-F238E27FC236}">
                <a16:creationId xmlns:a16="http://schemas.microsoft.com/office/drawing/2014/main" id="{D8D37926-3C4B-41C8-EFDB-911300C24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171458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0924193-02B9-9810-A50A-C323F20B00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6112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E7A35BE-2442-7C64-032F-EEC3B84E8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0525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rgbClr val="3647B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D8DA3C-9A4F-10ED-C6D4-40AC09EDE5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712387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A65D87-AFBC-843E-1CA6-0F0D9EB66B62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2894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5C14D-8924-F22D-FF6C-1CEECDCEA3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19256"/>
            <a:ext cx="5181600" cy="40577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748EB7-DF60-9429-B7C4-F17C2FD195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19256"/>
            <a:ext cx="5181600" cy="40577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Placeholder 8">
            <a:extLst>
              <a:ext uri="{FF2B5EF4-FFF2-40B4-BE49-F238E27FC236}">
                <a16:creationId xmlns:a16="http://schemas.microsoft.com/office/drawing/2014/main" id="{09305E6D-E633-8F98-0EDC-7F3C0166D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142002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07D04F-CFDA-AB0A-0CB3-633767A38D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2109863"/>
            <a:ext cx="5157787" cy="6759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E417A7-92FA-2590-1532-B39F1253F8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861535"/>
            <a:ext cx="5157787" cy="33281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583ECC-3794-AE5F-27B5-A74B4DEC73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109863"/>
            <a:ext cx="5183188" cy="6759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4E5DA7-1D14-860C-86DA-E26B78A695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861535"/>
            <a:ext cx="5183188" cy="33281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Placeholder 8">
            <a:extLst>
              <a:ext uri="{FF2B5EF4-FFF2-40B4-BE49-F238E27FC236}">
                <a16:creationId xmlns:a16="http://schemas.microsoft.com/office/drawing/2014/main" id="{AA033EDD-4130-6D25-944B-3C4E62F04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293442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AFE5DF1-48AB-E0EB-F43E-6ACA748DB7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5A7959-19EC-57EE-7E3C-D0AA505DB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82157"/>
            <a:ext cx="10515600" cy="109368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6000">
                <a:solidFill>
                  <a:srgbClr val="3647B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0BCF7B-22B6-6253-4D64-9AD634D23090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6129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BAB681-AC2C-C77A-18CF-DCFBC5F417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F0BC1E5-8CCE-BA2E-FCAF-D803E35C5BB4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7947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BFF6852-088F-2460-26AE-643C01A590A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C0DFDD0-A0F2-83DC-8B7C-F0E019570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168" y="996950"/>
            <a:ext cx="3932237" cy="1600200"/>
          </a:xfrm>
          <a:prstGeom prst="rect">
            <a:avLst/>
          </a:prstGeom>
        </p:spPr>
        <p:txBody>
          <a:bodyPr anchor="t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17D2E1-E1A8-E3A2-FBE0-B7BCE986DF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7E9988-0A31-7185-4BB3-3C4229E099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1169" y="2774373"/>
            <a:ext cx="3932237" cy="3086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D28B3D-8AA7-7411-73DB-702ACCECC369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1344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5691A5A-4639-4A17-81AE-6B9D409E82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47FD8C-2415-7AF2-D9F7-2FD9A5E45B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75B6969-06CB-5136-72BE-7F36D6601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168" y="996950"/>
            <a:ext cx="3932237" cy="1600200"/>
          </a:xfrm>
          <a:prstGeom prst="rect">
            <a:avLst/>
          </a:prstGeom>
        </p:spPr>
        <p:txBody>
          <a:bodyPr anchor="t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15190A3B-C978-9A37-3EC2-7DD786CF89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1169" y="2774373"/>
            <a:ext cx="3932237" cy="3086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551DB3-822F-D681-37C0-3180279A1079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236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AFE5DF1-48AB-E0EB-F43E-6ACA748DB7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5A7959-19EC-57EE-7E3C-D0AA505DB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82157"/>
            <a:ext cx="10515600" cy="109368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6000">
                <a:solidFill>
                  <a:srgbClr val="3647B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0BCF7B-22B6-6253-4D64-9AD634D23090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951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BAB681-AC2C-C77A-18CF-DCFBC5F417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F0BC1E5-8CCE-BA2E-FCAF-D803E35C5BB4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960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pa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pic>
        <p:nvPicPr>
          <p:cNvPr id="8" name="图片 7" descr="Massachusetts map.">
            <a:extLst>
              <a:ext uri="{FF2B5EF4-FFF2-40B4-BE49-F238E27FC236}">
                <a16:creationId xmlns:a16="http://schemas.microsoft.com/office/drawing/2014/main" id="{550F10F7-8704-4715-B443-EFB6D73BBCD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28" y="1921878"/>
            <a:ext cx="4068567" cy="2563965"/>
          </a:xfrm>
          <a:prstGeom prst="rect">
            <a:avLst/>
          </a:prstGeom>
          <a:noFill/>
        </p:spPr>
      </p:pic>
      <p:sp>
        <p:nvSpPr>
          <p:cNvPr id="9" name="矩形 8" descr="Colored bl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 userDrawn="1"/>
        </p:nvSpPr>
        <p:spPr>
          <a:xfrm>
            <a:off x="5301464" y="1921878"/>
            <a:ext cx="6890535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Graphic bar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 userDrawn="1"/>
        </p:nvSpPr>
        <p:spPr>
          <a:xfrm>
            <a:off x="4952999" y="1921878"/>
            <a:ext cx="173182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A16031F9-E14B-462C-B8F1-B51AFEC42CF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06654" y="1958196"/>
            <a:ext cx="6678954" cy="1656272"/>
          </a:xfrm>
          <a:noFill/>
        </p:spPr>
        <p:txBody>
          <a:bodyPr wrap="square" rtlCol="0">
            <a:noAutofit/>
          </a:bodyPr>
          <a:lstStyle>
            <a:lvl1pPr>
              <a:defRPr lang="zh-CN" altLang="en-US" sz="4000" b="0" dirty="0">
                <a:solidFill>
                  <a:schemeClr val="bg1"/>
                </a:solidFill>
                <a:latin typeface="Segoe" panose="020B0503040204020203" pitchFamily="34" charset="0"/>
                <a:ea typeface="+mn-ea"/>
                <a:cs typeface="Segoe" panose="020B0503040204020203" pitchFamily="34" charset="0"/>
              </a:defRPr>
            </a:lvl1pPr>
          </a:lstStyle>
          <a:p>
            <a:pPr marL="0" lvl="0"/>
            <a:r>
              <a:rPr lang="en-US" altLang="zh-CN"/>
              <a:t>Place Main Title Here</a:t>
            </a:r>
            <a:endParaRPr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DDA73CA-A448-4132-A3BC-CF4C9ED91A3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17389" y="3650895"/>
            <a:ext cx="6659592" cy="826214"/>
          </a:xfrm>
          <a:noFill/>
        </p:spPr>
        <p:txBody>
          <a:bodyPr wrap="square" rtlCol="0" anchor="t" anchorCtr="0">
            <a:noAutofit/>
          </a:bodyPr>
          <a:lstStyle>
            <a:lvl1pPr marL="0" indent="0">
              <a:buNone/>
              <a:defRPr lang="zh-CN" altLang="en-US" sz="2400" dirty="0">
                <a:solidFill>
                  <a:schemeClr val="bg1"/>
                </a:solidFill>
                <a:latin typeface="Segoe" panose="020B0503040204020203" pitchFamily="34" charset="0"/>
                <a:cs typeface="Segoe" panose="020B0503040204020203" pitchFamily="34" charset="0"/>
              </a:defRPr>
            </a:lvl1pPr>
          </a:lstStyle>
          <a:p>
            <a:pPr marL="0" lvl="0"/>
            <a:r>
              <a:rPr lang="en-US" altLang="zh-CN"/>
              <a:t>Place Subtitle/Host/Date</a:t>
            </a:r>
            <a:r>
              <a:rPr lang="zh-CN" altLang="en-US"/>
              <a:t> </a:t>
            </a:r>
            <a:r>
              <a:rPr lang="en-US" altLang="zh-CN"/>
              <a:t>Here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4078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 2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pic>
        <p:nvPicPr>
          <p:cNvPr id="8" name="图片 7" descr="Massachusetts map.">
            <a:extLst>
              <a:ext uri="{FF2B5EF4-FFF2-40B4-BE49-F238E27FC236}">
                <a16:creationId xmlns:a16="http://schemas.microsoft.com/office/drawing/2014/main" id="{550F10F7-8704-4715-B443-EFB6D73BBCD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28" y="1921878"/>
            <a:ext cx="4068567" cy="2563965"/>
          </a:xfrm>
          <a:prstGeom prst="rect">
            <a:avLst/>
          </a:prstGeom>
          <a:noFill/>
        </p:spPr>
      </p:pic>
      <p:sp>
        <p:nvSpPr>
          <p:cNvPr id="9" name="矩形 8" descr="Colored bl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 userDrawn="1"/>
        </p:nvSpPr>
        <p:spPr>
          <a:xfrm>
            <a:off x="5301464" y="1921878"/>
            <a:ext cx="6890535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Graphic bar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 userDrawn="1"/>
        </p:nvSpPr>
        <p:spPr>
          <a:xfrm>
            <a:off x="4952999" y="1921878"/>
            <a:ext cx="173182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20">
            <a:extLst>
              <a:ext uri="{FF2B5EF4-FFF2-40B4-BE49-F238E27FC236}">
                <a16:creationId xmlns:a16="http://schemas.microsoft.com/office/drawing/2014/main" id="{8E1396B4-19B0-464B-B28D-6834EE0C27C9}"/>
              </a:ext>
            </a:extLst>
          </p:cNvPr>
          <p:cNvSpPr txBox="1"/>
          <p:nvPr userDrawn="1"/>
        </p:nvSpPr>
        <p:spPr>
          <a:xfrm>
            <a:off x="5417537" y="2189724"/>
            <a:ext cx="6672942" cy="206210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Place Your Very Pearson Access Very </a:t>
            </a:r>
            <a:r>
              <a:rPr lang="en-US" altLang="zh-CN" sz="320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Long Main Title Here</a:t>
            </a:r>
            <a:endParaRPr lang="zh-CN" altLang="en-US" sz="320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sp>
        <p:nvSpPr>
          <p:cNvPr id="12" name="文本框 21">
            <a:extLst>
              <a:ext uri="{FF2B5EF4-FFF2-40B4-BE49-F238E27FC236}">
                <a16:creationId xmlns:a16="http://schemas.microsoft.com/office/drawing/2014/main" id="{A6AA5C36-C54D-41A3-A64E-9114483887CE}"/>
              </a:ext>
            </a:extLst>
          </p:cNvPr>
          <p:cNvSpPr txBox="1"/>
          <p:nvPr userDrawn="1"/>
        </p:nvSpPr>
        <p:spPr>
          <a:xfrm>
            <a:off x="5417537" y="4552460"/>
            <a:ext cx="6672942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400">
                <a:solidFill>
                  <a:schemeClr val="accent1">
                    <a:lumMod val="50000"/>
                  </a:schemeClr>
                </a:solidFill>
                <a:latin typeface="Segoe" panose="020B0503040204020203" pitchFamily="34" charset="0"/>
                <a:cs typeface="Segoe" panose="020B0503040204020203" pitchFamily="34" charset="0"/>
              </a:rPr>
              <a:t>Place Subtitle/Host/Date Here</a:t>
            </a:r>
            <a:endParaRPr lang="zh-CN" altLang="en-US" sz="2400">
              <a:solidFill>
                <a:schemeClr val="accent1">
                  <a:lumMod val="50000"/>
                </a:schemeClr>
              </a:solidFill>
              <a:latin typeface="Segoe" panose="020B0503040204020203" pitchFamily="34" charset="0"/>
              <a:cs typeface="Segoe" panose="020B0503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4078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ntents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 descr="Colored background box.">
            <a:extLst>
              <a:ext uri="{FF2B5EF4-FFF2-40B4-BE49-F238E27FC236}">
                <a16:creationId xmlns:a16="http://schemas.microsoft.com/office/drawing/2014/main" id="{70FF4C12-B5A4-42EB-A0E1-FD89DCFAC495}"/>
              </a:ext>
            </a:extLst>
          </p:cNvPr>
          <p:cNvSpPr/>
          <p:nvPr userDrawn="1"/>
        </p:nvSpPr>
        <p:spPr>
          <a:xfrm>
            <a:off x="1" y="-1"/>
            <a:ext cx="2807594" cy="685800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79583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ectio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 descr="Colored background box.">
            <a:extLst>
              <a:ext uri="{FF2B5EF4-FFF2-40B4-BE49-F238E27FC236}">
                <a16:creationId xmlns:a16="http://schemas.microsoft.com/office/drawing/2014/main" id="{70FF4C12-B5A4-42EB-A0E1-FD89DCFAC495}"/>
              </a:ext>
            </a:extLst>
          </p:cNvPr>
          <p:cNvSpPr/>
          <p:nvPr userDrawn="1"/>
        </p:nvSpPr>
        <p:spPr>
          <a:xfrm>
            <a:off x="1" y="1948543"/>
            <a:ext cx="2034861" cy="2002971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1075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-one column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The star in the ESE logo.">
            <a:extLst>
              <a:ext uri="{FF2B5EF4-FFF2-40B4-BE49-F238E27FC236}">
                <a16:creationId xmlns:a16="http://schemas.microsoft.com/office/drawing/2014/main" id="{0A84CDFA-79F7-4BA0-98A7-CE6AD7E69B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7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o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370972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/>
              <a:t>Click here to edit title</a:t>
            </a:r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7743" y="1230403"/>
            <a:ext cx="11370972" cy="5049746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3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736600" indent="-2794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51000" indent="-2794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116138" indent="-287338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20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/>
              <a:t>Click here to edit bullet points</a:t>
            </a:r>
            <a:endParaRPr lang="zh-CN" altLang="en-US"/>
          </a:p>
          <a:p>
            <a:pPr lvl="1"/>
            <a:r>
              <a:rPr lang="en-US" altLang="zh-CN"/>
              <a:t>Second level</a:t>
            </a:r>
            <a:endParaRPr lang="zh-CN" altLang="en-US"/>
          </a:p>
          <a:p>
            <a:pPr lvl="2"/>
            <a:r>
              <a:rPr lang="en-US" altLang="zh-CN"/>
              <a:t>Third level</a:t>
            </a:r>
            <a:endParaRPr lang="zh-CN" altLang="en-US"/>
          </a:p>
          <a:p>
            <a:pPr lvl="3"/>
            <a:r>
              <a:rPr lang="en-US" altLang="zh-CN"/>
              <a:t>Fourth level</a:t>
            </a:r>
            <a:endParaRPr lang="zh-CN" altLang="en-US"/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25037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1491513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image" Target="../media/image11.jpe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713B8FF0-B949-418A-B884-7856ED3FF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zh-CN"/>
              <a:t>Click here to edit master title</a:t>
            </a:r>
            <a:endParaRPr lang="zh-CN" alt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D3B3FFB-82AC-4EC9-A398-722C2D7E76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altLang="zh-CN"/>
              <a:t>Click here to edit text</a:t>
            </a:r>
            <a:endParaRPr lang="zh-CN" altLang="en-US"/>
          </a:p>
          <a:p>
            <a:pPr lvl="1"/>
            <a:r>
              <a:rPr lang="en-US" altLang="zh-CN"/>
              <a:t>Second level</a:t>
            </a:r>
            <a:endParaRPr lang="zh-CN" altLang="en-US"/>
          </a:p>
          <a:p>
            <a:pPr lvl="2"/>
            <a:r>
              <a:rPr lang="en-US" altLang="zh-CN"/>
              <a:t>Third level</a:t>
            </a:r>
            <a:endParaRPr lang="zh-CN" altLang="en-US"/>
          </a:p>
          <a:p>
            <a:pPr lvl="3"/>
            <a:r>
              <a:rPr lang="en-US" altLang="zh-CN"/>
              <a:t>Forth level</a:t>
            </a:r>
            <a:endParaRPr lang="zh-CN" altLang="en-US"/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1977E61-00A2-43A0-9328-9D066838A9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668EC-92F0-4572-9577-023BA49E05D2}" type="datetime1">
              <a:rPr lang="en-US" altLang="zh-CN" smtClean="0"/>
              <a:pPr/>
              <a:t>11/27/2024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850DC4-B6F4-4C90-A6C9-8DF7DE7F5E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C65AC83-998D-49FC-8885-4FB383A937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448173-5068-4CE5-6E33-B3D8C7BF56FB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63500" y="6642100"/>
            <a:ext cx="1235075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Copyright - eMetric LLC</a:t>
            </a:r>
          </a:p>
        </p:txBody>
      </p:sp>
    </p:spTree>
    <p:extLst>
      <p:ext uri="{BB962C8B-B14F-4D97-AF65-F5344CB8AC3E}">
        <p14:creationId xmlns:p14="http://schemas.microsoft.com/office/powerpoint/2010/main" val="1578416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49" r:id="rId5"/>
    <p:sldLayoutId id="2147483665" r:id="rId6"/>
    <p:sldLayoutId id="2147483655" r:id="rId7"/>
    <p:sldLayoutId id="2147483661" r:id="rId8"/>
    <p:sldLayoutId id="2147483660" r:id="rId9"/>
    <p:sldLayoutId id="2147483664" r:id="rId10"/>
    <p:sldLayoutId id="2147483652" r:id="rId11"/>
    <p:sldLayoutId id="2147483657" r:id="rId12"/>
    <p:sldLayoutId id="2147483654" r:id="rId13"/>
    <p:sldLayoutId id="2147483663" r:id="rId14"/>
    <p:sldLayoutId id="2147483662" r:id="rId15"/>
    <p:sldLayoutId id="2147483682" r:id="rId16"/>
    <p:sldLayoutId id="2147483683" r:id="rId1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 baseline="0">
          <a:solidFill>
            <a:schemeClr val="tx1"/>
          </a:solidFill>
          <a:latin typeface="Segoe UI Semibold" panose="020B0702040204020203" pitchFamily="34" charset="0"/>
          <a:ea typeface="+mj-ea"/>
          <a:cs typeface="Segoe UI Semibold" panose="020B07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E38526"/>
        </a:buClr>
        <a:buFont typeface="Arial" panose="020B0604020202020204" pitchFamily="34" charset="0"/>
        <a:buChar char="•"/>
        <a:defRPr sz="3200" kern="1200" baseline="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736600" indent="-279400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Courier New" panose="02070309020205020404" pitchFamily="49" charset="0"/>
        <a:buChar char="o"/>
        <a:defRPr sz="28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Wingdings" panose="05000000000000000000" pitchFamily="2" charset="2"/>
        <a:buChar char="§"/>
        <a:defRPr sz="24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651000" indent="-279400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Wingdings" panose="05000000000000000000" pitchFamily="2" charset="2"/>
        <a:buChar char="Ø"/>
        <a:defRPr sz="20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2116138" indent="-287338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Wingdings" panose="05000000000000000000" pitchFamily="2" charset="2"/>
        <a:buChar char="v"/>
        <a:defRPr sz="20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and white flag&#10;&#10;Description automatically generated with low confidence">
            <a:extLst>
              <a:ext uri="{FF2B5EF4-FFF2-40B4-BE49-F238E27FC236}">
                <a16:creationId xmlns:a16="http://schemas.microsoft.com/office/drawing/2014/main" id="{04FFFA98-BE84-F3D2-7C54-E616A2B54E57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F07E45-5358-D826-413C-524778517A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89013"/>
            <a:ext cx="10515600" cy="4087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4B734709-A90C-544A-96B6-4BCE82CBB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00C52F-DC60-BE86-6751-7E45895AE1B5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692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e.mass.edu/mcas/testadmin/crosswalk-of-terminology.pdf" TargetMode="External"/><Relationship Id="rId7" Type="http://schemas.openxmlformats.org/officeDocument/2006/relationships/hyperlink" Target="https://mcas.onlinehelp.cognia.org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6.xml"/><Relationship Id="rId6" Type="http://schemas.openxmlformats.org/officeDocument/2006/relationships/hyperlink" Target="https://mcas.onlinehelp.cognia.org/training-webinars-portal-tasks-tech-coordinator/" TargetMode="External"/><Relationship Id="rId5" Type="http://schemas.openxmlformats.org/officeDocument/2006/relationships/hyperlink" Target="https://mcas.onlinehelp.cognia.org/training-webinars/" TargetMode="External"/><Relationship Id="rId4" Type="http://schemas.openxmlformats.org/officeDocument/2006/relationships/hyperlink" Target="https://us14.campaign-archive.com/?u=d8f37d1a90dacd97f207f0b4a&amp;id=69d17e38c8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mcas.onlinehelp.cognia.org/portal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mcas@cognia.org" TargetMode="External"/><Relationship Id="rId2" Type="http://schemas.openxmlformats.org/officeDocument/2006/relationships/hyperlink" Target="https://www.doe.mass.edu/mcas/cal.html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oe.mass.edu/mcas/accessibility/manual.docx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mcas.onlinehelp.cognia.org/portal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e.mass.edu/InfoServices/data/diradmin/list.aspx" TargetMode="External"/><Relationship Id="rId2" Type="http://schemas.openxmlformats.org/officeDocument/2006/relationships/hyperlink" Target="https://gateway.edu.state.ma.us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mcas-training.cognia.org/" TargetMode="External"/><Relationship Id="rId4" Type="http://schemas.openxmlformats.org/officeDocument/2006/relationships/hyperlink" Target="https://mcas.cognia.org/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mcas.onlinehelp.cognia.org/portal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mcas-training.cognia.org/" TargetMode="External"/><Relationship Id="rId4" Type="http://schemas.openxmlformats.org/officeDocument/2006/relationships/hyperlink" Target="https://mcas.cognia.org/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e.mass.edu/InfoServices/data/diradmin/list.aspx" TargetMode="External"/><Relationship Id="rId2" Type="http://schemas.openxmlformats.org/officeDocument/2006/relationships/hyperlink" Target="https://mcas.onlinehelp.cognia.org/portal/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gateway.edu.state.ma.us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mcas@mass.gov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cas.onlinehelp.cognia.org/training-webinars/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s://gateway.edu.state.ma.us/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MCASEvents@cognia.or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mcas-training.cognia.org/" TargetMode="External"/><Relationship Id="rId2" Type="http://schemas.openxmlformats.org/officeDocument/2006/relationships/hyperlink" Target="https://mcas.cognia.org/" TargetMode="External"/><Relationship Id="rId1" Type="http://schemas.openxmlformats.org/officeDocument/2006/relationships/slideLayout" Target="../slideLayouts/slideLayout2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hyperlink" Target="https://profiles.doe.mass.edu/search/search.aspx?leftNavId=11239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us14.campaign-archive.com/?u=d8f37d1a90dacd97f207f0b4a&amp;id=dae469b71e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casservicecenter.com/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hyperlink" Target="https://mcas.cognia.org/" TargetMode="Externa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oe.mass.edu/mcas/training.htm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5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oe.mass.edu/mcas/updates.html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doe.mass.edu/mcas/cal.html" TargetMode="Externa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oe.mass.edu/mcas/training.html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support.assessment.pearson.com/display/TN/Recently+Updated" TargetMode="Externa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https://mcas.onlinehelp.cognia.org/wp-content/uploads/sites/30/2024/10/Technology-Guidelines-for-MCAS-Computer-Based-Testing.pdf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mcas.onlinehelp.cognia.org/wp-content/uploads/sites/30/2024/10/Guide-to-Installing-the-MCAS-Student-Kiosk-and-Conducting-Site-Readiness.pdf" TargetMode="Externa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https://mcas.onlinehelp.cognia.org/" TargetMode="External"/><Relationship Id="rId7" Type="http://schemas.openxmlformats.org/officeDocument/2006/relationships/hyperlink" Target="http://eepurl.com/ghSOhH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6.xml"/><Relationship Id="rId6" Type="http://schemas.openxmlformats.org/officeDocument/2006/relationships/hyperlink" Target="http://www.doe.mass.edu/mcas/updates.html" TargetMode="External"/><Relationship Id="rId5" Type="http://schemas.openxmlformats.org/officeDocument/2006/relationships/hyperlink" Target="https://mcas.onlinehelp.cognia.org/technology-setup/" TargetMode="External"/><Relationship Id="rId4" Type="http://schemas.openxmlformats.org/officeDocument/2006/relationships/hyperlink" Target="https://mcas.onlinehelp.cognia.org/portal/" TargetMode="Externa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hyperlink" Target="mailto:mcas@mass.gov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6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hyperlink" Target="https://mcas.onlinehelp.cognia.org/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6.xml"/><Relationship Id="rId6" Type="http://schemas.openxmlformats.org/officeDocument/2006/relationships/hyperlink" Target="mailto:mcas@mass.gov" TargetMode="External"/><Relationship Id="rId5" Type="http://schemas.openxmlformats.org/officeDocument/2006/relationships/hyperlink" Target="http://www.doe.mass.edu/mcas" TargetMode="External"/><Relationship Id="rId4" Type="http://schemas.openxmlformats.org/officeDocument/2006/relationships/hyperlink" Target="mailto:mcas@cognia.org" TargetMode="Externa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5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1.xml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0.png"/><Relationship Id="rId7" Type="http://schemas.openxmlformats.org/officeDocument/2006/relationships/hyperlink" Target="mailto:mcas@mass.gov" TargetMode="External"/><Relationship Id="rId12" Type="http://schemas.openxmlformats.org/officeDocument/2006/relationships/image" Target="../media/image37.sv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33.svg"/><Relationship Id="rId11" Type="http://schemas.openxmlformats.org/officeDocument/2006/relationships/image" Target="../media/image36.png"/><Relationship Id="rId5" Type="http://schemas.openxmlformats.org/officeDocument/2006/relationships/image" Target="../media/image32.png"/><Relationship Id="rId10" Type="http://schemas.openxmlformats.org/officeDocument/2006/relationships/hyperlink" Target="http://www.doe.mass.edu/mcas" TargetMode="External"/><Relationship Id="rId4" Type="http://schemas.openxmlformats.org/officeDocument/2006/relationships/image" Target="../media/image31.svg"/><Relationship Id="rId9" Type="http://schemas.openxmlformats.org/officeDocument/2006/relationships/image" Target="../media/image35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5838" y="2462792"/>
            <a:ext cx="8631677" cy="1928238"/>
          </a:xfrm>
        </p:spPr>
        <p:txBody>
          <a:bodyPr>
            <a:noAutofit/>
          </a:bodyPr>
          <a:lstStyle/>
          <a:p>
            <a:r>
              <a:rPr lang="en-US" sz="5900">
                <a:latin typeface="Arial"/>
                <a:cs typeface="Arial"/>
              </a:rPr>
              <a:t>Overview of Student Registration Tasks for the  MCAS Portal: February Science and March Retest Administrations </a:t>
            </a:r>
            <a:endParaRPr lang="en-US" altLang="en-US" sz="5900">
              <a:latin typeface="Arial"/>
              <a:cs typeface="Aria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5838" y="5466944"/>
            <a:ext cx="7538936" cy="1391055"/>
          </a:xfrm>
        </p:spPr>
        <p:txBody>
          <a:bodyPr/>
          <a:lstStyle/>
          <a:p>
            <a:pPr defTabSz="914126"/>
            <a:r>
              <a:rPr lang="en-US" altLang="zh-CN" sz="2799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Office of Student Assessment Services </a:t>
            </a:r>
          </a:p>
          <a:p>
            <a:pPr defTabSz="914126"/>
            <a:r>
              <a:rPr lang="en-US" altLang="zh-CN" sz="2799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November 26, 2024</a:t>
            </a:r>
            <a:endParaRPr lang="zh-CN" altLang="en-US" sz="2799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F0545D-4053-E4BA-E720-4BBE45DE37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873FC-5375-09F5-0386-D070F138CF6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4610" y="268364"/>
            <a:ext cx="11369675" cy="679450"/>
          </a:xfrm>
        </p:spPr>
        <p:txBody>
          <a:bodyPr>
            <a:normAutofit fontScale="90000"/>
          </a:bodyPr>
          <a:lstStyle/>
          <a:p>
            <a:pPr>
              <a:buClr>
                <a:srgbClr val="101D35"/>
              </a:buClr>
            </a:pPr>
            <a:r>
              <a:rPr lang="en-US" sz="3200">
                <a:solidFill>
                  <a:srgbClr val="0563C1"/>
                </a:solidFill>
              </a:rPr>
              <a:t>New Systems for MCAS Computer-Based Testing Beginning in 2025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4B2660-7A2B-804E-0FC5-82C7F0E71EA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04610" y="1106788"/>
            <a:ext cx="11369675" cy="4644424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Clr>
                <a:srgbClr val="101D35"/>
              </a:buClr>
            </a:pPr>
            <a:r>
              <a:rPr lang="en-US">
                <a:solidFill>
                  <a:srgbClr val="10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Crosswalk of terminology:</a:t>
            </a:r>
          </a:p>
          <a:p>
            <a:pPr lvl="1">
              <a:buClr>
                <a:srgbClr val="101D35"/>
              </a:buClr>
            </a:pPr>
            <a:r>
              <a:rPr lang="en-US">
                <a:solidFill>
                  <a:srgbClr val="101D35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www.doe.mass.edu/mcas/testadmin/crosswalk-of-terminology.pdf</a:t>
            </a:r>
            <a:r>
              <a:rPr lang="en-US">
                <a:solidFill>
                  <a:srgbClr val="10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101D35"/>
              </a:buClr>
            </a:pPr>
            <a:r>
              <a:rPr lang="en-US">
                <a:solidFill>
                  <a:srgbClr val="10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MCAS Portal rollout and tasks to complete in fall 2025: </a:t>
            </a:r>
          </a:p>
          <a:p>
            <a:pPr lvl="1">
              <a:buClr>
                <a:srgbClr val="101D35"/>
              </a:buClr>
            </a:pPr>
            <a:r>
              <a:rPr lang="en-US">
                <a:solidFill>
                  <a:srgbClr val="101D35"/>
                </a:solidFill>
              </a:rPr>
              <a:t>October 18 Student Assessment Update </a:t>
            </a:r>
            <a:r>
              <a:rPr lang="en-US">
                <a:solidFill>
                  <a:srgbClr val="101D35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https://us14.campaign-archive.com/?u=d8f37d1a90dacd97f207f0b4a&amp;id=69d17e38c8</a:t>
            </a:r>
            <a:r>
              <a:rPr lang="en-US">
                <a:solidFill>
                  <a:srgbClr val="101D35"/>
                </a:solidFill>
              </a:rPr>
              <a:t> </a:t>
            </a:r>
          </a:p>
          <a:p>
            <a:pPr>
              <a:buClr>
                <a:srgbClr val="101D35"/>
              </a:buClr>
            </a:pPr>
            <a:r>
              <a:rPr lang="en-US">
                <a:solidFill>
                  <a:srgbClr val="10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MCAS training sessions on tasks in the MCAS Portal</a:t>
            </a:r>
          </a:p>
          <a:p>
            <a:pPr lvl="1">
              <a:buClr>
                <a:srgbClr val="101D35"/>
              </a:buClr>
            </a:pPr>
            <a:r>
              <a:rPr lang="en-US">
                <a:solidFill>
                  <a:srgbClr val="101D35"/>
                </a:solidFill>
              </a:rPr>
              <a:t>For test coordinators: </a:t>
            </a:r>
            <a:r>
              <a:rPr lang="en-US">
                <a:solidFill>
                  <a:srgbClr val="101D35"/>
                </a:solidFill>
                <a:hlinkClick r:id="rId5"/>
              </a:rPr>
              <a:t>https://mcas.onlinehelp.cognia.org/training-webinars/</a:t>
            </a:r>
            <a:r>
              <a:rPr lang="en-US">
                <a:solidFill>
                  <a:srgbClr val="101D35"/>
                </a:solidFill>
              </a:rPr>
              <a:t> </a:t>
            </a:r>
          </a:p>
          <a:p>
            <a:pPr lvl="1">
              <a:buClr>
                <a:srgbClr val="101D35"/>
              </a:buClr>
            </a:pPr>
            <a:r>
              <a:rPr lang="en-US">
                <a:solidFill>
                  <a:srgbClr val="10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technology coordinators: </a:t>
            </a:r>
            <a:r>
              <a:rPr lang="en-US">
                <a:solidFill>
                  <a:srgbClr val="101D35"/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https://mcas.onlinehelp.cognia.org/training-webinars-portal-tasks-tech-coordinator/</a:t>
            </a:r>
            <a:r>
              <a:rPr lang="en-US">
                <a:solidFill>
                  <a:srgbClr val="10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101D35"/>
              </a:buClr>
            </a:pPr>
            <a:r>
              <a:rPr lang="en-US">
                <a:solidFill>
                  <a:srgbClr val="101D35"/>
                </a:solidFill>
              </a:rPr>
              <a:t>Additional resources in the new MCAS Resource Center </a:t>
            </a:r>
          </a:p>
          <a:p>
            <a:pPr lvl="1">
              <a:buClr>
                <a:srgbClr val="101D35"/>
              </a:buClr>
            </a:pPr>
            <a:r>
              <a:rPr lang="en-US">
                <a:solidFill>
                  <a:srgbClr val="101D35"/>
                </a:solidFill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https://mcas.onlinehelp.cognia.org/</a:t>
            </a:r>
            <a:r>
              <a:rPr lang="en-US">
                <a:solidFill>
                  <a:srgbClr val="10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706152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2CB58-A052-D5E6-68A1-3F013147C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991" y="219057"/>
            <a:ext cx="10990385" cy="800851"/>
          </a:xfrm>
        </p:spPr>
        <p:txBody>
          <a:bodyPr>
            <a:normAutofit/>
          </a:bodyPr>
          <a:lstStyle/>
          <a:p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Tasks to Complete in Fall 2024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B1C281C-1B49-9DA4-A10E-3B8F3108CC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6600470"/>
              </p:ext>
            </p:extLst>
          </p:nvPr>
        </p:nvGraphicFramePr>
        <p:xfrm>
          <a:off x="465991" y="1189737"/>
          <a:ext cx="11399943" cy="4923983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3799981">
                  <a:extLst>
                    <a:ext uri="{9D8B030D-6E8A-4147-A177-3AD203B41FA5}">
                      <a16:colId xmlns:a16="http://schemas.microsoft.com/office/drawing/2014/main" val="418691017"/>
                    </a:ext>
                  </a:extLst>
                </a:gridCol>
                <a:gridCol w="3799981">
                  <a:extLst>
                    <a:ext uri="{9D8B030D-6E8A-4147-A177-3AD203B41FA5}">
                      <a16:colId xmlns:a16="http://schemas.microsoft.com/office/drawing/2014/main" val="23377480"/>
                    </a:ext>
                  </a:extLst>
                </a:gridCol>
                <a:gridCol w="3799981">
                  <a:extLst>
                    <a:ext uri="{9D8B030D-6E8A-4147-A177-3AD203B41FA5}">
                      <a16:colId xmlns:a16="http://schemas.microsoft.com/office/drawing/2014/main" val="3755530948"/>
                    </a:ext>
                  </a:extLst>
                </a:gridCol>
              </a:tblGrid>
              <a:tr h="421130">
                <a:tc>
                  <a:txBody>
                    <a:bodyPr/>
                    <a:lstStyle/>
                    <a:p>
                      <a:r>
                        <a:rPr lang="en-US" sz="2000"/>
                        <a:t>Task</a:t>
                      </a:r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Person responsible</a:t>
                      </a:r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Recommended Deadline</a:t>
                      </a:r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7064368"/>
                  </a:ext>
                </a:extLst>
              </a:tr>
              <a:tr h="2040861"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rgbClr val="101D3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Create and edit MCAS Portal user accounts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rgbClr val="101D3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Test coordinators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>
                          <a:solidFill>
                            <a:srgbClr val="101D3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November 15 </a:t>
                      </a:r>
                      <a:r>
                        <a:rPr lang="en-US" sz="2000">
                          <a:solidFill>
                            <a:srgbClr val="101D3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 test coordinator and technology coordinator accounts;</a:t>
                      </a:r>
                    </a:p>
                    <a:p>
                      <a:r>
                        <a:rPr lang="en-US" sz="2000" b="1">
                          <a:solidFill>
                            <a:srgbClr val="101D3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Three weeks before test administration </a:t>
                      </a:r>
                      <a:r>
                        <a:rPr lang="en-US" sz="2000">
                          <a:solidFill>
                            <a:srgbClr val="101D3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 test administrator accounts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6026886"/>
                  </a:ext>
                </a:extLst>
              </a:tr>
              <a:tr h="1069023"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rgbClr val="101D3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Download and install the </a:t>
                      </a:r>
                      <a:br>
                        <a:rPr lang="en-US" sz="2000">
                          <a:solidFill>
                            <a:srgbClr val="101D3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2000">
                          <a:solidFill>
                            <a:srgbClr val="101D3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MCAS Student Kiosk on student testing devices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rgbClr val="101D3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Technology coordinator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>
                          <a:solidFill>
                            <a:srgbClr val="101D3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November 15 </a:t>
                      </a:r>
                      <a:r>
                        <a:rPr lang="en-US" sz="2000">
                          <a:solidFill>
                            <a:srgbClr val="101D3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 high schools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3203638"/>
                  </a:ext>
                </a:extLst>
              </a:tr>
              <a:tr h="1392969"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rgbClr val="101D3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Conduct Site Readiness to certify that technology infrastructure is ready for testing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rgbClr val="101D3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Technology coordinator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>
                          <a:solidFill>
                            <a:srgbClr val="101D3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November 15 </a:t>
                      </a:r>
                      <a:r>
                        <a:rPr lang="en-US" sz="2000">
                          <a:solidFill>
                            <a:srgbClr val="101D3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 high schools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90290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23113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B2670-607F-47C8-8FC5-46A68E4B477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4357" y="268364"/>
            <a:ext cx="11734575" cy="679450"/>
          </a:xfrm>
        </p:spPr>
        <p:txBody>
          <a:bodyPr/>
          <a:lstStyle/>
          <a:p>
            <a:r>
              <a:rPr lang="en-US" sz="4000">
                <a:solidFill>
                  <a:srgbClr val="3647B6"/>
                </a:solidFill>
                <a:latin typeface="Arial"/>
                <a:cs typeface="Arial"/>
              </a:rPr>
              <a:t>Tasks to Complete in the MCAS Portal During Test Administration for School Test Coordinators  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879DA84-E011-9BC5-D174-00C59C7A42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0043877"/>
              </p:ext>
            </p:extLst>
          </p:nvPr>
        </p:nvGraphicFramePr>
        <p:xfrm>
          <a:off x="301658" y="1190648"/>
          <a:ext cx="11557261" cy="53441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897911">
                  <a:extLst>
                    <a:ext uri="{9D8B030D-6E8A-4147-A177-3AD203B41FA5}">
                      <a16:colId xmlns:a16="http://schemas.microsoft.com/office/drawing/2014/main" val="3185562741"/>
                    </a:ext>
                  </a:extLst>
                </a:gridCol>
                <a:gridCol w="5659350">
                  <a:extLst>
                    <a:ext uri="{9D8B030D-6E8A-4147-A177-3AD203B41FA5}">
                      <a16:colId xmlns:a16="http://schemas.microsoft.com/office/drawing/2014/main" val="355023691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Timeframe for completing task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55367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fontAlgn="base">
                        <a:buClr>
                          <a:srgbClr val="000000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Student registration</a:t>
                      </a:r>
                    </a:p>
                    <a:p>
                      <a:pPr lvl="0" fontAlgn="base">
                        <a:buClr>
                          <a:srgbClr val="000000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(with extended window to follow for CBT)</a:t>
                      </a:r>
                      <a:endParaRPr lang="en-US" sz="1600" i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Approximately 2 months before administration</a:t>
                      </a:r>
                    </a:p>
                    <a:p>
                      <a:r>
                        <a:rPr lang="en-US" sz="1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February Science: </a:t>
                      </a:r>
                      <a:r>
                        <a:rPr lang="en-US" sz="1800" b="1" kern="120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December 11–19 </a:t>
                      </a:r>
                    </a:p>
                    <a:p>
                      <a:r>
                        <a:rPr lang="en-US" sz="18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March Retests: </a:t>
                      </a:r>
                      <a:r>
                        <a:rPr lang="en-US" sz="18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January 21–31</a:t>
                      </a:r>
                      <a:endParaRPr lang="en-US" sz="1800" b="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59320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Assigning and </a:t>
                      </a:r>
                      <a:r>
                        <a:rPr lang="en-US" sz="1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managing accommodations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During Student Registration and throughout testing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73068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Create and assign students to “classes”</a:t>
                      </a:r>
                      <a:endParaRPr lang="en-US" sz="1800" i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Approximately 2 weeks before administration </a:t>
                      </a:r>
                    </a:p>
                    <a:p>
                      <a:r>
                        <a:rPr lang="en-US" sz="1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Recommended deadlines: </a:t>
                      </a:r>
                    </a:p>
                    <a:p>
                      <a:r>
                        <a:rPr lang="en-US" sz="1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February Science: </a:t>
                      </a:r>
                      <a:r>
                        <a:rPr lang="en-US" sz="18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January 21</a:t>
                      </a:r>
                    </a:p>
                    <a:p>
                      <a:r>
                        <a:rPr lang="en-US" sz="1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March Retests: </a:t>
                      </a:r>
                      <a:r>
                        <a:rPr lang="en-US" sz="1800" b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February 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23308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“Schedule” classes in the MCAS Portal for CBT</a:t>
                      </a:r>
                      <a:endParaRPr lang="en-US" sz="1800" i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February Science: </a:t>
                      </a:r>
                      <a:r>
                        <a:rPr lang="en-US" sz="18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January 28–February 3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March Retest ELA: </a:t>
                      </a:r>
                      <a:r>
                        <a:rPr lang="en-US" sz="18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February 27–March 5</a:t>
                      </a:r>
                    </a:p>
                    <a:p>
                      <a:r>
                        <a:rPr lang="en-US" sz="1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March Retest Math: </a:t>
                      </a:r>
                      <a:r>
                        <a:rPr lang="en-US" sz="18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March 3–10</a:t>
                      </a:r>
                      <a:endParaRPr lang="en-US" sz="1800" b="1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32971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Printing student logins</a:t>
                      </a:r>
                      <a:endParaRPr lang="en-US" sz="1800" i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1800" b="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</a:t>
                      </a:r>
                      <a:r>
                        <a:rPr lang="en-US" sz="1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days before testing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85620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Monitoring test administration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Test coordinators and test administrators view student statuses, and test coordinators can view dashboards.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During testing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2456549"/>
                  </a:ext>
                </a:extLst>
              </a:tr>
              <a:tr h="13208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Note: Schools and districts will also use the MCAS Portal after testing to access reports of results. </a:t>
                      </a:r>
                      <a:endParaRPr lang="en-US" sz="1800" i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28236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23472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B7432D-58CD-EB1A-0A4F-14D9CCBB61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BA619-B755-844F-1A7A-07D4B2EE5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2. Overview of the Student Registration Process</a:t>
            </a:r>
            <a:br>
              <a:rPr lang="zh-CN" altLang="en-US" sz="6000">
                <a:solidFill>
                  <a:schemeClr val="accent1">
                    <a:lumMod val="50000"/>
                  </a:schemeClr>
                </a:solidFill>
              </a:rPr>
            </a:b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17333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2CB58-A052-D5E6-68A1-3F013147C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991" y="219057"/>
            <a:ext cx="10990385" cy="800851"/>
          </a:xfrm>
        </p:spPr>
        <p:txBody>
          <a:bodyPr>
            <a:normAutofit/>
          </a:bodyPr>
          <a:lstStyle/>
          <a:p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What is Student Registration?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6D24D2-B23A-7E18-05C3-1A77A0F61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991" y="1310054"/>
            <a:ext cx="10990385" cy="4747845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ClrTx/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 Registration is a collection of student-level data, including</a:t>
            </a:r>
          </a:p>
          <a:p>
            <a:pPr marL="800100" lvl="1" indent="-342900">
              <a:buClrTx/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 demographic data</a:t>
            </a:r>
          </a:p>
          <a:p>
            <a:pPr marL="800100" lvl="1" indent="-342900">
              <a:buClrTx/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 on selected accommodations that a student will use during testing</a:t>
            </a:r>
          </a:p>
          <a:p>
            <a:pPr marL="342900" indent="-342900">
              <a:buClrTx/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 Registration must be completed to determine the basis for the initial shipment of materials to schools, including </a:t>
            </a:r>
          </a:p>
          <a:p>
            <a:pPr marL="800100" lvl="1" indent="-342900">
              <a:buClrTx/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 administration manuals (CBT and PBT)</a:t>
            </a:r>
          </a:p>
          <a:p>
            <a:pPr marL="800100" lvl="1" indent="-342900">
              <a:buClrTx/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 ID Labels for paper-based tests (PBT) </a:t>
            </a:r>
          </a:p>
          <a:p>
            <a:pPr marL="800100" lvl="1" indent="-342900">
              <a:buClrTx/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PBT test and answer booklets, including special test editions</a:t>
            </a:r>
          </a:p>
          <a:p>
            <a:pPr marL="342900" indent="-342900">
              <a:buClrTx/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 Registration determines initial test orders and provides a record of students tested and the accommodations they used</a:t>
            </a:r>
            <a:r>
              <a: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342900" indent="-342900">
              <a:buClrTx/>
              <a:buFont typeface="Arial" panose="020B0604020202020204" pitchFamily="34" charset="0"/>
              <a:buChar char="•"/>
            </a:pPr>
            <a:r>
              <a:rPr lang="en-US" sz="2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District and school test coordinators and technology coordinators have permissions in the MCAS Portal to upload and edit student data. </a:t>
            </a:r>
          </a:p>
          <a:p>
            <a:pPr marL="342900" indent="-342900">
              <a:buClrTx/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MCAS Student Registration Guide, available on the </a:t>
            </a:r>
            <a:r>
              <a:rPr 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MCAS Resource Center</a:t>
            </a:r>
            <a:r>
              <a:rPr 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contains step-by-step instructions on how to complete Student Registration in the MCAS Portal. </a:t>
            </a:r>
          </a:p>
        </p:txBody>
      </p:sp>
    </p:spTree>
    <p:extLst>
      <p:ext uri="{BB962C8B-B14F-4D97-AF65-F5344CB8AC3E}">
        <p14:creationId xmlns:p14="http://schemas.microsoft.com/office/powerpoint/2010/main" val="5523458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2CB58-A052-D5E6-68A1-3F013147C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991" y="151481"/>
            <a:ext cx="10990385" cy="800851"/>
          </a:xfrm>
        </p:spPr>
        <p:txBody>
          <a:bodyPr>
            <a:normAutofit fontScale="90000"/>
          </a:bodyPr>
          <a:lstStyle/>
          <a:p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Overview of Steps to Complete Student Registration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6D24D2-B23A-7E18-05C3-1A77A0F61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991" y="1310054"/>
            <a:ext cx="11185235" cy="4747845"/>
          </a:xfrm>
        </p:spPr>
        <p:txBody>
          <a:bodyPr>
            <a:normAutofit/>
          </a:bodyPr>
          <a:lstStyle/>
          <a:p>
            <a:pPr marL="514350" indent="-514350">
              <a:buClr>
                <a:srgbClr val="000000"/>
              </a:buClr>
              <a:buFont typeface="+mj-lt"/>
              <a:buAutoNum type="arabicPeriod"/>
            </a:pPr>
            <a:r>
              <a:rPr 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Download the .CSV file prepared by DESE from Dropbox Central in the DESE Security Portal (available on the first day of each Student Registration window). </a:t>
            </a:r>
          </a:p>
          <a:p>
            <a:pPr marL="514350" indent="-514350">
              <a:buClr>
                <a:srgbClr val="000000"/>
              </a:buClr>
              <a:buFont typeface="+mj-lt"/>
              <a:buAutoNum type="arabicPeriod"/>
            </a:pPr>
            <a:r>
              <a:rPr 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Delete students from the file who are no longer enrolled in your school, and add rows for students who were not included in the file and will be testing. </a:t>
            </a:r>
          </a:p>
          <a:p>
            <a:pPr marL="514350" indent="-514350">
              <a:buClr>
                <a:srgbClr val="000000"/>
              </a:buClr>
              <a:buFont typeface="+mj-lt"/>
              <a:buAutoNum type="arabicPeriod"/>
            </a:pPr>
            <a:r>
              <a:rPr 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Verify and update students’ accessibility features and accommodations.</a:t>
            </a:r>
          </a:p>
          <a:p>
            <a:pPr marL="514350" indent="-514350">
              <a:buClr>
                <a:srgbClr val="000000"/>
              </a:buClr>
              <a:buFont typeface="+mj-lt"/>
              <a:buAutoNum type="arabicPeriod"/>
            </a:pPr>
            <a:r>
              <a:rPr 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Save as a .CSV file and import file into the MCAS Portal.</a:t>
            </a:r>
          </a:p>
          <a:p>
            <a:pPr marL="514350" indent="-514350">
              <a:buClr>
                <a:srgbClr val="000000"/>
              </a:buClr>
              <a:buFont typeface="+mj-lt"/>
              <a:buAutoNum type="arabicPeriod"/>
            </a:pPr>
            <a:r>
              <a:rPr 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Resolve any errors that occur. </a:t>
            </a:r>
          </a:p>
          <a:p>
            <a:pPr marL="514350" indent="-514350">
              <a:buClr>
                <a:srgbClr val="000000"/>
              </a:buClr>
              <a:buFont typeface="+mj-lt"/>
              <a:buAutoNum type="arabicPeriod"/>
            </a:pPr>
            <a:r>
              <a:rPr 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Update student information as needed, through file export/import process or through the user interface.</a:t>
            </a:r>
          </a:p>
        </p:txBody>
      </p:sp>
    </p:spTree>
    <p:extLst>
      <p:ext uri="{BB962C8B-B14F-4D97-AF65-F5344CB8AC3E}">
        <p14:creationId xmlns:p14="http://schemas.microsoft.com/office/powerpoint/2010/main" val="6798935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2CB58-A052-D5E6-68A1-3F013147C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991" y="219057"/>
            <a:ext cx="10990385" cy="800851"/>
          </a:xfrm>
        </p:spPr>
        <p:txBody>
          <a:bodyPr>
            <a:normAutofit/>
          </a:bodyPr>
          <a:lstStyle/>
          <a:p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Student Registration Deadlines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6D24D2-B23A-7E18-05C3-1A77A0F61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5" y="4102081"/>
            <a:ext cx="10990385" cy="2116460"/>
          </a:xfrm>
        </p:spPr>
        <p:txBody>
          <a:bodyPr>
            <a:noAutofit/>
          </a:bodyPr>
          <a:lstStyle/>
          <a:p>
            <a:r>
              <a:rPr lang="en-US"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See the </a:t>
            </a: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Statewide Testing Schedule</a:t>
            </a: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the following:</a:t>
            </a:r>
          </a:p>
          <a:p>
            <a:pPr marL="742950" lvl="1" indent="-28575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Extended deadlines for CBT </a:t>
            </a:r>
          </a:p>
          <a:p>
            <a:pPr marL="742950" lvl="1" indent="-28575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Deadlines for updating student registration information (as needed) after administration</a:t>
            </a:r>
          </a:p>
          <a:p>
            <a:r>
              <a:rPr lang="en-US"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a high school will not have any students participating in an administration, the school needs to email </a:t>
            </a: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mcas@cognia.org</a:t>
            </a:r>
            <a:r>
              <a:rPr lang="en-US"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let them know by the deadline listed above. 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9B6188D7-EE32-475B-921F-F941017C519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8833267"/>
              </p:ext>
            </p:extLst>
          </p:nvPr>
        </p:nvGraphicFramePr>
        <p:xfrm>
          <a:off x="695325" y="1142995"/>
          <a:ext cx="10052408" cy="24079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026204">
                  <a:extLst>
                    <a:ext uri="{9D8B030D-6E8A-4147-A177-3AD203B41FA5}">
                      <a16:colId xmlns:a16="http://schemas.microsoft.com/office/drawing/2014/main" val="3913452638"/>
                    </a:ext>
                  </a:extLst>
                </a:gridCol>
                <a:gridCol w="5026204">
                  <a:extLst>
                    <a:ext uri="{9D8B030D-6E8A-4147-A177-3AD203B41FA5}">
                      <a16:colId xmlns:a16="http://schemas.microsoft.com/office/drawing/2014/main" val="3428678546"/>
                    </a:ext>
                  </a:extLst>
                </a:gridCol>
              </a:tblGrid>
              <a:tr h="957571">
                <a:tc>
                  <a:txBody>
                    <a:bodyPr/>
                    <a:lstStyle/>
                    <a:p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Administration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Initial Student Registration Window</a:t>
                      </a:r>
                      <a:b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20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Important for receiving manuals on time and Student ID Labels for PBT</a:t>
                      </a:r>
                      <a:endParaRPr lang="en-US" sz="2000" b="0" i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7014313"/>
                  </a:ext>
                </a:extLst>
              </a:tr>
              <a:tr h="368297">
                <a:tc>
                  <a:txBody>
                    <a:bodyPr/>
                    <a:lstStyle/>
                    <a:p>
                      <a:r>
                        <a:rPr lang="en-US"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February Science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December 11–19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9550271"/>
                  </a:ext>
                </a:extLst>
              </a:tr>
              <a:tr h="3682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March Retests</a:t>
                      </a:r>
                    </a:p>
                    <a:p>
                      <a:endParaRPr lang="en-US" sz="200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January 21–31</a:t>
                      </a:r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64011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19567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84A7949-4F92-04DA-2810-ED6E1A0CAC7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00807" y="393401"/>
            <a:ext cx="10990385" cy="80085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3647B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3647B6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For what reasons and when should we update Student Registration?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BB8CA261-18F1-7F43-A9DF-33C3766B96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0808" y="446810"/>
            <a:ext cx="11123898" cy="6411190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19732E8-48DD-5C38-94D4-5A4A9D04B2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92545" y="2287061"/>
            <a:ext cx="2539919" cy="1034672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" name="Rectangle: Rounded Corners 4">
            <a:extLst>
              <a:ext uri="{FF2B5EF4-FFF2-40B4-BE49-F238E27FC236}">
                <a16:creationId xmlns:a16="http://schemas.microsoft.com/office/drawing/2014/main" id="{C06BE751-44DF-E947-474B-4FEBEB020186}"/>
              </a:ext>
            </a:extLst>
          </p:cNvPr>
          <p:cNvSpPr txBox="1"/>
          <p:nvPr/>
        </p:nvSpPr>
        <p:spPr>
          <a:xfrm>
            <a:off x="874797" y="2438590"/>
            <a:ext cx="2432218" cy="83781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800" b="1" kern="1200"/>
              <a:t>1</a:t>
            </a:r>
            <a:r>
              <a:rPr lang="en-US" sz="1800" b="1" kern="1200">
                <a:latin typeface="Arial" panose="020B0604020202020204" pitchFamily="34" charset="0"/>
                <a:cs typeface="Arial" panose="020B0604020202020204" pitchFamily="34" charset="0"/>
              </a:rPr>
              <a:t>. Initial Student Registration Window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9DF5356-C9C4-B39B-35B8-AC913A483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794793" y="2287061"/>
            <a:ext cx="2281806" cy="1034670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Rectangle: Rounded Corners 4">
            <a:extLst>
              <a:ext uri="{FF2B5EF4-FFF2-40B4-BE49-F238E27FC236}">
                <a16:creationId xmlns:a16="http://schemas.microsoft.com/office/drawing/2014/main" id="{C0F265FA-C378-A51C-49CF-F2E5E7B72C81}"/>
              </a:ext>
            </a:extLst>
          </p:cNvPr>
          <p:cNvSpPr txBox="1"/>
          <p:nvPr/>
        </p:nvSpPr>
        <p:spPr>
          <a:xfrm>
            <a:off x="3757683" y="2385484"/>
            <a:ext cx="2232341" cy="83781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800" b="1" kern="1200">
                <a:latin typeface="Arial" panose="020B0604020202020204" pitchFamily="34" charset="0"/>
                <a:cs typeface="Arial" panose="020B0604020202020204" pitchFamily="34" charset="0"/>
              </a:rPr>
              <a:t>2. Extended Student Registration Window for CBT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3059122-DD91-C1D8-E95C-8110D09E2D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355981" y="2287060"/>
            <a:ext cx="2215287" cy="1034669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4" name="Rectangle: Rounded Corners 4">
            <a:extLst>
              <a:ext uri="{FF2B5EF4-FFF2-40B4-BE49-F238E27FC236}">
                <a16:creationId xmlns:a16="http://schemas.microsoft.com/office/drawing/2014/main" id="{291B064C-36AD-AA15-9BBF-9646003558AF}"/>
              </a:ext>
            </a:extLst>
          </p:cNvPr>
          <p:cNvSpPr txBox="1"/>
          <p:nvPr/>
        </p:nvSpPr>
        <p:spPr>
          <a:xfrm>
            <a:off x="6320549" y="2359139"/>
            <a:ext cx="2215287" cy="83781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800" b="1" kern="1200">
                <a:latin typeface="Arial" panose="020B0604020202020204" pitchFamily="34" charset="0"/>
                <a:cs typeface="Arial" panose="020B0604020202020204" pitchFamily="34" charset="0"/>
              </a:rPr>
              <a:t>3. Test Administration Window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5775583-0BAB-870A-E549-2A3CAF1F44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822908" y="2260715"/>
            <a:ext cx="2614726" cy="1034669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Rectangle: Rounded Corners 4">
            <a:extLst>
              <a:ext uri="{FF2B5EF4-FFF2-40B4-BE49-F238E27FC236}">
                <a16:creationId xmlns:a16="http://schemas.microsoft.com/office/drawing/2014/main" id="{61AE75BF-D4F0-98C7-17A8-3A8813882295}"/>
              </a:ext>
            </a:extLst>
          </p:cNvPr>
          <p:cNvSpPr txBox="1"/>
          <p:nvPr/>
        </p:nvSpPr>
        <p:spPr>
          <a:xfrm>
            <a:off x="9000116" y="2392400"/>
            <a:ext cx="2047120" cy="83781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800" b="1" kern="1200">
                <a:latin typeface="Arial" panose="020B0604020202020204" pitchFamily="34" charset="0"/>
                <a:cs typeface="Arial" panose="020B0604020202020204" pitchFamily="34" charset="0"/>
              </a:rPr>
              <a:t>4. Deadline for Updating Student Registration information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E5DA146A-251A-2493-88A2-4E8F09933D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3885" y="3396147"/>
            <a:ext cx="2554844" cy="2063653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8" name="Rectangle: Rounded Corners 4">
            <a:extLst>
              <a:ext uri="{FF2B5EF4-FFF2-40B4-BE49-F238E27FC236}">
                <a16:creationId xmlns:a16="http://schemas.microsoft.com/office/drawing/2014/main" id="{42F667E6-584E-2489-0149-BB4FA9DB96B0}"/>
              </a:ext>
            </a:extLst>
          </p:cNvPr>
          <p:cNvSpPr txBox="1"/>
          <p:nvPr/>
        </p:nvSpPr>
        <p:spPr>
          <a:xfrm>
            <a:off x="808788" y="3375141"/>
            <a:ext cx="2676301" cy="198525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Add students</a:t>
            </a:r>
          </a:p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b="1" kern="1200">
                <a:latin typeface="Arial" panose="020B0604020202020204" pitchFamily="34" charset="0"/>
                <a:cs typeface="Arial" panose="020B0604020202020204" pitchFamily="34" charset="0"/>
              </a:rPr>
              <a:t>Remove students/test assignments</a:t>
            </a:r>
          </a:p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b="1" kern="1200">
                <a:latin typeface="Arial" panose="020B0604020202020204" pitchFamily="34" charset="0"/>
                <a:cs typeface="Arial" panose="020B0604020202020204" pitchFamily="34" charset="0"/>
              </a:rPr>
              <a:t>Edit accommodations</a:t>
            </a:r>
          </a:p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Edit demographic info</a:t>
            </a:r>
            <a:endParaRPr lang="en-US" b="1" kern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5626ED70-2C0B-3D83-70F6-AD8B9A702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682366" y="3404517"/>
            <a:ext cx="2562892" cy="1877983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1" name="Rectangle: Rounded Corners 4">
            <a:extLst>
              <a:ext uri="{FF2B5EF4-FFF2-40B4-BE49-F238E27FC236}">
                <a16:creationId xmlns:a16="http://schemas.microsoft.com/office/drawing/2014/main" id="{4EBE2F9E-103B-5F9A-A4FE-E81A3686C0F0}"/>
              </a:ext>
            </a:extLst>
          </p:cNvPr>
          <p:cNvSpPr txBox="1"/>
          <p:nvPr/>
        </p:nvSpPr>
        <p:spPr>
          <a:xfrm>
            <a:off x="3790825" y="3740808"/>
            <a:ext cx="2454217" cy="117188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Same as 1, but may need to </a:t>
            </a:r>
            <a:r>
              <a:rPr lang="en-US" b="1" u="sng">
                <a:latin typeface="Arial" panose="020B0604020202020204" pitchFamily="34" charset="0"/>
                <a:cs typeface="Arial" panose="020B0604020202020204" pitchFamily="34" charset="0"/>
              </a:rPr>
              <a:t>order additional paper-based tests</a:t>
            </a: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 for new PBT accommodations </a:t>
            </a:r>
            <a:endParaRPr lang="en-US" b="1" kern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FE553897-693A-3517-E8D4-7406DB6F4F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369371" y="3404517"/>
            <a:ext cx="2266025" cy="1730902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4" name="Rectangle: Rounded Corners 4">
            <a:extLst>
              <a:ext uri="{FF2B5EF4-FFF2-40B4-BE49-F238E27FC236}">
                <a16:creationId xmlns:a16="http://schemas.microsoft.com/office/drawing/2014/main" id="{5F9F66EC-1B78-3871-8828-1C1181DCC797}"/>
              </a:ext>
            </a:extLst>
          </p:cNvPr>
          <p:cNvSpPr txBox="1"/>
          <p:nvPr/>
        </p:nvSpPr>
        <p:spPr>
          <a:xfrm>
            <a:off x="6441037" y="3465961"/>
            <a:ext cx="2169939" cy="156191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Same as 1, but </a:t>
            </a:r>
            <a:r>
              <a:rPr lang="en-US" b="1" u="sng">
                <a:latin typeface="Arial" panose="020B0604020202020204" pitchFamily="34" charset="0"/>
                <a:cs typeface="Arial" panose="020B0604020202020204" pitchFamily="34" charset="0"/>
              </a:rPr>
              <a:t>additional steps</a:t>
            </a: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 are required for some accommodations (see slide 19)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7110B146-7A52-58E7-5C8E-CEE82E4570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3571" y="3375141"/>
            <a:ext cx="2755195" cy="2368433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5" name="Rectangle: Rounded Corners 4">
            <a:extLst>
              <a:ext uri="{FF2B5EF4-FFF2-40B4-BE49-F238E27FC236}">
                <a16:creationId xmlns:a16="http://schemas.microsoft.com/office/drawing/2014/main" id="{7B589E2D-E1C2-AF0A-18C9-346C6EC0EED8}"/>
              </a:ext>
            </a:extLst>
          </p:cNvPr>
          <p:cNvSpPr txBox="1"/>
          <p:nvPr/>
        </p:nvSpPr>
        <p:spPr>
          <a:xfrm>
            <a:off x="9016313" y="3945921"/>
            <a:ext cx="2227917" cy="108195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700" b="1" kern="1200">
                <a:latin typeface="Arial" panose="020B0604020202020204" pitchFamily="34" charset="0"/>
                <a:cs typeface="Arial" panose="020B0604020202020204" pitchFamily="34" charset="0"/>
              </a:rPr>
              <a:t>Edit accommodations that were not used</a:t>
            </a:r>
          </a:p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700" b="1">
                <a:latin typeface="Arial" panose="020B0604020202020204" pitchFamily="34" charset="0"/>
                <a:cs typeface="Arial" panose="020B0604020202020204" pitchFamily="34" charset="0"/>
              </a:rPr>
              <a:t>Edit demographic info</a:t>
            </a:r>
            <a:endParaRPr lang="en-US" sz="1700" kern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69413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2CB58-A052-D5E6-68A1-3F013147C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991" y="219057"/>
            <a:ext cx="10990385" cy="800851"/>
          </a:xfrm>
        </p:spPr>
        <p:txBody>
          <a:bodyPr>
            <a:normAutofit/>
          </a:bodyPr>
          <a:lstStyle/>
          <a:p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MCAS Accessibility and Accommodations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6D24D2-B23A-7E18-05C3-1A77A0F61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991" y="1019908"/>
            <a:ext cx="11352383" cy="5169404"/>
          </a:xfrm>
        </p:spPr>
        <p:txBody>
          <a:bodyPr>
            <a:no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accommodations with the “</a:t>
            </a:r>
            <a:r>
              <a:rPr lang="en-US" sz="22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</a:t>
            </a:r>
            <a:r>
              <a:rPr lang="en-US"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designation in the </a:t>
            </a:r>
            <a:r>
              <a:rPr lang="en-US" sz="2200" i="1">
                <a:solidFill>
                  <a:srgbClr val="0563C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Accessibility and Accommodations Manual</a:t>
            </a:r>
            <a:r>
              <a:rPr lang="en-US"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u="sng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</a:t>
            </a:r>
            <a:r>
              <a:rPr lang="en-US"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 selected prior to testing.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accommodations cannot be changed after a student signs in to the test. If the correct accommodations are not selected before a student signs in, additional steps during testing will be required. 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 the </a:t>
            </a:r>
            <a:r>
              <a:rPr lang="en-US" sz="2200" i="1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Accessibility and Accommodations Manual</a:t>
            </a:r>
            <a:r>
              <a:rPr lang="en-US" sz="2200" i="1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200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(to be available soon)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Remember to assign accessibility features and accommodations appropriately: 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Accessibility features available to all students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Accommodations available only for students with disabilities and ELs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9763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E6C84C2-6A9C-807E-B80F-72BB9B0A727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992188"/>
            <a:ext cx="11637963" cy="4889500"/>
          </a:xfrm>
        </p:spPr>
        <p:txBody>
          <a:bodyPr>
            <a:normAutofit fontScale="85000" lnSpcReduction="20000"/>
          </a:bodyPr>
          <a:lstStyle/>
          <a:p>
            <a:pPr marL="914400" lvl="2" indent="0">
              <a:buNone/>
            </a:pPr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following accommodations </a:t>
            </a:r>
            <a:r>
              <a:rPr lang="en-US" sz="2800" b="1" u="sng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 be assigned correctly before testing</a:t>
            </a:r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If not assigned correctly, a student’s test will need to be stopped and a new test will need to be set up, and the student may need to retake a portion of the test.</a:t>
            </a:r>
          </a:p>
          <a:p>
            <a:pPr>
              <a:buClr>
                <a:srgbClr val="000000"/>
              </a:buClr>
            </a:pPr>
            <a:r>
              <a:rPr lang="en-US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Form-dependent accommodations for CBT:</a:t>
            </a:r>
          </a:p>
          <a:p>
            <a:pPr lvl="1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ASL</a:t>
            </a:r>
          </a:p>
          <a:p>
            <a:pPr lvl="1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Compatible assistive technology</a:t>
            </a:r>
          </a:p>
          <a:p>
            <a:pPr lvl="1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Human read-aloud</a:t>
            </a:r>
          </a:p>
          <a:p>
            <a:pPr lvl="1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Human signer </a:t>
            </a:r>
          </a:p>
          <a:p>
            <a:pPr lvl="1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Screen reader</a:t>
            </a:r>
          </a:p>
          <a:p>
            <a:pPr lvl="1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Spanish/English</a:t>
            </a:r>
          </a:p>
          <a:p>
            <a:pPr lvl="1"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en-US" sz="26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000000"/>
              </a:buClr>
            </a:pP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Form-dependent accommodations for PBT:</a:t>
            </a:r>
          </a:p>
          <a:p>
            <a:pPr lvl="1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600">
                <a:latin typeface="Arial" panose="020B0604020202020204" pitchFamily="34" charset="0"/>
                <a:cs typeface="Arial" panose="020B0604020202020204" pitchFamily="34" charset="0"/>
              </a:rPr>
              <a:t>Large-print</a:t>
            </a:r>
          </a:p>
          <a:p>
            <a:pPr lvl="1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600">
                <a:latin typeface="Arial" panose="020B0604020202020204" pitchFamily="34" charset="0"/>
                <a:cs typeface="Arial" panose="020B0604020202020204" pitchFamily="34" charset="0"/>
              </a:rPr>
              <a:t>Braille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9022FC5-421A-0EAF-1748-7860E0E9867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84138"/>
            <a:ext cx="10515600" cy="1042987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4948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Form-Dependent Accommodations</a:t>
            </a:r>
          </a:p>
        </p:txBody>
      </p:sp>
      <p:pic>
        <p:nvPicPr>
          <p:cNvPr id="5" name="Graphic 4" descr="Warning icon">
            <a:extLst>
              <a:ext uri="{FF2B5EF4-FFF2-40B4-BE49-F238E27FC236}">
                <a16:creationId xmlns:a16="http://schemas.microsoft.com/office/drawing/2014/main" id="{9ECB529A-5876-40A8-B453-7ED96C969F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837" y="861736"/>
            <a:ext cx="914400" cy="914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7903CD5-A87A-D1E0-CC42-8AC06A2BDB72}"/>
              </a:ext>
            </a:extLst>
          </p:cNvPr>
          <p:cNvSpPr txBox="1"/>
          <p:nvPr/>
        </p:nvSpPr>
        <p:spPr>
          <a:xfrm>
            <a:off x="8895522" y="2425148"/>
            <a:ext cx="2742441" cy="258532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New for 2025: </a:t>
            </a:r>
          </a:p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Text-to-speech is </a:t>
            </a: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not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a form-dependent accommodation. The accommodation can be added during testing if necessary without voiding the student’s test. </a:t>
            </a:r>
          </a:p>
        </p:txBody>
      </p:sp>
    </p:spTree>
    <p:extLst>
      <p:ext uri="{BB962C8B-B14F-4D97-AF65-F5344CB8AC3E}">
        <p14:creationId xmlns:p14="http://schemas.microsoft.com/office/powerpoint/2010/main" val="602257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 idx="4294967295"/>
          </p:nvPr>
        </p:nvSpPr>
        <p:spPr>
          <a:xfrm>
            <a:off x="822325" y="288925"/>
            <a:ext cx="11369675" cy="679450"/>
          </a:xfrm>
        </p:spPr>
        <p:txBody>
          <a:bodyPr/>
          <a:lstStyle/>
          <a:p>
            <a:r>
              <a:rPr lang="en-US" sz="4000">
                <a:solidFill>
                  <a:srgbClr val="0563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Presenters</a:t>
            </a:r>
          </a:p>
        </p:txBody>
      </p:sp>
      <p:sp>
        <p:nvSpPr>
          <p:cNvPr id="7173" name="Content Placeholder 6"/>
          <p:cNvSpPr>
            <a:spLocks noGrp="1"/>
          </p:cNvSpPr>
          <p:nvPr>
            <p:ph idx="4294967295"/>
          </p:nvPr>
        </p:nvSpPr>
        <p:spPr>
          <a:xfrm>
            <a:off x="822325" y="1201130"/>
            <a:ext cx="10160203" cy="5049837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ClrTx/>
              <a:buNone/>
            </a:pPr>
            <a:r>
              <a:rPr lang="en-US" sz="2800">
                <a:solidFill>
                  <a:srgbClr val="10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Jodie Zalk, Manager of Test Administration and Publications</a:t>
            </a:r>
          </a:p>
          <a:p>
            <a:pPr marL="0" indent="0">
              <a:buClrTx/>
              <a:buNone/>
            </a:pPr>
            <a:r>
              <a:rPr lang="en-US" sz="2800">
                <a:solidFill>
                  <a:srgbClr val="10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Robert Pelychaty, Manager of Inclusive Assessment</a:t>
            </a:r>
          </a:p>
          <a:p>
            <a:pPr marL="0" indent="0">
              <a:buClrTx/>
              <a:buNone/>
            </a:pPr>
            <a:r>
              <a:rPr lang="en-US" sz="2800">
                <a:solidFill>
                  <a:srgbClr val="10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Scott Kelley, Data and Reporting Specialist</a:t>
            </a:r>
          </a:p>
          <a:p>
            <a:pPr marL="0" indent="0">
              <a:buClrTx/>
              <a:buNone/>
            </a:pPr>
            <a:r>
              <a:rPr lang="en-US" sz="2800">
                <a:solidFill>
                  <a:srgbClr val="10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Shannon Cullen, MCAS Test Administration Coordinator</a:t>
            </a:r>
          </a:p>
          <a:p>
            <a:pPr marL="0" indent="0">
              <a:buClrTx/>
              <a:buNone/>
            </a:pPr>
            <a:r>
              <a:rPr lang="en-US" sz="2800">
                <a:solidFill>
                  <a:srgbClr val="101D35"/>
                </a:solidFill>
                <a:latin typeface="Arial"/>
                <a:cs typeface="Arial"/>
              </a:rPr>
              <a:t>Abbie Currier, </a:t>
            </a:r>
            <a:r>
              <a:rPr lang="en-US" sz="2800" err="1">
                <a:solidFill>
                  <a:srgbClr val="101D35"/>
                </a:solidFill>
                <a:latin typeface="Arial"/>
                <a:cs typeface="Arial"/>
              </a:rPr>
              <a:t>eMetric</a:t>
            </a:r>
            <a:r>
              <a:rPr lang="en-US" sz="2800">
                <a:solidFill>
                  <a:srgbClr val="101D35"/>
                </a:solidFill>
                <a:latin typeface="Arial"/>
                <a:cs typeface="Arial"/>
              </a:rPr>
              <a:t> Sr. Project Manager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2CB58-A052-D5E6-68A1-3F013147C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173" y="793226"/>
            <a:ext cx="10990385" cy="800851"/>
          </a:xfrm>
        </p:spPr>
        <p:txBody>
          <a:bodyPr>
            <a:noAutofit/>
          </a:bodyPr>
          <a:lstStyle/>
          <a:p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Accessibility Features and Accommodations That </a:t>
            </a:r>
            <a:r>
              <a:rPr lang="en-US" sz="3600" u="sng">
                <a:latin typeface="Arial" panose="020B0604020202020204" pitchFamily="34" charset="0"/>
                <a:cs typeface="Arial" panose="020B0604020202020204" pitchFamily="34" charset="0"/>
              </a:rPr>
              <a:t>Must Be</a:t>
            </a:r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 Included in Student Registration Prior to Testing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98D63CFE-9248-486A-9031-0805679BB86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3265963"/>
              </p:ext>
            </p:extLst>
          </p:nvPr>
        </p:nvGraphicFramePr>
        <p:xfrm>
          <a:off x="304119" y="1522480"/>
          <a:ext cx="11583761" cy="42570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0206">
                  <a:extLst>
                    <a:ext uri="{9D8B030D-6E8A-4147-A177-3AD203B41FA5}">
                      <a16:colId xmlns:a16="http://schemas.microsoft.com/office/drawing/2014/main" val="2645349036"/>
                    </a:ext>
                  </a:extLst>
                </a:gridCol>
                <a:gridCol w="9583555">
                  <a:extLst>
                    <a:ext uri="{9D8B030D-6E8A-4147-A177-3AD203B41FA5}">
                      <a16:colId xmlns:a16="http://schemas.microsoft.com/office/drawing/2014/main" val="34721014"/>
                    </a:ext>
                  </a:extLst>
                </a:gridCol>
              </a:tblGrid>
              <a:tr h="305307">
                <a:tc>
                  <a:txBody>
                    <a:bodyPr/>
                    <a:lstStyle/>
                    <a:p>
                      <a:r>
                        <a:rPr lang="en-US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Accommodation #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Description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24088549"/>
                  </a:ext>
                </a:extLst>
              </a:tr>
              <a:tr h="3053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UF4</a:t>
                      </a:r>
                      <a:endParaRPr lang="en-US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Alternate Cursor/Mouse Pointer tool</a:t>
                      </a:r>
                    </a:p>
                  </a:txBody>
                  <a:tcPr marL="114300" marR="114300" marT="0" marB="0" anchor="ctr"/>
                </a:tc>
                <a:extLst>
                  <a:ext uri="{0D108BD9-81ED-4DB2-BD59-A6C34878D82A}">
                    <a16:rowId xmlns:a16="http://schemas.microsoft.com/office/drawing/2014/main" val="1228188138"/>
                  </a:ext>
                </a:extLst>
              </a:tr>
              <a:tr h="3053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A1 or EL1</a:t>
                      </a:r>
                      <a:endParaRPr lang="en-US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Paper test, if unable to use computer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15558601"/>
                  </a:ext>
                </a:extLst>
              </a:tr>
              <a:tr h="3053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A2</a:t>
                      </a:r>
                      <a:endParaRPr lang="en-US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Large-print edition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35427421"/>
                  </a:ext>
                </a:extLst>
              </a:tr>
              <a:tr h="3669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A3.1 or A3.2 </a:t>
                      </a:r>
                      <a:endParaRPr lang="en-US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Screen reader or Braille edition for a student who is blind or visually impaired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43079908"/>
                  </a:ext>
                </a:extLst>
              </a:tr>
              <a:tr h="3709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A4 or EL3.1 </a:t>
                      </a:r>
                      <a:endParaRPr lang="en-US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Text-to-speech (TTS) for Mathematics or STE tests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58706888"/>
                  </a:ext>
                </a:extLst>
              </a:tr>
              <a:tr h="3053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A5 or EL3.2</a:t>
                      </a:r>
                      <a:endParaRPr lang="en-US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Human read-aloud for Mathematics or STE tests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81693321"/>
                  </a:ext>
                </a:extLst>
              </a:tr>
              <a:tr h="5930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A6.1 or A6.2</a:t>
                      </a:r>
                      <a:endParaRPr lang="en-US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Human signer for Math, STE, or ELA test questions only (or ASL video for spring grade 10 Math and high school Biology and Introductory Physics–CBT only)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77071746"/>
                  </a:ext>
                </a:extLst>
              </a:tr>
              <a:tr h="3053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A9 </a:t>
                      </a:r>
                      <a:endParaRPr lang="en-US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Supplemental graphic organizer or reference sheet 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56079542"/>
                  </a:ext>
                </a:extLst>
              </a:tr>
              <a:tr h="5309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A10.1 or A10.2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EL4.1 or EL4.2</a:t>
                      </a:r>
                      <a:endParaRPr lang="en-US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Human scribe or embedded speech-to-text device for Math and/or STE 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30179504"/>
                  </a:ext>
                </a:extLst>
              </a:tr>
              <a:tr h="3053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A12</a:t>
                      </a:r>
                      <a:endParaRPr lang="en-US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Typed responses for PBT only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1958190"/>
                  </a:ext>
                </a:extLst>
              </a:tr>
            </a:tbl>
          </a:graphicData>
        </a:graphic>
      </p:graphicFrame>
      <p:pic>
        <p:nvPicPr>
          <p:cNvPr id="3" name="Graphic 2" descr="Warning icon">
            <a:extLst>
              <a:ext uri="{FF2B5EF4-FFF2-40B4-BE49-F238E27FC236}">
                <a16:creationId xmlns:a16="http://schemas.microsoft.com/office/drawing/2014/main" id="{E4BF736F-5FEB-00EB-27BC-1BB46FA5A3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20646" y="2843642"/>
            <a:ext cx="394855" cy="394855"/>
          </a:xfrm>
          <a:prstGeom prst="rect">
            <a:avLst/>
          </a:prstGeom>
        </p:spPr>
      </p:pic>
      <p:pic>
        <p:nvPicPr>
          <p:cNvPr id="7" name="Graphic 6" descr="Warning icon">
            <a:extLst>
              <a:ext uri="{FF2B5EF4-FFF2-40B4-BE49-F238E27FC236}">
                <a16:creationId xmlns:a16="http://schemas.microsoft.com/office/drawing/2014/main" id="{1DC8AA98-65B0-D1C5-009D-426A46454A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49391" y="3553437"/>
            <a:ext cx="394855" cy="394855"/>
          </a:xfrm>
          <a:prstGeom prst="rect">
            <a:avLst/>
          </a:prstGeom>
        </p:spPr>
      </p:pic>
      <p:pic>
        <p:nvPicPr>
          <p:cNvPr id="10" name="Graphic 9" descr="Warning icon">
            <a:extLst>
              <a:ext uri="{FF2B5EF4-FFF2-40B4-BE49-F238E27FC236}">
                <a16:creationId xmlns:a16="http://schemas.microsoft.com/office/drawing/2014/main" id="{8ED99BF7-FF19-4AF4-921B-1EF79A556E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43122" y="4135105"/>
            <a:ext cx="394855" cy="394855"/>
          </a:xfrm>
          <a:prstGeom prst="rect">
            <a:avLst/>
          </a:prstGeom>
        </p:spPr>
      </p:pic>
      <p:pic>
        <p:nvPicPr>
          <p:cNvPr id="9" name="Graphic 8" descr="Warning icon">
            <a:extLst>
              <a:ext uri="{FF2B5EF4-FFF2-40B4-BE49-F238E27FC236}">
                <a16:creationId xmlns:a16="http://schemas.microsoft.com/office/drawing/2014/main" id="{F562708E-3765-D561-7ED7-DBB099FA09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06537" y="6206879"/>
            <a:ext cx="394855" cy="39485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8C44CAD-BF62-4B96-B54C-6E8064ED3310}"/>
              </a:ext>
            </a:extLst>
          </p:cNvPr>
          <p:cNvSpPr txBox="1"/>
          <p:nvPr/>
        </p:nvSpPr>
        <p:spPr>
          <a:xfrm>
            <a:off x="5201392" y="6081142"/>
            <a:ext cx="6377050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800">
                <a:solidFill>
                  <a:srgbClr val="FF0000"/>
                </a:solidFill>
                <a:latin typeface="Arial"/>
                <a:cs typeface="Arial"/>
              </a:rPr>
              <a:t>Refer to Appendix A of the MCAS Student Registration Guide for additional instructions for these accommodations. </a:t>
            </a:r>
            <a:endParaRPr lang="en-US" sz="18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018122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2CB58-A052-D5E6-68A1-3F013147C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991" y="539353"/>
            <a:ext cx="10990385" cy="800851"/>
          </a:xfrm>
        </p:spPr>
        <p:txBody>
          <a:bodyPr>
            <a:noAutofit/>
          </a:bodyPr>
          <a:lstStyle/>
          <a:p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Special Access Accommodations That </a:t>
            </a:r>
            <a:r>
              <a:rPr lang="en-US" sz="4000" u="sng">
                <a:latin typeface="Arial" panose="020B0604020202020204" pitchFamily="34" charset="0"/>
                <a:cs typeface="Arial" panose="020B0604020202020204" pitchFamily="34" charset="0"/>
              </a:rPr>
              <a:t>Must Be</a:t>
            </a: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 Included in Student Registration Prior to Testing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EE4371B-B06B-42E8-B8C1-2BC1D2EDC66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4901596"/>
              </p:ext>
            </p:extLst>
          </p:nvPr>
        </p:nvGraphicFramePr>
        <p:xfrm>
          <a:off x="333375" y="1546026"/>
          <a:ext cx="11525250" cy="3144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5050">
                  <a:extLst>
                    <a:ext uri="{9D8B030D-6E8A-4147-A177-3AD203B41FA5}">
                      <a16:colId xmlns:a16="http://schemas.microsoft.com/office/drawing/2014/main" val="3613494151"/>
                    </a:ext>
                  </a:extLst>
                </a:gridCol>
                <a:gridCol w="9220200">
                  <a:extLst>
                    <a:ext uri="{9D8B030D-6E8A-4147-A177-3AD203B41FA5}">
                      <a16:colId xmlns:a16="http://schemas.microsoft.com/office/drawing/2014/main" val="31603981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400"/>
                        </a:spcAft>
                      </a:pPr>
                      <a:r>
                        <a:rPr lang="en-US" sz="1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Accommodation 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400"/>
                        </a:spcAft>
                      </a:pPr>
                      <a:r>
                        <a:rPr lang="en-US" sz="1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17608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400"/>
                        </a:spcAft>
                      </a:pPr>
                      <a:r>
                        <a:rPr lang="nb-NO" sz="20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SA1.1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nb-NO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Text-to-Speech (for ELA tests only)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835121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400"/>
                        </a:spcAft>
                      </a:pPr>
                      <a:r>
                        <a:rPr lang="nb-NO" sz="20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SA1.2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nb-NO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Human read-aloud (for ELA tests only)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563497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400"/>
                        </a:spcAft>
                      </a:pPr>
                      <a:r>
                        <a:rPr lang="nb-NO" sz="20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SA2 </a:t>
                      </a:r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400"/>
                        </a:spcAft>
                      </a:pPr>
                      <a:r>
                        <a:rPr lang="nb-NO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Human signer for ELA passages</a:t>
                      </a:r>
                      <a:endParaRPr lang="en-US" sz="2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15282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400"/>
                        </a:spcAft>
                      </a:pPr>
                      <a:r>
                        <a:rPr lang="nb-NO" sz="20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SA3.1 or SA3.2</a:t>
                      </a:r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40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Human scribe or speech-to-text device for ELA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570247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400"/>
                        </a:spcAft>
                      </a:pPr>
                      <a:r>
                        <a:rPr lang="en-US" sz="20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SA4</a:t>
                      </a:r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40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Calculation device or arithmetic table for </a:t>
                      </a:r>
                      <a:r>
                        <a:rPr lang="en-US" sz="200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noncalculator</a:t>
                      </a:r>
                      <a:r>
                        <a:rPr lang="en-US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Math test session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318324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400"/>
                        </a:spcAft>
                      </a:pPr>
                      <a:r>
                        <a:rPr lang="en-US" sz="20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SA5</a:t>
                      </a:r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40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Spell-checker for ELA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773885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400"/>
                        </a:spcAft>
                      </a:pPr>
                      <a:r>
                        <a:rPr lang="nb-NO" sz="20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SA6</a:t>
                      </a:r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Word prediction for ELA</a:t>
                      </a:r>
                      <a:endParaRPr 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22483196"/>
                  </a:ext>
                </a:extLst>
              </a:tr>
            </a:tbl>
          </a:graphicData>
        </a:graphic>
      </p:graphicFrame>
      <p:pic>
        <p:nvPicPr>
          <p:cNvPr id="7" name="Graphic 6" descr="Warning with solid fill">
            <a:extLst>
              <a:ext uri="{FF2B5EF4-FFF2-40B4-BE49-F238E27FC236}">
                <a16:creationId xmlns:a16="http://schemas.microsoft.com/office/drawing/2014/main" id="{CDC5CC08-7DB4-743B-D787-F95E032D13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28256" y="2707566"/>
            <a:ext cx="394855" cy="394855"/>
          </a:xfrm>
          <a:prstGeom prst="rect">
            <a:avLst/>
          </a:prstGeom>
        </p:spPr>
      </p:pic>
      <p:pic>
        <p:nvPicPr>
          <p:cNvPr id="9" name="Graphic 8" descr="Warning with solid fill">
            <a:extLst>
              <a:ext uri="{FF2B5EF4-FFF2-40B4-BE49-F238E27FC236}">
                <a16:creationId xmlns:a16="http://schemas.microsoft.com/office/drawing/2014/main" id="{A22348C4-10BE-D0FC-556F-8853A6195F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01145" y="5508399"/>
            <a:ext cx="394855" cy="39485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1640D46-5E73-472B-B2B0-8193378E0ADB}"/>
              </a:ext>
            </a:extLst>
          </p:cNvPr>
          <p:cNvSpPr txBox="1"/>
          <p:nvPr/>
        </p:nvSpPr>
        <p:spPr>
          <a:xfrm>
            <a:off x="6096000" y="5501151"/>
            <a:ext cx="5474525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800">
                <a:solidFill>
                  <a:srgbClr val="FF0000"/>
                </a:solidFill>
                <a:latin typeface="Arial"/>
                <a:cs typeface="Arial"/>
              </a:rPr>
              <a:t>Refer to Appendix A of the MCAS Student Registration Guide for additional instructions for these accommodations. </a:t>
            </a:r>
            <a:endParaRPr lang="en-US" sz="1800">
              <a:latin typeface="Arial"/>
              <a:cs typeface="Arial"/>
            </a:endParaRPr>
          </a:p>
        </p:txBody>
      </p:sp>
      <p:pic>
        <p:nvPicPr>
          <p:cNvPr id="3" name="Graphic 2" descr="Warning with solid fill">
            <a:extLst>
              <a:ext uri="{FF2B5EF4-FFF2-40B4-BE49-F238E27FC236}">
                <a16:creationId xmlns:a16="http://schemas.microsoft.com/office/drawing/2014/main" id="{7A6C85F3-5668-418E-F81B-F8A142D9B6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44181" y="2312711"/>
            <a:ext cx="394855" cy="394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4256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2CB58-A052-D5E6-68A1-3F013147C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991" y="219057"/>
            <a:ext cx="10990385" cy="800851"/>
          </a:xfrm>
        </p:spPr>
        <p:txBody>
          <a:bodyPr>
            <a:normAutofit/>
          </a:bodyPr>
          <a:lstStyle/>
          <a:p>
            <a:r>
              <a:rPr lang="en-US" sz="4000" i="1">
                <a:latin typeface="Arial" panose="020B0604020202020204" pitchFamily="34" charset="0"/>
                <a:cs typeface="Arial" panose="020B0604020202020204" pitchFamily="34" charset="0"/>
              </a:rPr>
              <a:t>MCAS Student Registration Guide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6D24D2-B23A-7E18-05C3-1A77A0F61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991" y="1310054"/>
            <a:ext cx="10990385" cy="4747845"/>
          </a:xfrm>
        </p:spPr>
        <p:txBody>
          <a:bodyPr>
            <a:normAutofit fontScale="92500" lnSpcReduction="20000"/>
          </a:bodyPr>
          <a:lstStyle/>
          <a:p>
            <a:pPr>
              <a:buClr>
                <a:srgbClr val="000000"/>
              </a:buClr>
            </a:pPr>
            <a:r>
              <a: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Includes:</a:t>
            </a:r>
          </a:p>
          <a:p>
            <a:pPr marL="457200" indent="-4572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Instructions for completing the initial process</a:t>
            </a:r>
          </a:p>
          <a:p>
            <a:pPr marL="457200" indent="-4572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Instructions for updating student information after the initial file upload </a:t>
            </a:r>
          </a:p>
          <a:p>
            <a:pPr marL="457200" indent="-4572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Field Definitions, Notes, and Validations </a:t>
            </a:r>
            <a:r>
              <a: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section: </a:t>
            </a:r>
          </a:p>
          <a:p>
            <a:pPr marL="914400" lvl="1" indent="-4572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Describe each of the columns in the Student Registration file. </a:t>
            </a:r>
          </a:p>
          <a:p>
            <a:pPr marL="914400" lvl="1" indent="-4572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Indicates which columns are required for import. </a:t>
            </a:r>
          </a:p>
          <a:p>
            <a:pPr marL="914400" lvl="1" indent="-4572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Includes details on test codes (column J)</a:t>
            </a:r>
          </a:p>
          <a:p>
            <a:pPr marL="914400" lvl="1" indent="-4572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Describe eligibility to receive the accommodation and describe how to complete that field. </a:t>
            </a:r>
          </a:p>
          <a:p>
            <a:pPr marL="914400" lvl="1" indent="-4572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6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Expected Values </a:t>
            </a:r>
            <a:r>
              <a:rPr lang="en-US" sz="2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indicate options for column input. </a:t>
            </a:r>
          </a:p>
          <a:p>
            <a:pPr marL="457200" indent="-4572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Appendix A: MCAS Portal Guidance for Form-Dependent Accommodations</a:t>
            </a:r>
          </a:p>
          <a:p>
            <a:pPr marL="457200" indent="-4572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Available on the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MCAS Resource Center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0105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8E679-A98C-2D9C-853E-5117E6F1F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751" y="2288346"/>
            <a:ext cx="10515600" cy="1093686"/>
          </a:xfrm>
        </p:spPr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Questions and Answers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326964-E185-D2F2-DC87-3E4E8CBA9989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746749" y="3398225"/>
            <a:ext cx="6915705" cy="823326"/>
          </a:xfrm>
        </p:spPr>
        <p:txBody>
          <a:bodyPr/>
          <a:lstStyle/>
          <a:p>
            <a:pPr marL="0" indent="0">
              <a:buNone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Use the “Q&amp;A” feature to ask questions. </a:t>
            </a:r>
          </a:p>
        </p:txBody>
      </p:sp>
      <p:pic>
        <p:nvPicPr>
          <p:cNvPr id="6" name="Picture 5" descr="welcome screen">
            <a:extLst>
              <a:ext uri="{FF2B5EF4-FFF2-40B4-BE49-F238E27FC236}">
                <a16:creationId xmlns:a16="http://schemas.microsoft.com/office/drawing/2014/main" id="{334314B7-9A7A-4CA3-A616-00FC21CDC8C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073" y="3610936"/>
            <a:ext cx="3603678" cy="218663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8" name="Picture 7" descr="Image displays Q &amp; A">
            <a:extLst>
              <a:ext uri="{FF2B5EF4-FFF2-40B4-BE49-F238E27FC236}">
                <a16:creationId xmlns:a16="http://schemas.microsoft.com/office/drawing/2014/main" id="{83FD7DEC-23CD-43F4-9881-CE1F7DD19B2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3527" y="1860490"/>
            <a:ext cx="1650040" cy="1005087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16A770BD-2E9E-4F23-9245-E6CC0706D1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105355" y="1924773"/>
            <a:ext cx="1003300" cy="958850"/>
          </a:xfrm>
          <a:prstGeom prst="ellipse">
            <a:avLst/>
          </a:prstGeom>
          <a:noFill/>
          <a:ln w="57150">
            <a:solidFill>
              <a:srgbClr val="E385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0246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C7A31D-07F8-966F-5864-281A02A196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24854-92A3-8ED5-41DE-2F423C119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3. Preparing the Initial File for Import</a:t>
            </a:r>
            <a:br>
              <a:rPr lang="zh-CN" altLang="en-US" sz="6000">
                <a:solidFill>
                  <a:schemeClr val="accent1">
                    <a:lumMod val="50000"/>
                  </a:schemeClr>
                </a:solidFill>
              </a:rPr>
            </a:b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47474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F2FC1D-44F2-9BD4-44AC-3F12B7D152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60F47D-4A4C-31E1-B671-DEDBBAB43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991" y="151481"/>
            <a:ext cx="10990385" cy="800851"/>
          </a:xfrm>
        </p:spPr>
        <p:txBody>
          <a:bodyPr>
            <a:normAutofit fontScale="90000"/>
          </a:bodyPr>
          <a:lstStyle/>
          <a:p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Overview of Steps to Complete Student Registration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9A7063-3C14-B7B3-3BCF-7D1A22140C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991" y="1310054"/>
            <a:ext cx="11185235" cy="4747845"/>
          </a:xfrm>
        </p:spPr>
        <p:txBody>
          <a:bodyPr>
            <a:normAutofit/>
          </a:bodyPr>
          <a:lstStyle/>
          <a:p>
            <a:pPr marL="514350" indent="-514350">
              <a:buClr>
                <a:srgbClr val="000000"/>
              </a:buClr>
              <a:buFont typeface="+mj-lt"/>
              <a:buAutoNum type="arabicPeriod"/>
            </a:pPr>
            <a:r>
              <a:rPr 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Download the .CSV file prepared by DESE from </a:t>
            </a:r>
            <a:r>
              <a:rPr lang="en-US" sz="240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DropBox</a:t>
            </a:r>
            <a:r>
              <a:rPr 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Central in the DESE Security Portal (available on the first day of each Student Registration window). </a:t>
            </a:r>
          </a:p>
          <a:p>
            <a:pPr marL="514350" indent="-514350">
              <a:buClr>
                <a:srgbClr val="000000"/>
              </a:buClr>
              <a:buFont typeface="+mj-lt"/>
              <a:buAutoNum type="arabicPeriod"/>
            </a:pPr>
            <a:r>
              <a:rPr 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Delete students from the file who are no longer enrolled in your school, and add rows for students who were not included in the file and will be testing. </a:t>
            </a:r>
          </a:p>
          <a:p>
            <a:pPr marL="514350" indent="-514350">
              <a:buClr>
                <a:srgbClr val="000000"/>
              </a:buClr>
              <a:buFont typeface="+mj-lt"/>
              <a:buAutoNum type="arabicPeriod"/>
            </a:pPr>
            <a:r>
              <a:rPr 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Verify and update students’ accessibility features and accommodations.</a:t>
            </a:r>
          </a:p>
          <a:p>
            <a:pPr marL="514350" indent="-514350">
              <a:buClr>
                <a:srgbClr val="000000"/>
              </a:buClr>
              <a:buFont typeface="+mj-lt"/>
              <a:buAutoNum type="arabicPeriod"/>
            </a:pPr>
            <a:r>
              <a:rPr 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Save as a .CSV file and import file into the MCAS Portal.</a:t>
            </a:r>
          </a:p>
          <a:p>
            <a:pPr marL="514350" indent="-514350">
              <a:buClr>
                <a:srgbClr val="000000"/>
              </a:buClr>
              <a:buFont typeface="+mj-lt"/>
              <a:buAutoNum type="arabicPeriod"/>
            </a:pPr>
            <a:r>
              <a:rPr 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Resolve any errors that occur. </a:t>
            </a:r>
          </a:p>
          <a:p>
            <a:pPr marL="514350" indent="-514350">
              <a:buClr>
                <a:srgbClr val="000000"/>
              </a:buClr>
              <a:buFont typeface="+mj-lt"/>
              <a:buAutoNum type="arabicPeriod"/>
            </a:pPr>
            <a:r>
              <a:rPr 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Update student information as needed, through file export/import process or through the user interface.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826298B-277A-7E08-8159-1EF0FBACEF9A}"/>
              </a:ext>
            </a:extLst>
          </p:cNvPr>
          <p:cNvSpPr/>
          <p:nvPr/>
        </p:nvSpPr>
        <p:spPr>
          <a:xfrm>
            <a:off x="389299" y="1195057"/>
            <a:ext cx="11470741" cy="241727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5785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2CB58-A052-D5E6-68A1-3F013147C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991" y="219057"/>
            <a:ext cx="10990385" cy="800851"/>
          </a:xfrm>
        </p:spPr>
        <p:txBody>
          <a:bodyPr>
            <a:normAutofit/>
          </a:bodyPr>
          <a:lstStyle/>
          <a:p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Secure Websites for this Process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6D24D2-B23A-7E18-05C3-1A77A0F61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991" y="1310054"/>
            <a:ext cx="10990385" cy="5025432"/>
          </a:xfrm>
        </p:spPr>
        <p:txBody>
          <a:bodyPr>
            <a:normAutofit/>
          </a:bodyPr>
          <a:lstStyle/>
          <a:p>
            <a:pPr marL="457200" indent="-4572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DESE Security Portal: </a:t>
            </a:r>
            <a:r>
              <a: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to find the .CSV files that can be used as the basis for the Student Registration file</a:t>
            </a:r>
          </a:p>
          <a:p>
            <a:pPr marL="914400" lvl="1" indent="-4572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60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https://gateway.edu.state.ma.us/</a:t>
            </a:r>
            <a:endParaRPr lang="en-US" sz="2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cannot access the Security Portal, contact your Directory Administrator </a:t>
            </a:r>
            <a:r>
              <a:rPr lang="en-US"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60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www.doe.mass.edu/InfoServices/data/diradmin/list.aspx</a:t>
            </a:r>
            <a:r>
              <a:rPr lang="en-US"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endParaRPr lang="en-US" sz="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MCAS Portal: </a:t>
            </a:r>
            <a:r>
              <a: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to import the student registration file</a:t>
            </a:r>
          </a:p>
          <a:p>
            <a:pPr marL="914400" lvl="1" indent="-4572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https://mcas.cognia.org/</a:t>
            </a:r>
            <a:r>
              <a:rPr lang="en-US" sz="2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371600" lvl="2" indent="-4572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operational testing, please be sure to use the </a:t>
            </a:r>
            <a:r>
              <a:rPr 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MCAS Portal</a:t>
            </a:r>
            <a:r>
              <a:rPr 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not the </a:t>
            </a:r>
            <a:r>
              <a:rPr 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MCAS Training Site</a:t>
            </a:r>
            <a:r>
              <a:rPr 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101838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0F83B5-5C40-450C-B8BA-AC7DF24FB06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22325" y="288925"/>
            <a:ext cx="11369675" cy="679450"/>
          </a:xfrm>
        </p:spPr>
        <p:txBody>
          <a:bodyPr/>
          <a:lstStyle/>
          <a:p>
            <a:r>
              <a:rPr lang="en-US" sz="4000">
                <a:solidFill>
                  <a:srgbClr val="3647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Available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D69095-DC07-ECE6-C7B7-F4F7EEA1095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95987" y="968375"/>
            <a:ext cx="10594095" cy="5049837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 rtl="0" fontAlgn="base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800" b="1" i="0" u="sng" strike="noStrike">
                <a:solidFill>
                  <a:srgbClr val="0000FF"/>
                </a:solidFill>
                <a:effectLst/>
                <a:latin typeface="Arial"/>
                <a:cs typeface="Arial"/>
                <a:hlinkClick r:id="rId3"/>
              </a:rPr>
              <a:t>MCAS Portal page</a:t>
            </a:r>
            <a:r>
              <a:rPr lang="en-US" sz="2800" b="0" i="0">
                <a:solidFill>
                  <a:srgbClr val="000000"/>
                </a:solidFill>
                <a:effectLst/>
                <a:latin typeface="Arial"/>
                <a:cs typeface="Arial"/>
              </a:rPr>
              <a:t> </a:t>
            </a:r>
          </a:p>
          <a:p>
            <a:pPr lvl="1" fontAlgn="base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400" b="0" i="0">
                <a:solidFill>
                  <a:srgbClr val="000000"/>
                </a:solidFill>
                <a:effectLst/>
                <a:latin typeface="Arial"/>
                <a:cs typeface="Arial"/>
              </a:rPr>
              <a:t>Live links to the </a:t>
            </a:r>
            <a:r>
              <a:rPr lang="en-US" sz="2400" b="0" i="0">
                <a:solidFill>
                  <a:srgbClr val="000000"/>
                </a:solidFill>
                <a:effectLst/>
                <a:latin typeface="Arial"/>
                <a:cs typeface="Arial"/>
                <a:hlinkClick r:id="rId4"/>
              </a:rPr>
              <a:t>MCAS Portal</a:t>
            </a:r>
            <a:r>
              <a:rPr lang="en-US" sz="2400" b="0" i="0">
                <a:solidFill>
                  <a:srgbClr val="000000"/>
                </a:solidFill>
                <a:effectLst/>
                <a:latin typeface="Arial"/>
                <a:cs typeface="Arial"/>
              </a:rPr>
              <a:t> and </a:t>
            </a:r>
            <a:r>
              <a:rPr lang="en-US" sz="2400" b="0" i="0">
                <a:solidFill>
                  <a:srgbClr val="000000"/>
                </a:solidFill>
                <a:effectLst/>
                <a:latin typeface="Arial"/>
                <a:cs typeface="Arial"/>
                <a:hlinkClick r:id="rId5"/>
              </a:rPr>
              <a:t>MCAS Training Site</a:t>
            </a:r>
            <a:endParaRPr lang="en-US" sz="2400" b="0" i="0">
              <a:solidFill>
                <a:srgbClr val="000000"/>
              </a:solidFill>
              <a:effectLst/>
              <a:latin typeface="Arial"/>
              <a:cs typeface="Arial"/>
            </a:endParaRPr>
          </a:p>
          <a:p>
            <a:pPr lvl="1" fontAlgn="base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400" i="0">
                <a:solidFill>
                  <a:srgbClr val="000000"/>
                </a:solidFill>
                <a:effectLst/>
                <a:latin typeface="Arial"/>
                <a:cs typeface="Arial"/>
              </a:rPr>
              <a:t>MCAS Student Registration Guide</a:t>
            </a:r>
            <a:endParaRPr lang="en-US" sz="2400" b="0" i="0">
              <a:solidFill>
                <a:srgbClr val="000000"/>
              </a:solidFill>
              <a:effectLst/>
              <a:latin typeface="Arial"/>
              <a:cs typeface="Arial"/>
            </a:endParaRPr>
          </a:p>
          <a:p>
            <a:pPr algn="l" rtl="0" fontAlgn="base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800">
                <a:solidFill>
                  <a:srgbClr val="000000"/>
                </a:solidFill>
                <a:latin typeface="Arial"/>
                <a:cs typeface="Arial"/>
              </a:rPr>
              <a:t>Student Registration page in the MCAS Portal</a:t>
            </a:r>
            <a:endParaRPr lang="en-US" sz="2800" b="0" i="0">
              <a:solidFill>
                <a:srgbClr val="000000"/>
              </a:solidFill>
              <a:effectLst/>
              <a:latin typeface="Arial"/>
              <a:cs typeface="Arial"/>
            </a:endParaRPr>
          </a:p>
          <a:p>
            <a:pPr lvl="1" fontAlgn="base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000000"/>
                </a:solidFill>
                <a:latin typeface="Arial"/>
                <a:cs typeface="Arial"/>
              </a:rPr>
              <a:t>MCAS Student Registration Template</a:t>
            </a:r>
          </a:p>
          <a:p>
            <a:pPr lvl="1" fontAlgn="base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000000"/>
                </a:solidFill>
                <a:latin typeface="Arial"/>
                <a:cs typeface="Arial"/>
              </a:rPr>
              <a:t>Student Registration Data Definitions file</a:t>
            </a:r>
            <a:br>
              <a:rPr lang="en-US" sz="2400" b="1" i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00" b="0" i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7387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2CB58-A052-D5E6-68A1-3F013147C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991" y="219057"/>
            <a:ext cx="10990385" cy="800851"/>
          </a:xfrm>
        </p:spPr>
        <p:txBody>
          <a:bodyPr>
            <a:normAutofit/>
          </a:bodyPr>
          <a:lstStyle/>
          <a:p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Frequently Asked Questions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6D24D2-B23A-7E18-05C3-1A77A0F61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991" y="1214804"/>
            <a:ext cx="10990385" cy="4747845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if I am not able to log in to the MCAS Portal?</a:t>
            </a:r>
            <a:endParaRPr lang="en-US" sz="2000" b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00"/>
                </a:solidFill>
                <a:latin typeface="Arial"/>
                <a:ea typeface="Calibri"/>
                <a:cs typeface="Segoe UI"/>
              </a:rPr>
              <a:t>If you know your username but not your password, you can use the “Forgot Password” link on the Sign In page. </a:t>
            </a:r>
            <a:endParaRPr lang="en-US">
              <a:solidFill>
                <a:srgbClr val="101D35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914400" lvl="1" indent="-457200">
              <a:buClr>
                <a:srgbClr val="101D35"/>
              </a:buClr>
              <a:buFont typeface="Arial" panose="020B0604020202020204" pitchFamily="34" charset="0"/>
              <a:buChar char="•"/>
            </a:pPr>
            <a:r>
              <a:rPr lang="en-US">
                <a:solidFill>
                  <a:srgbClr val="10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Then, users may request support as follows:</a:t>
            </a:r>
          </a:p>
          <a:p>
            <a:pPr>
              <a:buClr>
                <a:srgbClr val="101D35"/>
              </a:buClr>
            </a:pPr>
            <a:endParaRPr lang="en-US" sz="2800">
              <a:solidFill>
                <a:srgbClr val="101D3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101D35"/>
              </a:buClr>
            </a:pPr>
            <a:endParaRPr lang="en-US">
              <a:solidFill>
                <a:srgbClr val="101D3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101D35"/>
              </a:buClr>
            </a:pPr>
            <a:endParaRPr lang="en-US" sz="2800">
              <a:solidFill>
                <a:srgbClr val="101D3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101D35"/>
              </a:buClr>
            </a:pPr>
            <a:endParaRPr lang="en-US" sz="2800">
              <a:solidFill>
                <a:srgbClr val="101D3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101D35"/>
              </a:buClr>
            </a:pPr>
            <a:endParaRPr lang="en-US" sz="2800">
              <a:solidFill>
                <a:srgbClr val="101D3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if I need to create more users for the MCAS Portal?</a:t>
            </a:r>
          </a:p>
          <a:p>
            <a:pPr marL="800100" lvl="1" indent="-3429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 to the </a:t>
            </a:r>
            <a:r>
              <a:rPr 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MCAS Portal User Management Guide</a:t>
            </a:r>
            <a:r>
              <a:rPr 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if I’m unable to log in to the DESE Security Portal?</a:t>
            </a:r>
          </a:p>
          <a:p>
            <a:pPr marL="800100" lvl="1" indent="-3429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 your </a:t>
            </a:r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District Directory Administrator</a:t>
            </a:r>
            <a:r>
              <a:rPr 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sz="2000">
              <a:solidFill>
                <a:schemeClr val="tx1"/>
              </a:solidFill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7000AFD-5E77-D6E5-C21D-A5D7842364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6338177"/>
              </p:ext>
            </p:extLst>
          </p:nvPr>
        </p:nvGraphicFramePr>
        <p:xfrm>
          <a:off x="960120" y="2331720"/>
          <a:ext cx="10271760" cy="18999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135880">
                  <a:extLst>
                    <a:ext uri="{9D8B030D-6E8A-4147-A177-3AD203B41FA5}">
                      <a16:colId xmlns:a16="http://schemas.microsoft.com/office/drawing/2014/main" val="627627072"/>
                    </a:ext>
                  </a:extLst>
                </a:gridCol>
                <a:gridCol w="5135880">
                  <a:extLst>
                    <a:ext uri="{9D8B030D-6E8A-4147-A177-3AD203B41FA5}">
                      <a16:colId xmlns:a16="http://schemas.microsoft.com/office/drawing/2014/main" val="2593802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Who to contact for support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18445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fontAlgn="base">
                        <a:buClr>
                          <a:srgbClr val="101D35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Test administrators and school-level technology coordinators</a:t>
                      </a:r>
                      <a:endParaRPr lang="en-US" sz="1600" b="0" i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Their principal or school test coordinator</a:t>
                      </a:r>
                      <a:endParaRPr lang="en-US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23954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fontAlgn="base">
                        <a:buClr>
                          <a:srgbClr val="101D35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Principals, school test coordinators, and district-level technology coordinators</a:t>
                      </a:r>
                      <a:endParaRPr lang="en-US" sz="1600" b="0" i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Their district test coordinator</a:t>
                      </a:r>
                      <a:endParaRPr lang="en-US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99468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District test coordinators</a:t>
                      </a:r>
                      <a:endParaRPr lang="en-US" sz="1600" b="0">
                        <a:solidFill>
                          <a:srgbClr val="101D35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MCAS Service Center</a:t>
                      </a:r>
                      <a:endParaRPr lang="en-US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36067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95116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2CB58-A052-D5E6-68A1-3F013147C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991" y="219057"/>
            <a:ext cx="10990385" cy="800851"/>
          </a:xfrm>
        </p:spPr>
        <p:txBody>
          <a:bodyPr>
            <a:normAutofit/>
          </a:bodyPr>
          <a:lstStyle/>
          <a:p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Logging in to the DESE Security Portal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6D24D2-B23A-7E18-05C3-1A77A0F61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991" y="1310054"/>
            <a:ext cx="10990385" cy="4747845"/>
          </a:xfrm>
        </p:spPr>
        <p:txBody>
          <a:bodyPr>
            <a:normAutofit/>
          </a:bodyPr>
          <a:lstStyle/>
          <a:p>
            <a:pPr marL="457200" indent="-4572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 in to the Security Portal at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https://gateway.edu.state.ma.us/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FCE54AE-77A1-8031-776C-EC7D32A8A8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4453" y="1960981"/>
            <a:ext cx="8128972" cy="4387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4071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2CB58-A052-D5E6-68A1-3F013147C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991" y="219057"/>
            <a:ext cx="10990385" cy="800851"/>
          </a:xfrm>
        </p:spPr>
        <p:txBody>
          <a:bodyPr>
            <a:normAutofit/>
          </a:bodyPr>
          <a:lstStyle/>
          <a:p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Logistics for This Session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6D24D2-B23A-7E18-05C3-1A77A0F61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991" y="1189738"/>
            <a:ext cx="11192609" cy="4873132"/>
          </a:xfrm>
        </p:spPr>
        <p:txBody>
          <a:bodyPr>
            <a:normAutofit/>
          </a:bodyPr>
          <a:lstStyle/>
          <a:p>
            <a:pPr marL="457200" indent="-457200">
              <a:buClrTx/>
              <a:buFont typeface="Arial" panose="020B0604020202020204" pitchFamily="34" charset="0"/>
              <a:buChar char="•"/>
            </a:pPr>
            <a:r>
              <a:rPr lang="en-US">
                <a:solidFill>
                  <a:srgbClr val="10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the Q&amp;A feature to ask a question.  </a:t>
            </a:r>
          </a:p>
          <a:p>
            <a:pPr marL="800100" lvl="1" indent="-342900">
              <a:buClrTx/>
              <a:buFont typeface="Arial" panose="020B0604020202020204" pitchFamily="34" charset="0"/>
              <a:buChar char="•"/>
            </a:pPr>
            <a:r>
              <a:rPr lang="en-US">
                <a:solidFill>
                  <a:srgbClr val="10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will answer some questions aloud at specified times during this training session, and we will email the Q&amp;A afterwards.</a:t>
            </a:r>
          </a:p>
          <a:p>
            <a:pPr marL="800100" lvl="1" indent="-342900">
              <a:buClrTx/>
              <a:buFont typeface="Arial" panose="020B0604020202020204" pitchFamily="34" charset="0"/>
              <a:buChar char="•"/>
            </a:pPr>
            <a:r>
              <a:rPr lang="en-US">
                <a:solidFill>
                  <a:srgbClr val="10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 your questions anytime, but we may not answer them in real time as some questions may be covered during the presentation. </a:t>
            </a:r>
          </a:p>
          <a:p>
            <a:pPr marL="800100" lvl="1" indent="-342900">
              <a:buClrTx/>
              <a:buFont typeface="Arial" panose="020B0604020202020204" pitchFamily="34" charset="0"/>
              <a:buChar char="•"/>
            </a:pPr>
            <a:r>
              <a:rPr lang="en-US">
                <a:solidFill>
                  <a:srgbClr val="10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the thumbs-up icon to “upvote” someone else’s question. </a:t>
            </a:r>
          </a:p>
          <a:p>
            <a:pPr marL="800100" lvl="1" indent="-342900">
              <a:buClrTx/>
              <a:buFont typeface="Arial" panose="020B0604020202020204" pitchFamily="34" charset="0"/>
              <a:buChar char="•"/>
            </a:pPr>
            <a:r>
              <a:rPr lang="en-US">
                <a:solidFill>
                  <a:srgbClr val="10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Email student-specific questions to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mcas@mass.gov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>
                <a:solidFill>
                  <a:srgbClr val="10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instead of asking here. </a:t>
            </a:r>
          </a:p>
          <a:p>
            <a:pPr marL="457200" indent="-457200">
              <a:buClrTx/>
              <a:buFont typeface="Arial" panose="020B0604020202020204" pitchFamily="34" charset="0"/>
              <a:buChar char="•"/>
            </a:pPr>
            <a:r>
              <a:rPr lang="en-US">
                <a:solidFill>
                  <a:srgbClr val="10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session is being recorded and will be available in about a week in the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MCAS Resource Center</a:t>
            </a:r>
            <a:r>
              <a:rPr lang="en-US">
                <a:solidFill>
                  <a:srgbClr val="10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along with the slides.</a:t>
            </a:r>
          </a:p>
          <a:p>
            <a:pPr marL="457200" indent="-457200">
              <a:buClrTx/>
              <a:buFont typeface="Arial" panose="020B0604020202020204" pitchFamily="34" charset="0"/>
              <a:buChar char="•"/>
            </a:pPr>
            <a:r>
              <a:rPr lang="en-US">
                <a:solidFill>
                  <a:srgbClr val="10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Closed captioning has been enabled for participants who need it.</a:t>
            </a:r>
          </a:p>
          <a:p>
            <a:pPr marL="457200" indent="-457200">
              <a:buClrTx/>
              <a:buFont typeface="Arial" panose="020B0604020202020204" pitchFamily="34" charset="0"/>
              <a:buChar char="•"/>
            </a:pPr>
            <a:r>
              <a:rPr lang="en-US">
                <a:solidFill>
                  <a:srgbClr val="10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session is being interpreted into ASL. Our interpreting team will be onscreen with the presenters.  </a:t>
            </a:r>
          </a:p>
        </p:txBody>
      </p:sp>
    </p:spTree>
    <p:extLst>
      <p:ext uri="{BB962C8B-B14F-4D97-AF65-F5344CB8AC3E}">
        <p14:creationId xmlns:p14="http://schemas.microsoft.com/office/powerpoint/2010/main" val="32734599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2CB58-A052-D5E6-68A1-3F013147C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991" y="230528"/>
            <a:ext cx="11412500" cy="800851"/>
          </a:xfrm>
        </p:spPr>
        <p:txBody>
          <a:bodyPr>
            <a:noAutofit/>
          </a:bodyPr>
          <a:lstStyle/>
          <a:p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Accessing </a:t>
            </a:r>
            <a:r>
              <a:rPr lang="en-US" sz="4000" err="1">
                <a:latin typeface="Arial" panose="020B0604020202020204" pitchFamily="34" charset="0"/>
                <a:cs typeface="Arial" panose="020B0604020202020204" pitchFamily="34" charset="0"/>
              </a:rPr>
              <a:t>DropBox</a:t>
            </a: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 Central in the Security Portal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6D24D2-B23A-7E18-05C3-1A77A0F61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991" y="1310054"/>
            <a:ext cx="10990385" cy="474784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800">
                <a:solidFill>
                  <a:srgbClr val="000000"/>
                </a:solidFill>
                <a:latin typeface="Arial"/>
                <a:cs typeface="Arial"/>
              </a:rPr>
              <a:t>Enter your </a:t>
            </a:r>
            <a:r>
              <a:rPr lang="en-US" sz="2800" b="1">
                <a:solidFill>
                  <a:srgbClr val="000000"/>
                </a:solidFill>
                <a:latin typeface="Arial"/>
                <a:cs typeface="Arial"/>
              </a:rPr>
              <a:t>username </a:t>
            </a:r>
            <a:r>
              <a:rPr lang="en-US" sz="2800">
                <a:solidFill>
                  <a:srgbClr val="000000"/>
                </a:solidFill>
                <a:latin typeface="Arial"/>
                <a:cs typeface="Arial"/>
              </a:rPr>
              <a:t>and </a:t>
            </a:r>
            <a:r>
              <a:rPr lang="en-US" sz="2800" b="1">
                <a:solidFill>
                  <a:srgbClr val="000000"/>
                </a:solidFill>
                <a:latin typeface="Arial"/>
                <a:cs typeface="Arial"/>
              </a:rPr>
              <a:t>password</a:t>
            </a:r>
            <a:r>
              <a:rPr lang="en-US" sz="2800">
                <a:solidFill>
                  <a:srgbClr val="000000"/>
                </a:solidFill>
                <a:latin typeface="Arial"/>
                <a:cs typeface="Arial"/>
              </a:rPr>
              <a:t>.</a:t>
            </a:r>
          </a:p>
          <a:p>
            <a:pPr marL="457200" indent="-4572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800">
                <a:solidFill>
                  <a:srgbClr val="000000"/>
                </a:solidFill>
                <a:latin typeface="Arial"/>
                <a:cs typeface="Arial"/>
              </a:rPr>
              <a:t>You will then see an </a:t>
            </a:r>
            <a:r>
              <a:rPr lang="en-US" sz="2800" b="1">
                <a:solidFill>
                  <a:srgbClr val="000000"/>
                </a:solidFill>
                <a:latin typeface="Arial"/>
                <a:cs typeface="Arial"/>
              </a:rPr>
              <a:t>Application List</a:t>
            </a:r>
            <a:r>
              <a:rPr lang="en-US" sz="2800">
                <a:solidFill>
                  <a:srgbClr val="000000"/>
                </a:solidFill>
                <a:latin typeface="Arial"/>
                <a:cs typeface="Arial"/>
              </a:rPr>
              <a:t>.</a:t>
            </a:r>
          </a:p>
          <a:p>
            <a:pPr marL="457200" indent="-4572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800">
                <a:solidFill>
                  <a:srgbClr val="000000"/>
                </a:solidFill>
                <a:latin typeface="Arial"/>
                <a:cs typeface="Arial"/>
              </a:rPr>
              <a:t>Select </a:t>
            </a:r>
            <a:r>
              <a:rPr lang="en-US" sz="2800" b="1" err="1">
                <a:solidFill>
                  <a:srgbClr val="000000"/>
                </a:solidFill>
                <a:latin typeface="Arial"/>
                <a:cs typeface="Arial"/>
              </a:rPr>
              <a:t>DropBox</a:t>
            </a:r>
            <a:r>
              <a:rPr lang="en-US" sz="2800" b="1">
                <a:solidFill>
                  <a:srgbClr val="000000"/>
                </a:solidFill>
                <a:latin typeface="Arial"/>
                <a:cs typeface="Arial"/>
              </a:rPr>
              <a:t> Central.</a:t>
            </a:r>
          </a:p>
          <a:p>
            <a:pPr marL="457200" indent="-4572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800">
                <a:solidFill>
                  <a:srgbClr val="000000"/>
                </a:solidFill>
                <a:latin typeface="Arial"/>
                <a:cs typeface="Arial"/>
              </a:rPr>
              <a:t>Select </a:t>
            </a:r>
            <a:r>
              <a:rPr lang="en-US" sz="2800" b="1">
                <a:solidFill>
                  <a:srgbClr val="000000"/>
                </a:solidFill>
                <a:latin typeface="Arial"/>
                <a:cs typeface="Arial"/>
              </a:rPr>
              <a:t>MCAS </a:t>
            </a:r>
            <a:r>
              <a:rPr lang="en-US" b="1">
                <a:solidFill>
                  <a:srgbClr val="000000"/>
                </a:solidFill>
                <a:latin typeface="Arial"/>
                <a:cs typeface="Arial"/>
              </a:rPr>
              <a:t>2025</a:t>
            </a:r>
            <a:r>
              <a:rPr lang="en-US" sz="2800" b="1">
                <a:solidFill>
                  <a:srgbClr val="000000"/>
                </a:solidFill>
                <a:latin typeface="Arial"/>
                <a:cs typeface="Arial"/>
              </a:rPr>
              <a:t> Data. </a:t>
            </a:r>
          </a:p>
          <a:p>
            <a:pPr marL="457200" indent="-4572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800">
                <a:solidFill>
                  <a:srgbClr val="000000"/>
                </a:solidFill>
                <a:latin typeface="Arial"/>
                <a:cs typeface="Arial"/>
              </a:rPr>
              <a:t>Click </a:t>
            </a:r>
            <a:r>
              <a:rPr lang="en-US" b="1" err="1">
                <a:solidFill>
                  <a:srgbClr val="000000"/>
                </a:solidFill>
                <a:latin typeface="Arial"/>
                <a:cs typeface="Arial"/>
              </a:rPr>
              <a:t>OutBox</a:t>
            </a:r>
            <a:r>
              <a:rPr lang="en-US" sz="2800" b="1">
                <a:solidFill>
                  <a:srgbClr val="000000"/>
                </a:solidFill>
                <a:latin typeface="Arial"/>
                <a:cs typeface="Arial"/>
              </a:rPr>
              <a:t>. </a:t>
            </a:r>
            <a:endParaRPr lang="en-US" sz="2800">
              <a:solidFill>
                <a:srgbClr val="000000"/>
              </a:solidFill>
              <a:latin typeface="Arial"/>
              <a:cs typeface="Arial"/>
            </a:endParaRPr>
          </a:p>
          <a:p>
            <a:endParaRPr lang="en-US"/>
          </a:p>
        </p:txBody>
      </p:sp>
      <p:pic>
        <p:nvPicPr>
          <p:cNvPr id="7" name="Picture 6" descr="Image displays Dropbox in Security Portal">
            <a:extLst>
              <a:ext uri="{FF2B5EF4-FFF2-40B4-BE49-F238E27FC236}">
                <a16:creationId xmlns:a16="http://schemas.microsoft.com/office/drawing/2014/main" id="{C5C1CBC7-D539-4BEE-BFF4-CA9F9E1778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7468" y="3434257"/>
            <a:ext cx="2127996" cy="2839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C9AF384-AFB1-F564-E56A-9AD9439B83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3358" y="2340504"/>
            <a:ext cx="6024034" cy="441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9396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2CB58-A052-D5E6-68A1-3F013147C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991" y="153294"/>
            <a:ext cx="10990385" cy="800851"/>
          </a:xfrm>
        </p:spPr>
        <p:txBody>
          <a:bodyPr>
            <a:normAutofit/>
          </a:bodyPr>
          <a:lstStyle/>
          <a:p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Frequently Asked Questions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6D24D2-B23A-7E18-05C3-1A77A0F61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991" y="1310054"/>
            <a:ext cx="11386375" cy="499422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8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if a student doesn’t have a SASID?</a:t>
            </a:r>
          </a:p>
          <a:p>
            <a:pPr marL="914400" lvl="1" indent="-4572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Search for claimed students in Edwin Analytics Student Profile Report (PR600).</a:t>
            </a:r>
          </a:p>
          <a:p>
            <a:pPr marL="914400" lvl="1" indent="-4572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not found in PR600, call your district SIMS contact to create a new SASID, or locate the student’s existing SASID from the prior school, if applicable. </a:t>
            </a:r>
          </a:p>
          <a:p>
            <a:pPr marL="914400" lvl="1" indent="-4572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do not have a student’s SASID by the file import deadline, assign a “fake” 10-digit SASID starting with “8” (instead of “10”). Update the SASID in the MCAS Portal as soon as you receive the actual SASID.</a:t>
            </a:r>
          </a:p>
          <a:p>
            <a:pPr marL="914400" lvl="1" indent="-4572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SASIDs cannot be newly assigned for students 22 years of age or older.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8833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2CB58-A052-D5E6-68A1-3F013147C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991" y="219057"/>
            <a:ext cx="10990385" cy="800851"/>
          </a:xfrm>
        </p:spPr>
        <p:txBody>
          <a:bodyPr>
            <a:normAutofit/>
          </a:bodyPr>
          <a:lstStyle/>
          <a:p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Demonstrations: Tasks before Importing the File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6D24D2-B23A-7E18-05C3-1A77A0F61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991" y="1310054"/>
            <a:ext cx="10990385" cy="4747845"/>
          </a:xfrm>
        </p:spPr>
        <p:txBody>
          <a:bodyPr>
            <a:normAutofit/>
          </a:bodyPr>
          <a:lstStyle/>
          <a:p>
            <a:pPr marL="457200" indent="-4572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Locating the MCAS Student Registration Guide </a:t>
            </a:r>
          </a:p>
          <a:p>
            <a:pPr marL="457200" indent="-4572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Opening the .CSV file downloaded from </a:t>
            </a:r>
            <a:r>
              <a:rPr lang="en-US" sz="280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DropBox</a:t>
            </a:r>
            <a:r>
              <a:rPr lang="en-US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Central</a:t>
            </a:r>
          </a:p>
          <a:p>
            <a:pPr marL="457200" indent="-4572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Adding/removing rows for students who will or will not participate</a:t>
            </a:r>
          </a:p>
          <a:p>
            <a:pPr marL="457200" indent="-4572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Adding test codes for High School Science</a:t>
            </a:r>
            <a:endParaRPr lang="en-US" sz="28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Updating a student’s accommodations</a:t>
            </a:r>
          </a:p>
          <a:p>
            <a:pPr marL="457200" indent="-4572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Saving the .CSV file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9207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2CB58-A052-D5E6-68A1-3F013147C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991" y="399675"/>
            <a:ext cx="10990385" cy="800851"/>
          </a:xfrm>
        </p:spPr>
        <p:txBody>
          <a:bodyPr>
            <a:normAutofit fontScale="90000"/>
          </a:bodyPr>
          <a:lstStyle/>
          <a:p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Student Registration Initial Import – Step A: Prepare the File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6D24D2-B23A-7E18-05C3-1A77A0F61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991" y="1310054"/>
            <a:ext cx="10990385" cy="4747845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lnSpc>
                <a:spcPct val="100000"/>
              </a:lnSpc>
              <a:buClr>
                <a:srgbClr val="000000"/>
              </a:buClr>
              <a:buFont typeface="+mj-lt"/>
              <a:buAutoNum type="arabicPeriod"/>
            </a:pPr>
            <a:r>
              <a: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 in to the Security Portal (</a:t>
            </a:r>
            <a:r>
              <a:rPr lang="en-US">
                <a:solidFill>
                  <a:srgbClr val="0563C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https://gateway.edu.state.ma.us</a:t>
            </a:r>
            <a:r>
              <a: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to find the .CSV file posted in </a:t>
            </a:r>
            <a:r>
              <a:rPr lang="en-US" b="1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DropBox</a:t>
            </a:r>
            <a:r>
              <a:rPr lang="en-US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Central</a:t>
            </a:r>
            <a:r>
              <a: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the </a:t>
            </a:r>
            <a:r>
              <a:rPr lang="en-US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MCAS 2025 folder</a:t>
            </a:r>
            <a:r>
              <a: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371600" lvl="2" indent="-457200">
              <a:buClr>
                <a:srgbClr val="000000"/>
              </a:buClr>
              <a:buFont typeface="+mj-lt"/>
              <a:buAutoNum type="arabicPeriod"/>
            </a:pPr>
            <a:r>
              <a:rPr lang="en-US"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District and school files are available the same day that the Student Registration window opens.</a:t>
            </a:r>
          </a:p>
          <a:p>
            <a:pPr marL="1371600" lvl="2" indent="-457200">
              <a:buClr>
                <a:srgbClr val="000000"/>
              </a:buClr>
              <a:buFont typeface="+mj-lt"/>
              <a:buAutoNum type="arabicPeriod"/>
            </a:pPr>
            <a:r>
              <a:rPr lang="en-US" sz="2400">
                <a:solidFill>
                  <a:srgbClr val="000000"/>
                </a:solidFill>
                <a:latin typeface="Arial"/>
                <a:cs typeface="Arial"/>
              </a:rPr>
              <a:t>Your spreadsheet program may prompt you to "remove leading zeroes" when opening the file. Always select "No."</a:t>
            </a:r>
            <a:endParaRPr lang="en-US" sz="22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Clr>
                <a:srgbClr val="000000"/>
              </a:buClr>
              <a:buFont typeface="+mj-lt"/>
              <a:buAutoNum type="arabicPeriod"/>
            </a:pPr>
            <a:r>
              <a: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Delete rows of students who will not participate; add rows for new students who will participate. </a:t>
            </a:r>
          </a:p>
          <a:p>
            <a:pPr marL="514350" indent="-514350">
              <a:buClr>
                <a:srgbClr val="000000"/>
              </a:buClr>
              <a:buFont typeface="+mj-lt"/>
              <a:buAutoNum type="arabicPeriod"/>
            </a:pPr>
            <a:r>
              <a:rPr lang="en-US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Update any accommodations, as needed.</a:t>
            </a:r>
          </a:p>
          <a:p>
            <a:pPr marL="514350" indent="-514350">
              <a:buClr>
                <a:srgbClr val="000000"/>
              </a:buClr>
              <a:buFont typeface="+mj-lt"/>
              <a:buAutoNum type="arabicPeriod"/>
            </a:pPr>
            <a:r>
              <a:rPr lang="en-US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(High </a:t>
            </a:r>
            <a:r>
              <a: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 Science Only</a:t>
            </a:r>
            <a:r>
              <a:rPr lang="en-US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Add test codes for the high school science subject test.</a:t>
            </a:r>
          </a:p>
          <a:p>
            <a:pPr marL="514350" indent="-514350">
              <a:buClr>
                <a:srgbClr val="000000"/>
              </a:buClr>
              <a:buFont typeface="+mj-lt"/>
              <a:buAutoNum type="arabicPeriod"/>
            </a:pPr>
            <a:r>
              <a: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Save the updated file as a .CSV file.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7562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8E679-A98C-2D9C-853E-5117E6F1F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751" y="2288346"/>
            <a:ext cx="10515600" cy="1093686"/>
          </a:xfrm>
        </p:spPr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Questions and Answers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326964-E185-D2F2-DC87-3E4E8CBA9989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1190368" y="3277155"/>
            <a:ext cx="6915705" cy="823326"/>
          </a:xfrm>
        </p:spPr>
        <p:txBody>
          <a:bodyPr/>
          <a:lstStyle/>
          <a:p>
            <a:pPr marL="0" indent="0">
              <a:buNone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Use the “Q&amp;A” feature to ask questions. </a:t>
            </a:r>
          </a:p>
        </p:txBody>
      </p:sp>
      <p:pic>
        <p:nvPicPr>
          <p:cNvPr id="6" name="Picture 5" descr="welcome screen">
            <a:extLst>
              <a:ext uri="{FF2B5EF4-FFF2-40B4-BE49-F238E27FC236}">
                <a16:creationId xmlns:a16="http://schemas.microsoft.com/office/drawing/2014/main" id="{334314B7-9A7A-4CA3-A616-00FC21CDC8C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073" y="3610936"/>
            <a:ext cx="3603678" cy="218663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8" name="Picture 7" descr="Image displays Q &amp; A">
            <a:extLst>
              <a:ext uri="{FF2B5EF4-FFF2-40B4-BE49-F238E27FC236}">
                <a16:creationId xmlns:a16="http://schemas.microsoft.com/office/drawing/2014/main" id="{83FD7DEC-23CD-43F4-9881-CE1F7DD19B2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3527" y="1860490"/>
            <a:ext cx="1650040" cy="1005087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16A770BD-2E9E-4F23-9245-E6CC0706D1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105355" y="1924773"/>
            <a:ext cx="1003300" cy="958850"/>
          </a:xfrm>
          <a:prstGeom prst="ellipse">
            <a:avLst/>
          </a:prstGeom>
          <a:noFill/>
          <a:ln w="57150">
            <a:solidFill>
              <a:srgbClr val="E385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1350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35052-0EA0-2950-9C7D-EF204FCBC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4. Steps for Completing the Initial Import</a:t>
            </a:r>
          </a:p>
        </p:txBody>
      </p:sp>
    </p:spTree>
    <p:extLst>
      <p:ext uri="{BB962C8B-B14F-4D97-AF65-F5344CB8AC3E}">
        <p14:creationId xmlns:p14="http://schemas.microsoft.com/office/powerpoint/2010/main" val="68546062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B5CB86-F8B4-2A4F-A2EA-46F52691FC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430DC7-D9A2-E6B7-1FC8-753FB1CF5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991" y="151481"/>
            <a:ext cx="10990385" cy="800851"/>
          </a:xfrm>
        </p:spPr>
        <p:txBody>
          <a:bodyPr>
            <a:normAutofit fontScale="90000"/>
          </a:bodyPr>
          <a:lstStyle/>
          <a:p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Overview of Steps to Complete Student Registration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C3B878-4378-DEE4-E464-80EAF70326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991" y="1310054"/>
            <a:ext cx="11185235" cy="474784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buClr>
                <a:srgbClr val="000000"/>
              </a:buClr>
              <a:buFont typeface="+mj-lt"/>
              <a:buAutoNum type="arabicPeriod"/>
            </a:pPr>
            <a:r>
              <a:rPr lang="en-US" sz="2400">
                <a:solidFill>
                  <a:srgbClr val="000000"/>
                </a:solidFill>
                <a:latin typeface="Arial"/>
                <a:cs typeface="Arial"/>
              </a:rPr>
              <a:t>Download the .CSV file prepared by DESE from </a:t>
            </a:r>
            <a:r>
              <a:rPr lang="en-US" sz="2400" err="1">
                <a:solidFill>
                  <a:srgbClr val="000000"/>
                </a:solidFill>
                <a:latin typeface="Arial"/>
                <a:cs typeface="Arial"/>
              </a:rPr>
              <a:t>DropBox</a:t>
            </a:r>
            <a:r>
              <a:rPr lang="en-US" sz="2400">
                <a:solidFill>
                  <a:srgbClr val="000000"/>
                </a:solidFill>
                <a:latin typeface="Arial"/>
                <a:cs typeface="Arial"/>
              </a:rPr>
              <a:t> Central in the DESE Security Portal (available on the first day of each Student Registration window). </a:t>
            </a:r>
          </a:p>
          <a:p>
            <a:pPr marL="514350" indent="-514350">
              <a:buClr>
                <a:srgbClr val="000000"/>
              </a:buClr>
              <a:buFont typeface="+mj-lt"/>
              <a:buAutoNum type="arabicPeriod"/>
            </a:pPr>
            <a:r>
              <a:rPr lang="en-US" sz="2400">
                <a:solidFill>
                  <a:srgbClr val="000000"/>
                </a:solidFill>
                <a:latin typeface="Arial"/>
                <a:cs typeface="Arial"/>
              </a:rPr>
              <a:t>Delete students from the file who are no longer enrolled in your school, and add rows for students who were not included in the file and will be testing. </a:t>
            </a:r>
          </a:p>
          <a:p>
            <a:pPr marL="514350" indent="-514350">
              <a:buClr>
                <a:srgbClr val="000000"/>
              </a:buClr>
              <a:buFont typeface="+mj-lt"/>
              <a:buAutoNum type="arabicPeriod"/>
            </a:pPr>
            <a:r>
              <a:rPr lang="en-US" sz="2400">
                <a:solidFill>
                  <a:srgbClr val="000000"/>
                </a:solidFill>
                <a:latin typeface="Arial"/>
                <a:cs typeface="Arial"/>
              </a:rPr>
              <a:t>Verify and update students’ accessibility features and accommodations.</a:t>
            </a:r>
          </a:p>
          <a:p>
            <a:pPr marL="514350" indent="-514350">
              <a:buClr>
                <a:srgbClr val="000000"/>
              </a:buClr>
              <a:buFont typeface="+mj-lt"/>
              <a:buAutoNum type="arabicPeriod"/>
            </a:pPr>
            <a:r>
              <a:rPr lang="en-US" sz="2400">
                <a:solidFill>
                  <a:srgbClr val="000000"/>
                </a:solidFill>
                <a:latin typeface="Arial"/>
                <a:cs typeface="Arial"/>
              </a:rPr>
              <a:t>Save as a .CSV file and import file into the MCAS Portal.</a:t>
            </a:r>
          </a:p>
          <a:p>
            <a:pPr marL="514350" indent="-514350">
              <a:buClr>
                <a:srgbClr val="000000"/>
              </a:buClr>
              <a:buFont typeface="+mj-lt"/>
              <a:buAutoNum type="arabicPeriod"/>
            </a:pPr>
            <a:r>
              <a:rPr lang="en-US" sz="2400">
                <a:solidFill>
                  <a:srgbClr val="000000"/>
                </a:solidFill>
                <a:latin typeface="Arial"/>
                <a:cs typeface="Arial"/>
              </a:rPr>
              <a:t>Resolve any errors that occur. </a:t>
            </a:r>
          </a:p>
          <a:p>
            <a:pPr marL="514350" indent="-514350">
              <a:buClr>
                <a:srgbClr val="000000"/>
              </a:buClr>
              <a:buFont typeface="+mj-lt"/>
              <a:buAutoNum type="arabicPeriod"/>
            </a:pPr>
            <a:r>
              <a:rPr lang="en-US" sz="2400">
                <a:solidFill>
                  <a:srgbClr val="000000"/>
                </a:solidFill>
                <a:latin typeface="Arial"/>
                <a:cs typeface="Arial"/>
              </a:rPr>
              <a:t>Update student information as needed, through file export/import process or through the user interface.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2C4F2DE-DF6B-FD26-0397-6945BF5D5E16}"/>
              </a:ext>
            </a:extLst>
          </p:cNvPr>
          <p:cNvSpPr/>
          <p:nvPr/>
        </p:nvSpPr>
        <p:spPr>
          <a:xfrm>
            <a:off x="360629" y="3683976"/>
            <a:ext cx="11365380" cy="86800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37174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0F83B5-5C40-450C-B8BA-AC7DF24FB06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22325" y="288925"/>
            <a:ext cx="11369675" cy="679450"/>
          </a:xfrm>
        </p:spPr>
        <p:txBody>
          <a:bodyPr/>
          <a:lstStyle/>
          <a:p>
            <a:r>
              <a:rPr lang="en-US" sz="4000">
                <a:solidFill>
                  <a:srgbClr val="3647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Demonstration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D69095-DC07-ECE6-C7B7-F4F7EEA1095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98952" y="968375"/>
            <a:ext cx="10594095" cy="5049837"/>
          </a:xfrm>
        </p:spPr>
        <p:txBody>
          <a:bodyPr/>
          <a:lstStyle/>
          <a:p>
            <a:pPr algn="l" rtl="0" fontAlgn="base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Initial file import</a:t>
            </a:r>
          </a:p>
          <a:p>
            <a:pPr algn="l" rtl="0" fontAlgn="base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Resolving errors</a:t>
            </a:r>
            <a:endParaRPr lang="en-US" sz="40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356701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8EFBAE-2914-908A-FE1F-8A22FB7540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4E67D-C7CA-F157-A889-6248344FE9D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22325" y="288925"/>
            <a:ext cx="11369675" cy="679450"/>
          </a:xfrm>
        </p:spPr>
        <p:txBody>
          <a:bodyPr/>
          <a:lstStyle/>
          <a:p>
            <a:r>
              <a:rPr lang="en-US" sz="4000">
                <a:solidFill>
                  <a:srgbClr val="3647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 Registration: Import the File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98C4D1-C9FB-A876-6AC3-314C62EEE57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97704" y="968375"/>
            <a:ext cx="4637344" cy="5049837"/>
          </a:xfrm>
        </p:spPr>
        <p:txBody>
          <a:bodyPr/>
          <a:lstStyle/>
          <a:p>
            <a:pPr marL="514350" indent="-514350" algn="l" rtl="0" fontAlgn="base">
              <a:buClr>
                <a:srgbClr val="000000"/>
              </a:buClr>
              <a:buFont typeface="+mj-lt"/>
              <a:buAutoNum type="arabicPeriod"/>
            </a:pPr>
            <a:r>
              <a:rPr lang="en-US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MCAS Portal, select </a:t>
            </a:r>
            <a:r>
              <a:rPr lang="en-US" sz="28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Administration</a:t>
            </a:r>
            <a:r>
              <a:rPr lang="en-US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then </a:t>
            </a:r>
            <a:r>
              <a:rPr lang="en-US" sz="28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 Registration</a:t>
            </a:r>
            <a:r>
              <a:rPr lang="en-US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14350" indent="-514350" algn="l" rtl="0" fontAlgn="base">
              <a:buClr>
                <a:srgbClr val="000000"/>
              </a:buClr>
              <a:buFont typeface="+mj-lt"/>
              <a:buAutoNum type="arabicPeriod"/>
            </a:pPr>
            <a:r>
              <a:rPr lang="en-US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 </a:t>
            </a:r>
            <a:r>
              <a:rPr lang="en-US" sz="28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Choose File </a:t>
            </a:r>
            <a:r>
              <a:rPr lang="en-US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select the previously saved file on your computer.</a:t>
            </a:r>
          </a:p>
          <a:p>
            <a:pPr marL="514350" indent="-514350" algn="l" rtl="0" fontAlgn="base">
              <a:buClr>
                <a:srgbClr val="000000"/>
              </a:buClr>
              <a:buFont typeface="+mj-lt"/>
              <a:buAutoNum type="arabicPeriod"/>
            </a:pPr>
            <a:r>
              <a:rPr lang="en-US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 </a:t>
            </a:r>
            <a:r>
              <a:rPr lang="en-US" sz="28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Upload</a:t>
            </a:r>
            <a:r>
              <a:rPr lang="en-US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14350" indent="-514350" algn="l" rtl="0" fontAlgn="base">
              <a:buClr>
                <a:srgbClr val="000000"/>
              </a:buClr>
              <a:buFont typeface="+mj-lt"/>
              <a:buAutoNum type="arabicPeriod"/>
            </a:pPr>
            <a:r>
              <a:rPr lang="en-US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Confirm that all records have been successfully imported.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904168-859C-0F5D-0D47-4F6F575A15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176"/>
          <a:stretch/>
        </p:blipFill>
        <p:spPr>
          <a:xfrm>
            <a:off x="4913103" y="1282739"/>
            <a:ext cx="7200841" cy="2443163"/>
          </a:xfrm>
          <a:prstGeom prst="rect">
            <a:avLst/>
          </a:prstGeom>
        </p:spPr>
      </p:pic>
      <p:pic>
        <p:nvPicPr>
          <p:cNvPr id="9" name="Picture 8" descr="A screenshot of a computer&#10;&#10;Description automatically generated">
            <a:extLst>
              <a:ext uri="{FF2B5EF4-FFF2-40B4-BE49-F238E27FC236}">
                <a16:creationId xmlns:a16="http://schemas.microsoft.com/office/drawing/2014/main" id="{67F50D33-A9F5-1A59-58AC-35DBC1F045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130" y="4182701"/>
            <a:ext cx="7302869" cy="2215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29043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1FF12D-E587-18C0-AEB7-6437BF6999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745D6-A736-EDDB-0F97-482CC600151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09134" y="104775"/>
            <a:ext cx="11369675" cy="679450"/>
          </a:xfrm>
        </p:spPr>
        <p:txBody>
          <a:bodyPr/>
          <a:lstStyle/>
          <a:p>
            <a:r>
              <a:rPr lang="en-US" sz="4000">
                <a:solidFill>
                  <a:srgbClr val="3647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Initial File Import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0DDED-81B1-AFFE-4C45-6F55499AA97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09134" y="784225"/>
            <a:ext cx="11164447" cy="5049837"/>
          </a:xfrm>
        </p:spPr>
        <p:txBody>
          <a:bodyPr/>
          <a:lstStyle/>
          <a:p>
            <a:pPr fontAlgn="base">
              <a:buClr>
                <a:srgbClr val="000000"/>
              </a:buClr>
            </a:pPr>
            <a:r>
              <a:rPr lang="en-US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Once the file has been uploaded, the processing may take approximately 5–10  minutes depending on the size of the Student Registration file. The file status will be “</a:t>
            </a:r>
            <a:r>
              <a:rPr lang="en-US" sz="28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Pending</a:t>
            </a:r>
            <a:r>
              <a:rPr lang="en-US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until the file is processed. Users will need to refresh the page to see the updated status of the file. </a:t>
            </a:r>
          </a:p>
          <a:p>
            <a:pPr fontAlgn="base">
              <a:buClr>
                <a:srgbClr val="000000"/>
              </a:buClr>
            </a:pPr>
            <a:r>
              <a:rPr lang="en-US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Once the file is processed, the status will be updated to one of the following:</a:t>
            </a:r>
          </a:p>
          <a:p>
            <a:pPr lvl="1" fontAlgn="base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Processed</a:t>
            </a:r>
            <a:r>
              <a:rPr 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if there are no errors. If your file is “Processed”, there are no further steps to take. </a:t>
            </a:r>
          </a:p>
          <a:p>
            <a:pPr lvl="1" fontAlgn="base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Validation Errors</a:t>
            </a:r>
            <a:r>
              <a:rPr 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if there are errors. If your file has “Validation Errors”,  download the Validation Errors link for a list of errors to correct. </a:t>
            </a:r>
          </a:p>
          <a:p>
            <a:pPr lvl="1" fontAlgn="base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Error: Contact </a:t>
            </a:r>
            <a:r>
              <a:rPr lang="en-US" sz="2400" b="1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eMetric</a:t>
            </a:r>
            <a:r>
              <a:rPr 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pPr lvl="2" fontAlgn="base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your file receives the “Error: Contact </a:t>
            </a:r>
            <a:r>
              <a:rPr lang="en-US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eMetric</a:t>
            </a:r>
            <a:r>
              <a: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status, please contact the MCAS Service Center for support. </a:t>
            </a:r>
          </a:p>
        </p:txBody>
      </p:sp>
    </p:spTree>
    <p:extLst>
      <p:ext uri="{BB962C8B-B14F-4D97-AF65-F5344CB8AC3E}">
        <p14:creationId xmlns:p14="http://schemas.microsoft.com/office/powerpoint/2010/main" val="9905657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2CB58-A052-D5E6-68A1-3F013147C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991" y="219057"/>
            <a:ext cx="10990385" cy="800851"/>
          </a:xfrm>
        </p:spPr>
        <p:txBody>
          <a:bodyPr>
            <a:normAutofit/>
          </a:bodyPr>
          <a:lstStyle/>
          <a:p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Slides for This Session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6D24D2-B23A-7E18-05C3-1A77A0F61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991" y="1189738"/>
            <a:ext cx="11192609" cy="4873132"/>
          </a:xfrm>
        </p:spPr>
        <p:txBody>
          <a:bodyPr>
            <a:normAutofit/>
          </a:bodyPr>
          <a:lstStyle/>
          <a:p>
            <a:pPr marL="457200" indent="-457200">
              <a:buClrTx/>
              <a:buFont typeface="Arial" panose="020B0604020202020204" pitchFamily="34" charset="0"/>
              <a:buChar char="•"/>
            </a:pPr>
            <a:r>
              <a:rPr lang="en-US">
                <a:solidFill>
                  <a:srgbClr val="10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 were emailed to participants before this session from </a:t>
            </a:r>
            <a:r>
              <a:rPr lang="en-US">
                <a:solidFill>
                  <a:srgbClr val="101D35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MCASEvents@cognia.org</a:t>
            </a:r>
            <a:r>
              <a:rPr lang="en-US">
                <a:solidFill>
                  <a:srgbClr val="10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</a:p>
          <a:p>
            <a:pPr marL="457200" indent="-457200">
              <a:buClrTx/>
              <a:buFont typeface="Arial" panose="020B0604020202020204" pitchFamily="34" charset="0"/>
              <a:buChar char="•"/>
            </a:pPr>
            <a:r>
              <a:rPr lang="en-US">
                <a:solidFill>
                  <a:srgbClr val="10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 are now being posted in the chat.</a:t>
            </a:r>
          </a:p>
          <a:p>
            <a:pPr lvl="2" indent="-457200">
              <a:spcBef>
                <a:spcPts val="1000"/>
              </a:spcBef>
              <a:buClrTx/>
              <a:buFont typeface="Arial" panose="020B0604020202020204" pitchFamily="34" charset="0"/>
              <a:buChar char="•"/>
            </a:pPr>
            <a:r>
              <a:rPr lang="en-US" sz="2600">
                <a:solidFill>
                  <a:srgbClr val="10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cannot access the slides in the chat, ask in the Q&amp;A.</a:t>
            </a:r>
          </a:p>
          <a:p>
            <a:pPr marL="457200" indent="-457200">
              <a:buClrTx/>
              <a:buFont typeface="Arial" panose="020B0604020202020204" pitchFamily="34" charset="0"/>
              <a:buChar char="•"/>
            </a:pPr>
            <a:r>
              <a:rPr lang="en-US">
                <a:solidFill>
                  <a:srgbClr val="10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 the session, we will send the slides again to participants, and they will be posted in the MCAS Resource Center along with the recording. </a:t>
            </a:r>
          </a:p>
        </p:txBody>
      </p:sp>
    </p:spTree>
    <p:extLst>
      <p:ext uri="{BB962C8B-B14F-4D97-AF65-F5344CB8AC3E}">
        <p14:creationId xmlns:p14="http://schemas.microsoft.com/office/powerpoint/2010/main" val="401116622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B6361F-5906-891F-4DA7-885E0C8189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421E9-4CF6-5F18-5B3F-E74F6C04253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22325" y="288925"/>
            <a:ext cx="11369675" cy="679450"/>
          </a:xfrm>
        </p:spPr>
        <p:txBody>
          <a:bodyPr/>
          <a:lstStyle/>
          <a:p>
            <a:r>
              <a:rPr lang="en-US" sz="4000">
                <a:solidFill>
                  <a:srgbClr val="3647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Addressing File Errors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6E6388-EA8D-24BB-58B2-4EC639453E1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98952" y="968375"/>
            <a:ext cx="10594095" cy="5049837"/>
          </a:xfrm>
        </p:spPr>
        <p:txBody>
          <a:bodyPr/>
          <a:lstStyle/>
          <a:p>
            <a:pPr algn="l" rtl="0" fontAlgn="base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your file returns the status of “Validation Error”, click the link for Validation Error to view a list of errors for each record in the file. </a:t>
            </a:r>
          </a:p>
          <a:p>
            <a:pPr algn="l" rtl="0" fontAlgn="base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the Data Definitions File, address each error in the file by updating the Validation Error file or the initial Student Registration file.</a:t>
            </a:r>
          </a:p>
          <a:p>
            <a:pPr algn="l" rtl="0" fontAlgn="base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Save the new file once all errors have been addressed. </a:t>
            </a:r>
          </a:p>
          <a:p>
            <a:pPr algn="l" rtl="0" fontAlgn="base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Upload the updated file to the MCAS Portal.  </a:t>
            </a:r>
            <a:endParaRPr lang="en-US" sz="40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 descr="A screenshot of a computer&#10;&#10;Description automatically generated">
            <a:extLst>
              <a:ext uri="{FF2B5EF4-FFF2-40B4-BE49-F238E27FC236}">
                <a16:creationId xmlns:a16="http://schemas.microsoft.com/office/drawing/2014/main" id="{4BC23345-596D-BEBD-AAA7-60035551D7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93"/>
          <a:stretch/>
        </p:blipFill>
        <p:spPr>
          <a:xfrm>
            <a:off x="4532953" y="4546678"/>
            <a:ext cx="7045894" cy="2150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61826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4A0445D-05FE-4811-D2CF-64971F71E86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34154" y="144164"/>
            <a:ext cx="10515600" cy="1042988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3647B6"/>
                </a:solidFill>
              </a:rPr>
              <a:t>Important Notes 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6862E6F-ED2C-C267-1D89-BCA76718A62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12775" y="1346200"/>
            <a:ext cx="10588625" cy="5080000"/>
          </a:xfrm>
        </p:spPr>
        <p:txBody>
          <a:bodyPr>
            <a:normAutofit/>
          </a:bodyPr>
          <a:lstStyle/>
          <a:p>
            <a:r>
              <a:rPr lang="en-US" dirty="0"/>
              <a:t>Schools and districts can upload up to 75,000 student records in one Student Registration file. </a:t>
            </a:r>
          </a:p>
          <a:p>
            <a:r>
              <a:rPr lang="en-US" dirty="0"/>
              <a:t>DESE recommends leaving column K (Class name) blank during the initial import</a:t>
            </a:r>
            <a:r>
              <a:rPr lang="en-US"/>
              <a:t>. </a:t>
            </a:r>
          </a:p>
          <a:p>
            <a:pPr lvl="1"/>
            <a:r>
              <a:rPr lang="en-US" dirty="0"/>
              <a:t>Schools can export the file, add Class names, and reimport the file approximately two weeks prior to testing. 	</a:t>
            </a:r>
          </a:p>
          <a:p>
            <a:pPr lvl="1"/>
            <a:r>
              <a:rPr lang="en-US" dirty="0"/>
              <a:t>Additional guidance on creating classes will be shared soon. </a:t>
            </a:r>
          </a:p>
          <a:p>
            <a:r>
              <a:rPr lang="en-US" dirty="0"/>
              <a:t>After Student Registration and prior to testing, it is recommended to export all of your student registration information to verify accuracy.</a:t>
            </a:r>
          </a:p>
          <a:p>
            <a:pPr lvl="1"/>
            <a:r>
              <a:rPr lang="en-US" dirty="0"/>
              <a:t>This can be done using the Export Students button on the Student Registration page in the MCAS Portal.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058350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77B2A9-AE02-9E6B-2082-F41ACC5E94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DE63560-CC27-E65D-9C48-E1FABD78632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34154" y="144164"/>
            <a:ext cx="10515600" cy="1042988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3647B6"/>
                </a:solidFill>
              </a:rPr>
              <a:t>Important Reminders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5041166-381E-252F-8A64-6A442F13072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12775" y="1346200"/>
            <a:ext cx="11579225" cy="5080000"/>
          </a:xfrm>
        </p:spPr>
        <p:txBody>
          <a:bodyPr>
            <a:normAutofit fontScale="77500" lnSpcReduction="20000"/>
          </a:bodyPr>
          <a:lstStyle/>
          <a:p>
            <a:r>
              <a:rPr lang="en-US" sz="3200"/>
              <a:t>For operational testing, confirm you are in the </a:t>
            </a:r>
            <a:r>
              <a:rPr lang="en-US" sz="3200">
                <a:hlinkClick r:id="rId2"/>
              </a:rPr>
              <a:t>MCAS Portal</a:t>
            </a:r>
            <a:r>
              <a:rPr lang="en-US" sz="3200"/>
              <a:t> and not the </a:t>
            </a:r>
            <a:r>
              <a:rPr lang="en-US" sz="3200">
                <a:hlinkClick r:id="rId3"/>
              </a:rPr>
              <a:t>MCAS Training Site</a:t>
            </a:r>
            <a:r>
              <a:rPr lang="en-US" sz="3200"/>
              <a:t>. </a:t>
            </a:r>
          </a:p>
          <a:p>
            <a:r>
              <a:rPr lang="en-US" sz="3200"/>
              <a:t>School and district test coordinators and technology coordinators can import a Student Registration file.</a:t>
            </a:r>
          </a:p>
          <a:p>
            <a:pPr lvl="1"/>
            <a:r>
              <a:rPr lang="en-US" sz="2800"/>
              <a:t>Test administrators do not have permission to do so.</a:t>
            </a:r>
          </a:p>
          <a:p>
            <a:r>
              <a:rPr lang="en-US" sz="3200"/>
              <a:t>If columns are hidden or frozen, be sure to unhide and unfreeze them prior to import.</a:t>
            </a:r>
          </a:p>
          <a:p>
            <a:r>
              <a:rPr lang="en-US" sz="3200"/>
              <a:t>Do not make changes to the format of the file.</a:t>
            </a:r>
          </a:p>
          <a:p>
            <a:r>
              <a:rPr lang="en-US" sz="3200"/>
              <a:t>Do not add a title to the file using row 1 of the spreadsheet – this will cause an error during upload. </a:t>
            </a:r>
          </a:p>
          <a:p>
            <a:r>
              <a:rPr lang="en-US" sz="3200"/>
              <a:t>The Student Registration file import must be done by the initial deadlines for schools to receive an initial order of manuals and PBT tests and Student ID Labels. </a:t>
            </a:r>
          </a:p>
          <a:p>
            <a:pPr lvl="1"/>
            <a:r>
              <a:rPr lang="en-US" sz="2800"/>
              <a:t>Schools can update Student Registration (e.g., accommodations) but must </a:t>
            </a:r>
            <a:r>
              <a:rPr lang="en-US" sz="2800" b="1" i="1"/>
              <a:t>also</a:t>
            </a:r>
            <a:r>
              <a:rPr lang="en-US" sz="2800"/>
              <a:t> place an additional order for materials if needed.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5607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C9E595D-B290-4F97-8EB4-4C69E5CDB8B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260979" y="1173028"/>
            <a:ext cx="7670042" cy="95885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3200" kern="1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736600" indent="-2794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800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51000" indent="-2794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2000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116138" indent="-2873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2000" kern="1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3852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5998" b="0" i="0" u="none" strike="noStrike" kern="1200" cap="none" spc="0" normalizeH="0" baseline="0" noProof="0">
                <a:ln>
                  <a:noFill/>
                </a:ln>
                <a:solidFill>
                  <a:srgbClr val="3647B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Questions &amp; Answers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2132013"/>
            <a:ext cx="7391400" cy="3813175"/>
          </a:xfrm>
        </p:spPr>
        <p:txBody>
          <a:bodyPr anchor="ctr"/>
          <a:lstStyle/>
          <a:p>
            <a:pPr algn="ctr">
              <a:buNone/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Use the “Q&amp;A” feature </a:t>
            </a:r>
            <a:b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to ask questions. </a:t>
            </a:r>
          </a:p>
        </p:txBody>
      </p:sp>
      <p:grpSp>
        <p:nvGrpSpPr>
          <p:cNvPr id="10" name="Group 9" descr="Image displays Q and A icon">
            <a:extLst>
              <a:ext uri="{FF2B5EF4-FFF2-40B4-BE49-F238E27FC236}">
                <a16:creationId xmlns:a16="http://schemas.microsoft.com/office/drawing/2014/main" id="{56784EC9-8324-435D-9799-DC8C165EA41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/>
        </p:nvGrpSpPr>
        <p:grpSpPr>
          <a:xfrm>
            <a:off x="9306464" y="2288214"/>
            <a:ext cx="1351472" cy="958850"/>
            <a:chOff x="10086680" y="2047821"/>
            <a:chExt cx="1351472" cy="95885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4BCD13F-519A-48EB-A42B-56C854BB29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998" t="5303" r="69522" b="1165"/>
            <a:stretch/>
          </p:blipFill>
          <p:spPr>
            <a:xfrm>
              <a:off x="10086680" y="2172930"/>
              <a:ext cx="1351472" cy="724061"/>
            </a:xfrm>
            <a:prstGeom prst="rect">
              <a:avLst/>
            </a:prstGeom>
          </p:spPr>
        </p:pic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4EC109F-D28E-4E1D-BD27-6766324F65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0228483" y="2047821"/>
              <a:ext cx="1003300" cy="958850"/>
            </a:xfrm>
            <a:prstGeom prst="ellipse">
              <a:avLst/>
            </a:prstGeom>
            <a:noFill/>
            <a:ln w="57150">
              <a:solidFill>
                <a:srgbClr val="E385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E6220CA8-8518-4F6B-BA96-CDBBE13452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073" y="3610936"/>
            <a:ext cx="3603678" cy="218663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79807788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35052-0EA0-2950-9C7D-EF204FCBC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en-US" altLang="zh-CN" sz="6000">
                <a:latin typeface="Arial" panose="020B0604020202020204" pitchFamily="34" charset="0"/>
                <a:cs typeface="Arial" panose="020B0604020202020204" pitchFamily="34" charset="0"/>
              </a:rPr>
              <a:t>Steps after the Initial Import</a:t>
            </a:r>
            <a:br>
              <a:rPr lang="zh-CN" altLang="en-US" sz="6000">
                <a:solidFill>
                  <a:schemeClr val="accent1">
                    <a:lumMod val="50000"/>
                  </a:schemeClr>
                </a:solidFill>
              </a:rPr>
            </a:b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431336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AACE4C-F55A-259F-5251-2AF3A1340E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9D888-39A2-E060-C7D0-D2B528FD3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991" y="151481"/>
            <a:ext cx="10990385" cy="800851"/>
          </a:xfrm>
        </p:spPr>
        <p:txBody>
          <a:bodyPr>
            <a:normAutofit fontScale="90000"/>
          </a:bodyPr>
          <a:lstStyle/>
          <a:p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Overview of Steps to Complete Student Registration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B585E7-1AAE-35D3-F442-4B519D43FA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991" y="1310054"/>
            <a:ext cx="11185235" cy="4747845"/>
          </a:xfrm>
        </p:spPr>
        <p:txBody>
          <a:bodyPr>
            <a:normAutofit/>
          </a:bodyPr>
          <a:lstStyle/>
          <a:p>
            <a:pPr marL="514350" indent="-514350">
              <a:buClr>
                <a:srgbClr val="000000"/>
              </a:buClr>
              <a:buFont typeface="+mj-lt"/>
              <a:buAutoNum type="arabicPeriod"/>
            </a:pPr>
            <a:r>
              <a:rPr 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Download the .CSV file prepared by DESE from DropBox Central in the DESE Security Portal (available on the first day of each Student Registration window). </a:t>
            </a:r>
          </a:p>
          <a:p>
            <a:pPr marL="514350" indent="-514350">
              <a:buClr>
                <a:srgbClr val="000000"/>
              </a:buClr>
              <a:buFont typeface="+mj-lt"/>
              <a:buAutoNum type="arabicPeriod"/>
            </a:pPr>
            <a:r>
              <a:rPr 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Delete students from the file who are no longer enrolled in your school, and add rows for students who were not included in the file and will be testing. </a:t>
            </a:r>
          </a:p>
          <a:p>
            <a:pPr marL="514350" indent="-514350">
              <a:buClr>
                <a:srgbClr val="000000"/>
              </a:buClr>
              <a:buFont typeface="+mj-lt"/>
              <a:buAutoNum type="arabicPeriod"/>
            </a:pPr>
            <a:r>
              <a:rPr 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Verify and update students’ accessibility features and accommodations.</a:t>
            </a:r>
          </a:p>
          <a:p>
            <a:pPr marL="514350" indent="-514350">
              <a:buClr>
                <a:srgbClr val="000000"/>
              </a:buClr>
              <a:buFont typeface="+mj-lt"/>
              <a:buAutoNum type="arabicPeriod"/>
            </a:pPr>
            <a:r>
              <a:rPr 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Save as a .CSV file and import file into the MCAS Portal.</a:t>
            </a:r>
          </a:p>
          <a:p>
            <a:pPr marL="514350" indent="-514350">
              <a:buClr>
                <a:srgbClr val="000000"/>
              </a:buClr>
              <a:buFont typeface="+mj-lt"/>
              <a:buAutoNum type="arabicPeriod"/>
            </a:pPr>
            <a:r>
              <a:rPr 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Resolve any errors that occur. </a:t>
            </a:r>
          </a:p>
          <a:p>
            <a:pPr marL="514350" indent="-514350">
              <a:buClr>
                <a:srgbClr val="000000"/>
              </a:buClr>
              <a:buFont typeface="+mj-lt"/>
              <a:buAutoNum type="arabicPeriod"/>
            </a:pPr>
            <a:r>
              <a:rPr 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Update student information as needed, through file export/import process or through the user interface.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5EA36FA-E9F9-BDA2-67E5-2090E315566E}"/>
              </a:ext>
            </a:extLst>
          </p:cNvPr>
          <p:cNvSpPr/>
          <p:nvPr/>
        </p:nvSpPr>
        <p:spPr>
          <a:xfrm>
            <a:off x="375917" y="4564077"/>
            <a:ext cx="11420747" cy="80085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40709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2CB58-A052-D5E6-68A1-3F013147C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991" y="219057"/>
            <a:ext cx="10990385" cy="800851"/>
          </a:xfrm>
        </p:spPr>
        <p:txBody>
          <a:bodyPr>
            <a:normAutofit/>
          </a:bodyPr>
          <a:lstStyle/>
          <a:p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Update SIMS Data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6D24D2-B23A-7E18-05C3-1A77A0F61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991" y="1310054"/>
            <a:ext cx="10990385" cy="4747845"/>
          </a:xfrm>
        </p:spPr>
        <p:txBody>
          <a:bodyPr>
            <a:normAutofit/>
          </a:bodyPr>
          <a:lstStyle/>
          <a:p>
            <a:pPr marL="457200" lvl="0" indent="-4572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update any student demographic data in the MCAS Portal (SASID, spelling of student’s name, grade, DOB), you must also update student information in SIMS.</a:t>
            </a:r>
          </a:p>
          <a:p>
            <a:pPr marL="800100" lvl="1" indent="-3429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 the district’s SIMS contact. </a:t>
            </a:r>
          </a:p>
          <a:p>
            <a:pPr marL="800100" lvl="1" indent="-3429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find the contact for your district, go to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https://profiles.doe.mass.edu/search/search.aspx?leftNavId=11239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 “</a:t>
            </a:r>
            <a:r>
              <a: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SIMS Contact</a:t>
            </a:r>
            <a:r>
              <a:rPr 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the </a:t>
            </a:r>
            <a:r>
              <a: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Function</a:t>
            </a:r>
            <a:r>
              <a:rPr 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menu, and click “</a:t>
            </a:r>
            <a:r>
              <a:rPr lang="en-US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 Results</a:t>
            </a:r>
            <a:r>
              <a:rPr 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62617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2CB58-A052-D5E6-68A1-3F013147C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991" y="219057"/>
            <a:ext cx="10990385" cy="800851"/>
          </a:xfrm>
        </p:spPr>
        <p:txBody>
          <a:bodyPr>
            <a:normAutofit/>
          </a:bodyPr>
          <a:lstStyle/>
          <a:p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Managing Students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6D24D2-B23A-7E18-05C3-1A77A0F61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991" y="1189738"/>
            <a:ext cx="11192609" cy="487313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buClrTx/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00"/>
                </a:solidFill>
                <a:latin typeface="Arial"/>
                <a:cs typeface="Arial"/>
              </a:rPr>
              <a:t>On the Students page, users can manually add a new student, edit an existing student, and add or edit student accommodations. </a:t>
            </a:r>
          </a:p>
          <a:p>
            <a:pPr marL="457200" indent="-457200">
              <a:buClrTx/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00"/>
                </a:solidFill>
                <a:latin typeface="Arial"/>
                <a:cs typeface="Arial"/>
              </a:rPr>
              <a:t>Manually adding and editing students is recommended when making changes to ten or fewer student records. </a:t>
            </a:r>
          </a:p>
          <a:p>
            <a:pPr marL="457200" indent="-457200">
              <a:buClrTx/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00"/>
                </a:solidFill>
                <a:latin typeface="Arial"/>
                <a:cs typeface="Arial"/>
              </a:rPr>
              <a:t>The same fields provided through the student registration file may be entered manually. </a:t>
            </a:r>
          </a:p>
          <a:p>
            <a:pPr marL="457200" indent="-457200">
              <a:buClrTx/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00"/>
                </a:solidFill>
                <a:latin typeface="Arial"/>
                <a:cs typeface="Arial"/>
              </a:rPr>
              <a:t>Accommodations are entered by test code. Students with accommodations for multiple tests will need the accommodations entered for multiple test codes. </a:t>
            </a:r>
          </a:p>
        </p:txBody>
      </p:sp>
    </p:spTree>
    <p:extLst>
      <p:ext uri="{BB962C8B-B14F-4D97-AF65-F5344CB8AC3E}">
        <p14:creationId xmlns:p14="http://schemas.microsoft.com/office/powerpoint/2010/main" val="65296845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D92AB8-E1B6-27BC-2935-FF2AB5C193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A928A-9A9F-D239-3C27-F8C536C572B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22325" y="288925"/>
            <a:ext cx="11369675" cy="679450"/>
          </a:xfrm>
        </p:spPr>
        <p:txBody>
          <a:bodyPr/>
          <a:lstStyle/>
          <a:p>
            <a:r>
              <a:rPr lang="en-US" sz="4000">
                <a:solidFill>
                  <a:srgbClr val="3647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Demonstration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3B59FE-9EB7-8ABF-39C9-54266CD8D2E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98952" y="968375"/>
            <a:ext cx="10594095" cy="5049837"/>
          </a:xfrm>
        </p:spPr>
        <p:txBody>
          <a:bodyPr/>
          <a:lstStyle/>
          <a:p>
            <a:pPr algn="l" rtl="0" fontAlgn="base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Manually adding a new student</a:t>
            </a:r>
          </a:p>
          <a:p>
            <a:pPr algn="l" rtl="0" fontAlgn="base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Updating an existing student</a:t>
            </a:r>
            <a:endParaRPr lang="en-US" sz="40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683246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2558BE-C1EB-A465-49AB-D1E9895015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3E2E7-A09C-4901-96EC-C6544344C08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22325" y="288925"/>
            <a:ext cx="11369675" cy="679450"/>
          </a:xfrm>
        </p:spPr>
        <p:txBody>
          <a:bodyPr/>
          <a:lstStyle/>
          <a:p>
            <a:r>
              <a:rPr lang="en-US" sz="4000">
                <a:solidFill>
                  <a:srgbClr val="3647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Manually Adding a Student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C406A3-8AB2-4901-39AA-ADBAE15FA1E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98952" y="968375"/>
            <a:ext cx="10594095" cy="5049837"/>
          </a:xfrm>
        </p:spPr>
        <p:txBody>
          <a:bodyPr/>
          <a:lstStyle/>
          <a:p>
            <a:pPr marL="514350" indent="-514350" algn="l" rtl="0" fontAlgn="base">
              <a:buClr>
                <a:srgbClr val="000000"/>
              </a:buClr>
              <a:buFont typeface="+mj-lt"/>
              <a:buAutoNum type="arabicPeriod"/>
            </a:pPr>
            <a:r>
              <a:rPr lang="en-US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 in to the MCAS Portal. </a:t>
            </a:r>
          </a:p>
          <a:p>
            <a:pPr marL="514350" indent="-514350" algn="l" rtl="0" fontAlgn="base">
              <a:buClr>
                <a:srgbClr val="000000"/>
              </a:buClr>
              <a:buFont typeface="+mj-lt"/>
              <a:buAutoNum type="arabicPeriod"/>
            </a:pPr>
            <a:r>
              <a:rPr lang="en-US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 </a:t>
            </a:r>
            <a:r>
              <a:rPr lang="en-US" sz="28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Administration</a:t>
            </a:r>
            <a:r>
              <a:rPr lang="en-US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14350" indent="-514350" algn="l" rtl="0" fontAlgn="base">
              <a:buClr>
                <a:srgbClr val="000000"/>
              </a:buClr>
              <a:buFont typeface="+mj-lt"/>
              <a:buAutoNum type="arabicPeriod"/>
            </a:pPr>
            <a:r>
              <a:rPr lang="en-US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 </a:t>
            </a:r>
            <a:r>
              <a:rPr lang="en-US" sz="28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Students</a:t>
            </a:r>
          </a:p>
          <a:p>
            <a:pPr marL="514350" indent="-514350" algn="l" rtl="0" fontAlgn="base">
              <a:buClr>
                <a:srgbClr val="000000"/>
              </a:buClr>
              <a:buFont typeface="+mj-lt"/>
              <a:buAutoNum type="arabicPeriod"/>
            </a:pPr>
            <a:r>
              <a:rPr lang="en-US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 the </a:t>
            </a:r>
            <a:r>
              <a:rPr lang="en-US" sz="28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</a:t>
            </a:r>
            <a:r>
              <a:rPr lang="en-US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</a:t>
            </a:r>
            <a:r>
              <a:rPr lang="en-US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button. </a:t>
            </a:r>
            <a:endParaRPr lang="en-US" sz="40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106AFBC1-8392-DE07-2270-36C73E6E54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37" y="2980113"/>
            <a:ext cx="11295939" cy="3717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900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2CB58-A052-D5E6-68A1-3F013147C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991" y="219057"/>
            <a:ext cx="10990385" cy="800851"/>
          </a:xfrm>
        </p:spPr>
        <p:txBody>
          <a:bodyPr>
            <a:normAutofit/>
          </a:bodyPr>
          <a:lstStyle/>
          <a:p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Today’s Agenda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6D24D2-B23A-7E18-05C3-1A77A0F61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991" y="1310054"/>
            <a:ext cx="10990385" cy="358993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buClrTx/>
              <a:buAutoNum type="arabicPeriod"/>
            </a:pPr>
            <a:r>
              <a:rPr lang="en-US">
                <a:solidFill>
                  <a:srgbClr val="000000"/>
                </a:solidFill>
                <a:latin typeface="Arial"/>
                <a:cs typeface="Arial"/>
              </a:rPr>
              <a:t>Introduction </a:t>
            </a:r>
          </a:p>
          <a:p>
            <a:pPr marL="514350" indent="-514350">
              <a:buClrTx/>
              <a:buAutoNum type="arabicPeriod"/>
            </a:pPr>
            <a:r>
              <a:rPr lang="en-US">
                <a:solidFill>
                  <a:srgbClr val="000000"/>
                </a:solidFill>
                <a:latin typeface="Arial"/>
                <a:cs typeface="Arial"/>
              </a:rPr>
              <a:t>Overview of the Student Registration Process</a:t>
            </a:r>
            <a:endParaRPr lang="en-US"/>
          </a:p>
          <a:p>
            <a:pPr marL="514350" indent="-514350">
              <a:buClrTx/>
              <a:buFont typeface="+mj-lt"/>
              <a:buAutoNum type="arabicPeriod"/>
            </a:pPr>
            <a:r>
              <a:rPr lang="en-US">
                <a:solidFill>
                  <a:srgbClr val="000000"/>
                </a:solidFill>
                <a:latin typeface="Arial"/>
                <a:cs typeface="Arial"/>
              </a:rPr>
              <a:t>Preparing the Initial File for Import</a:t>
            </a:r>
          </a:p>
          <a:p>
            <a:pPr marL="514350" indent="-514350">
              <a:buClrTx/>
              <a:buFont typeface="+mj-lt"/>
              <a:buAutoNum type="arabicPeriod"/>
            </a:pPr>
            <a:r>
              <a:rPr lang="en-US">
                <a:solidFill>
                  <a:srgbClr val="000000"/>
                </a:solidFill>
                <a:latin typeface="Arial"/>
                <a:cs typeface="Arial"/>
              </a:rPr>
              <a:t>Steps for Completing the Initial Import</a:t>
            </a:r>
          </a:p>
          <a:p>
            <a:pPr marL="514350" indent="-514350">
              <a:buClrTx/>
              <a:buFont typeface="+mj-lt"/>
              <a:buAutoNum type="arabicPeriod"/>
            </a:pPr>
            <a:r>
              <a:rPr lang="en-US">
                <a:solidFill>
                  <a:srgbClr val="000000"/>
                </a:solidFill>
                <a:latin typeface="Arial"/>
                <a:cs typeface="Arial"/>
              </a:rPr>
              <a:t>Steps after the Initial Import </a:t>
            </a:r>
          </a:p>
          <a:p>
            <a:pPr marL="514350" indent="-514350">
              <a:buClrTx/>
              <a:buFont typeface="+mj-lt"/>
              <a:buAutoNum type="arabicPeriod"/>
            </a:pPr>
            <a:r>
              <a:rPr lang="en-US">
                <a:solidFill>
                  <a:srgbClr val="000000"/>
                </a:solidFill>
                <a:latin typeface="Arial"/>
                <a:cs typeface="Arial"/>
              </a:rPr>
              <a:t>Resources, Support, and Next Steps</a:t>
            </a:r>
          </a:p>
          <a:p>
            <a:pPr marL="514350" indent="-514350">
              <a:buClrTx/>
              <a:buFont typeface="+mj-lt"/>
              <a:buAutoNum type="arabicPeriod"/>
            </a:pPr>
            <a:r>
              <a:rPr lang="en-US">
                <a:solidFill>
                  <a:srgbClr val="000000"/>
                </a:solidFill>
                <a:latin typeface="Arial"/>
                <a:cs typeface="Arial"/>
              </a:rPr>
              <a:t>Live “Sandbox” Time with Additional Demonstrations</a:t>
            </a:r>
          </a:p>
          <a:p>
            <a:pPr marL="514350" indent="-514350">
              <a:buClrTx/>
              <a:buFont typeface="+mj-lt"/>
              <a:buAutoNum type="arabicPeriod"/>
            </a:pPr>
            <a:endParaRPr lang="en-US">
              <a:solidFill>
                <a:srgbClr val="101D35"/>
              </a:solidFill>
              <a:latin typeface="Arial"/>
              <a:cs typeface="Arial"/>
            </a:endParaRPr>
          </a:p>
          <a:p>
            <a:pPr marL="514350" indent="-514350">
              <a:buClrTx/>
              <a:buFont typeface="+mj-lt"/>
              <a:buAutoNum type="arabicPeriod"/>
            </a:pPr>
            <a:endParaRPr lang="en-US">
              <a:solidFill>
                <a:srgbClr val="101D3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E8E65D-163D-1C3F-34D6-140276BE350C}"/>
              </a:ext>
            </a:extLst>
          </p:cNvPr>
          <p:cNvSpPr txBox="1"/>
          <p:nvPr/>
        </p:nvSpPr>
        <p:spPr>
          <a:xfrm>
            <a:off x="465991" y="5071541"/>
            <a:ext cx="11339929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10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Note: </a:t>
            </a:r>
            <a:r>
              <a:rPr lang="en-US" sz="1800">
                <a:solidFill>
                  <a:srgbClr val="101D3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This training will not cover enrollment transfers, creating classes, test scheduling, </a:t>
            </a:r>
            <a:r>
              <a:rPr lang="en-US">
                <a:solidFill>
                  <a:srgbClr val="10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en-US" sz="1800">
                <a:solidFill>
                  <a:srgbClr val="101D3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navigating the MCAS Student Kiosk. These topics will be covered in future training sessions. In addition, this training will not cover updates to the Competency Determination</a:t>
            </a:r>
            <a:r>
              <a:rPr lang="en-US">
                <a:solidFill>
                  <a:srgbClr val="10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(s</a:t>
            </a:r>
            <a:r>
              <a:rPr lang="en-US" sz="1800">
                <a:solidFill>
                  <a:srgbClr val="101D3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ee the </a:t>
            </a:r>
            <a:r>
              <a:rPr lang="en-US" sz="1800">
                <a:solidFill>
                  <a:srgbClr val="101D3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November 6 Special Edition Update</a:t>
            </a:r>
            <a:r>
              <a:rPr lang="en-US" sz="1800">
                <a:solidFill>
                  <a:srgbClr val="101D3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for additional information on the CD).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69775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0FCDB9-FF2C-547A-6C39-74660A7D8D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1A890-3114-5D24-D23A-562C6769181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22325" y="288925"/>
            <a:ext cx="11369675" cy="679450"/>
          </a:xfrm>
        </p:spPr>
        <p:txBody>
          <a:bodyPr/>
          <a:lstStyle/>
          <a:p>
            <a:r>
              <a:rPr lang="en-US" sz="4000">
                <a:solidFill>
                  <a:srgbClr val="3647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Manually Adding a Student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3A6B80-FA3C-E027-AF34-19781FAAEB9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63856" y="1684860"/>
            <a:ext cx="5175963" cy="2672828"/>
          </a:xfrm>
        </p:spPr>
        <p:txBody>
          <a:bodyPr/>
          <a:lstStyle/>
          <a:p>
            <a:pPr marL="0" indent="0" algn="l" rtl="0" fontAlgn="base">
              <a:buClr>
                <a:srgbClr val="000000"/>
              </a:buClr>
              <a:buNone/>
            </a:pPr>
            <a:r>
              <a:rPr lang="en-US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Add student information in the required fields marked with a red asterisk. Be sure to enter the registration codes (test codes) for every test the student will take.</a:t>
            </a:r>
          </a:p>
        </p:txBody>
      </p:sp>
      <p:pic>
        <p:nvPicPr>
          <p:cNvPr id="6" name="Picture 5" descr="A screenshot of a student registration form&#10;&#10;Description automatically generated">
            <a:extLst>
              <a:ext uri="{FF2B5EF4-FFF2-40B4-BE49-F238E27FC236}">
                <a16:creationId xmlns:a16="http://schemas.microsoft.com/office/drawing/2014/main" id="{7BD3CFBB-0088-550E-B694-11DA6FB6A3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8644" y="968375"/>
            <a:ext cx="5524500" cy="581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86347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ADD946-BA33-B017-4F95-082E13D70E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C095F-B4A8-AAC7-24DE-1A6E65557FF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1369675" cy="679450"/>
          </a:xfrm>
        </p:spPr>
        <p:txBody>
          <a:bodyPr/>
          <a:lstStyle/>
          <a:p>
            <a:r>
              <a:rPr lang="en-US" sz="4000">
                <a:solidFill>
                  <a:srgbClr val="3647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Manually Adding a Student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CBF5E5-BABB-AB20-BFB4-6FAC7C216A7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35281" y="1136651"/>
            <a:ext cx="5175963" cy="3473450"/>
          </a:xfrm>
        </p:spPr>
        <p:txBody>
          <a:bodyPr/>
          <a:lstStyle/>
          <a:p>
            <a:pPr marL="0" indent="0" algn="l" rtl="0" fontAlgn="base">
              <a:buClr>
                <a:srgbClr val="000000"/>
              </a:buClr>
              <a:buNone/>
            </a:pPr>
            <a:r>
              <a:rPr lang="en-US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If the student has accommodations, select the </a:t>
            </a:r>
            <a:r>
              <a:rPr lang="en-US" sz="28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Accommodations</a:t>
            </a:r>
            <a:r>
              <a:rPr lang="en-US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tab to enter the accommodations by test code. </a:t>
            </a:r>
          </a:p>
          <a:p>
            <a:pPr marL="0" indent="0" algn="l" rtl="0" fontAlgn="base">
              <a:buClr>
                <a:srgbClr val="000000"/>
              </a:buClr>
              <a:buNone/>
            </a:pPr>
            <a:r>
              <a:rPr lang="en-US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7.Select </a:t>
            </a:r>
            <a:r>
              <a:rPr lang="en-US" sz="28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Save</a:t>
            </a:r>
            <a:r>
              <a:rPr lang="en-US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40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A screenshot of a computer survey&#10;&#10;Description automatically generated">
            <a:extLst>
              <a:ext uri="{FF2B5EF4-FFF2-40B4-BE49-F238E27FC236}">
                <a16:creationId xmlns:a16="http://schemas.microsoft.com/office/drawing/2014/main" id="{D731CBEA-DB07-5CC1-982D-D7C46A18FA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0211" y="0"/>
            <a:ext cx="52017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34731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CCFA66-7608-35E5-4D70-4DD7540B8B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C3458-B4C0-2B4A-8E7A-12065565140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22325" y="288925"/>
            <a:ext cx="11369675" cy="679450"/>
          </a:xfrm>
        </p:spPr>
        <p:txBody>
          <a:bodyPr/>
          <a:lstStyle/>
          <a:p>
            <a:r>
              <a:rPr lang="en-US" sz="4000">
                <a:solidFill>
                  <a:srgbClr val="3647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Editing a Student in the MCAS Portal</a:t>
            </a:r>
          </a:p>
        </p:txBody>
      </p:sp>
      <p:pic>
        <p:nvPicPr>
          <p:cNvPr id="7" name="Picture 6" descr="A screenshot of a screen&#10;&#10;Description automatically generated">
            <a:extLst>
              <a:ext uri="{FF2B5EF4-FFF2-40B4-BE49-F238E27FC236}">
                <a16:creationId xmlns:a16="http://schemas.microsoft.com/office/drawing/2014/main" id="{20D3D361-9A68-9FC3-E535-92DC221C76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54" y="2278194"/>
            <a:ext cx="11728291" cy="1666074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D81AF30-D37A-0F1F-21C9-A72C3C58F0E8}"/>
              </a:ext>
            </a:extLst>
          </p:cNvPr>
          <p:cNvSpPr txBox="1">
            <a:spLocks/>
          </p:cNvSpPr>
          <p:nvPr/>
        </p:nvSpPr>
        <p:spPr>
          <a:xfrm>
            <a:off x="951352" y="1120776"/>
            <a:ext cx="10594095" cy="11574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38526"/>
              </a:buClr>
              <a:buFont typeface="Arial" panose="020B0604020202020204" pitchFamily="34" charset="0"/>
              <a:buChar char="•"/>
              <a:defRPr sz="3200" kern="1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736600" indent="-2794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38526"/>
              </a:buClr>
              <a:buFont typeface="Courier New" panose="02070309020205020404" pitchFamily="49" charset="0"/>
              <a:buChar char="o"/>
              <a:defRPr sz="2800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38526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51000" indent="-2794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38526"/>
              </a:buClr>
              <a:buFont typeface="Wingdings" panose="05000000000000000000" pitchFamily="2" charset="2"/>
              <a:buChar char="Ø"/>
              <a:defRPr sz="2000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116138" indent="-2873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38526"/>
              </a:buClr>
              <a:buFont typeface="Wingdings" panose="05000000000000000000" pitchFamily="2" charset="2"/>
              <a:buChar char="v"/>
              <a:defRPr sz="2000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fontAlgn="base">
              <a:buClr>
                <a:srgbClr val="000000"/>
              </a:buClr>
              <a:buFont typeface="+mj-lt"/>
              <a:buAutoNum type="arabicPeriod"/>
            </a:pPr>
            <a:r>
              <a:rPr lang="en-US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the Students page, locate the student to be edited.</a:t>
            </a:r>
          </a:p>
          <a:p>
            <a:pPr marL="514350" indent="-514350" fontAlgn="base">
              <a:buClr>
                <a:srgbClr val="000000"/>
              </a:buClr>
              <a:buFont typeface="+mj-lt"/>
              <a:buAutoNum type="arabicPeriod"/>
            </a:pPr>
            <a:r>
              <a:rPr lang="en-US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 </a:t>
            </a:r>
            <a:r>
              <a:rPr lang="en-US" sz="28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</a:t>
            </a:r>
            <a:r>
              <a:rPr lang="en-US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4086216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6DB892-3556-0505-9656-6DDDC8D3E7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2C867-C318-88C9-F988-F8FCFB3208B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22325" y="288925"/>
            <a:ext cx="11369675" cy="679450"/>
          </a:xfrm>
        </p:spPr>
        <p:txBody>
          <a:bodyPr/>
          <a:lstStyle/>
          <a:p>
            <a:r>
              <a:rPr lang="en-US" sz="4000">
                <a:solidFill>
                  <a:srgbClr val="3647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Editing a Student in the MCAS Portal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8595CA-75EF-C3D8-DFBC-162E847F47E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22325" y="1178105"/>
            <a:ext cx="10594095" cy="1157418"/>
          </a:xfrm>
        </p:spPr>
        <p:txBody>
          <a:bodyPr/>
          <a:lstStyle/>
          <a:p>
            <a:pPr marL="0" indent="0" algn="l" rtl="0" fontAlgn="base">
              <a:buClr>
                <a:srgbClr val="000000"/>
              </a:buClr>
              <a:buNone/>
            </a:pPr>
            <a:r>
              <a:rPr lang="en-US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Update the student information.</a:t>
            </a:r>
          </a:p>
          <a:p>
            <a:pPr marL="0" indent="0" algn="l" rtl="0" fontAlgn="base">
              <a:buClr>
                <a:srgbClr val="000000"/>
              </a:buClr>
              <a:buNone/>
            </a:pPr>
            <a:r>
              <a:rPr lang="en-US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Click </a:t>
            </a:r>
            <a:r>
              <a:rPr lang="en-US" sz="28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Save</a:t>
            </a:r>
            <a:r>
              <a:rPr lang="en-US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9" name="Picture 8" descr="A screenshot of a computer&#10;&#10;Description automatically generated">
            <a:extLst>
              <a:ext uri="{FF2B5EF4-FFF2-40B4-BE49-F238E27FC236}">
                <a16:creationId xmlns:a16="http://schemas.microsoft.com/office/drawing/2014/main" id="{B6B210B9-6621-5D00-742C-21E639CF4C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46" y="2114549"/>
            <a:ext cx="11480784" cy="4376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79376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F60AAE-75CB-C4D0-F5C8-E7C881C400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9E27D9-E24D-5FE1-F900-A4CD9EC816B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22325" y="288925"/>
            <a:ext cx="11369675" cy="679450"/>
          </a:xfrm>
        </p:spPr>
        <p:txBody>
          <a:bodyPr/>
          <a:lstStyle/>
          <a:p>
            <a:r>
              <a:rPr lang="en-US" sz="4000">
                <a:solidFill>
                  <a:srgbClr val="3647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Adding/Editing Student Accommodations</a:t>
            </a:r>
          </a:p>
        </p:txBody>
      </p:sp>
      <p:pic>
        <p:nvPicPr>
          <p:cNvPr id="7" name="Picture 6" descr="A screenshot of a screen&#10;&#10;Description automatically generated">
            <a:extLst>
              <a:ext uri="{FF2B5EF4-FFF2-40B4-BE49-F238E27FC236}">
                <a16:creationId xmlns:a16="http://schemas.microsoft.com/office/drawing/2014/main" id="{5A225A7C-6464-672C-1320-F6F0176797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54" y="2278194"/>
            <a:ext cx="11728291" cy="1666074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5797907-49C9-5876-44EF-0549517ED837}"/>
              </a:ext>
            </a:extLst>
          </p:cNvPr>
          <p:cNvSpPr txBox="1">
            <a:spLocks/>
          </p:cNvSpPr>
          <p:nvPr/>
        </p:nvSpPr>
        <p:spPr>
          <a:xfrm>
            <a:off x="951352" y="1120776"/>
            <a:ext cx="10594095" cy="11574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38526"/>
              </a:buClr>
              <a:buFont typeface="Arial" panose="020B0604020202020204" pitchFamily="34" charset="0"/>
              <a:buChar char="•"/>
              <a:defRPr sz="3200" kern="1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736600" indent="-2794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38526"/>
              </a:buClr>
              <a:buFont typeface="Courier New" panose="02070309020205020404" pitchFamily="49" charset="0"/>
              <a:buChar char="o"/>
              <a:defRPr sz="2800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38526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51000" indent="-2794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38526"/>
              </a:buClr>
              <a:buFont typeface="Wingdings" panose="05000000000000000000" pitchFamily="2" charset="2"/>
              <a:buChar char="Ø"/>
              <a:defRPr sz="2000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116138" indent="-2873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38526"/>
              </a:buClr>
              <a:buFont typeface="Wingdings" panose="05000000000000000000" pitchFamily="2" charset="2"/>
              <a:buChar char="v"/>
              <a:defRPr sz="2000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fontAlgn="base">
              <a:buClr>
                <a:srgbClr val="000000"/>
              </a:buClr>
              <a:buFont typeface="+mj-lt"/>
              <a:buAutoNum type="arabicPeriod"/>
            </a:pPr>
            <a:r>
              <a:rPr lang="en-US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the Students page, locate the student to be edited.</a:t>
            </a:r>
          </a:p>
          <a:p>
            <a:pPr marL="514350" indent="-514350" fontAlgn="base">
              <a:buClr>
                <a:srgbClr val="000000"/>
              </a:buClr>
              <a:buFont typeface="+mj-lt"/>
              <a:buAutoNum type="arabicPeriod"/>
            </a:pPr>
            <a:r>
              <a:rPr lang="en-US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 </a:t>
            </a:r>
            <a:r>
              <a:rPr lang="en-US" sz="28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</a:t>
            </a:r>
            <a:r>
              <a:rPr lang="en-US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5209246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27D62C-9772-AF9D-4413-561CB692E1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CC5B82-9C26-DCE3-FB36-567773F7943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22325" y="288925"/>
            <a:ext cx="11369675" cy="679450"/>
          </a:xfrm>
        </p:spPr>
        <p:txBody>
          <a:bodyPr/>
          <a:lstStyle/>
          <a:p>
            <a:r>
              <a:rPr lang="en-US" sz="4000">
                <a:solidFill>
                  <a:srgbClr val="3647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Adding/Editing Student Accommodations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ECA1D2-7D19-1CC2-4994-752FE0C496C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22326" y="1178104"/>
            <a:ext cx="4100404" cy="4483659"/>
          </a:xfrm>
        </p:spPr>
        <p:txBody>
          <a:bodyPr/>
          <a:lstStyle/>
          <a:p>
            <a:pPr marL="0" indent="0" algn="l" rtl="0" fontAlgn="base">
              <a:buClr>
                <a:srgbClr val="000000"/>
              </a:buClr>
              <a:buNone/>
            </a:pPr>
            <a:r>
              <a:rPr lang="en-US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Update the student’s accommodation by test code.</a:t>
            </a:r>
          </a:p>
          <a:p>
            <a:pPr marL="0" indent="0" algn="l" rtl="0" fontAlgn="base">
              <a:buClr>
                <a:srgbClr val="000000"/>
              </a:buClr>
              <a:buNone/>
            </a:pPr>
            <a:r>
              <a:rPr lang="en-US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Select </a:t>
            </a:r>
            <a:r>
              <a:rPr lang="en-US" sz="28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Save</a:t>
            </a:r>
            <a:r>
              <a:rPr lang="en-US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6" name="Picture 5" descr="A screenshot of a survey&#10;&#10;Description automatically generated">
            <a:extLst>
              <a:ext uri="{FF2B5EF4-FFF2-40B4-BE49-F238E27FC236}">
                <a16:creationId xmlns:a16="http://schemas.microsoft.com/office/drawing/2014/main" id="{5B45FB72-4D8C-511E-36D8-2E4B3DE0A7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2454" y="968375"/>
            <a:ext cx="4227536" cy="5799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0413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2CB58-A052-D5E6-68A1-3F013147C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991" y="219057"/>
            <a:ext cx="10990385" cy="800851"/>
          </a:xfrm>
        </p:spPr>
        <p:txBody>
          <a:bodyPr>
            <a:normAutofit/>
          </a:bodyPr>
          <a:lstStyle/>
          <a:p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Updating PBT Tests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6D24D2-B23A-7E18-05C3-1A77A0F61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991" y="1310054"/>
            <a:ext cx="10990385" cy="4747845"/>
          </a:xfrm>
        </p:spPr>
        <p:txBody>
          <a:bodyPr>
            <a:normAutofit/>
          </a:bodyPr>
          <a:lstStyle/>
          <a:p>
            <a:pPr marL="457200" lvl="0" indent="-4572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need to add a student taking PBT, or if you need to update a student’s PBT test accommodations after the initial Student Registration window, you may need to place an additional materials order through the </a:t>
            </a:r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MCAS Service Center</a:t>
            </a:r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457200" lvl="0" indent="-4572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3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See Appendix B of the PAM: Procedures for Paper-Based Testing for information.</a:t>
            </a:r>
            <a:endParaRPr lang="en-US" sz="24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96573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E07053-961F-656A-E1A9-4E45FA236E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D9713-D2DC-0CE4-F97B-AEC7648701A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22325" y="288925"/>
            <a:ext cx="11369675" cy="679450"/>
          </a:xfrm>
        </p:spPr>
        <p:txBody>
          <a:bodyPr/>
          <a:lstStyle/>
          <a:p>
            <a:r>
              <a:rPr lang="en-US" sz="4000">
                <a:solidFill>
                  <a:srgbClr val="3647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Demonstration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D445FC-E502-DFE1-25C2-CB063DE68AD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98952" y="968375"/>
            <a:ext cx="10594095" cy="5049837"/>
          </a:xfrm>
        </p:spPr>
        <p:txBody>
          <a:bodyPr/>
          <a:lstStyle/>
          <a:p>
            <a:pPr algn="l" rtl="0" fontAlgn="base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Exporting and reimporting Student Registration</a:t>
            </a:r>
            <a:endParaRPr lang="en-US" sz="40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365221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B6639D-0674-6CA2-773A-9BB5C389A5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E7FDB0-11FA-EC85-6C5B-CF433E93D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991" y="219057"/>
            <a:ext cx="10990385" cy="800851"/>
          </a:xfrm>
        </p:spPr>
        <p:txBody>
          <a:bodyPr>
            <a:normAutofit fontScale="90000"/>
          </a:bodyPr>
          <a:lstStyle/>
          <a:p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Exporting and Reimporting Student Registration Files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19847-6FBC-A284-5C9D-3723BBB9F5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991" y="1310054"/>
            <a:ext cx="10990385" cy="4747845"/>
          </a:xfrm>
        </p:spPr>
        <p:txBody>
          <a:bodyPr>
            <a:normAutofit fontScale="92500"/>
          </a:bodyPr>
          <a:lstStyle/>
          <a:p>
            <a:pPr>
              <a:buClr>
                <a:srgbClr val="000000"/>
              </a:buClr>
            </a:pPr>
            <a:r>
              <a:rPr lang="en-US" i="1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Recommended when updating more than 10 student records</a:t>
            </a:r>
          </a:p>
          <a:p>
            <a:pPr marL="342900" indent="-342900">
              <a:buClr>
                <a:srgbClr val="000000"/>
              </a:buClr>
              <a:buAutoNum type="arabicPeriod"/>
            </a:pPr>
            <a:r>
              <a:rPr lang="en-US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Log in to the </a:t>
            </a:r>
            <a:r>
              <a:rPr lang="en-US" u="sng">
                <a:solidFill>
                  <a:srgbClr val="215E99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  <a:hlinkClick r:id="rId2"/>
              </a:rPr>
              <a:t>MCAS Portal</a:t>
            </a:r>
            <a:r>
              <a:rPr lang="en-US">
                <a:solidFill>
                  <a:srgbClr val="215E99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with your username and password.</a:t>
            </a:r>
          </a:p>
          <a:p>
            <a:pPr marL="342900" marR="0" lvl="0" indent="-342900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rabicPeriod"/>
            </a:pPr>
            <a:r>
              <a:rPr lang="en-US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On the MCAS Portal homepage, select </a:t>
            </a:r>
            <a:r>
              <a:rPr lang="en-US" b="1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Administration</a:t>
            </a:r>
            <a:r>
              <a:rPr lang="en-US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. </a:t>
            </a:r>
          </a:p>
          <a:p>
            <a:pPr marL="342900" marR="0" lvl="0" indent="-342900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rabicPeriod"/>
            </a:pPr>
            <a:r>
              <a:rPr lang="en-US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Select </a:t>
            </a:r>
            <a:r>
              <a:rPr lang="en-US" b="1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Student Registration</a:t>
            </a:r>
            <a:r>
              <a:rPr lang="en-US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from the top menu bar.</a:t>
            </a:r>
          </a:p>
          <a:p>
            <a:pPr marL="342900" marR="0" lvl="0" indent="-342900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rabicPeriod"/>
            </a:pPr>
            <a:r>
              <a:rPr lang="en-US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Select the </a:t>
            </a:r>
            <a:r>
              <a:rPr lang="en-US" b="1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organization</a:t>
            </a:r>
            <a:r>
              <a:rPr lang="en-US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from the organization drop-down. </a:t>
            </a:r>
          </a:p>
          <a:p>
            <a:pPr marL="342900" marR="0" lvl="0" indent="-342900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rabicPeriod"/>
            </a:pPr>
            <a:r>
              <a:rPr lang="en-US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Select </a:t>
            </a:r>
            <a:r>
              <a:rPr lang="en-US" b="1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Export Students</a:t>
            </a:r>
            <a:r>
              <a:rPr lang="en-US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. The exported file will be downloaded locally. </a:t>
            </a:r>
          </a:p>
          <a:p>
            <a:pPr marL="342900" marR="0" lvl="0" indent="-342900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rabicPeriod"/>
            </a:pPr>
            <a:r>
              <a:rPr lang="en-US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Use the Student Registration Data Definitions File to assist in updating the exported Student Registration file. </a:t>
            </a:r>
          </a:p>
          <a:p>
            <a:pPr marL="342900" marR="0" lvl="0" indent="-342900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rabicPeriod"/>
            </a:pPr>
            <a:r>
              <a:rPr lang="en-US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Update the fields in the Student Registration export file that need updating. </a:t>
            </a:r>
          </a:p>
          <a:p>
            <a:pPr marL="342900" indent="-342900">
              <a:buClr>
                <a:srgbClr val="000000"/>
              </a:buClr>
              <a:buAutoNum type="arabicPeriod"/>
            </a:pPr>
            <a:r>
              <a:rPr lang="en-US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Save the file as a .CSV. The file is now ready for import. 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01936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C9E595D-B290-4F97-8EB4-4C69E5CDB8B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61238" y="1060426"/>
            <a:ext cx="7670800" cy="95885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3200" kern="1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736600" indent="-2794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800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51000" indent="-2794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2000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116138" indent="-2873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2000" kern="1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3852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5998" b="0" i="0" u="none" strike="noStrike" kern="1200" cap="none" spc="0" normalizeH="0" baseline="0" noProof="0">
                <a:ln>
                  <a:noFill/>
                </a:ln>
                <a:solidFill>
                  <a:srgbClr val="3647B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Questions &amp; Answers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2132013"/>
            <a:ext cx="7391400" cy="3813175"/>
          </a:xfrm>
        </p:spPr>
        <p:txBody>
          <a:bodyPr anchor="ctr"/>
          <a:lstStyle/>
          <a:p>
            <a:pPr algn="ctr">
              <a:buNone/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Use the “Q&amp;A” feature </a:t>
            </a:r>
            <a:b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to ask questions. </a:t>
            </a:r>
          </a:p>
        </p:txBody>
      </p:sp>
      <p:grpSp>
        <p:nvGrpSpPr>
          <p:cNvPr id="10" name="Group 9" descr="Image displays Q and A icon">
            <a:extLst>
              <a:ext uri="{FF2B5EF4-FFF2-40B4-BE49-F238E27FC236}">
                <a16:creationId xmlns:a16="http://schemas.microsoft.com/office/drawing/2014/main" id="{56784EC9-8324-435D-9799-DC8C165EA41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/>
        </p:nvGrpSpPr>
        <p:grpSpPr>
          <a:xfrm>
            <a:off x="9306464" y="2288214"/>
            <a:ext cx="1351472" cy="958850"/>
            <a:chOff x="10086680" y="2047821"/>
            <a:chExt cx="1351472" cy="95885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4BCD13F-519A-48EB-A42B-56C854BB29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998" t="5303" r="69522" b="1165"/>
            <a:stretch/>
          </p:blipFill>
          <p:spPr>
            <a:xfrm>
              <a:off x="10086680" y="2172930"/>
              <a:ext cx="1351472" cy="724061"/>
            </a:xfrm>
            <a:prstGeom prst="rect">
              <a:avLst/>
            </a:prstGeom>
          </p:spPr>
        </p:pic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4EC109F-D28E-4E1D-BD27-6766324F65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0228483" y="2047821"/>
              <a:ext cx="1003300" cy="958850"/>
            </a:xfrm>
            <a:prstGeom prst="ellipse">
              <a:avLst/>
            </a:prstGeom>
            <a:noFill/>
            <a:ln w="57150">
              <a:solidFill>
                <a:srgbClr val="E385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E6220CA8-8518-4F6B-BA96-CDBBE13452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073" y="3610936"/>
            <a:ext cx="3603678" cy="218663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2939150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205B5D-A24A-1CDF-F4EB-746AF22A7A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D35E7-0714-D694-F4C0-5C2A77D93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991" y="219057"/>
            <a:ext cx="10990385" cy="800851"/>
          </a:xfrm>
        </p:spPr>
        <p:txBody>
          <a:bodyPr>
            <a:normAutofit/>
          </a:bodyPr>
          <a:lstStyle/>
          <a:p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Future Training Topics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534B4E-ABB4-480D-0991-9260009A6D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991" y="1310054"/>
            <a:ext cx="11169282" cy="4717522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>
              <a:buClrTx/>
            </a:pPr>
            <a:r>
              <a:rPr lang="en-US" b="1">
                <a:solidFill>
                  <a:srgbClr val="101D35"/>
                </a:solidFill>
                <a:latin typeface="Arial"/>
                <a:cs typeface="Arial"/>
              </a:rPr>
              <a:t>December Office Hours Sessions</a:t>
            </a:r>
          </a:p>
          <a:p>
            <a:pPr marL="457200" indent="-457200">
              <a:buClrTx/>
              <a:buFont typeface="Arial" panose="020B0604020202020204" pitchFamily="34" charset="0"/>
              <a:buChar char="•"/>
            </a:pPr>
            <a:r>
              <a:rPr lang="en-US" sz="2600">
                <a:solidFill>
                  <a:srgbClr val="101D35"/>
                </a:solidFill>
                <a:latin typeface="Arial"/>
                <a:cs typeface="Arial"/>
                <a:hlinkClick r:id="rId3"/>
              </a:rPr>
              <a:t>Wednesday, December 11 9:30 – 10:30 a.m.</a:t>
            </a:r>
            <a:endParaRPr lang="en-US" sz="2600">
              <a:solidFill>
                <a:srgbClr val="101D35"/>
              </a:solidFill>
              <a:latin typeface="Arial"/>
              <a:cs typeface="Arial"/>
            </a:endParaRPr>
          </a:p>
          <a:p>
            <a:pPr marL="914400" lvl="1" indent="-457200">
              <a:buClrTx/>
              <a:buFont typeface="Arial" panose="020B0604020202020204" pitchFamily="34" charset="0"/>
              <a:buChar char="•"/>
            </a:pPr>
            <a:r>
              <a:rPr lang="en-US">
                <a:solidFill>
                  <a:srgbClr val="101D35"/>
                </a:solidFill>
                <a:latin typeface="Arial"/>
                <a:cs typeface="Arial"/>
              </a:rPr>
              <a:t>Participation guidelines for the February Science administration</a:t>
            </a:r>
          </a:p>
          <a:p>
            <a:pPr marL="914400" lvl="1" indent="-457200">
              <a:buClrTx/>
              <a:buFont typeface="Arial" panose="020B0604020202020204" pitchFamily="34" charset="0"/>
              <a:buChar char="•"/>
            </a:pPr>
            <a:r>
              <a:rPr lang="en-US">
                <a:solidFill>
                  <a:srgbClr val="101D35"/>
                </a:solidFill>
                <a:latin typeface="Arial"/>
                <a:cs typeface="Arial"/>
              </a:rPr>
              <a:t>Enrollment transfers</a:t>
            </a:r>
          </a:p>
          <a:p>
            <a:pPr marL="914400" lvl="1" indent="-457200">
              <a:buClrTx/>
              <a:buFont typeface="Arial" panose="020B0604020202020204" pitchFamily="34" charset="0"/>
              <a:buChar char="•"/>
            </a:pPr>
            <a:r>
              <a:rPr lang="en-US">
                <a:solidFill>
                  <a:srgbClr val="101D35"/>
                </a:solidFill>
                <a:latin typeface="Arial"/>
                <a:cs typeface="Arial"/>
              </a:rPr>
              <a:t>Opportunity for schools to ask questions and request to see demonstrations for Student Registration</a:t>
            </a:r>
          </a:p>
          <a:p>
            <a:pPr marL="457200" indent="-457200">
              <a:buClrTx/>
              <a:buFont typeface="Arial" panose="020B0604020202020204" pitchFamily="34" charset="0"/>
              <a:buChar char="•"/>
            </a:pPr>
            <a:r>
              <a:rPr lang="en-US" sz="2600">
                <a:solidFill>
                  <a:srgbClr val="101D35"/>
                </a:solidFill>
                <a:latin typeface="Arial"/>
                <a:cs typeface="Arial"/>
                <a:hlinkClick r:id="rId3"/>
              </a:rPr>
              <a:t>Friday, December 13 9:30 – 10:30 a.m.</a:t>
            </a:r>
            <a:endParaRPr lang="en-US" sz="2600">
              <a:solidFill>
                <a:srgbClr val="101D35"/>
              </a:solidFill>
              <a:latin typeface="Arial"/>
              <a:cs typeface="Arial"/>
            </a:endParaRPr>
          </a:p>
          <a:p>
            <a:pPr marL="914400" lvl="1" indent="-457200">
              <a:buClrTx/>
              <a:buFont typeface="Arial" panose="020B0604020202020204" pitchFamily="34" charset="0"/>
              <a:buChar char="•"/>
            </a:pPr>
            <a:r>
              <a:rPr lang="en-US">
                <a:solidFill>
                  <a:srgbClr val="101D35"/>
                </a:solidFill>
                <a:latin typeface="Arial"/>
                <a:cs typeface="Arial"/>
              </a:rPr>
              <a:t>Opportunity for schools to ask questions and request to see demonstrations for Student Registration</a:t>
            </a:r>
          </a:p>
          <a:p>
            <a:pPr marL="914400" lvl="1" indent="-457200">
              <a:buClrTx/>
              <a:buFont typeface="Arial" panose="020B0604020202020204" pitchFamily="34" charset="0"/>
              <a:buChar char="•"/>
            </a:pPr>
            <a:endParaRPr lang="en-US">
              <a:solidFill>
                <a:srgbClr val="101D35"/>
              </a:solidFill>
              <a:latin typeface="Arial"/>
              <a:cs typeface="Arial"/>
            </a:endParaRPr>
          </a:p>
          <a:p>
            <a:pPr>
              <a:buClrTx/>
            </a:pPr>
            <a:r>
              <a:rPr lang="en-US" b="1">
                <a:solidFill>
                  <a:srgbClr val="10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Future Training Sessions</a:t>
            </a:r>
          </a:p>
          <a:p>
            <a:pPr marL="457200" indent="-457200">
              <a:buClrTx/>
              <a:buFont typeface="Arial" panose="020B0604020202020204" pitchFamily="34" charset="0"/>
              <a:buChar char="•"/>
            </a:pPr>
            <a:r>
              <a:rPr lang="en-US">
                <a:solidFill>
                  <a:srgbClr val="10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Creating classes</a:t>
            </a:r>
          </a:p>
          <a:p>
            <a:pPr marL="457200" indent="-457200">
              <a:buClrTx/>
              <a:buFont typeface="Arial" panose="020B0604020202020204" pitchFamily="34" charset="0"/>
              <a:buChar char="•"/>
            </a:pPr>
            <a:r>
              <a:rPr lang="en-US">
                <a:solidFill>
                  <a:srgbClr val="10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Scheduling tests</a:t>
            </a:r>
          </a:p>
          <a:p>
            <a:pPr marL="457200" indent="-457200">
              <a:buClrTx/>
              <a:buFont typeface="Arial" panose="020B0604020202020204" pitchFamily="34" charset="0"/>
              <a:buChar char="•"/>
            </a:pPr>
            <a:r>
              <a:rPr lang="en-US">
                <a:solidFill>
                  <a:srgbClr val="101D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Navigating the MCAS Student Kiosk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77457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35052-0EA0-2950-9C7D-EF204FCBC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70" y="2882157"/>
            <a:ext cx="10872573" cy="1093686"/>
          </a:xfrm>
        </p:spPr>
        <p:txBody>
          <a:bodyPr>
            <a:normAutofit fontScale="90000"/>
          </a:bodyPr>
          <a:lstStyle/>
          <a:p>
            <a:r>
              <a:rPr lang="en-US"/>
              <a:t>6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. Resources, Support, and Next Steps</a:t>
            </a:r>
          </a:p>
        </p:txBody>
      </p:sp>
    </p:spTree>
    <p:extLst>
      <p:ext uri="{BB962C8B-B14F-4D97-AF65-F5344CB8AC3E}">
        <p14:creationId xmlns:p14="http://schemas.microsoft.com/office/powerpoint/2010/main" val="239560681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F3B09-27EA-4985-ADAF-FB41989C1FB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22324" y="484134"/>
            <a:ext cx="11369675" cy="679450"/>
          </a:xfrm>
        </p:spPr>
        <p:txBody>
          <a:bodyPr/>
          <a:lstStyle/>
          <a:p>
            <a:r>
              <a:rPr lang="en-US" sz="3600">
                <a:solidFill>
                  <a:srgbClr val="3647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Upcoming Steps for </a:t>
            </a:r>
            <a:r>
              <a:rPr lang="en-US" sz="3600" u="sng">
                <a:solidFill>
                  <a:srgbClr val="3647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 Coordinators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78C74A-0DA1-42FE-AC28-89F6CD35A90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82296" y="1163584"/>
            <a:ext cx="11369674" cy="5049837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Clr>
                <a:srgbClr val="101D35"/>
              </a:buClr>
              <a:buFont typeface="Wingdings" panose="05000000000000000000" pitchFamily="2" charset="2"/>
              <a:buChar char="q"/>
            </a:pPr>
            <a:r>
              <a:rPr lang="en-US" sz="2600">
                <a:latin typeface="Arial"/>
                <a:cs typeface="Arial"/>
              </a:rPr>
              <a:t>Subscribe to the </a:t>
            </a:r>
            <a:r>
              <a:rPr lang="en-US" sz="2600">
                <a:latin typeface="Arial"/>
                <a:cs typeface="Arial"/>
                <a:hlinkClick r:id="rId3"/>
              </a:rPr>
              <a:t>Student Assessment Update</a:t>
            </a:r>
            <a:r>
              <a:rPr lang="en-US" sz="2600">
                <a:latin typeface="Arial"/>
                <a:cs typeface="Arial"/>
              </a:rPr>
              <a:t>, </a:t>
            </a:r>
            <a:r>
              <a:rPr lang="en-US" sz="2600">
                <a:solidFill>
                  <a:srgbClr val="000000"/>
                </a:solidFill>
                <a:latin typeface="Arial"/>
                <a:cs typeface="Arial"/>
              </a:rPr>
              <a:t>if you have not already.</a:t>
            </a:r>
          </a:p>
          <a:p>
            <a:pPr>
              <a:buClr>
                <a:srgbClr val="101D35"/>
              </a:buClr>
              <a:buFont typeface="Wingdings" panose="05000000000000000000" pitchFamily="2" charset="2"/>
              <a:buChar char="q"/>
            </a:pPr>
            <a:r>
              <a:rPr lang="en-US" sz="2600">
                <a:solidFill>
                  <a:srgbClr val="000000"/>
                </a:solidFill>
                <a:latin typeface="Arial"/>
                <a:cs typeface="Arial"/>
              </a:rPr>
              <a:t>Establish a communication plan with your staff — including technology coordinators. </a:t>
            </a:r>
          </a:p>
          <a:p>
            <a:pPr>
              <a:buClr>
                <a:srgbClr val="101D35"/>
              </a:buClr>
              <a:buFont typeface="Wingdings" panose="05000000000000000000" pitchFamily="2" charset="2"/>
              <a:buChar char="q"/>
            </a:pPr>
            <a:r>
              <a:rPr lang="en-US" sz="2600">
                <a:solidFill>
                  <a:srgbClr val="000000"/>
                </a:solidFill>
                <a:latin typeface="Arial"/>
                <a:cs typeface="Arial"/>
              </a:rPr>
              <a:t>Review guides and modules as they become available on the MCAS Resource Center and share them with your teams.</a:t>
            </a:r>
          </a:p>
          <a:p>
            <a:pPr>
              <a:buClr>
                <a:srgbClr val="101D35"/>
              </a:buClr>
              <a:buFont typeface="Wingdings" panose="05000000000000000000" pitchFamily="2" charset="2"/>
              <a:buChar char="q"/>
            </a:pPr>
            <a:r>
              <a:rPr lang="en-US" sz="2600">
                <a:solidFill>
                  <a:srgbClr val="000000"/>
                </a:solidFill>
                <a:latin typeface="Arial"/>
                <a:cs typeface="Arial"/>
              </a:rPr>
              <a:t>Ensure site readiness is certified by Technology Coordinators on time.</a:t>
            </a:r>
          </a:p>
          <a:p>
            <a:pPr>
              <a:buClr>
                <a:srgbClr val="101D35"/>
              </a:buClr>
              <a:buFont typeface="Wingdings" panose="05000000000000000000" pitchFamily="2" charset="2"/>
              <a:buChar char="q"/>
            </a:pPr>
            <a:r>
              <a:rPr lang="en-US" sz="2600">
                <a:solidFill>
                  <a:srgbClr val="000000"/>
                </a:solidFill>
                <a:latin typeface="Arial"/>
                <a:cs typeface="Arial"/>
              </a:rPr>
              <a:t>High schools: review the </a:t>
            </a:r>
            <a:r>
              <a:rPr lang="en-US" sz="2600">
                <a:latin typeface="Arial"/>
                <a:cs typeface="Arial"/>
                <a:hlinkClick r:id="rId4"/>
              </a:rPr>
              <a:t>February and March administration deadlines</a:t>
            </a:r>
            <a:r>
              <a:rPr lang="en-US" sz="2600">
                <a:latin typeface="Arial"/>
                <a:cs typeface="Arial"/>
              </a:rPr>
              <a:t>. </a:t>
            </a:r>
          </a:p>
          <a:p>
            <a:pPr>
              <a:buClr>
                <a:srgbClr val="101D35"/>
              </a:buClr>
              <a:buFont typeface="Wingdings" panose="05000000000000000000" pitchFamily="2" charset="2"/>
              <a:buChar char="q"/>
            </a:pPr>
            <a:r>
              <a:rPr lang="en-US" sz="2600">
                <a:latin typeface="Arial"/>
                <a:cs typeface="Arial"/>
              </a:rPr>
              <a:t>Creating and assigning classes and scheduling tests – these topics will be covered in a future training. </a:t>
            </a:r>
          </a:p>
        </p:txBody>
      </p:sp>
    </p:spTree>
    <p:extLst>
      <p:ext uri="{BB962C8B-B14F-4D97-AF65-F5344CB8AC3E}">
        <p14:creationId xmlns:p14="http://schemas.microsoft.com/office/powerpoint/2010/main" val="66655259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A29104-DF9A-C76C-0185-F1D9E2A9CA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A3E11D-94FD-F2A0-912D-9E006E9EE02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22324" y="484134"/>
            <a:ext cx="11369675" cy="679450"/>
          </a:xfrm>
        </p:spPr>
        <p:txBody>
          <a:bodyPr/>
          <a:lstStyle/>
          <a:p>
            <a:r>
              <a:rPr lang="en-US" sz="3600">
                <a:solidFill>
                  <a:srgbClr val="3647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Upcoming Office Hours for Test Coordinators</a:t>
            </a:r>
            <a:endParaRPr lang="en-US" sz="3600" u="sng">
              <a:solidFill>
                <a:srgbClr val="3647B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DA2DD9-7D9C-7B9E-26B8-B34BAD7FFD8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82296" y="1163584"/>
            <a:ext cx="11369674" cy="5049837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Clr>
                <a:srgbClr val="101D35"/>
              </a:buClr>
            </a:pPr>
            <a:r>
              <a:rPr lang="en-US" sz="2600">
                <a:latin typeface="Arial"/>
                <a:cs typeface="Arial"/>
              </a:rPr>
              <a:t>Rescheduled: Student Registration Office Hours</a:t>
            </a:r>
          </a:p>
          <a:p>
            <a:pPr lvl="1">
              <a:buClr>
                <a:srgbClr val="101D35"/>
              </a:buClr>
            </a:pPr>
            <a:r>
              <a:rPr lang="en-US" sz="2200" b="1">
                <a:latin typeface="Arial"/>
                <a:cs typeface="Arial"/>
              </a:rPr>
              <a:t>Wednesday, December 11 9:30–10:30 a.m.: </a:t>
            </a:r>
            <a:r>
              <a:rPr lang="en-US" sz="2200">
                <a:latin typeface="Arial"/>
                <a:cs typeface="Arial"/>
              </a:rPr>
              <a:t>DESE will provide updated guidance on student registration and guidance on enrollment transfers for the February Science administration. Schools will have the opportunity to ask questions and see additional demonstrations. </a:t>
            </a:r>
          </a:p>
          <a:p>
            <a:pPr lvl="1">
              <a:buClr>
                <a:srgbClr val="101D35"/>
              </a:buClr>
            </a:pPr>
            <a:r>
              <a:rPr lang="en-US" sz="2200" b="1">
                <a:latin typeface="Arial"/>
                <a:cs typeface="Arial"/>
              </a:rPr>
              <a:t>Friday, December 13 9:30–10:30 a.m.: </a:t>
            </a:r>
            <a:r>
              <a:rPr lang="en-US" sz="2200">
                <a:latin typeface="Arial"/>
                <a:cs typeface="Arial"/>
              </a:rPr>
              <a:t>Schools will have the opportunity to ask questions and see additional demonstrations. </a:t>
            </a:r>
          </a:p>
          <a:p>
            <a:pPr>
              <a:buClr>
                <a:srgbClr val="101D35"/>
              </a:buClr>
            </a:pPr>
            <a:r>
              <a:rPr lang="en-US" sz="2600">
                <a:latin typeface="Arial"/>
                <a:cs typeface="Arial"/>
                <a:hlinkClick r:id="rId3"/>
              </a:rPr>
              <a:t>Registration</a:t>
            </a:r>
            <a:r>
              <a:rPr lang="en-US" sz="2600">
                <a:latin typeface="Arial"/>
                <a:cs typeface="Arial"/>
              </a:rPr>
              <a:t> for both sessions is available. </a:t>
            </a:r>
            <a:endParaRPr lang="en-US" sz="2600">
              <a:latin typeface="Arial" panose="020B0604020202020204" pitchFamily="34" charset="0"/>
              <a:cs typeface="Arial" panose="020B0604020202020204" pitchFamily="34" charset="0"/>
              <a:hlinkClick r:id="rId4"/>
            </a:endParaRPr>
          </a:p>
        </p:txBody>
      </p:sp>
    </p:spTree>
    <p:extLst>
      <p:ext uri="{BB962C8B-B14F-4D97-AF65-F5344CB8AC3E}">
        <p14:creationId xmlns:p14="http://schemas.microsoft.com/office/powerpoint/2010/main" val="31896173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F3B09-27EA-4985-ADAF-FB41989C1FB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22324" y="484134"/>
            <a:ext cx="11369675" cy="679450"/>
          </a:xfrm>
        </p:spPr>
        <p:txBody>
          <a:bodyPr/>
          <a:lstStyle/>
          <a:p>
            <a:r>
              <a:rPr lang="en-US" sz="3600">
                <a:solidFill>
                  <a:srgbClr val="3647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Steps for </a:t>
            </a:r>
            <a:r>
              <a:rPr lang="en-US" sz="3600" u="sng">
                <a:solidFill>
                  <a:srgbClr val="3647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Technology Coordinators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78C74A-0DA1-42FE-AC28-89F6CD35A90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22324" y="1479740"/>
            <a:ext cx="11054716" cy="5049837"/>
          </a:xfrm>
        </p:spPr>
        <p:txBody>
          <a:bodyPr vert="horz" lIns="91440" tIns="45720" rIns="91440" bIns="45720" rtlCol="0" anchor="t">
            <a:noAutofit/>
          </a:bodyPr>
          <a:lstStyle/>
          <a:p>
            <a:pPr fontAlgn="base">
              <a:buClr>
                <a:srgbClr val="000000"/>
              </a:buClr>
              <a:buFont typeface="Wingdings" panose="05000000000000000000" pitchFamily="2" charset="2"/>
              <a:buChar char="q"/>
            </a:pPr>
            <a:r>
              <a:rPr lang="en-US" sz="2800">
                <a:latin typeface="Arial"/>
                <a:cs typeface="Arial"/>
              </a:rPr>
              <a:t>Review </a:t>
            </a:r>
            <a:r>
              <a:rPr lang="en-US" sz="2800">
                <a:latin typeface="Arial"/>
                <a:cs typeface="Arial"/>
                <a:hlinkClick r:id="rId3"/>
              </a:rPr>
              <a:t>Technology Guidelines for MCAS Computer-Based Testing</a:t>
            </a:r>
          </a:p>
          <a:p>
            <a:pPr lvl="1" fontAlgn="base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000000"/>
                </a:solidFill>
                <a:latin typeface="Arial"/>
                <a:cs typeface="Arial"/>
              </a:rPr>
              <a:t>Confirm whether all devices planned for testing will meet these specifications.</a:t>
            </a:r>
            <a:endParaRPr lang="en-US" sz="2400">
              <a:solidFill>
                <a:srgbClr val="000000"/>
              </a:solidFill>
              <a:latin typeface="Arial"/>
              <a:cs typeface="Arial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fontAlgn="base">
              <a:buClr>
                <a:srgbClr val="000000"/>
              </a:buClr>
              <a:buFont typeface="Wingdings" panose="05000000000000000000" pitchFamily="2" charset="2"/>
              <a:buChar char="q"/>
            </a:pPr>
            <a:r>
              <a:rPr lang="en-US" sz="2800">
                <a:solidFill>
                  <a:srgbClr val="000000"/>
                </a:solidFill>
                <a:latin typeface="Arial"/>
                <a:cs typeface="Arial"/>
              </a:rPr>
              <a:t>Download the MCAS Student Kiosk on all testing devices. </a:t>
            </a:r>
          </a:p>
          <a:p>
            <a:pPr fontAlgn="base">
              <a:buClr>
                <a:srgbClr val="000000"/>
              </a:buClr>
              <a:buFont typeface="Wingdings" panose="05000000000000000000" pitchFamily="2" charset="2"/>
              <a:buChar char="q"/>
            </a:pPr>
            <a:r>
              <a:rPr lang="en-US" sz="2800">
                <a:latin typeface="Arial"/>
                <a:cs typeface="Arial"/>
              </a:rPr>
              <a:t>Conduct </a:t>
            </a:r>
            <a:r>
              <a:rPr lang="en-US" sz="2800">
                <a:latin typeface="Arial"/>
                <a:cs typeface="Arial"/>
                <a:hlinkClick r:id="rId4"/>
              </a:rPr>
              <a:t>Site Readiness</a:t>
            </a:r>
            <a:r>
              <a:rPr lang="en-US" sz="2800">
                <a:latin typeface="Arial"/>
                <a:cs typeface="Arial"/>
              </a:rPr>
              <a:t> to certify that the school is ready for testing. </a:t>
            </a:r>
          </a:p>
          <a:p>
            <a:pPr>
              <a:buClr>
                <a:srgbClr val="101D35"/>
              </a:buClr>
              <a:buFont typeface="Wingdings" panose="05000000000000000000" pitchFamily="2" charset="2"/>
              <a:buChar char="q"/>
            </a:pP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226744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966B0-67AC-4CB2-BBC2-A8595DA2C47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22325" y="288925"/>
            <a:ext cx="11369675" cy="679450"/>
          </a:xfrm>
        </p:spPr>
        <p:txBody>
          <a:bodyPr>
            <a:normAutofit fontScale="90000"/>
          </a:bodyPr>
          <a:lstStyle/>
          <a:p>
            <a:r>
              <a:rPr lang="en-US" sz="4400">
                <a:solidFill>
                  <a:srgbClr val="3647B6"/>
                </a:solidFill>
                <a:cs typeface="Segoe UI" pitchFamily="34" charset="0"/>
              </a:rPr>
              <a:t>Additional Resources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542CEC8D-B89A-4DB6-818C-8F3A9CC6214F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515130057"/>
              </p:ext>
            </p:extLst>
          </p:nvPr>
        </p:nvGraphicFramePr>
        <p:xfrm>
          <a:off x="496445" y="968375"/>
          <a:ext cx="11369675" cy="46927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59351">
                  <a:extLst>
                    <a:ext uri="{9D8B030D-6E8A-4147-A177-3AD203B41FA5}">
                      <a16:colId xmlns:a16="http://schemas.microsoft.com/office/drawing/2014/main" val="693765042"/>
                    </a:ext>
                  </a:extLst>
                </a:gridCol>
                <a:gridCol w="5910324">
                  <a:extLst>
                    <a:ext uri="{9D8B030D-6E8A-4147-A177-3AD203B41FA5}">
                      <a16:colId xmlns:a16="http://schemas.microsoft.com/office/drawing/2014/main" val="4077489660"/>
                    </a:ext>
                  </a:extLst>
                </a:gridCol>
              </a:tblGrid>
              <a:tr h="385113">
                <a:tc>
                  <a:txBody>
                    <a:bodyPr/>
                    <a:lstStyle/>
                    <a:p>
                      <a:pPr marL="0" algn="l" defTabSz="914126" rtl="0" eaLnBrk="1" latinLnBrk="0" hangingPunct="1"/>
                      <a:r>
                        <a:rPr lang="en-US" sz="2000" b="1" kern="1200">
                          <a:solidFill>
                            <a:schemeClr val="lt1"/>
                          </a:solidFill>
                          <a:latin typeface="Arial"/>
                          <a:ea typeface="+mn-ea"/>
                          <a:cs typeface="Arial"/>
                        </a:rPr>
                        <a:t>Resource</a:t>
                      </a:r>
                      <a:endParaRPr lang="en-US" sz="2000" b="1" kern="1200" dirty="0">
                        <a:solidFill>
                          <a:schemeClr val="lt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126" rtl="0" eaLnBrk="1" latinLnBrk="0" hangingPunct="1"/>
                      <a:r>
                        <a:rPr lang="en-US" sz="2000" b="1" kern="1200">
                          <a:solidFill>
                            <a:schemeClr val="lt1"/>
                          </a:solidFill>
                          <a:latin typeface="Arial"/>
                          <a:ea typeface="+mn-ea"/>
                          <a:cs typeface="Arial"/>
                        </a:rPr>
                        <a:t>Location</a:t>
                      </a:r>
                      <a:endParaRPr lang="en-US" sz="2000" b="1" kern="1200" dirty="0">
                        <a:solidFill>
                          <a:schemeClr val="lt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7652330"/>
                  </a:ext>
                </a:extLst>
              </a:tr>
              <a:tr h="444361">
                <a:tc>
                  <a:txBody>
                    <a:bodyPr/>
                    <a:lstStyle/>
                    <a:p>
                      <a:pPr marL="0" algn="l" defTabSz="914126" rtl="0" eaLnBrk="1" latinLnBrk="0" hangingPunct="1"/>
                      <a:r>
                        <a:rPr lang="en-US" sz="2400" kern="120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MCAS Resource Center </a:t>
                      </a:r>
                      <a:endParaRPr lang="en-US" sz="2400" kern="1200" dirty="0">
                        <a:solidFill>
                          <a:schemeClr val="dk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latin typeface="Arial"/>
                          <a:cs typeface="Arial"/>
                          <a:hlinkClick r:id="rId3"/>
                        </a:rPr>
                        <a:t>mcas.onlinehelp.cognia.org </a:t>
                      </a:r>
                      <a:endParaRPr lang="en-US" sz="24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0032679"/>
                  </a:ext>
                </a:extLst>
              </a:tr>
              <a:tr h="444361">
                <a:tc>
                  <a:txBody>
                    <a:bodyPr/>
                    <a:lstStyle/>
                    <a:p>
                      <a:pPr marL="0" algn="l" defTabSz="914126" rtl="0" eaLnBrk="1" latinLnBrk="0" hangingPunct="1"/>
                      <a:r>
                        <a:rPr lang="en-US" sz="2400" kern="120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MCAS Portal user guides </a:t>
                      </a:r>
                    </a:p>
                    <a:p>
                      <a:pPr marL="342900" indent="-342900" algn="l" defTabSz="914126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2000" kern="120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MCAS Student Registration Guide</a:t>
                      </a:r>
                    </a:p>
                    <a:p>
                      <a:pPr marL="342900" indent="-342900" algn="l" defTabSz="914126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2000" kern="120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MCAS Portal User Management Guide </a:t>
                      </a:r>
                      <a:endParaRPr lang="en-US" sz="2000" kern="1200" dirty="0">
                        <a:solidFill>
                          <a:schemeClr val="dk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latin typeface="Arial"/>
                          <a:cs typeface="Arial"/>
                          <a:hlinkClick r:id="rId4"/>
                        </a:rPr>
                        <a:t>https://mcas.onlinehelp.cognia.org/portal/</a:t>
                      </a:r>
                      <a:r>
                        <a:rPr lang="en-US" sz="2400">
                          <a:latin typeface="Arial"/>
                          <a:cs typeface="Arial"/>
                        </a:rPr>
                        <a:t> </a:t>
                      </a:r>
                      <a:endParaRPr lang="en-US" sz="24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5862612"/>
                  </a:ext>
                </a:extLst>
              </a:tr>
              <a:tr h="444361">
                <a:tc>
                  <a:txBody>
                    <a:bodyPr/>
                    <a:lstStyle/>
                    <a:p>
                      <a:pPr marL="0" algn="l" defTabSz="914126" rtl="0" eaLnBrk="1" latinLnBrk="0" hangingPunct="1"/>
                      <a:r>
                        <a:rPr lang="en-US" sz="2400" kern="120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Technology Information</a:t>
                      </a:r>
                    </a:p>
                    <a:p>
                      <a:pPr marL="342900" indent="-342900" algn="l" defTabSz="914126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2000" kern="120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Technology Guidelines for MCAS Computer-Based Testing</a:t>
                      </a:r>
                    </a:p>
                    <a:p>
                      <a:pPr marL="342900" indent="-342900" algn="l" defTabSz="914126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2000" kern="120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Guide to Installing the MCAS Student Kiosk and Conducting Site Readiness</a:t>
                      </a:r>
                      <a:endParaRPr lang="en-US" sz="2000" kern="1200" dirty="0">
                        <a:solidFill>
                          <a:schemeClr val="dk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latin typeface="Arial"/>
                          <a:cs typeface="Arial"/>
                          <a:hlinkClick r:id="rId5"/>
                        </a:rPr>
                        <a:t>https://mcas.onlinehelp.cognia.org/</a:t>
                      </a:r>
                      <a:br>
                        <a:rPr lang="en-US" sz="2400">
                          <a:latin typeface="Arial"/>
                          <a:cs typeface="Arial"/>
                          <a:hlinkClick r:id="rId5"/>
                        </a:rPr>
                      </a:br>
                      <a:r>
                        <a:rPr lang="en-US" sz="2400">
                          <a:latin typeface="Arial"/>
                          <a:cs typeface="Arial"/>
                          <a:hlinkClick r:id="rId5"/>
                        </a:rPr>
                        <a:t>technology-setup/</a:t>
                      </a:r>
                      <a:r>
                        <a:rPr lang="en-US" sz="2400">
                          <a:latin typeface="Arial"/>
                          <a:cs typeface="Arial"/>
                        </a:rPr>
                        <a:t> </a:t>
                      </a:r>
                      <a:endParaRPr lang="en-US" sz="24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2600052"/>
                  </a:ext>
                </a:extLst>
              </a:tr>
              <a:tr h="1096091">
                <a:tc>
                  <a:txBody>
                    <a:bodyPr/>
                    <a:lstStyle/>
                    <a:p>
                      <a:pPr marL="0" algn="l" defTabSz="914126" rtl="0" eaLnBrk="1" latinLnBrk="0" hangingPunct="1"/>
                      <a:r>
                        <a:rPr lang="en-US" sz="2400" kern="120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Student Assessment Updates </a:t>
                      </a:r>
                      <a:br>
                        <a:rPr lang="en-US" sz="2400" kern="120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Arial"/>
                        </a:rPr>
                      </a:br>
                      <a:r>
                        <a:rPr lang="en-US" sz="2000" kern="120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(Biweekly email with important updates about the MCAS program)</a:t>
                      </a:r>
                      <a:endParaRPr lang="en-US" sz="2000" kern="1200" dirty="0">
                        <a:solidFill>
                          <a:schemeClr val="dk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latin typeface="Arial"/>
                          <a:cs typeface="Arial"/>
                          <a:hlinkClick r:id="rId6"/>
                        </a:rPr>
                        <a:t>www.doe.mass.edu/mcas/updates.html</a:t>
                      </a:r>
                      <a:endParaRPr lang="en-US" sz="2400">
                        <a:latin typeface="Arial"/>
                        <a:cs typeface="Arial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>
                          <a:latin typeface="Arial"/>
                          <a:cs typeface="Arial"/>
                        </a:rPr>
                        <a:t>If you do not already receive this email, subscribe using this link: </a:t>
                      </a:r>
                      <a:r>
                        <a:rPr lang="en-US" sz="2000">
                          <a:latin typeface="Arial"/>
                          <a:cs typeface="Arial"/>
                          <a:hlinkClick r:id="rId7"/>
                        </a:rPr>
                        <a:t>http://eepurl.com/ghSOhH</a:t>
                      </a:r>
                      <a:r>
                        <a:rPr lang="en-US" sz="2000">
                          <a:latin typeface="Arial"/>
                          <a:cs typeface="Arial"/>
                        </a:rPr>
                        <a:t> </a:t>
                      </a:r>
                      <a:endParaRPr lang="en-US" sz="20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18122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993241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E4283EA-ECA5-7074-092B-27E9667CC1F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72862" y="171450"/>
            <a:ext cx="10514013" cy="1041400"/>
          </a:xfrm>
        </p:spPr>
        <p:txBody>
          <a:bodyPr>
            <a:normAutofit/>
          </a:bodyPr>
          <a:lstStyle/>
          <a:p>
            <a:r>
              <a:rPr lang="en-US" altLang="en-US" sz="3999">
                <a:solidFill>
                  <a:srgbClr val="3647B6"/>
                </a:solidFill>
              </a:rPr>
              <a:t>Next Steps</a:t>
            </a:r>
            <a:endParaRPr lang="en-US" sz="3999">
              <a:solidFill>
                <a:srgbClr val="3647B6"/>
              </a:solidFill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BF5F1AD-90A5-FAA2-2AA6-3367618F17F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23782" y="1403350"/>
            <a:ext cx="10514013" cy="4051300"/>
          </a:xfrm>
        </p:spPr>
        <p:txBody>
          <a:bodyPr/>
          <a:lstStyle/>
          <a:p>
            <a:pPr>
              <a:buClr>
                <a:srgbClr val="010203"/>
              </a:buClr>
            </a:pPr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Today: 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Complete the evaluation form.</a:t>
            </a:r>
          </a:p>
          <a:p>
            <a:pPr lvl="1">
              <a:buClr>
                <a:srgbClr val="010203"/>
              </a:buClr>
              <a:buFont typeface="Arial" panose="020B0604020202020204" pitchFamily="34" charset="0"/>
              <a:buChar char="•"/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Responses are associated with the name and email address used to log in.</a:t>
            </a:r>
          </a:p>
          <a:p>
            <a:pPr lvl="1">
              <a:buClr>
                <a:srgbClr val="010203"/>
              </a:buClr>
              <a:buFont typeface="Arial" panose="020B0604020202020204" pitchFamily="34" charset="0"/>
              <a:buChar char="•"/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Email your input to </a:t>
            </a:r>
            <a:r>
              <a:rPr lang="en-US" altLang="en-US">
                <a:hlinkClick r:id="rId3"/>
              </a:rPr>
              <a:t>mcas@mass.gov</a:t>
            </a:r>
            <a:r>
              <a:rPr lang="en-US" altLang="en-US"/>
              <a:t> 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if you have problems accessing or completing the form.</a:t>
            </a:r>
          </a:p>
          <a:p>
            <a:pPr>
              <a:buClr>
                <a:srgbClr val="010203"/>
              </a:buClr>
            </a:pPr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Within one week: </a:t>
            </a:r>
          </a:p>
          <a:p>
            <a:pPr lvl="1">
              <a:buClr>
                <a:srgbClr val="010203"/>
              </a:buClr>
              <a:buFont typeface="Arial" panose="020B0604020202020204" pitchFamily="34" charset="0"/>
              <a:buChar char="•"/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Receive an email with the Q&amp;A from this session</a:t>
            </a:r>
          </a:p>
          <a:p>
            <a:pPr lvl="1">
              <a:buClr>
                <a:srgbClr val="010203"/>
              </a:buClr>
              <a:buFont typeface="Arial" panose="020B0604020202020204" pitchFamily="34" charset="0"/>
              <a:buChar char="•"/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Recording will be available </a:t>
            </a:r>
          </a:p>
        </p:txBody>
      </p:sp>
    </p:spTree>
    <p:extLst>
      <p:ext uri="{BB962C8B-B14F-4D97-AF65-F5344CB8AC3E}">
        <p14:creationId xmlns:p14="http://schemas.microsoft.com/office/powerpoint/2010/main" val="9486233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4A972CD-2840-6F6F-1B06-D0E024C1B81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39792" y="171450"/>
            <a:ext cx="10514013" cy="1041400"/>
          </a:xfrm>
        </p:spPr>
        <p:txBody>
          <a:bodyPr/>
          <a:lstStyle/>
          <a:p>
            <a:r>
              <a:rPr lang="en-US" sz="4000">
                <a:solidFill>
                  <a:srgbClr val="3647B6"/>
                </a:solidFill>
              </a:rPr>
              <a:t>Email and Phone Support 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C6A7017-17C6-F511-1D48-8093C62BB9FA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339791" y="1212851"/>
            <a:ext cx="5157788" cy="676275"/>
          </a:xfrm>
        </p:spPr>
        <p:txBody>
          <a:bodyPr/>
          <a:lstStyle/>
          <a:p>
            <a:pPr marL="0" indent="0">
              <a:buNone/>
            </a:pP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MCAS Service Center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3C2F1-C065-1C59-D812-2C29FFD6A6D3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61963" y="1889126"/>
            <a:ext cx="5775875" cy="4022725"/>
          </a:xfrm>
        </p:spPr>
        <p:txBody>
          <a:bodyPr>
            <a:normAutofit lnSpcReduction="10000"/>
          </a:bodyPr>
          <a:lstStyle/>
          <a:p>
            <a:pPr>
              <a:buClr>
                <a:srgbClr val="010203"/>
              </a:buClr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Questions on logistics and technology</a:t>
            </a:r>
            <a:br>
              <a:rPr lang="en-US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200"/>
          </a:p>
          <a:p>
            <a:pPr marL="852589" lvl="1" indent="-457200">
              <a:buClr>
                <a:srgbClr val="010203"/>
              </a:buClr>
            </a:pP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Web: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https://mcas.onlinehelp.cognia.org/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852589" lvl="1" indent="-457200">
              <a:buClr>
                <a:srgbClr val="010203"/>
              </a:buClr>
            </a:pP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Email: </a:t>
            </a:r>
            <a:r>
              <a:rPr lang="en-US" sz="2299">
                <a:hlinkClick r:id="rId4"/>
              </a:rPr>
              <a:t>mcas@cognia.org</a:t>
            </a:r>
            <a:endParaRPr lang="en-US" sz="2299"/>
          </a:p>
          <a:p>
            <a:pPr marL="852589" lvl="1" indent="-457200">
              <a:buClr>
                <a:srgbClr val="010203"/>
              </a:buClr>
            </a:pP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Phone: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800-737-5103</a:t>
            </a:r>
          </a:p>
          <a:p>
            <a:pPr marL="852589" lvl="1" indent="-457200">
              <a:buClr>
                <a:srgbClr val="010203"/>
              </a:buClr>
            </a:pPr>
            <a:r>
              <a:rPr lang="en-US" b="1"/>
              <a:t>TTY: </a:t>
            </a:r>
            <a:r>
              <a:rPr lang="en-US"/>
              <a:t>888-222-1671</a:t>
            </a:r>
          </a:p>
          <a:p>
            <a:pPr marL="852589" lvl="1" indent="-457200">
              <a:buClr>
                <a:srgbClr val="010203"/>
              </a:buClr>
            </a:pPr>
            <a:r>
              <a:rPr lang="en-US" b="0" i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Live chat is available at the link on the bottom of the page at the </a:t>
            </a:r>
            <a:r>
              <a:rPr lang="en-US" b="0" i="0" u="sng">
                <a:solidFill>
                  <a:srgbClr val="337AB7"/>
                </a:solidFill>
                <a:effectLst/>
                <a:latin typeface="Helvetica" panose="020B0604020202020204" pitchFamily="34" charset="0"/>
                <a:hlinkClick r:id="rId3"/>
              </a:rPr>
              <a:t>MCAS Resource Center for the 2025 tests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/>
          </a:p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AEE545-508E-BBC8-B75B-D911AD48B8DB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550028" y="1212851"/>
            <a:ext cx="5640387" cy="6762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DESE Student Assessment Services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0287B2E-8978-C144-AD68-11C997FF9006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6703501" y="2134840"/>
            <a:ext cx="5258313" cy="3509850"/>
          </a:xfrm>
        </p:spPr>
        <p:txBody>
          <a:bodyPr/>
          <a:lstStyle/>
          <a:p>
            <a:pPr>
              <a:buClr>
                <a:srgbClr val="010203"/>
              </a:buClr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Policy questions (e.g., student participation, accommodations)</a:t>
            </a:r>
            <a:br>
              <a:rPr lang="en-US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200"/>
          </a:p>
          <a:p>
            <a:pPr marL="852589" lvl="1" indent="-457200">
              <a:buClr>
                <a:srgbClr val="010203"/>
              </a:buClr>
            </a:pP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Web: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www.doe.mass.edu/mcas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199"/>
          </a:p>
          <a:p>
            <a:pPr marL="852589" lvl="1" indent="-457200">
              <a:buClr>
                <a:srgbClr val="010203"/>
              </a:buClr>
            </a:pP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Email: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mcas@mass.gov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852589" lvl="1" indent="-457200">
              <a:buClr>
                <a:srgbClr val="010203"/>
              </a:buClr>
            </a:pP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Phone: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781-338-3625</a:t>
            </a:r>
          </a:p>
          <a:p>
            <a:pPr marL="852589" lvl="1" indent="-457200">
              <a:buClr>
                <a:srgbClr val="010203"/>
              </a:buClr>
            </a:pPr>
            <a:r>
              <a:rPr lang="en-US" b="1"/>
              <a:t>TTY: </a:t>
            </a:r>
            <a:r>
              <a:rPr lang="en-US"/>
              <a:t>800-439-2370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471384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D6D50B-F54B-D7CD-8F65-4E922EEB56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079099-B099-567C-77C7-744463215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70" y="2882157"/>
            <a:ext cx="10872573" cy="1093686"/>
          </a:xfrm>
        </p:spPr>
        <p:txBody>
          <a:bodyPr>
            <a:normAutofit/>
          </a:bodyPr>
          <a:lstStyle/>
          <a:p>
            <a:r>
              <a:rPr lang="en-US"/>
              <a:t>7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. Live Sandbox Time</a:t>
            </a:r>
          </a:p>
        </p:txBody>
      </p:sp>
    </p:spTree>
    <p:extLst>
      <p:ext uri="{BB962C8B-B14F-4D97-AF65-F5344CB8AC3E}">
        <p14:creationId xmlns:p14="http://schemas.microsoft.com/office/powerpoint/2010/main" val="103280364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8BECCA-2104-4569-9EFA-4A4475A368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200" b="1"/>
              <a:t>Which demonstrations would you like to see again?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3200"/>
              <a:t>Adding/removing rows for students in the file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3200"/>
              <a:t>Adding a student’s accommodations in the initial .CSV file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3200"/>
              <a:t>Importing the file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3200"/>
              <a:t>Resolving validation errors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3200"/>
              <a:t>Manually adding/editing a student on the Students page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3200"/>
              <a:t>Updating a large number of student records via export/import</a:t>
            </a:r>
          </a:p>
          <a:p>
            <a:pPr marL="514350" indent="-514350">
              <a:buFont typeface="+mj-lt"/>
              <a:buAutoNum type="alphaUcPeriod"/>
            </a:pPr>
            <a:endParaRPr lang="en-US" sz="3200"/>
          </a:p>
          <a:p>
            <a:pPr marL="1022350" lvl="1" indent="-514350">
              <a:buAutoNum type="alphaUcPeriod"/>
            </a:pPr>
            <a:endParaRPr lang="en-US" sz="32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77C98B-8840-45A0-A256-C940A5885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Poll Question</a:t>
            </a:r>
            <a:r>
              <a:rPr lang="en-US" sz="200"/>
              <a:t>—</a:t>
            </a:r>
          </a:p>
        </p:txBody>
      </p:sp>
    </p:spTree>
    <p:extLst>
      <p:ext uri="{BB962C8B-B14F-4D97-AF65-F5344CB8AC3E}">
        <p14:creationId xmlns:p14="http://schemas.microsoft.com/office/powerpoint/2010/main" val="51836418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C06ECE3-F650-4378-934E-EE8C413AE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69" y="883718"/>
            <a:ext cx="10512862" cy="1093401"/>
          </a:xfrm>
        </p:spPr>
        <p:txBody>
          <a:bodyPr>
            <a:normAutofit/>
          </a:bodyPr>
          <a:lstStyle/>
          <a:p>
            <a:pPr algn="ctr"/>
            <a:r>
              <a:rPr lang="en-US" sz="5398" b="1"/>
              <a:t>THANK YOU</a:t>
            </a:r>
          </a:p>
        </p:txBody>
      </p:sp>
      <p:sp>
        <p:nvSpPr>
          <p:cNvPr id="2" name="文本框 10">
            <a:extLst>
              <a:ext uri="{FF2B5EF4-FFF2-40B4-BE49-F238E27FC236}">
                <a16:creationId xmlns:a16="http://schemas.microsoft.com/office/drawing/2014/main" id="{65AC4342-977A-FE94-C667-6CC1EC805F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1144" y="1977119"/>
            <a:ext cx="8975835" cy="399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zh-CN" sz="1999" b="1">
                <a:latin typeface="Arial" panose="020B0604020202020204" pitchFamily="34" charset="0"/>
                <a:ea typeface="Segoe SemiBold"/>
                <a:cs typeface="Arial" panose="020B0604020202020204" pitchFamily="34" charset="0"/>
              </a:rPr>
              <a:t>The Office of Student Assessment Services </a:t>
            </a:r>
            <a:endParaRPr lang="zh-CN" altLang="en-US" sz="1999" b="1">
              <a:latin typeface="Arial" panose="020B0604020202020204" pitchFamily="34" charset="0"/>
              <a:ea typeface="Segoe SemiBold"/>
              <a:cs typeface="Arial" panose="020B0604020202020204" pitchFamily="34" charset="0"/>
            </a:endParaRPr>
          </a:p>
        </p:txBody>
      </p:sp>
      <p:pic>
        <p:nvPicPr>
          <p:cNvPr id="11" name="Graphic 10" descr="phone icon">
            <a:extLst>
              <a:ext uri="{FF2B5EF4-FFF2-40B4-BE49-F238E27FC236}">
                <a16:creationId xmlns:a16="http://schemas.microsoft.com/office/drawing/2014/main" id="{50CF37C7-7697-49B2-8F01-E2F7AB7B28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61040" y="2971920"/>
            <a:ext cx="457081" cy="45708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52364A7-580D-AE8D-F784-8563D39CE920}"/>
              </a:ext>
            </a:extLst>
          </p:cNvPr>
          <p:cNvSpPr txBox="1"/>
          <p:nvPr/>
        </p:nvSpPr>
        <p:spPr>
          <a:xfrm>
            <a:off x="1918121" y="3009630"/>
            <a:ext cx="2376759" cy="400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9">
                <a:latin typeface="Arial" panose="020B0604020202020204" pitchFamily="34" charset="0"/>
                <a:cs typeface="Arial" panose="020B0604020202020204" pitchFamily="34" charset="0"/>
              </a:rPr>
              <a:t>781-338-3625</a:t>
            </a:r>
          </a:p>
        </p:txBody>
      </p:sp>
      <p:pic>
        <p:nvPicPr>
          <p:cNvPr id="12" name="Graphic 11" descr="Email icon">
            <a:extLst>
              <a:ext uri="{FF2B5EF4-FFF2-40B4-BE49-F238E27FC236}">
                <a16:creationId xmlns:a16="http://schemas.microsoft.com/office/drawing/2014/main" id="{A09C4642-67BC-4D06-A3AD-DFA1158F15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850601" y="2874680"/>
            <a:ext cx="540693" cy="54069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7D507E8-7DBC-71DC-71C9-20BC9E38067A}"/>
              </a:ext>
            </a:extLst>
          </p:cNvPr>
          <p:cNvSpPr txBox="1"/>
          <p:nvPr/>
        </p:nvSpPr>
        <p:spPr>
          <a:xfrm>
            <a:off x="7387870" y="2971919"/>
            <a:ext cx="2999939" cy="400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9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mcas@mass.gov</a:t>
            </a:r>
            <a:r>
              <a:rPr lang="en-US" sz="1999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70" name="Graphic 69" descr="internet icon">
            <a:extLst>
              <a:ext uri="{FF2B5EF4-FFF2-40B4-BE49-F238E27FC236}">
                <a16:creationId xmlns:a16="http://schemas.microsoft.com/office/drawing/2014/main" id="{A0F0B6FE-BDBA-4605-BD46-20A654F1A44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417215" y="3658951"/>
            <a:ext cx="544731" cy="54473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BE3C942-6A76-228B-CC15-6292752AB424}"/>
              </a:ext>
            </a:extLst>
          </p:cNvPr>
          <p:cNvSpPr txBox="1"/>
          <p:nvPr/>
        </p:nvSpPr>
        <p:spPr>
          <a:xfrm>
            <a:off x="1961946" y="3742135"/>
            <a:ext cx="5085429" cy="400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9"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www.doe.mass.edu/mcas</a:t>
            </a:r>
            <a:r>
              <a:rPr lang="en-US" sz="1999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pic>
        <p:nvPicPr>
          <p:cNvPr id="15" name="Graphic 14" descr="mailing address icon">
            <a:extLst>
              <a:ext uri="{FF2B5EF4-FFF2-40B4-BE49-F238E27FC236}">
                <a16:creationId xmlns:a16="http://schemas.microsoft.com/office/drawing/2014/main" id="{52358C72-268A-4136-8497-230A4AC0E8B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837090" y="3628500"/>
            <a:ext cx="544732" cy="54473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2763777-05D3-0160-67F6-BC78C18C3576}"/>
              </a:ext>
            </a:extLst>
          </p:cNvPr>
          <p:cNvSpPr txBox="1"/>
          <p:nvPr/>
        </p:nvSpPr>
        <p:spPr>
          <a:xfrm>
            <a:off x="7183853" y="3731311"/>
            <a:ext cx="6092407" cy="4000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999">
                <a:latin typeface="Arial" panose="020B0604020202020204" pitchFamily="34" charset="0"/>
                <a:cs typeface="Arial" panose="020B0604020202020204" pitchFamily="34" charset="0"/>
              </a:rPr>
              <a:t>135 </a:t>
            </a:r>
            <a:r>
              <a:rPr lang="en-US" sz="1999" err="1">
                <a:latin typeface="Arial" panose="020B0604020202020204" pitchFamily="34" charset="0"/>
                <a:cs typeface="Arial" panose="020B0604020202020204" pitchFamily="34" charset="0"/>
              </a:rPr>
              <a:t>Santilli</a:t>
            </a:r>
            <a:r>
              <a:rPr lang="en-US" sz="1999">
                <a:latin typeface="Arial" panose="020B0604020202020204" pitchFamily="34" charset="0"/>
                <a:cs typeface="Arial" panose="020B0604020202020204" pitchFamily="34" charset="0"/>
              </a:rPr>
              <a:t> Highway, Everett, MA 02149</a:t>
            </a:r>
          </a:p>
        </p:txBody>
      </p:sp>
    </p:spTree>
    <p:extLst>
      <p:ext uri="{BB962C8B-B14F-4D97-AF65-F5344CB8AC3E}">
        <p14:creationId xmlns:p14="http://schemas.microsoft.com/office/powerpoint/2010/main" val="19761914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8BECCA-2104-4569-9EFA-4A4475A368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b="1"/>
              <a:t>What is your role? (Check all that apply)</a:t>
            </a:r>
          </a:p>
          <a:p>
            <a:endParaRPr lang="en-US"/>
          </a:p>
          <a:p>
            <a:pPr marL="1022350" lvl="1" indent="-514350">
              <a:buAutoNum type="alphaUcPeriod"/>
            </a:pPr>
            <a:r>
              <a:rPr lang="en-US" sz="2800"/>
              <a:t>District test coordinator</a:t>
            </a:r>
          </a:p>
          <a:p>
            <a:pPr marL="1022350" lvl="1" indent="-514350">
              <a:buAutoNum type="alphaUcPeriod"/>
            </a:pPr>
            <a:r>
              <a:rPr lang="en-US" sz="2800"/>
              <a:t>School test coordinator</a:t>
            </a:r>
          </a:p>
          <a:p>
            <a:pPr marL="1022350" lvl="1" indent="-514350">
              <a:buAutoNum type="alphaUcPeriod"/>
            </a:pPr>
            <a:r>
              <a:rPr lang="en-US" sz="2800"/>
              <a:t>Principal</a:t>
            </a:r>
          </a:p>
          <a:p>
            <a:pPr marL="1022350" lvl="1" indent="-514350">
              <a:buAutoNum type="alphaUcPeriod"/>
            </a:pPr>
            <a:r>
              <a:rPr lang="en-US" sz="2800"/>
              <a:t>Guidance counselor</a:t>
            </a:r>
          </a:p>
          <a:p>
            <a:pPr marL="1022350" lvl="1" indent="-514350">
              <a:buFont typeface="Arial" panose="020B0604020202020204" pitchFamily="34" charset="0"/>
              <a:buAutoNum type="alphaUcPeriod"/>
            </a:pPr>
            <a:r>
              <a:rPr lang="en-US" sz="2800"/>
              <a:t>Technology staff </a:t>
            </a:r>
          </a:p>
          <a:p>
            <a:pPr marL="1022350" lvl="1" indent="-514350">
              <a:buAutoNum type="alphaUcPeriod"/>
            </a:pPr>
            <a:r>
              <a:rPr lang="en-US" sz="2800"/>
              <a:t>Other district staff</a:t>
            </a:r>
          </a:p>
          <a:p>
            <a:pPr marL="1022350" lvl="1" indent="-514350">
              <a:buAutoNum type="alphaUcPeriod"/>
            </a:pPr>
            <a:r>
              <a:rPr lang="en-US" sz="2800"/>
              <a:t>Other school staff</a:t>
            </a:r>
          </a:p>
          <a:p>
            <a:pPr marL="1022350" lvl="1" indent="-514350">
              <a:buAutoNum type="alphaUcPeriod"/>
            </a:pPr>
            <a:endParaRPr lang="en-US" sz="32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77C98B-8840-45A0-A256-C940A5885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Poll Question</a:t>
            </a:r>
            <a:r>
              <a:rPr lang="en-US" sz="200"/>
              <a:t>—3</a:t>
            </a:r>
          </a:p>
        </p:txBody>
      </p:sp>
    </p:spTree>
    <p:extLst>
      <p:ext uri="{BB962C8B-B14F-4D97-AF65-F5344CB8AC3E}">
        <p14:creationId xmlns:p14="http://schemas.microsoft.com/office/powerpoint/2010/main" val="17116977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7C98B-8840-45A0-A256-C940A5885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Poll Question</a:t>
            </a:r>
            <a:r>
              <a:rPr lang="en-US" sz="200"/>
              <a:t>—3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8BECCA-2104-4569-9EFA-4A4475A3680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00075" y="2078038"/>
            <a:ext cx="10515600" cy="40513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/>
              <a:t>How many years have you coordinated MCAS test administration?</a:t>
            </a:r>
            <a:endParaRPr lang="en-US"/>
          </a:p>
          <a:p>
            <a:pPr marL="1022350" lvl="1" indent="-514350">
              <a:buAutoNum type="alphaUcPeriod"/>
            </a:pPr>
            <a:r>
              <a:rPr lang="en-US" sz="2800"/>
              <a:t>0–This is my first year.</a:t>
            </a:r>
          </a:p>
          <a:p>
            <a:pPr marL="1022350" lvl="1" indent="-514350">
              <a:buAutoNum type="alphaUcPeriod"/>
            </a:pPr>
            <a:r>
              <a:rPr lang="en-US" sz="2800"/>
              <a:t>1 year</a:t>
            </a:r>
          </a:p>
          <a:p>
            <a:pPr marL="1022350" lvl="1" indent="-514350">
              <a:buAutoNum type="alphaUcPeriod"/>
            </a:pPr>
            <a:r>
              <a:rPr lang="en-US" sz="2800"/>
              <a:t>2–3 years</a:t>
            </a:r>
          </a:p>
          <a:p>
            <a:pPr marL="1022350" lvl="1" indent="-514350">
              <a:buAutoNum type="alphaUcPeriod"/>
            </a:pPr>
            <a:r>
              <a:rPr lang="en-US" sz="2800"/>
              <a:t>4–5 years</a:t>
            </a:r>
          </a:p>
          <a:p>
            <a:pPr marL="1022350" lvl="1" indent="-514350">
              <a:buFont typeface="Arial" panose="020B0604020202020204" pitchFamily="34" charset="0"/>
              <a:buAutoNum type="alphaUcPeriod"/>
            </a:pPr>
            <a:r>
              <a:rPr lang="en-US" sz="2800"/>
              <a:t>6+ years</a:t>
            </a:r>
          </a:p>
          <a:p>
            <a:pPr marL="1022350" lvl="1" indent="-514350">
              <a:buAutoNum type="alphaUcPeriod"/>
            </a:pP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32169285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35052-0EA0-2950-9C7D-EF204FCBC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1.Introduction </a:t>
            </a:r>
            <a:br>
              <a:rPr lang="zh-CN" altLang="en-US" sz="6000">
                <a:solidFill>
                  <a:schemeClr val="accent1">
                    <a:lumMod val="50000"/>
                  </a:schemeClr>
                </a:solidFill>
              </a:rPr>
            </a:b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7547024"/>
      </p:ext>
    </p:extLst>
  </p:cSld>
  <p:clrMapOvr>
    <a:masterClrMapping/>
  </p:clrMapOvr>
</p:sld>
</file>

<file path=ppt/theme/theme1.xml><?xml version="1.0" encoding="utf-8"?>
<a:theme xmlns:a="http://schemas.openxmlformats.org/drawingml/2006/main" name="ESE PowerPoint Template 2017">
  <a:themeElements>
    <a:clrScheme name="ESE color scheme">
      <a:dk1>
        <a:srgbClr val="203B6A"/>
      </a:dk1>
      <a:lt1>
        <a:sysClr val="window" lastClr="FFFFFF"/>
      </a:lt1>
      <a:dk2>
        <a:srgbClr val="203B6A"/>
      </a:dk2>
      <a:lt2>
        <a:srgbClr val="E7E6E6"/>
      </a:lt2>
      <a:accent1>
        <a:srgbClr val="203B6A"/>
      </a:accent1>
      <a:accent2>
        <a:srgbClr val="ED7D31"/>
      </a:accent2>
      <a:accent3>
        <a:srgbClr val="FFC000"/>
      </a:accent3>
      <a:accent4>
        <a:srgbClr val="0563C1"/>
      </a:accent4>
      <a:accent5>
        <a:srgbClr val="00B050"/>
      </a:accent5>
      <a:accent6>
        <a:srgbClr val="FFFF00"/>
      </a:accent6>
      <a:hlink>
        <a:srgbClr val="0563C1"/>
      </a:hlink>
      <a:folHlink>
        <a:srgbClr val="954F72"/>
      </a:folHlink>
    </a:clrScheme>
    <a:fontScheme name="ESE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SE_Template" id="{8B1FC134-3306-8949-8EE6-54D8D1A68082}" vid="{D023F173-81C9-6C41-B8A8-A9E8365AC245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632492CAC103A49A985C1EA3C99F8E6" ma:contentTypeVersion="14" ma:contentTypeDescription="Create a new document." ma:contentTypeScope="" ma:versionID="029ab163fe53dea6eac6a50caa86fa3a">
  <xsd:schema xmlns:xsd="http://www.w3.org/2001/XMLSchema" xmlns:xs="http://www.w3.org/2001/XMLSchema" xmlns:p="http://schemas.microsoft.com/office/2006/metadata/properties" xmlns:ns2="e77133ba-eec1-4d51-86ef-7b6d23495175" xmlns:ns3="049449a1-970d-4061-91c8-87f7c4621d9d" targetNamespace="http://schemas.microsoft.com/office/2006/metadata/properties" ma:root="true" ma:fieldsID="96eeb4d8f957f047a37b3907739772c3" ns2:_="" ns3:_="">
    <xsd:import namespace="e77133ba-eec1-4d51-86ef-7b6d23495175"/>
    <xsd:import namespace="049449a1-970d-4061-91c8-87f7c4621d9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7133ba-eec1-4d51-86ef-7b6d234951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9f123c60-6d59-4beb-a46f-4c7d903a1f2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9449a1-970d-4061-91c8-87f7c4621d9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844dd94a-ad39-4ee4-bc43-d261aca497bd}" ma:internalName="TaxCatchAll" ma:showField="CatchAllData" ma:web="049449a1-970d-4061-91c8-87f7c4621d9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049449a1-970d-4061-91c8-87f7c4621d9d">
      <UserInfo>
        <DisplayName>Zalk, Jodie (DESE)</DisplayName>
        <AccountId>18</AccountId>
        <AccountType/>
      </UserInfo>
      <UserInfo>
        <DisplayName>Cullen, Shannon (DESE)</DisplayName>
        <AccountId>17</AccountId>
        <AccountType/>
      </UserInfo>
      <UserInfo>
        <DisplayName>Kelley, R. Scott (DESE)</DisplayName>
        <AccountId>23</AccountId>
        <AccountType/>
      </UserInfo>
      <UserInfo>
        <DisplayName>Jennifer Kash</DisplayName>
        <AccountId>87</AccountId>
        <AccountType/>
      </UserInfo>
      <UserInfo>
        <DisplayName>Pelychaty, Robert (DESE)</DisplayName>
        <AccountId>38</AccountId>
        <AccountType/>
      </UserInfo>
    </SharedWithUsers>
    <lcf76f155ced4ddcb4097134ff3c332f xmlns="e77133ba-eec1-4d51-86ef-7b6d23495175">
      <Terms xmlns="http://schemas.microsoft.com/office/infopath/2007/PartnerControls"/>
    </lcf76f155ced4ddcb4097134ff3c332f>
    <TaxCatchAll xmlns="049449a1-970d-4061-91c8-87f7c4621d9d"/>
  </documentManagement>
</p:properties>
</file>

<file path=customXml/itemProps1.xml><?xml version="1.0" encoding="utf-8"?>
<ds:datastoreItem xmlns:ds="http://schemas.openxmlformats.org/officeDocument/2006/customXml" ds:itemID="{3B70C1E0-D73F-4393-AF8B-EC030DBF27C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71600CA-CD72-4E89-8B29-DFF136A282BB}">
  <ds:schemaRefs>
    <ds:schemaRef ds:uri="049449a1-970d-4061-91c8-87f7c4621d9d"/>
    <ds:schemaRef ds:uri="e77133ba-eec1-4d51-86ef-7b6d2349517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9EAF0FD2-44B7-49AE-A44E-FF3F2848CDD7}">
  <ds:schemaRefs>
    <ds:schemaRef ds:uri="049449a1-970d-4061-91c8-87f7c4621d9d"/>
    <ds:schemaRef ds:uri="http://schemas.microsoft.com/office/2006/documentManagement/types"/>
    <ds:schemaRef ds:uri="e77133ba-eec1-4d51-86ef-7b6d23495175"/>
    <ds:schemaRef ds:uri="http://schemas.microsoft.com/office/infopath/2007/PartnerControls"/>
    <ds:schemaRef ds:uri="http://purl.org/dc/dcmitype/"/>
    <ds:schemaRef ds:uri="http://www.w3.org/XML/1998/namespace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purl.org/dc/terms/"/>
  </ds:schemaRefs>
</ds:datastoreItem>
</file>

<file path=docMetadata/LabelInfo.xml><?xml version="1.0" encoding="utf-8"?>
<clbl:labelList xmlns:clbl="http://schemas.microsoft.com/office/2020/mipLabelMetadata">
  <clbl:label id="{3e861d16-48b7-4a0e-9806-8c04d81b7b2a}" enabled="0" method="" siteId="{3e861d16-48b7-4a0e-9806-8c04d81b7b2a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ESE PowerPoint Template 2017</Template>
  <TotalTime>0</TotalTime>
  <Words>4657</Words>
  <Application>Microsoft Office PowerPoint</Application>
  <PresentationFormat>Widescreen</PresentationFormat>
  <Paragraphs>530</Paragraphs>
  <Slides>69</Slides>
  <Notes>44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69</vt:i4>
      </vt:variant>
    </vt:vector>
  </HeadingPairs>
  <TitlesOfParts>
    <vt:vector size="82" baseType="lpstr">
      <vt:lpstr>等线</vt:lpstr>
      <vt:lpstr>Arial</vt:lpstr>
      <vt:lpstr>Calibri</vt:lpstr>
      <vt:lpstr>Courier New</vt:lpstr>
      <vt:lpstr>Helvetica</vt:lpstr>
      <vt:lpstr>Segoe</vt:lpstr>
      <vt:lpstr>Segoe SemiBold</vt:lpstr>
      <vt:lpstr>Segoe UI</vt:lpstr>
      <vt:lpstr>Segoe UI Semibold</vt:lpstr>
      <vt:lpstr>Times New Roman</vt:lpstr>
      <vt:lpstr>Wingdings</vt:lpstr>
      <vt:lpstr>ESE PowerPoint Template 2017</vt:lpstr>
      <vt:lpstr>Office Theme</vt:lpstr>
      <vt:lpstr>Overview of Student Registration Tasks for the  MCAS Portal: February Science and March Retest Administrations </vt:lpstr>
      <vt:lpstr>Presenters</vt:lpstr>
      <vt:lpstr>Logistics for This Session </vt:lpstr>
      <vt:lpstr>Slides for This Session </vt:lpstr>
      <vt:lpstr>Today’s Agenda</vt:lpstr>
      <vt:lpstr>Future Training Topics</vt:lpstr>
      <vt:lpstr>Poll Question—3</vt:lpstr>
      <vt:lpstr>Poll Question—3</vt:lpstr>
      <vt:lpstr>1.Introduction  </vt:lpstr>
      <vt:lpstr>New Systems for MCAS Computer-Based Testing Beginning in 2025</vt:lpstr>
      <vt:lpstr>Tasks to Complete in Fall 2024</vt:lpstr>
      <vt:lpstr>Tasks to Complete in the MCAS Portal During Test Administration for School Test Coordinators  </vt:lpstr>
      <vt:lpstr>2. Overview of the Student Registration Process </vt:lpstr>
      <vt:lpstr>What is Student Registration?</vt:lpstr>
      <vt:lpstr>Overview of Steps to Complete Student Registration</vt:lpstr>
      <vt:lpstr>Student Registration Deadlines</vt:lpstr>
      <vt:lpstr>For what reasons and when should we update Student Registration?</vt:lpstr>
      <vt:lpstr>MCAS Accessibility and Accommodations</vt:lpstr>
      <vt:lpstr>Form-Dependent Accommodations</vt:lpstr>
      <vt:lpstr>Accessibility Features and Accommodations That Must Be Included in Student Registration Prior to Testing</vt:lpstr>
      <vt:lpstr>Special Access Accommodations That Must Be Included in Student Registration Prior to Testing</vt:lpstr>
      <vt:lpstr>MCAS Student Registration Guide</vt:lpstr>
      <vt:lpstr>Questions and Answers</vt:lpstr>
      <vt:lpstr>3. Preparing the Initial File for Import </vt:lpstr>
      <vt:lpstr>Overview of Steps to Complete Student Registration</vt:lpstr>
      <vt:lpstr>Secure Websites for this Process</vt:lpstr>
      <vt:lpstr>Available Resources</vt:lpstr>
      <vt:lpstr>Frequently Asked Questions </vt:lpstr>
      <vt:lpstr>Logging in to the DESE Security Portal</vt:lpstr>
      <vt:lpstr>Accessing DropBox Central in the Security Portal </vt:lpstr>
      <vt:lpstr>Frequently Asked Questions</vt:lpstr>
      <vt:lpstr>Demonstrations: Tasks before Importing the File</vt:lpstr>
      <vt:lpstr>Student Registration Initial Import – Step A: Prepare the File</vt:lpstr>
      <vt:lpstr>Questions and Answers </vt:lpstr>
      <vt:lpstr>4. Steps for Completing the Initial Import</vt:lpstr>
      <vt:lpstr>Overview of Steps to Complete Student Registration</vt:lpstr>
      <vt:lpstr>Demonstration</vt:lpstr>
      <vt:lpstr>Student Registration: Import the File</vt:lpstr>
      <vt:lpstr>Initial File Import</vt:lpstr>
      <vt:lpstr>Addressing File Errors</vt:lpstr>
      <vt:lpstr>Important Notes </vt:lpstr>
      <vt:lpstr>Important Reminders</vt:lpstr>
      <vt:lpstr>Questions &amp; Answers</vt:lpstr>
      <vt:lpstr>5. Steps after the Initial Import </vt:lpstr>
      <vt:lpstr>Overview of Steps to Complete Student Registration</vt:lpstr>
      <vt:lpstr>Update SIMS Data </vt:lpstr>
      <vt:lpstr>Managing Students</vt:lpstr>
      <vt:lpstr>Demonstration</vt:lpstr>
      <vt:lpstr>Manually Adding a Student</vt:lpstr>
      <vt:lpstr>Manually Adding a Student</vt:lpstr>
      <vt:lpstr>Manually Adding a Student</vt:lpstr>
      <vt:lpstr>Editing a Student in the MCAS Portal</vt:lpstr>
      <vt:lpstr>Editing a Student in the MCAS Portal</vt:lpstr>
      <vt:lpstr>Adding/Editing Student Accommodations</vt:lpstr>
      <vt:lpstr>Adding/Editing Student Accommodations</vt:lpstr>
      <vt:lpstr>Updating PBT Tests</vt:lpstr>
      <vt:lpstr>Demonstration</vt:lpstr>
      <vt:lpstr>Exporting and Reimporting Student Registration Files</vt:lpstr>
      <vt:lpstr>Questions &amp; Answers</vt:lpstr>
      <vt:lpstr>6. Resources, Support, and Next Steps</vt:lpstr>
      <vt:lpstr>Upcoming Steps for Test Coordinators</vt:lpstr>
      <vt:lpstr>Upcoming Office Hours for Test Coordinators</vt:lpstr>
      <vt:lpstr>Steps for Technology Coordinators</vt:lpstr>
      <vt:lpstr>Additional Resources</vt:lpstr>
      <vt:lpstr>Next Steps</vt:lpstr>
      <vt:lpstr>Email and Phone Support </vt:lpstr>
      <vt:lpstr>7. Live Sandbox Time</vt:lpstr>
      <vt:lpstr>Poll Question—</vt:lpstr>
      <vt:lpstr>THANK YOU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revision>2</cp:revision>
  <cp:lastPrinted>2020-01-24T16:15:48Z</cp:lastPrinted>
  <dcterms:created xsi:type="dcterms:W3CDTF">2018-01-22T18:15:09Z</dcterms:created>
  <dcterms:modified xsi:type="dcterms:W3CDTF">2024-11-27T17:59:11Z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File Status">
    <vt:lpwstr>Draft</vt:lpwstr>
  </property>
  <property fmtid="{D5CDD505-2E9C-101B-9397-08002B2CF9AE}" pid="3" name="Archive">
    <vt:bool>false</vt:bool>
  </property>
  <property fmtid="{D5CDD505-2E9C-101B-9397-08002B2CF9AE}" pid="4" name="SharedWithUsers">
    <vt:lpwstr>18;#Zalk, Jodie (DESE)</vt:lpwstr>
  </property>
  <property fmtid="{D5CDD505-2E9C-101B-9397-08002B2CF9AE}" pid="5" name="Category0">
    <vt:lpwstr>To be assigned</vt:lpwstr>
  </property>
  <property fmtid="{D5CDD505-2E9C-101B-9397-08002B2CF9AE}" pid="6" name="Approval Record">
    <vt:bool>false</vt:bool>
  </property>
  <property fmtid="{D5CDD505-2E9C-101B-9397-08002B2CF9AE}" pid="7" name="Admin Year">
    <vt:lpwstr>2020</vt:lpwstr>
  </property>
  <property fmtid="{D5CDD505-2E9C-101B-9397-08002B2CF9AE}" pid="8" name="MediaServiceImageTags">
    <vt:lpwstr/>
  </property>
  <property fmtid="{D5CDD505-2E9C-101B-9397-08002B2CF9AE}" pid="9" name="MSIP_Label_09530f54-9721-46db-bbe4-0dd4cd6e1126_Enabled">
    <vt:lpwstr>true</vt:lpwstr>
  </property>
  <property fmtid="{D5CDD505-2E9C-101B-9397-08002B2CF9AE}" pid="10" name="MSIP_Label_09530f54-9721-46db-bbe4-0dd4cd6e1126_SetDate">
    <vt:lpwstr>2024-10-22T16:39:02Z</vt:lpwstr>
  </property>
  <property fmtid="{D5CDD505-2E9C-101B-9397-08002B2CF9AE}" pid="11" name="MSIP_Label_09530f54-9721-46db-bbe4-0dd4cd6e1126_Method">
    <vt:lpwstr>Standard</vt:lpwstr>
  </property>
  <property fmtid="{D5CDD505-2E9C-101B-9397-08002B2CF9AE}" pid="12" name="MSIP_Label_09530f54-9721-46db-bbe4-0dd4cd6e1126_Name">
    <vt:lpwstr>General</vt:lpwstr>
  </property>
  <property fmtid="{D5CDD505-2E9C-101B-9397-08002B2CF9AE}" pid="13" name="MSIP_Label_09530f54-9721-46db-bbe4-0dd4cd6e1126_SiteId">
    <vt:lpwstr>22230e31-3d9d-47b1-8794-50b0e2d7bd02</vt:lpwstr>
  </property>
  <property fmtid="{D5CDD505-2E9C-101B-9397-08002B2CF9AE}" pid="14" name="MSIP_Label_09530f54-9721-46db-bbe4-0dd4cd6e1126_ActionId">
    <vt:lpwstr>29e52121-f53f-4d45-a91e-224cb8ec555d</vt:lpwstr>
  </property>
  <property fmtid="{D5CDD505-2E9C-101B-9397-08002B2CF9AE}" pid="15" name="MSIP_Label_09530f54-9721-46db-bbe4-0dd4cd6e1126_ContentBits">
    <vt:lpwstr>2</vt:lpwstr>
  </property>
  <property fmtid="{D5CDD505-2E9C-101B-9397-08002B2CF9AE}" pid="16" name="ClassificationContentMarkingFooterLocations">
    <vt:lpwstr>ESE PowerPoint Template 2017:8\Office Theme:4</vt:lpwstr>
  </property>
  <property fmtid="{D5CDD505-2E9C-101B-9397-08002B2CF9AE}" pid="17" name="ClassificationContentMarkingFooterText">
    <vt:lpwstr>Copyright - eMetric LLC</vt:lpwstr>
  </property>
  <property fmtid="{D5CDD505-2E9C-101B-9397-08002B2CF9AE}" pid="18" name="ContentTypeId">
    <vt:lpwstr>0x0101001632492CAC103A49A985C1EA3C99F8E6</vt:lpwstr>
  </property>
</Properties>
</file>