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71"/>
  </p:notesMasterIdLst>
  <p:handoutMasterIdLst>
    <p:handoutMasterId r:id="rId72"/>
  </p:handoutMasterIdLst>
  <p:sldIdLst>
    <p:sldId id="280" r:id="rId6"/>
    <p:sldId id="359" r:id="rId7"/>
    <p:sldId id="1184" r:id="rId8"/>
    <p:sldId id="1274" r:id="rId9"/>
    <p:sldId id="1171" r:id="rId10"/>
    <p:sldId id="1262" r:id="rId11"/>
    <p:sldId id="1383" r:id="rId12"/>
    <p:sldId id="1338" r:id="rId13"/>
    <p:sldId id="1386" r:id="rId14"/>
    <p:sldId id="1387" r:id="rId15"/>
    <p:sldId id="1388" r:id="rId16"/>
    <p:sldId id="1326" r:id="rId17"/>
    <p:sldId id="1195" r:id="rId18"/>
    <p:sldId id="1389" r:id="rId19"/>
    <p:sldId id="1390" r:id="rId20"/>
    <p:sldId id="1346" r:id="rId21"/>
    <p:sldId id="364" r:id="rId22"/>
    <p:sldId id="1379" r:id="rId23"/>
    <p:sldId id="1391" r:id="rId24"/>
    <p:sldId id="1178" r:id="rId25"/>
    <p:sldId id="264" r:id="rId26"/>
    <p:sldId id="1339" r:id="rId27"/>
    <p:sldId id="1392" r:id="rId28"/>
    <p:sldId id="1393" r:id="rId29"/>
    <p:sldId id="1394" r:id="rId30"/>
    <p:sldId id="1395" r:id="rId31"/>
    <p:sldId id="1396" r:id="rId32"/>
    <p:sldId id="1352" r:id="rId33"/>
    <p:sldId id="1354" r:id="rId34"/>
    <p:sldId id="1355" r:id="rId35"/>
    <p:sldId id="1385" r:id="rId36"/>
    <p:sldId id="1360" r:id="rId37"/>
    <p:sldId id="1357" r:id="rId38"/>
    <p:sldId id="1358" r:id="rId39"/>
    <p:sldId id="1359" r:id="rId40"/>
    <p:sldId id="1376" r:id="rId41"/>
    <p:sldId id="1335" r:id="rId42"/>
    <p:sldId id="1362" r:id="rId43"/>
    <p:sldId id="1363" r:id="rId44"/>
    <p:sldId id="1397" r:id="rId45"/>
    <p:sldId id="1398" r:id="rId46"/>
    <p:sldId id="1399" r:id="rId47"/>
    <p:sldId id="292" r:id="rId48"/>
    <p:sldId id="1365" r:id="rId49"/>
    <p:sldId id="1328" r:id="rId50"/>
    <p:sldId id="1367" r:id="rId51"/>
    <p:sldId id="1368" r:id="rId52"/>
    <p:sldId id="1369" r:id="rId53"/>
    <p:sldId id="1370" r:id="rId54"/>
    <p:sldId id="1371" r:id="rId55"/>
    <p:sldId id="1375" r:id="rId56"/>
    <p:sldId id="1372" r:id="rId57"/>
    <p:sldId id="1336" r:id="rId58"/>
    <p:sldId id="1381" r:id="rId59"/>
    <p:sldId id="1400" r:id="rId60"/>
    <p:sldId id="1401" r:id="rId61"/>
    <p:sldId id="1384" r:id="rId62"/>
    <p:sldId id="1315" r:id="rId63"/>
    <p:sldId id="1373" r:id="rId64"/>
    <p:sldId id="1380" r:id="rId65"/>
    <p:sldId id="1298" r:id="rId66"/>
    <p:sldId id="311" r:id="rId67"/>
    <p:sldId id="1231" r:id="rId68"/>
    <p:sldId id="1295" r:id="rId69"/>
    <p:sldId id="1264" r:id="rId70"/>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DB8D06-1536-F0B5-7B92-A5EFA48C1A7F}" name="Dezarae Blossomgame" initials="DB" userId="S::Dezarae.Blossomgame@cognia.org::9589b920-5268-4276-82f2-61369d2bfdb2" providerId="AD"/>
  <p188:author id="{DBB5EE4D-C1DE-6B60-4A92-3C8A6A2DF40E}" name="Abbie Currier" initials="AC" userId="S::acurrier_emetric.net#ext#@cogniaorg.onmicrosoft.com::207e5a5e-dc4f-4e8d-a6ed-459ba44175f0" providerId="AD"/>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2DDAB86A-D521-A4F8-DC3C-FF0AD3E217C3}" name="Zalk, Jodie (DESE)" initials="JZ" userId="S::Jodie.L.Zalk@mass.gov::e1452584-4588-4fe8-8e76-c634323654f0" providerId="AD"/>
  <p188:author id="{52CBF4AC-2F2A-CAC0-FF80-696C1D5B8F72}" name="Abbie Currier" initials="AC" userId="S::acurrier@emetric.net::abe16f36-c232-4a49-81f6-0ff344f1a17d" providerId="AD"/>
  <p188:author id="{D2B726C1-6B67-7C9B-17B0-EF1B90BE53D0}" name="Pelychaty, Robert (DESE)" initials="P(" userId="S::robert.pelychaty@mass.gov::4b7f82dc-9b90-4364-a63e-8be2ecd61eb5" providerId="AD"/>
  <p188:author id="{D7C264F7-7DD7-2006-D813-B710073AC89F}" name="Pelychaty, Robert (DESE)" initials="RP"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127"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6"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86"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3" clrIdx="15">
    <p:extLst>
      <p:ext uri="{19B8F6BF-5375-455C-9EA6-DF929625EA0E}">
        <p15:presenceInfo xmlns:p15="http://schemas.microsoft.com/office/powerpoint/2012/main" userId="S::holly.woodruff@pearson.com::bd40664c-d0f9-47f6-9555-8f1bf1ec3b14" providerId="AD"/>
      </p:ext>
    </p:extLst>
  </p:cmAuthor>
  <p:cmAuthor id="16" name="Pelychaty, Robert (DESE)" initials="P(" lastIdx="2" clrIdx="16">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AF9FA"/>
    <a:srgbClr val="3647B6"/>
    <a:srgbClr val="101D35"/>
    <a:srgbClr val="0563C1"/>
    <a:srgbClr val="203B6A"/>
    <a:srgbClr val="A18557"/>
    <a:srgbClr val="F9F9FA"/>
    <a:srgbClr val="FFFFFF"/>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4F5681-C89E-4E70-BB7A-25AE9951146D}" v="1" dt="2024-11-05T15:21:20.0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362"/>
    <p:restoredTop sz="89085" autoAdjust="0"/>
  </p:normalViewPr>
  <p:slideViewPr>
    <p:cSldViewPr snapToGrid="0">
      <p:cViewPr varScale="1">
        <p:scale>
          <a:sx n="99" d="100"/>
          <a:sy n="99" d="100"/>
        </p:scale>
        <p:origin x="234"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2024/12/4</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2024/12/4</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625167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371503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1589109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471810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2368440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1198410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1629880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3254984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1463871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137648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281059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627571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1532048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3204737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3491308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2754358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2735040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2756596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1757228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363329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665452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835632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31</a:t>
            </a:fld>
            <a:endParaRPr lang="zh-CN" altLang="en-US"/>
          </a:p>
        </p:txBody>
      </p:sp>
    </p:spTree>
    <p:extLst>
      <p:ext uri="{BB962C8B-B14F-4D97-AF65-F5344CB8AC3E}">
        <p14:creationId xmlns:p14="http://schemas.microsoft.com/office/powerpoint/2010/main" val="4044081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1131233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220165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1424728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40134811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36</a:t>
            </a:fld>
            <a:endParaRPr lang="zh-CN" altLang="en-US"/>
          </a:p>
        </p:txBody>
      </p:sp>
    </p:spTree>
    <p:extLst>
      <p:ext uri="{BB962C8B-B14F-4D97-AF65-F5344CB8AC3E}">
        <p14:creationId xmlns:p14="http://schemas.microsoft.com/office/powerpoint/2010/main" val="23738816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37</a:t>
            </a:fld>
            <a:endParaRPr lang="zh-CN" altLang="en-US"/>
          </a:p>
        </p:txBody>
      </p:sp>
    </p:spTree>
    <p:extLst>
      <p:ext uri="{BB962C8B-B14F-4D97-AF65-F5344CB8AC3E}">
        <p14:creationId xmlns:p14="http://schemas.microsoft.com/office/powerpoint/2010/main" val="39503205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38</a:t>
            </a:fld>
            <a:endParaRPr lang="zh-CN" altLang="en-US"/>
          </a:p>
        </p:txBody>
      </p:sp>
    </p:spTree>
    <p:extLst>
      <p:ext uri="{BB962C8B-B14F-4D97-AF65-F5344CB8AC3E}">
        <p14:creationId xmlns:p14="http://schemas.microsoft.com/office/powerpoint/2010/main" val="2082410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39</a:t>
            </a:fld>
            <a:endParaRPr lang="zh-CN" altLang="en-US"/>
          </a:p>
        </p:txBody>
      </p:sp>
    </p:spTree>
    <p:extLst>
      <p:ext uri="{BB962C8B-B14F-4D97-AF65-F5344CB8AC3E}">
        <p14:creationId xmlns:p14="http://schemas.microsoft.com/office/powerpoint/2010/main" val="1173835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611844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40</a:t>
            </a:fld>
            <a:endParaRPr lang="zh-CN" altLang="en-US"/>
          </a:p>
        </p:txBody>
      </p:sp>
    </p:spTree>
    <p:extLst>
      <p:ext uri="{BB962C8B-B14F-4D97-AF65-F5344CB8AC3E}">
        <p14:creationId xmlns:p14="http://schemas.microsoft.com/office/powerpoint/2010/main" val="22957976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41</a:t>
            </a:fld>
            <a:endParaRPr lang="zh-CN" altLang="en-US"/>
          </a:p>
        </p:txBody>
      </p:sp>
    </p:spTree>
    <p:extLst>
      <p:ext uri="{BB962C8B-B14F-4D97-AF65-F5344CB8AC3E}">
        <p14:creationId xmlns:p14="http://schemas.microsoft.com/office/powerpoint/2010/main" val="20284330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42</a:t>
            </a:fld>
            <a:endParaRPr lang="zh-CN" altLang="en-US"/>
          </a:p>
        </p:txBody>
      </p:sp>
    </p:spTree>
    <p:extLst>
      <p:ext uri="{BB962C8B-B14F-4D97-AF65-F5344CB8AC3E}">
        <p14:creationId xmlns:p14="http://schemas.microsoft.com/office/powerpoint/2010/main" val="4074009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44</a:t>
            </a:fld>
            <a:endParaRPr lang="en-US"/>
          </a:p>
        </p:txBody>
      </p:sp>
    </p:spTree>
    <p:extLst>
      <p:ext uri="{BB962C8B-B14F-4D97-AF65-F5344CB8AC3E}">
        <p14:creationId xmlns:p14="http://schemas.microsoft.com/office/powerpoint/2010/main" val="25926168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45</a:t>
            </a:fld>
            <a:endParaRPr lang="zh-CN" altLang="en-US"/>
          </a:p>
        </p:txBody>
      </p:sp>
    </p:spTree>
    <p:extLst>
      <p:ext uri="{BB962C8B-B14F-4D97-AF65-F5344CB8AC3E}">
        <p14:creationId xmlns:p14="http://schemas.microsoft.com/office/powerpoint/2010/main" val="4883065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46</a:t>
            </a:fld>
            <a:endParaRPr lang="zh-CN" altLang="en-US"/>
          </a:p>
        </p:txBody>
      </p:sp>
    </p:spTree>
    <p:extLst>
      <p:ext uri="{BB962C8B-B14F-4D97-AF65-F5344CB8AC3E}">
        <p14:creationId xmlns:p14="http://schemas.microsoft.com/office/powerpoint/2010/main" val="34859213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47</a:t>
            </a:fld>
            <a:endParaRPr lang="zh-CN" altLang="en-US"/>
          </a:p>
        </p:txBody>
      </p:sp>
    </p:spTree>
    <p:extLst>
      <p:ext uri="{BB962C8B-B14F-4D97-AF65-F5344CB8AC3E}">
        <p14:creationId xmlns:p14="http://schemas.microsoft.com/office/powerpoint/2010/main" val="34473082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48</a:t>
            </a:fld>
            <a:endParaRPr lang="zh-CN" altLang="en-US"/>
          </a:p>
        </p:txBody>
      </p:sp>
    </p:spTree>
    <p:extLst>
      <p:ext uri="{BB962C8B-B14F-4D97-AF65-F5344CB8AC3E}">
        <p14:creationId xmlns:p14="http://schemas.microsoft.com/office/powerpoint/2010/main" val="20753179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49</a:t>
            </a:fld>
            <a:endParaRPr lang="zh-CN" altLang="en-US"/>
          </a:p>
        </p:txBody>
      </p:sp>
    </p:spTree>
    <p:extLst>
      <p:ext uri="{BB962C8B-B14F-4D97-AF65-F5344CB8AC3E}">
        <p14:creationId xmlns:p14="http://schemas.microsoft.com/office/powerpoint/2010/main" val="971654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41077711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50</a:t>
            </a:fld>
            <a:endParaRPr lang="zh-CN" altLang="en-US"/>
          </a:p>
        </p:txBody>
      </p:sp>
    </p:spTree>
    <p:extLst>
      <p:ext uri="{BB962C8B-B14F-4D97-AF65-F5344CB8AC3E}">
        <p14:creationId xmlns:p14="http://schemas.microsoft.com/office/powerpoint/2010/main" val="9977388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51</a:t>
            </a:fld>
            <a:endParaRPr lang="zh-CN" altLang="en-US"/>
          </a:p>
        </p:txBody>
      </p:sp>
    </p:spTree>
    <p:extLst>
      <p:ext uri="{BB962C8B-B14F-4D97-AF65-F5344CB8AC3E}">
        <p14:creationId xmlns:p14="http://schemas.microsoft.com/office/powerpoint/2010/main" val="27504905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52</a:t>
            </a:fld>
            <a:endParaRPr lang="zh-CN" altLang="en-US"/>
          </a:p>
        </p:txBody>
      </p:sp>
    </p:spTree>
    <p:extLst>
      <p:ext uri="{BB962C8B-B14F-4D97-AF65-F5344CB8AC3E}">
        <p14:creationId xmlns:p14="http://schemas.microsoft.com/office/powerpoint/2010/main" val="9842643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53</a:t>
            </a:fld>
            <a:endParaRPr lang="en-US"/>
          </a:p>
        </p:txBody>
      </p:sp>
    </p:spTree>
    <p:extLst>
      <p:ext uri="{BB962C8B-B14F-4D97-AF65-F5344CB8AC3E}">
        <p14:creationId xmlns:p14="http://schemas.microsoft.com/office/powerpoint/2010/main" val="18402813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54</a:t>
            </a:fld>
            <a:endParaRPr lang="zh-CN" altLang="en-US"/>
          </a:p>
        </p:txBody>
      </p:sp>
    </p:spTree>
    <p:extLst>
      <p:ext uri="{BB962C8B-B14F-4D97-AF65-F5344CB8AC3E}">
        <p14:creationId xmlns:p14="http://schemas.microsoft.com/office/powerpoint/2010/main" val="35910700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5364-4ABA-E748-EA0E-40F06208E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744C7-0BB7-8413-10E7-49DCD347E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A4C907-FA0E-2B50-2E5D-D275ADC689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5982A9-63B2-EBF9-52AA-A78C5FDF5451}"/>
              </a:ext>
            </a:extLst>
          </p:cNvPr>
          <p:cNvSpPr>
            <a:spLocks noGrp="1"/>
          </p:cNvSpPr>
          <p:nvPr>
            <p:ph type="sldNum" sz="quarter" idx="5"/>
          </p:nvPr>
        </p:nvSpPr>
        <p:spPr/>
        <p:txBody>
          <a:bodyPr/>
          <a:lstStyle/>
          <a:p>
            <a:fld id="{ADCCD5AF-71CD-4C88-AC55-E7BE057B2D3C}" type="slidenum">
              <a:rPr lang="zh-CN" altLang="en-US" smtClean="0"/>
              <a:pPr/>
              <a:t>55</a:t>
            </a:fld>
            <a:endParaRPr lang="zh-CN" altLang="en-US"/>
          </a:p>
        </p:txBody>
      </p:sp>
    </p:spTree>
    <p:extLst>
      <p:ext uri="{BB962C8B-B14F-4D97-AF65-F5344CB8AC3E}">
        <p14:creationId xmlns:p14="http://schemas.microsoft.com/office/powerpoint/2010/main" val="42821390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3D804-3B94-B440-A60B-0E5943131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80521-EC83-751C-F60D-227B574C8F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160B6-C143-4BAC-FBCD-E5AC11B1C8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CF60BA-B1A6-0215-05C6-0FC899932A5B}"/>
              </a:ext>
            </a:extLst>
          </p:cNvPr>
          <p:cNvSpPr>
            <a:spLocks noGrp="1"/>
          </p:cNvSpPr>
          <p:nvPr>
            <p:ph type="sldNum" sz="quarter" idx="5"/>
          </p:nvPr>
        </p:nvSpPr>
        <p:spPr/>
        <p:txBody>
          <a:bodyPr/>
          <a:lstStyle/>
          <a:p>
            <a:fld id="{ADCCD5AF-71CD-4C88-AC55-E7BE057B2D3C}" type="slidenum">
              <a:rPr lang="zh-CN" altLang="en-US" smtClean="0"/>
              <a:pPr/>
              <a:t>56</a:t>
            </a:fld>
            <a:endParaRPr lang="zh-CN" altLang="en-US"/>
          </a:p>
        </p:txBody>
      </p:sp>
    </p:spTree>
    <p:extLst>
      <p:ext uri="{BB962C8B-B14F-4D97-AF65-F5344CB8AC3E}">
        <p14:creationId xmlns:p14="http://schemas.microsoft.com/office/powerpoint/2010/main" val="3062968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57</a:t>
            </a:fld>
            <a:endParaRPr lang="zh-CN" altLang="en-US"/>
          </a:p>
        </p:txBody>
      </p:sp>
    </p:spTree>
    <p:extLst>
      <p:ext uri="{BB962C8B-B14F-4D97-AF65-F5344CB8AC3E}">
        <p14:creationId xmlns:p14="http://schemas.microsoft.com/office/powerpoint/2010/main" val="26421338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58</a:t>
            </a:fld>
            <a:endParaRPr lang="zh-CN" altLang="en-US"/>
          </a:p>
        </p:txBody>
      </p:sp>
    </p:spTree>
    <p:extLst>
      <p:ext uri="{BB962C8B-B14F-4D97-AF65-F5344CB8AC3E}">
        <p14:creationId xmlns:p14="http://schemas.microsoft.com/office/powerpoint/2010/main" val="2516726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59</a:t>
            </a:fld>
            <a:endParaRPr lang="zh-CN" altLang="en-US"/>
          </a:p>
        </p:txBody>
      </p:sp>
    </p:spTree>
    <p:extLst>
      <p:ext uri="{BB962C8B-B14F-4D97-AF65-F5344CB8AC3E}">
        <p14:creationId xmlns:p14="http://schemas.microsoft.com/office/powerpoint/2010/main" val="384566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41868408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60</a:t>
            </a:fld>
            <a:endParaRPr lang="zh-CN" altLang="en-US"/>
          </a:p>
        </p:txBody>
      </p:sp>
    </p:spTree>
    <p:extLst>
      <p:ext uri="{BB962C8B-B14F-4D97-AF65-F5344CB8AC3E}">
        <p14:creationId xmlns:p14="http://schemas.microsoft.com/office/powerpoint/2010/main" val="14932056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61</a:t>
            </a:fld>
            <a:endParaRPr lang="zh-CN" altLang="en-US"/>
          </a:p>
        </p:txBody>
      </p:sp>
    </p:spTree>
    <p:extLst>
      <p:ext uri="{BB962C8B-B14F-4D97-AF65-F5344CB8AC3E}">
        <p14:creationId xmlns:p14="http://schemas.microsoft.com/office/powerpoint/2010/main" val="34675878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62</a:t>
            </a:fld>
            <a:endParaRPr lang="zh-CN" altLang="en-US"/>
          </a:p>
        </p:txBody>
      </p:sp>
    </p:spTree>
    <p:extLst>
      <p:ext uri="{BB962C8B-B14F-4D97-AF65-F5344CB8AC3E}">
        <p14:creationId xmlns:p14="http://schemas.microsoft.com/office/powerpoint/2010/main" val="22548258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63</a:t>
            </a:fld>
            <a:endParaRPr lang="zh-CN" altLang="en-US"/>
          </a:p>
        </p:txBody>
      </p:sp>
    </p:spTree>
    <p:extLst>
      <p:ext uri="{BB962C8B-B14F-4D97-AF65-F5344CB8AC3E}">
        <p14:creationId xmlns:p14="http://schemas.microsoft.com/office/powerpoint/2010/main" val="29327609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64</a:t>
            </a:fld>
            <a:endParaRPr lang="zh-CN" altLang="en-US"/>
          </a:p>
        </p:txBody>
      </p:sp>
    </p:spTree>
    <p:extLst>
      <p:ext uri="{BB962C8B-B14F-4D97-AF65-F5344CB8AC3E}">
        <p14:creationId xmlns:p14="http://schemas.microsoft.com/office/powerpoint/2010/main" val="4443058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65</a:t>
            </a:fld>
            <a:endParaRPr lang="en-US"/>
          </a:p>
        </p:txBody>
      </p:sp>
    </p:spTree>
    <p:extLst>
      <p:ext uri="{BB962C8B-B14F-4D97-AF65-F5344CB8AC3E}">
        <p14:creationId xmlns:p14="http://schemas.microsoft.com/office/powerpoint/2010/main" val="2482723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165752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3889349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835318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994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82370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9075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5071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546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031861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01087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17145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55289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14200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9344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17612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611794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62134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07623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2495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10296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Pearson Access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12/4/2024</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
        <p:nvSpPr>
          <p:cNvPr id="8" name="TextBox 7">
            <a:extLst>
              <a:ext uri="{FF2B5EF4-FFF2-40B4-BE49-F238E27FC236}">
                <a16:creationId xmlns:a16="http://schemas.microsoft.com/office/drawing/2014/main" id="{12E35620-476D-DC2D-DB39-14E42372FAD0}"/>
              </a:ext>
            </a:extLst>
          </p:cNvPr>
          <p:cNvSpPr txBox="1"/>
          <p:nvPr userDrawn="1">
            <p:extLst>
              <p:ext uri="{1162E1C5-73C7-4A58-AE30-91384D911F3F}">
                <p184:classification xmlns:p184="http://schemas.microsoft.com/office/powerpoint/2018/4/main" val="ftr"/>
              </p:ext>
            </p:extLst>
          </p:nvPr>
        </p:nvSpPr>
        <p:spPr>
          <a:xfrm>
            <a:off x="63500" y="66421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49" r:id="rId5"/>
    <p:sldLayoutId id="2147483665" r:id="rId6"/>
    <p:sldLayoutId id="2147483655" r:id="rId7"/>
    <p:sldLayoutId id="2147483661" r:id="rId8"/>
    <p:sldLayoutId id="2147483660" r:id="rId9"/>
    <p:sldLayoutId id="2147483664" r:id="rId10"/>
    <p:sldLayoutId id="2147483652" r:id="rId11"/>
    <p:sldLayoutId id="2147483657" r:id="rId12"/>
    <p:sldLayoutId id="2147483654" r:id="rId13"/>
    <p:sldLayoutId id="2147483663" r:id="rId14"/>
    <p:sldLayoutId id="2147483662" r:id="rId15"/>
    <p:sldLayoutId id="2147483682" r:id="rId16"/>
    <p:sldLayoutId id="2147483683" r:id="rId17"/>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9036926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oe.mass.edu/mcas/testadmin/crosswalk-of-terminology.pdf"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hyperlink" Target="https://mcas-training.cognia.org/" TargetMode="External"/><Relationship Id="rId4" Type="http://schemas.openxmlformats.org/officeDocument/2006/relationships/hyperlink" Target="http://www.mcasservicecenter.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cas.cognia.org/"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mcas.onlinehelp.cognia.org/technology-setu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mcas.onlinehelp.cognia.org/wp-content/uploads/sites/30/2024/10/Technology-Guidelines-for-MCAS-Computer-Based-Testing.pdf" TargetMode="External"/><Relationship Id="rId3" Type="http://schemas.openxmlformats.org/officeDocument/2006/relationships/hyperlink" Target="https://mcas.onlinehelp.cognia.org/portal/" TargetMode="External"/><Relationship Id="rId7" Type="http://schemas.openxmlformats.org/officeDocument/2006/relationships/hyperlink" Target="https://mcas.onlinehelp.cognia.org/technology-setup/"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mcas.onlinehelp.cognia.org/wp-content/uploads/sites/30/2024/10/MCAS-Portal-User-Management-Guide.pdf" TargetMode="External"/><Relationship Id="rId11" Type="http://schemas.openxmlformats.org/officeDocument/2006/relationships/image" Target="../media/image15.png"/><Relationship Id="rId5" Type="http://schemas.openxmlformats.org/officeDocument/2006/relationships/hyperlink" Target="https://mcas-training.cognia.org/" TargetMode="External"/><Relationship Id="rId10" Type="http://schemas.openxmlformats.org/officeDocument/2006/relationships/hyperlink" Target="https://mcas.onlinehelp.cognia.org/training/" TargetMode="External"/><Relationship Id="rId4" Type="http://schemas.openxmlformats.org/officeDocument/2006/relationships/hyperlink" Target="https://mcas.cognia.org/" TargetMode="External"/><Relationship Id="rId9" Type="http://schemas.openxmlformats.org/officeDocument/2006/relationships/hyperlink" Target="https://mcas.onlinehelp.cognia.org/wp-content/uploads/sites/30/2024/10/Guide-to-Installing-the-MCAS-Student-Kiosk-and-Conducting-Site-Readiness.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mcas.onlinehelp.cognia.org/practice/"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mcas.onlinehelp.cognia.org/support/" TargetMode="External"/><Relationship Id="rId4" Type="http://schemas.openxmlformats.org/officeDocument/2006/relationships/hyperlink" Target="https://mcas.onlinehelp.cognia.org/released-item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mcas.cognia.org/"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mcas-training.cognia.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us14.campaign-archive.com/?u=d8f37d1a90dacd97f207f0b4a&amp;id=69d17e38c8"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mailto:mcas@cognia.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mcas@cognia.org"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mcas.onlinehelp.cognia.org/wp-content/uploads/sites/30/2024/10/Technology-Guidelines-for-MCAS-Computer-Based-Testing.pdf"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cas.onlinehelp.cognia.org/training-webinar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mcas.onlinehelp.cognia.org/wp-content/uploads/sites/30/2024/10/Technology-Guidelines-for-MCAS-Computer-Based-Testing.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mcas.onlinehelp.cognia.org/wp-content/uploads/sites/30/2024/10/Technology-Guidelines-for-MCAS-Computer-Based-Testing.pdf"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mcas.onlinehelp.cognia.org/wp-content/uploads/sites/30/2024/10/Technology-Guidelines-for-MCAS-Computer-Based-Testing.pdf"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mcas.onlinehelp.cognia.org/wp-content/uploads/sites/30/2024/10/Technology-Guidelines-for-MCAS-Computer-Based-Testing.pdf"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mcas.cognia.org/"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https://mcas.onlinehelp.cognia.org/wp-content/uploads/sites/30/2024/10/Guide-to-Installing-the-MCAS-Student-Kiosk-and-Conducting-Site-Readiness.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MCASEvents@cogni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mcas.onlinehelp.cognia.org/wp-content/uploads/sites/30/2024/10/Guide-to-Installing-the-MCAS-Student-Kiosk-and-Conducting-Site-Readiness.pdf"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mcas.onlinehelp.cognia.org/wp-content/uploads/sites/30/2024/10/Guide-to-Installing-the-MCAS-Student-Kiosk-and-Conducting-Site-Readiness.pdf"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mcas.cognia.org/"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5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6.svg"/><Relationship Id="rId3" Type="http://schemas.openxmlformats.org/officeDocument/2006/relationships/image" Target="../media/image26.png"/><Relationship Id="rId7" Type="http://schemas.openxmlformats.org/officeDocument/2006/relationships/image" Target="../media/image31.svg"/><Relationship Id="rId12" Type="http://schemas.openxmlformats.org/officeDocument/2006/relationships/image" Target="../media/image35.png"/><Relationship Id="rId2" Type="http://schemas.openxmlformats.org/officeDocument/2006/relationships/notesSlide" Target="../notesSlides/notesSlide55.xml"/><Relationship Id="rId16"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4.svg"/><Relationship Id="rId5" Type="http://schemas.openxmlformats.org/officeDocument/2006/relationships/image" Target="../media/image32.pn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svg"/><Relationship Id="rId9" Type="http://schemas.openxmlformats.org/officeDocument/2006/relationships/image" Target="../media/image29.svg"/><Relationship Id="rId14" Type="http://schemas.openxmlformats.org/officeDocument/2006/relationships/image" Target="../media/image37.png"/></Relationships>
</file>

<file path=ppt/slides/_rels/slide5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39.png"/><Relationship Id="rId12" Type="http://schemas.openxmlformats.org/officeDocument/2006/relationships/image" Target="../media/image31.svg"/><Relationship Id="rId2" Type="http://schemas.openxmlformats.org/officeDocument/2006/relationships/notesSlide" Target="../notesSlides/notesSlide56.xml"/><Relationship Id="rId16" Type="http://schemas.openxmlformats.org/officeDocument/2006/relationships/image" Target="../media/image38.svg"/><Relationship Id="rId1" Type="http://schemas.openxmlformats.org/officeDocument/2006/relationships/slideLayout" Target="../slideLayouts/slideLayout4.xml"/><Relationship Id="rId6" Type="http://schemas.openxmlformats.org/officeDocument/2006/relationships/image" Target="../media/image36.svg"/><Relationship Id="rId11" Type="http://schemas.openxmlformats.org/officeDocument/2006/relationships/image" Target="../media/image30.png"/><Relationship Id="rId5" Type="http://schemas.openxmlformats.org/officeDocument/2006/relationships/image" Target="../media/image35.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7.svg"/><Relationship Id="rId9" Type="http://schemas.openxmlformats.org/officeDocument/2006/relationships/image" Target="../media/image41.svg"/><Relationship Id="rId14" Type="http://schemas.openxmlformats.org/officeDocument/2006/relationships/image" Target="../media/image29.sv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8.xml"/><Relationship Id="rId1" Type="http://schemas.openxmlformats.org/officeDocument/2006/relationships/slideLayout" Target="../slideLayouts/slideLayout26.xml"/><Relationship Id="rId4" Type="http://schemas.openxmlformats.org/officeDocument/2006/relationships/image" Target="../media/image18.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8" Type="http://schemas.openxmlformats.org/officeDocument/2006/relationships/hyperlink" Target="https://www.doe.mass.edu/mcas/testadmin/" TargetMode="External"/><Relationship Id="rId3" Type="http://schemas.openxmlformats.org/officeDocument/2006/relationships/hyperlink" Target="https://mcas.onlinehelp.cognia.org/" TargetMode="External"/><Relationship Id="rId7" Type="http://schemas.openxmlformats.org/officeDocument/2006/relationships/hyperlink" Target="http://eepurl.com/ghSOhH" TargetMode="External"/><Relationship Id="rId2" Type="http://schemas.openxmlformats.org/officeDocument/2006/relationships/notesSlide" Target="../notesSlides/notesSlide60.xml"/><Relationship Id="rId1" Type="http://schemas.openxmlformats.org/officeDocument/2006/relationships/slideLayout" Target="../slideLayouts/slideLayout26.xml"/><Relationship Id="rId6" Type="http://schemas.openxmlformats.org/officeDocument/2006/relationships/hyperlink" Target="http://www.doe.mass.edu/mcas/updates.html" TargetMode="External"/><Relationship Id="rId5" Type="http://schemas.openxmlformats.org/officeDocument/2006/relationships/hyperlink" Target="https://mcas.onlinehelp.cognia.org/technology-setup/" TargetMode="External"/><Relationship Id="rId4" Type="http://schemas.openxmlformats.org/officeDocument/2006/relationships/hyperlink" Target="https://mcas.onlinehelp.cognia.org/portal/"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61.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62.xml"/><Relationship Id="rId1" Type="http://schemas.openxmlformats.org/officeDocument/2006/relationships/slideLayout" Target="../slideLayouts/slideLayout26.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hyperlink" Target="mailto:mcas@mass.gov" TargetMode="External"/><Relationship Id="rId12" Type="http://schemas.openxmlformats.org/officeDocument/2006/relationships/image" Target="../media/image49.svg"/><Relationship Id="rId2" Type="http://schemas.openxmlformats.org/officeDocument/2006/relationships/notesSlide" Target="../notesSlides/notesSlide65.xml"/><Relationship Id="rId1" Type="http://schemas.openxmlformats.org/officeDocument/2006/relationships/slideLayout" Target="../slideLayouts/slideLayout25.xml"/><Relationship Id="rId6" Type="http://schemas.openxmlformats.org/officeDocument/2006/relationships/image" Target="../media/image45.svg"/><Relationship Id="rId11" Type="http://schemas.openxmlformats.org/officeDocument/2006/relationships/image" Target="../media/image48.png"/><Relationship Id="rId5" Type="http://schemas.openxmlformats.org/officeDocument/2006/relationships/image" Target="../media/image44.png"/><Relationship Id="rId10" Type="http://schemas.openxmlformats.org/officeDocument/2006/relationships/hyperlink" Target="http://www.doe.mass.edu/mcas" TargetMode="External"/><Relationship Id="rId4" Type="http://schemas.openxmlformats.org/officeDocument/2006/relationships/image" Target="../media/image43.svg"/><Relationship Id="rId9" Type="http://schemas.openxmlformats.org/officeDocument/2006/relationships/image" Target="../media/image4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hyperlink" Target="https://www.doe.mass.edu/mcas/testadmin/crosswalk-of-terminology.pdf"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hyperlink" Target="https://mcas.onlinehelp.cognia.org/" TargetMode="External"/><Relationship Id="rId4" Type="http://schemas.openxmlformats.org/officeDocument/2006/relationships/hyperlink" Target="http://mcas.pearsonsuppor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497" y="925796"/>
            <a:ext cx="8631677" cy="1928238"/>
          </a:xfrm>
        </p:spPr>
        <p:txBody>
          <a:bodyPr>
            <a:noAutofit/>
          </a:bodyPr>
          <a:lstStyle/>
          <a:p>
            <a:r>
              <a:rPr lang="en-US" sz="5900"/>
              <a:t>Introduction to the MCAS Portal: Tasks for Technology Coordinators</a:t>
            </a:r>
            <a:endParaRPr lang="en-US" altLang="en-US" sz="5900"/>
          </a:p>
        </p:txBody>
      </p:sp>
      <p:sp>
        <p:nvSpPr>
          <p:cNvPr id="3" name="Subtitle 2"/>
          <p:cNvSpPr>
            <a:spLocks noGrp="1"/>
          </p:cNvSpPr>
          <p:nvPr>
            <p:ph type="subTitle" idx="1"/>
          </p:nvPr>
        </p:nvSpPr>
        <p:spPr>
          <a:xfrm>
            <a:off x="505838" y="5466944"/>
            <a:ext cx="7538936" cy="1391055"/>
          </a:xfrm>
        </p:spPr>
        <p:txBody>
          <a:bodyPr/>
          <a:lstStyle/>
          <a:p>
            <a:pPr defTabSz="914126"/>
            <a:r>
              <a:rPr lang="en-US" altLang="zh-CN" sz="2799">
                <a:solidFill>
                  <a:srgbClr val="000000"/>
                </a:solidFill>
                <a:latin typeface="Arial" panose="020B0604020202020204" pitchFamily="34" charset="0"/>
                <a:cs typeface="Arial" panose="020B0604020202020204" pitchFamily="34" charset="0"/>
              </a:rPr>
              <a:t>The Office of Student Assessment Services </a:t>
            </a:r>
          </a:p>
          <a:p>
            <a:pPr defTabSz="914126"/>
            <a:r>
              <a:rPr lang="en-US" altLang="zh-CN" sz="2799">
                <a:solidFill>
                  <a:srgbClr val="000000"/>
                </a:solidFill>
                <a:latin typeface="Arial" panose="020B0604020202020204" pitchFamily="34" charset="0"/>
                <a:cs typeface="Arial" panose="020B0604020202020204" pitchFamily="34" charset="0"/>
              </a:rPr>
              <a:t>October 31, 2024</a:t>
            </a:r>
            <a:endParaRPr lang="zh-CN" altLang="en-US" sz="2799">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0"/>
            <a:ext cx="10990385" cy="800851"/>
          </a:xfrm>
        </p:spPr>
        <p:txBody>
          <a:bodyPr>
            <a:normAutofit/>
          </a:bodyPr>
          <a:lstStyle/>
          <a:p>
            <a:r>
              <a:rPr lang="en-US" sz="4000">
                <a:latin typeface="Arial" panose="020B0604020202020204" pitchFamily="34" charset="0"/>
                <a:cs typeface="Arial" panose="020B0604020202020204" pitchFamily="34" charset="0"/>
                <a:hlinkClick r:id="rId3"/>
              </a:rPr>
              <a:t>Crosswalk of Terminology</a:t>
            </a:r>
            <a:endParaRPr lang="en-US" sz="400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41BEEB44-8782-26C0-0414-9429F35BC69E}"/>
              </a:ext>
            </a:extLst>
          </p:cNvPr>
          <p:cNvGraphicFramePr>
            <a:graphicFrameLocks noGrp="1"/>
          </p:cNvGraphicFramePr>
          <p:nvPr/>
        </p:nvGraphicFramePr>
        <p:xfrm>
          <a:off x="380870" y="976415"/>
          <a:ext cx="11610024" cy="4898924"/>
        </p:xfrm>
        <a:graphic>
          <a:graphicData uri="http://schemas.openxmlformats.org/drawingml/2006/table">
            <a:tbl>
              <a:tblPr firstRow="1" bandRow="1">
                <a:tableStyleId>{5C22544A-7EE6-4342-B048-85BDC9FD1C3A}</a:tableStyleId>
              </a:tblPr>
              <a:tblGrid>
                <a:gridCol w="2818794">
                  <a:extLst>
                    <a:ext uri="{9D8B030D-6E8A-4147-A177-3AD203B41FA5}">
                      <a16:colId xmlns:a16="http://schemas.microsoft.com/office/drawing/2014/main" val="471448505"/>
                    </a:ext>
                  </a:extLst>
                </a:gridCol>
                <a:gridCol w="2896692">
                  <a:extLst>
                    <a:ext uri="{9D8B030D-6E8A-4147-A177-3AD203B41FA5}">
                      <a16:colId xmlns:a16="http://schemas.microsoft.com/office/drawing/2014/main" val="1615126009"/>
                    </a:ext>
                  </a:extLst>
                </a:gridCol>
                <a:gridCol w="5894538">
                  <a:extLst>
                    <a:ext uri="{9D8B030D-6E8A-4147-A177-3AD203B41FA5}">
                      <a16:colId xmlns:a16="http://schemas.microsoft.com/office/drawing/2014/main" val="3313550691"/>
                    </a:ext>
                  </a:extLst>
                </a:gridCol>
              </a:tblGrid>
              <a:tr h="700795">
                <a:tc>
                  <a:txBody>
                    <a:bodyPr/>
                    <a:lstStyle/>
                    <a:p>
                      <a:pPr algn="l" rtl="0" fontAlgn="base"/>
                      <a:r>
                        <a:rPr lang="en-US" sz="2400" b="1" i="0">
                          <a:effectLst/>
                          <a:latin typeface="Arial" panose="020B0604020202020204" pitchFamily="34" charset="0"/>
                          <a:cs typeface="Arial" panose="020B0604020202020204" pitchFamily="34" charset="0"/>
                        </a:rPr>
                        <a:t>Old Terminology</a:t>
                      </a:r>
                      <a:r>
                        <a:rPr lang="en-US" sz="2400" b="0" i="0">
                          <a:effectLst/>
                          <a:latin typeface="Arial" panose="020B0604020202020204" pitchFamily="34" charset="0"/>
                          <a:cs typeface="Arial" panose="020B0604020202020204" pitchFamily="34" charset="0"/>
                        </a:rPr>
                        <a:t> </a:t>
                      </a:r>
                      <a:endParaRPr lang="en-US" sz="3600" b="0" i="0">
                        <a:effectLst/>
                        <a:latin typeface="Arial" panose="020B0604020202020204" pitchFamily="34" charset="0"/>
                        <a:cs typeface="Arial" panose="020B0604020202020204" pitchFamily="34" charset="0"/>
                      </a:endParaRPr>
                    </a:p>
                  </a:txBody>
                  <a:tcPr/>
                </a:tc>
                <a:tc>
                  <a:txBody>
                    <a:bodyPr/>
                    <a:lstStyle/>
                    <a:p>
                      <a:pPr algn="l" rtl="0" fontAlgn="base"/>
                      <a:r>
                        <a:rPr lang="en-US" sz="2400" b="1" i="0">
                          <a:effectLst/>
                          <a:latin typeface="Arial" panose="020B0604020202020204" pitchFamily="34" charset="0"/>
                          <a:cs typeface="Arial" panose="020B0604020202020204" pitchFamily="34" charset="0"/>
                        </a:rPr>
                        <a:t>New Terminology </a:t>
                      </a:r>
                      <a:r>
                        <a:rPr lang="en-US" sz="2400" b="0" i="0">
                          <a:effectLst/>
                          <a:latin typeface="Arial" panose="020B0604020202020204" pitchFamily="34" charset="0"/>
                          <a:cs typeface="Arial" panose="020B0604020202020204" pitchFamily="34" charset="0"/>
                        </a:rPr>
                        <a:t> </a:t>
                      </a:r>
                      <a:endParaRPr lang="en-US" sz="3600" b="0" i="0">
                        <a:effectLst/>
                        <a:latin typeface="Arial" panose="020B0604020202020204" pitchFamily="34" charset="0"/>
                        <a:cs typeface="Arial" panose="020B0604020202020204" pitchFamily="34" charset="0"/>
                      </a:endParaRPr>
                    </a:p>
                  </a:txBody>
                  <a:tcPr/>
                </a:tc>
                <a:tc>
                  <a:txBody>
                    <a:bodyPr/>
                    <a:lstStyle/>
                    <a:p>
                      <a:pPr algn="l" rtl="0" fontAlgn="base"/>
                      <a:r>
                        <a:rPr lang="en-US" sz="2400" b="1" i="0">
                          <a:effectLst/>
                          <a:latin typeface="Arial" panose="020B0604020202020204" pitchFamily="34" charset="0"/>
                          <a:cs typeface="Arial" panose="020B0604020202020204" pitchFamily="34" charset="0"/>
                        </a:rPr>
                        <a:t>Description </a:t>
                      </a:r>
                      <a:r>
                        <a:rPr lang="en-US" sz="2400" b="0" i="0">
                          <a:effectLst/>
                          <a:latin typeface="Arial" panose="020B0604020202020204" pitchFamily="34" charset="0"/>
                          <a:cs typeface="Arial" panose="020B0604020202020204" pitchFamily="34" charset="0"/>
                        </a:rPr>
                        <a:t> </a:t>
                      </a:r>
                      <a:endParaRPr lang="en-US" sz="3600" b="0" i="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08216994"/>
                  </a:ext>
                </a:extLst>
              </a:tr>
              <a:tr h="1479457">
                <a:tc>
                  <a:txBody>
                    <a:bodyPr/>
                    <a:lstStyle/>
                    <a:p>
                      <a:pPr algn="l" rtl="0" fontAlgn="base"/>
                      <a:r>
                        <a:rPr lang="en-US" sz="1800" b="0" i="0" u="sng" strike="noStrike">
                          <a:solidFill>
                            <a:srgbClr val="467886"/>
                          </a:solidFill>
                          <a:effectLst/>
                          <a:latin typeface="Arial" panose="020B0604020202020204" pitchFamily="34" charset="0"/>
                          <a:cs typeface="Arial" panose="020B0604020202020204" pitchFamily="34" charset="0"/>
                          <a:hlinkClick r:id="rId4"/>
                        </a:rPr>
                        <a:t>MCAS Service Center</a:t>
                      </a:r>
                      <a:r>
                        <a:rPr lang="en-US" sz="1800" b="0" i="0">
                          <a:effectLst/>
                          <a:latin typeface="Arial" panose="020B0604020202020204" pitchFamily="34" charset="0"/>
                          <a:cs typeface="Arial" panose="020B0604020202020204" pitchFamily="34" charset="0"/>
                        </a:rPr>
                        <a:t> </a:t>
                      </a:r>
                    </a:p>
                  </a:txBody>
                  <a:tcPr/>
                </a:tc>
                <a:tc>
                  <a:txBody>
                    <a:bodyPr/>
                    <a:lstStyle/>
                    <a:p>
                      <a:pPr algn="l" rtl="0" fontAlgn="base"/>
                      <a:r>
                        <a:rPr lang="en-US" sz="1800" b="0" i="0">
                          <a:effectLst/>
                          <a:latin typeface="Arial" panose="020B0604020202020204" pitchFamily="34" charset="0"/>
                          <a:cs typeface="Arial" panose="020B0604020202020204" pitchFamily="34" charset="0"/>
                        </a:rPr>
                        <a:t>Same site – </a:t>
                      </a:r>
                      <a:r>
                        <a:rPr lang="en-US" sz="1800" b="0" i="0" u="sng" strike="noStrike">
                          <a:solidFill>
                            <a:srgbClr val="467886"/>
                          </a:solidFill>
                          <a:effectLst/>
                          <a:latin typeface="Arial" panose="020B0604020202020204" pitchFamily="34" charset="0"/>
                          <a:cs typeface="Arial" panose="020B0604020202020204" pitchFamily="34" charset="0"/>
                          <a:hlinkClick r:id="rId4"/>
                        </a:rPr>
                        <a:t>MCAS Service Center</a:t>
                      </a:r>
                      <a:r>
                        <a:rPr lang="en-US" sz="1800" b="0" i="0">
                          <a:effectLst/>
                          <a:latin typeface="Arial" panose="020B0604020202020204" pitchFamily="34" charset="0"/>
                          <a:cs typeface="Arial" panose="020B0604020202020204" pitchFamily="34" charset="0"/>
                        </a:rPr>
                        <a:t> </a:t>
                      </a:r>
                      <a:endParaRPr lang="en-US" sz="3200" b="0" i="0">
                        <a:effectLst/>
                        <a:latin typeface="Arial" panose="020B0604020202020204" pitchFamily="34" charset="0"/>
                        <a:cs typeface="Arial" panose="020B0604020202020204" pitchFamily="34" charset="0"/>
                      </a:endParaRPr>
                    </a:p>
                    <a:p>
                      <a:pPr algn="l" rtl="0" fontAlgn="base"/>
                      <a:r>
                        <a:rPr lang="en-US" sz="1800" b="0" i="0">
                          <a:effectLst/>
                          <a:latin typeface="Arial" panose="020B0604020202020204" pitchFamily="34" charset="0"/>
                          <a:cs typeface="Arial" panose="020B0604020202020204" pitchFamily="34" charset="0"/>
                        </a:rPr>
                        <a:t> </a:t>
                      </a:r>
                      <a:endParaRPr lang="en-US" sz="3200" b="0" i="0">
                        <a:effectLst/>
                        <a:latin typeface="Arial" panose="020B0604020202020204" pitchFamily="34" charset="0"/>
                        <a:cs typeface="Arial" panose="020B0604020202020204" pitchFamily="34" charset="0"/>
                      </a:endParaRPr>
                    </a:p>
                  </a:txBody>
                  <a:tcPr/>
                </a:tc>
                <a:tc>
                  <a:txBody>
                    <a:bodyPr/>
                    <a:lstStyle/>
                    <a:p>
                      <a:pPr algn="l" rtl="0" fontAlgn="base"/>
                      <a:r>
                        <a:rPr lang="en-US" sz="1800" b="0" i="0">
                          <a:effectLst/>
                          <a:latin typeface="Arial" panose="020B0604020202020204" pitchFamily="34" charset="0"/>
                          <a:cs typeface="Arial" panose="020B0604020202020204" pitchFamily="34" charset="0"/>
                        </a:rPr>
                        <a:t>Website that principals and test coordinators use to access tasks related to test administration and reporting (e.g., the Principal’s Certification of Proper Test Administration form [PCPA], order additional materials, schedule UPS pickup, report discrepancies in results)</a:t>
                      </a:r>
                      <a:endParaRPr lang="en-US" sz="3200" b="0" i="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86342231"/>
                  </a:ext>
                </a:extLst>
              </a:tr>
              <a:tr h="823367">
                <a:tc>
                  <a:txBody>
                    <a:bodyPr/>
                    <a:lstStyle/>
                    <a:p>
                      <a:pPr algn="l" rtl="0" fontAlgn="base"/>
                      <a:r>
                        <a:rPr lang="en-US" sz="1800" b="0" i="0">
                          <a:effectLst/>
                          <a:latin typeface="Arial" panose="020B0604020202020204" pitchFamily="34" charset="0"/>
                          <a:cs typeface="Arial" panose="020B0604020202020204" pitchFamily="34" charset="0"/>
                        </a:rPr>
                        <a:t>PAN Training Site</a:t>
                      </a:r>
                    </a:p>
                  </a:txBody>
                  <a:tcPr/>
                </a:tc>
                <a:tc>
                  <a:txBody>
                    <a:bodyPr/>
                    <a:lstStyle/>
                    <a:p>
                      <a:pPr algn="l" rtl="0" fontAlgn="base"/>
                      <a:r>
                        <a:rPr lang="en-US" sz="1800" b="0" i="0">
                          <a:effectLst/>
                          <a:latin typeface="Arial" panose="020B0604020202020204" pitchFamily="34" charset="0"/>
                          <a:cs typeface="Arial" panose="020B0604020202020204" pitchFamily="34" charset="0"/>
                          <a:hlinkClick r:id="rId5"/>
                        </a:rPr>
                        <a:t>MCAS Training Site</a:t>
                      </a:r>
                      <a:endParaRPr lang="en-US" sz="1800" b="0" i="0">
                        <a:effectLst/>
                        <a:latin typeface="Arial" panose="020B0604020202020204" pitchFamily="34" charset="0"/>
                        <a:cs typeface="Arial" panose="020B0604020202020204" pitchFamily="34" charset="0"/>
                      </a:endParaRP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a:effectLst/>
                          <a:latin typeface="Arial" panose="020B0604020202020204" pitchFamily="34" charset="0"/>
                          <a:cs typeface="Arial" panose="020B0604020202020204" pitchFamily="34" charset="0"/>
                        </a:rPr>
                        <a:t>Website where </a:t>
                      </a:r>
                      <a:r>
                        <a:rPr lang="en-US" sz="1800" b="0" i="0">
                          <a:solidFill>
                            <a:srgbClr val="000000"/>
                          </a:solidFill>
                          <a:effectLst/>
                          <a:latin typeface="Arial" panose="020B0604020202020204" pitchFamily="34" charset="0"/>
                          <a:cs typeface="Arial" panose="020B0604020202020204" pitchFamily="34" charset="0"/>
                        </a:rPr>
                        <a:t>test coordinators, principals, technology coordinators, and test administrators can practice the tasks required in the MCAS Portal </a:t>
                      </a:r>
                      <a:endParaRPr lang="en-US" sz="1800" b="0" i="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69690724"/>
                  </a:ext>
                </a:extLst>
              </a:tr>
              <a:tr h="889872">
                <a:tc>
                  <a:txBody>
                    <a:bodyPr/>
                    <a:lstStyle/>
                    <a:p>
                      <a:pPr algn="l" rtl="0" fontAlgn="base"/>
                      <a:r>
                        <a:rPr lang="en-US" sz="1800" b="0" i="0">
                          <a:effectLst/>
                          <a:latin typeface="Arial" panose="020B0604020202020204" pitchFamily="34" charset="0"/>
                          <a:cs typeface="Arial" panose="020B0604020202020204" pitchFamily="34" charset="0"/>
                        </a:rPr>
                        <a:t>App Check/Preliminary System Test</a:t>
                      </a:r>
                    </a:p>
                  </a:txBody>
                  <a:tcPr/>
                </a:tc>
                <a:tc>
                  <a:txBody>
                    <a:bodyPr/>
                    <a:lstStyle/>
                    <a:p>
                      <a:pPr algn="l" rtl="0" fontAlgn="base"/>
                      <a:r>
                        <a:rPr lang="en-US" sz="1800" b="0" i="0">
                          <a:effectLst/>
                          <a:latin typeface="Arial" panose="020B0604020202020204" pitchFamily="34" charset="0"/>
                          <a:cs typeface="Arial" panose="020B0604020202020204" pitchFamily="34" charset="0"/>
                        </a:rPr>
                        <a:t>Site Readiness</a:t>
                      </a:r>
                    </a:p>
                  </a:txBody>
                  <a:tcPr/>
                </a:tc>
                <a:tc>
                  <a:txBody>
                    <a:bodyPr/>
                    <a:lstStyle/>
                    <a:p>
                      <a:pPr algn="l" rtl="0" fontAlgn="base"/>
                      <a:r>
                        <a:rPr lang="en-US" sz="1800" b="0" i="0">
                          <a:effectLst/>
                          <a:latin typeface="Arial" panose="020B0604020202020204" pitchFamily="34" charset="0"/>
                          <a:cs typeface="Arial" panose="020B0604020202020204" pitchFamily="34" charset="0"/>
                        </a:rPr>
                        <a:t>Tool used to verify that testing devices meet the minimum requirements and have been properly configured</a:t>
                      </a:r>
                    </a:p>
                  </a:txBody>
                  <a:tcPr/>
                </a:tc>
                <a:extLst>
                  <a:ext uri="{0D108BD9-81ED-4DB2-BD59-A6C34878D82A}">
                    <a16:rowId xmlns:a16="http://schemas.microsoft.com/office/drawing/2014/main" val="2615854553"/>
                  </a:ext>
                </a:extLst>
              </a:tr>
              <a:tr h="889872">
                <a:tc>
                  <a:txBody>
                    <a:bodyPr/>
                    <a:lstStyle/>
                    <a:p>
                      <a:pPr algn="l" rtl="0" fontAlgn="base"/>
                      <a:r>
                        <a:rPr lang="en-US" sz="1800" b="0" i="0" u="none" strike="noStrike">
                          <a:solidFill>
                            <a:schemeClr val="tx1"/>
                          </a:solidFill>
                          <a:effectLst/>
                          <a:latin typeface="Arial" panose="020B0604020202020204" pitchFamily="34" charset="0"/>
                          <a:cs typeface="Arial" panose="020B0604020202020204" pitchFamily="34" charset="0"/>
                        </a:rPr>
                        <a:t>Student testing tickets</a:t>
                      </a:r>
                      <a:endParaRPr lang="en-US" sz="1800" b="0" i="0" u="none">
                        <a:solidFill>
                          <a:schemeClr val="tx1"/>
                        </a:solidFill>
                        <a:effectLst/>
                        <a:latin typeface="Arial" panose="020B0604020202020204" pitchFamily="34" charset="0"/>
                        <a:cs typeface="Arial" panose="020B0604020202020204" pitchFamily="34" charset="0"/>
                      </a:endParaRPr>
                    </a:p>
                  </a:txBody>
                  <a:tcPr/>
                </a:tc>
                <a:tc>
                  <a:txBody>
                    <a:bodyPr/>
                    <a:lstStyle/>
                    <a:p>
                      <a:pPr algn="l" rtl="0" fontAlgn="base"/>
                      <a:r>
                        <a:rPr lang="en-US" sz="1800" b="0" i="0">
                          <a:effectLst/>
                          <a:latin typeface="Arial" panose="020B0604020202020204" pitchFamily="34" charset="0"/>
                          <a:cs typeface="Arial" panose="020B0604020202020204" pitchFamily="34" charset="0"/>
                        </a:rPr>
                        <a:t>Student logins</a:t>
                      </a:r>
                      <a:endParaRPr lang="en-US" sz="3200" b="0" i="0">
                        <a:effectLst/>
                        <a:latin typeface="Arial" panose="020B0604020202020204" pitchFamily="34" charset="0"/>
                        <a:cs typeface="Arial" panose="020B0604020202020204" pitchFamily="34" charset="0"/>
                      </a:endParaRPr>
                    </a:p>
                  </a:txBody>
                  <a:tcPr/>
                </a:tc>
                <a:tc>
                  <a:txBody>
                    <a:bodyPr/>
                    <a:lstStyle/>
                    <a:p>
                      <a:pPr algn="l" rtl="0" fontAlgn="base"/>
                      <a:r>
                        <a:rPr lang="en-US" sz="1800" b="0" i="0">
                          <a:effectLst/>
                          <a:latin typeface="Arial" panose="020B0604020202020204" pitchFamily="34" charset="0"/>
                          <a:cs typeface="Arial" panose="020B0604020202020204" pitchFamily="34" charset="0"/>
                        </a:rPr>
                        <a:t>Tickets that contain student usernames and passwords that they need to sign in to the MCAS Student Kiosk</a:t>
                      </a:r>
                      <a:endParaRPr lang="en-US" sz="3200" b="0" i="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40225290"/>
                  </a:ext>
                </a:extLst>
              </a:tr>
            </a:tbl>
          </a:graphicData>
        </a:graphic>
      </p:graphicFrame>
      <p:sp>
        <p:nvSpPr>
          <p:cNvPr id="3" name="Rectangle 2">
            <a:extLst>
              <a:ext uri="{FF2B5EF4-FFF2-40B4-BE49-F238E27FC236}">
                <a16:creationId xmlns:a16="http://schemas.microsoft.com/office/drawing/2014/main" id="{ED7446DA-E75E-D86B-1B18-1233494E6E26}"/>
              </a:ext>
            </a:extLst>
          </p:cNvPr>
          <p:cNvSpPr/>
          <p:nvPr/>
        </p:nvSpPr>
        <p:spPr>
          <a:xfrm>
            <a:off x="3186260" y="950654"/>
            <a:ext cx="2909740" cy="49246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3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4005" y="149452"/>
            <a:ext cx="11369675" cy="679450"/>
          </a:xfrm>
        </p:spPr>
        <p:txBody>
          <a:bodyPr>
            <a:normAutofit/>
          </a:bodyPr>
          <a:lstStyle/>
          <a:p>
            <a:r>
              <a:rPr lang="en-US" sz="4000">
                <a:solidFill>
                  <a:srgbClr val="3647B6"/>
                </a:solidFill>
                <a:latin typeface="Arial" panose="020B0604020202020204" pitchFamily="34" charset="0"/>
                <a:cs typeface="Arial" panose="020B0604020202020204" pitchFamily="34" charset="0"/>
              </a:rPr>
              <a:t>MCAS Portal and the MCAS Student Kiosk</a:t>
            </a:r>
          </a:p>
        </p:txBody>
      </p:sp>
      <p:sp>
        <p:nvSpPr>
          <p:cNvPr id="3" name="Content Placeholder 2"/>
          <p:cNvSpPr>
            <a:spLocks noGrp="1"/>
          </p:cNvSpPr>
          <p:nvPr>
            <p:ph idx="4294967295"/>
          </p:nvPr>
        </p:nvSpPr>
        <p:spPr>
          <a:xfrm>
            <a:off x="0" y="1006475"/>
            <a:ext cx="6448425" cy="5130800"/>
          </a:xfrm>
        </p:spPr>
        <p:txBody>
          <a:bodyPr vert="horz" lIns="91440" tIns="45720" rIns="91440" bIns="45720" rtlCol="0" anchor="t">
            <a:normAutofit lnSpcReduction="10000"/>
          </a:bodyPr>
          <a:lstStyle/>
          <a:p>
            <a:pPr>
              <a:buClr>
                <a:srgbClr val="000000"/>
              </a:buClr>
            </a:pPr>
            <a:r>
              <a:rPr lang="en-US" sz="3200" b="1">
                <a:latin typeface="Arial" panose="020B0604020202020204" pitchFamily="34" charset="0"/>
                <a:cs typeface="Arial" panose="020B0604020202020204" pitchFamily="34" charset="0"/>
              </a:rPr>
              <a:t>MCAS Portal</a:t>
            </a:r>
          </a:p>
          <a:p>
            <a:pPr lvl="1">
              <a:buClr>
                <a:srgbClr val="000000"/>
              </a:buClr>
              <a:buFont typeface="Arial" panose="020B0604020202020204" pitchFamily="34" charset="0"/>
              <a:buChar char="•"/>
            </a:pPr>
            <a:r>
              <a:rPr lang="en-US" sz="2800">
                <a:latin typeface="Arial" panose="020B0604020202020204" pitchFamily="34" charset="0"/>
                <a:cs typeface="Arial" panose="020B0604020202020204" pitchFamily="34" charset="0"/>
              </a:rPr>
              <a:t>Online test management system for principals, test coordinators, technology coordinators, and test administrators</a:t>
            </a:r>
          </a:p>
          <a:p>
            <a:pPr lvl="2">
              <a:buClr>
                <a:srgbClr val="000000"/>
              </a:buClr>
              <a:buFont typeface="Arial" panose="020B0604020202020204" pitchFamily="34" charset="0"/>
              <a:buChar char="•"/>
            </a:pPr>
            <a:r>
              <a:rPr lang="en-US" sz="2400">
                <a:latin typeface="Arial" panose="020B0604020202020204" pitchFamily="34" charset="0"/>
                <a:cs typeface="Arial" panose="020B0604020202020204" pitchFamily="34" charset="0"/>
                <a:hlinkClick r:id="rId3"/>
              </a:rPr>
              <a:t>https://mcas.cognia.org/</a:t>
            </a:r>
            <a:endParaRPr lang="en-US" sz="2400">
              <a:latin typeface="Arial" panose="020B0604020202020204" pitchFamily="34" charset="0"/>
              <a:cs typeface="Arial" panose="020B0604020202020204" pitchFamily="34" charset="0"/>
            </a:endParaRPr>
          </a:p>
          <a:p>
            <a:pPr lvl="1">
              <a:buClr>
                <a:srgbClr val="000000"/>
              </a:buClr>
              <a:buFont typeface="Arial" panose="020B0604020202020204" pitchFamily="34" charset="0"/>
              <a:buChar char="•"/>
            </a:pPr>
            <a:endParaRPr lang="en-US" sz="2800">
              <a:latin typeface="Arial" panose="020B0604020202020204" pitchFamily="34" charset="0"/>
              <a:cs typeface="Arial" panose="020B0604020202020204" pitchFamily="34" charset="0"/>
            </a:endParaRPr>
          </a:p>
          <a:p>
            <a:pPr>
              <a:buClr>
                <a:srgbClr val="000000"/>
              </a:buClr>
            </a:pPr>
            <a:r>
              <a:rPr lang="en-US" sz="3200" b="1">
                <a:latin typeface="Arial" panose="020B0604020202020204" pitchFamily="34" charset="0"/>
                <a:cs typeface="Arial" panose="020B0604020202020204" pitchFamily="34" charset="0"/>
              </a:rPr>
              <a:t>MCAS Student Kiosk</a:t>
            </a:r>
          </a:p>
          <a:p>
            <a:pPr lvl="1">
              <a:buClr>
                <a:srgbClr val="000000"/>
              </a:buClr>
              <a:buFont typeface="Arial" panose="020B0604020202020204" pitchFamily="34" charset="0"/>
              <a:buChar char="•"/>
            </a:pPr>
            <a:r>
              <a:rPr lang="en-US" sz="2800">
                <a:latin typeface="Arial" panose="020B0604020202020204" pitchFamily="34" charset="0"/>
                <a:cs typeface="Arial" panose="020B0604020202020204" pitchFamily="34" charset="0"/>
              </a:rPr>
              <a:t>Online testing platform used by students to take the computer-based MCAS assessments</a:t>
            </a:r>
          </a:p>
          <a:p>
            <a:pPr lvl="2">
              <a:buClr>
                <a:srgbClr val="000000"/>
              </a:buClr>
              <a:buFont typeface="Arial" panose="020B0604020202020204" pitchFamily="34" charset="0"/>
              <a:buChar char="•"/>
            </a:pPr>
            <a:r>
              <a:rPr lang="en-US" sz="2400">
                <a:latin typeface="Arial" panose="020B0604020202020204" pitchFamily="34" charset="0"/>
                <a:cs typeface="Arial" panose="020B0604020202020204" pitchFamily="34" charset="0"/>
                <a:hlinkClick r:id="rId4"/>
              </a:rPr>
              <a:t>mcas.onlinehelp.cognia.org/</a:t>
            </a:r>
            <a:br>
              <a:rPr lang="en-US" sz="2400">
                <a:latin typeface="Arial" panose="020B0604020202020204" pitchFamily="34" charset="0"/>
                <a:cs typeface="Arial" panose="020B0604020202020204" pitchFamily="34" charset="0"/>
                <a:hlinkClick r:id="rId4"/>
              </a:rPr>
            </a:br>
            <a:r>
              <a:rPr lang="en-US" sz="2400">
                <a:latin typeface="Arial" panose="020B0604020202020204" pitchFamily="34" charset="0"/>
                <a:cs typeface="Arial" panose="020B0604020202020204" pitchFamily="34" charset="0"/>
                <a:hlinkClick r:id="rId4"/>
              </a:rPr>
              <a:t>technology-setup</a:t>
            </a:r>
            <a:endParaRPr lang="en-US" sz="2400">
              <a:latin typeface="Arial" panose="020B0604020202020204" pitchFamily="34" charset="0"/>
              <a:cs typeface="Arial" panose="020B0604020202020204" pitchFamily="34" charset="0"/>
            </a:endParaRPr>
          </a:p>
          <a:p>
            <a:pPr lvl="2"/>
            <a:endParaRPr lang="en-US" sz="2400"/>
          </a:p>
          <a:p>
            <a:endParaRPr lang="en-US" sz="2800"/>
          </a:p>
          <a:p>
            <a:endParaRPr lang="en-US" sz="2800"/>
          </a:p>
        </p:txBody>
      </p:sp>
      <p:pic>
        <p:nvPicPr>
          <p:cNvPr id="4" name="Picture 3" descr="A screen shot of a sign in&#10;&#10;Description automatically generated">
            <a:extLst>
              <a:ext uri="{FF2B5EF4-FFF2-40B4-BE49-F238E27FC236}">
                <a16:creationId xmlns:a16="http://schemas.microsoft.com/office/drawing/2014/main" id="{CE1EE94D-ED02-A03A-179A-122DC958A1E9}"/>
              </a:ext>
            </a:extLst>
          </p:cNvPr>
          <p:cNvPicPr>
            <a:picLocks noChangeAspect="1"/>
          </p:cNvPicPr>
          <p:nvPr/>
        </p:nvPicPr>
        <p:blipFill>
          <a:blip r:embed="rId5"/>
          <a:stretch>
            <a:fillRect/>
          </a:stretch>
        </p:blipFill>
        <p:spPr>
          <a:xfrm>
            <a:off x="8118553" y="3569252"/>
            <a:ext cx="2271765" cy="299940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D3420EE-4DC6-2645-19CC-BC38FFD8E411}"/>
              </a:ext>
            </a:extLst>
          </p:cNvPr>
          <p:cNvPicPr>
            <a:picLocks noChangeAspect="1"/>
          </p:cNvPicPr>
          <p:nvPr/>
        </p:nvPicPr>
        <p:blipFill>
          <a:blip r:embed="rId6"/>
          <a:stretch>
            <a:fillRect/>
          </a:stretch>
        </p:blipFill>
        <p:spPr>
          <a:xfrm>
            <a:off x="6827465" y="986304"/>
            <a:ext cx="4853938" cy="2302444"/>
          </a:xfrm>
          <a:prstGeom prst="rect">
            <a:avLst/>
          </a:prstGeom>
        </p:spPr>
      </p:pic>
    </p:spTree>
    <p:extLst>
      <p:ext uri="{BB962C8B-B14F-4D97-AF65-F5344CB8AC3E}">
        <p14:creationId xmlns:p14="http://schemas.microsoft.com/office/powerpoint/2010/main" val="2238082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Tasks to Complete in Fall 2024</a:t>
            </a:r>
          </a:p>
        </p:txBody>
      </p:sp>
      <p:graphicFrame>
        <p:nvGraphicFramePr>
          <p:cNvPr id="4" name="Table 3">
            <a:extLst>
              <a:ext uri="{FF2B5EF4-FFF2-40B4-BE49-F238E27FC236}">
                <a16:creationId xmlns:a16="http://schemas.microsoft.com/office/drawing/2014/main" id="{DB1C281C-1B49-9DA4-A10E-3B8F3108CC8D}"/>
              </a:ext>
            </a:extLst>
          </p:cNvPr>
          <p:cNvGraphicFramePr>
            <a:graphicFrameLocks noGrp="1"/>
          </p:cNvGraphicFramePr>
          <p:nvPr>
            <p:extLst>
              <p:ext uri="{D42A27DB-BD31-4B8C-83A1-F6EECF244321}">
                <p14:modId xmlns:p14="http://schemas.microsoft.com/office/powerpoint/2010/main" val="894556349"/>
              </p:ext>
            </p:extLst>
          </p:nvPr>
        </p:nvGraphicFramePr>
        <p:xfrm>
          <a:off x="465991" y="1189737"/>
          <a:ext cx="11399943" cy="4923983"/>
        </p:xfrm>
        <a:graphic>
          <a:graphicData uri="http://schemas.openxmlformats.org/drawingml/2006/table">
            <a:tbl>
              <a:tblPr firstRow="1" bandRow="1">
                <a:tableStyleId>{B301B821-A1FF-4177-AEE7-76D212191A09}</a:tableStyleId>
              </a:tblPr>
              <a:tblGrid>
                <a:gridCol w="3799981">
                  <a:extLst>
                    <a:ext uri="{9D8B030D-6E8A-4147-A177-3AD203B41FA5}">
                      <a16:colId xmlns:a16="http://schemas.microsoft.com/office/drawing/2014/main" val="418691017"/>
                    </a:ext>
                  </a:extLst>
                </a:gridCol>
                <a:gridCol w="3799981">
                  <a:extLst>
                    <a:ext uri="{9D8B030D-6E8A-4147-A177-3AD203B41FA5}">
                      <a16:colId xmlns:a16="http://schemas.microsoft.com/office/drawing/2014/main" val="23377480"/>
                    </a:ext>
                  </a:extLst>
                </a:gridCol>
                <a:gridCol w="3799981">
                  <a:extLst>
                    <a:ext uri="{9D8B030D-6E8A-4147-A177-3AD203B41FA5}">
                      <a16:colId xmlns:a16="http://schemas.microsoft.com/office/drawing/2014/main" val="3755530948"/>
                    </a:ext>
                  </a:extLst>
                </a:gridCol>
              </a:tblGrid>
              <a:tr h="421130">
                <a:tc>
                  <a:txBody>
                    <a:bodyPr/>
                    <a:lstStyle/>
                    <a:p>
                      <a:r>
                        <a:rPr lang="en-US" sz="2000">
                          <a:latin typeface="Arial" panose="020B0604020202020204" pitchFamily="34" charset="0"/>
                          <a:cs typeface="Arial" panose="020B0604020202020204" pitchFamily="34" charset="0"/>
                        </a:rPr>
                        <a:t>Task</a:t>
                      </a:r>
                    </a:p>
                  </a:txBody>
                  <a:tcPr/>
                </a:tc>
                <a:tc>
                  <a:txBody>
                    <a:bodyPr/>
                    <a:lstStyle/>
                    <a:p>
                      <a:r>
                        <a:rPr lang="en-US" sz="2000">
                          <a:latin typeface="Arial" panose="020B0604020202020204" pitchFamily="34" charset="0"/>
                          <a:cs typeface="Arial" panose="020B0604020202020204" pitchFamily="34" charset="0"/>
                        </a:rPr>
                        <a:t>Person responsible</a:t>
                      </a:r>
                    </a:p>
                  </a:txBody>
                  <a:tcPr/>
                </a:tc>
                <a:tc>
                  <a:txBody>
                    <a:bodyPr/>
                    <a:lstStyle/>
                    <a:p>
                      <a:r>
                        <a:rPr lang="en-US" sz="2000">
                          <a:latin typeface="Arial" panose="020B0604020202020204" pitchFamily="34" charset="0"/>
                          <a:cs typeface="Arial" panose="020B0604020202020204" pitchFamily="34" charset="0"/>
                        </a:rPr>
                        <a:t>Recommended Deadline</a:t>
                      </a:r>
                    </a:p>
                  </a:txBody>
                  <a:tcPr/>
                </a:tc>
                <a:extLst>
                  <a:ext uri="{0D108BD9-81ED-4DB2-BD59-A6C34878D82A}">
                    <a16:rowId xmlns:a16="http://schemas.microsoft.com/office/drawing/2014/main" val="2547064368"/>
                  </a:ext>
                </a:extLst>
              </a:tr>
              <a:tr h="2040861">
                <a:tc>
                  <a:txBody>
                    <a:bodyPr/>
                    <a:lstStyle/>
                    <a:p>
                      <a:r>
                        <a:rPr lang="en-US" sz="2000">
                          <a:solidFill>
                            <a:srgbClr val="101D35"/>
                          </a:solidFill>
                          <a:latin typeface="Arial" panose="020B0604020202020204" pitchFamily="34" charset="0"/>
                          <a:cs typeface="Arial" panose="020B0604020202020204" pitchFamily="34" charset="0"/>
                        </a:rPr>
                        <a:t>Create and edit MCAS Portal user accounts</a:t>
                      </a:r>
                    </a:p>
                  </a:txBody>
                  <a:tcPr/>
                </a:tc>
                <a:tc>
                  <a:txBody>
                    <a:bodyPr/>
                    <a:lstStyle/>
                    <a:p>
                      <a:r>
                        <a:rPr lang="en-US" sz="2000">
                          <a:solidFill>
                            <a:srgbClr val="101D35"/>
                          </a:solidFill>
                          <a:latin typeface="Arial" panose="020B0604020202020204" pitchFamily="34" charset="0"/>
                          <a:cs typeface="Arial" panose="020B0604020202020204" pitchFamily="34" charset="0"/>
                        </a:rPr>
                        <a:t>Test coordinators</a:t>
                      </a:r>
                    </a:p>
                  </a:txBody>
                  <a:tcPr/>
                </a:tc>
                <a:tc>
                  <a:txBody>
                    <a:bodyPr/>
                    <a:lstStyle/>
                    <a:p>
                      <a:r>
                        <a:rPr lang="en-US" sz="2000" b="1">
                          <a:solidFill>
                            <a:srgbClr val="101D35"/>
                          </a:solidFill>
                          <a:latin typeface="Arial" panose="020B0604020202020204" pitchFamily="34" charset="0"/>
                          <a:cs typeface="Arial" panose="020B0604020202020204" pitchFamily="34" charset="0"/>
                        </a:rPr>
                        <a:t>November 15 </a:t>
                      </a:r>
                      <a:r>
                        <a:rPr lang="en-US" sz="2000">
                          <a:solidFill>
                            <a:srgbClr val="101D35"/>
                          </a:solidFill>
                          <a:latin typeface="Arial" panose="020B0604020202020204" pitchFamily="34" charset="0"/>
                          <a:cs typeface="Arial" panose="020B0604020202020204" pitchFamily="34" charset="0"/>
                        </a:rPr>
                        <a:t>for test coordinator and technology coordinator accounts;</a:t>
                      </a:r>
                    </a:p>
                    <a:p>
                      <a:r>
                        <a:rPr lang="en-US" sz="2000" b="1">
                          <a:solidFill>
                            <a:srgbClr val="101D35"/>
                          </a:solidFill>
                          <a:latin typeface="Arial" panose="020B0604020202020204" pitchFamily="34" charset="0"/>
                          <a:cs typeface="Arial" panose="020B0604020202020204" pitchFamily="34" charset="0"/>
                        </a:rPr>
                        <a:t>Three weeks before test administration </a:t>
                      </a:r>
                      <a:r>
                        <a:rPr lang="en-US" sz="2000">
                          <a:solidFill>
                            <a:srgbClr val="101D35"/>
                          </a:solidFill>
                          <a:latin typeface="Arial" panose="020B0604020202020204" pitchFamily="34" charset="0"/>
                          <a:cs typeface="Arial" panose="020B0604020202020204" pitchFamily="34" charset="0"/>
                        </a:rPr>
                        <a:t>for test administrator accounts</a:t>
                      </a:r>
                    </a:p>
                  </a:txBody>
                  <a:tcPr/>
                </a:tc>
                <a:extLst>
                  <a:ext uri="{0D108BD9-81ED-4DB2-BD59-A6C34878D82A}">
                    <a16:rowId xmlns:a16="http://schemas.microsoft.com/office/drawing/2014/main" val="506026886"/>
                  </a:ext>
                </a:extLst>
              </a:tr>
              <a:tr h="1069023">
                <a:tc>
                  <a:txBody>
                    <a:bodyPr/>
                    <a:lstStyle/>
                    <a:p>
                      <a:r>
                        <a:rPr lang="en-US" sz="2000">
                          <a:solidFill>
                            <a:srgbClr val="101D35"/>
                          </a:solidFill>
                          <a:latin typeface="Arial" panose="020B0604020202020204" pitchFamily="34" charset="0"/>
                          <a:cs typeface="Arial" panose="020B0604020202020204" pitchFamily="34" charset="0"/>
                        </a:rPr>
                        <a:t>Download and install the </a:t>
                      </a:r>
                      <a:br>
                        <a:rPr lang="en-US" sz="2000">
                          <a:solidFill>
                            <a:srgbClr val="101D35"/>
                          </a:solidFill>
                          <a:latin typeface="Arial" panose="020B0604020202020204" pitchFamily="34" charset="0"/>
                          <a:cs typeface="Arial" panose="020B0604020202020204" pitchFamily="34" charset="0"/>
                        </a:rPr>
                      </a:br>
                      <a:r>
                        <a:rPr lang="en-US" sz="2000">
                          <a:solidFill>
                            <a:srgbClr val="101D35"/>
                          </a:solidFill>
                          <a:latin typeface="Arial" panose="020B0604020202020204" pitchFamily="34" charset="0"/>
                          <a:cs typeface="Arial" panose="020B0604020202020204" pitchFamily="34" charset="0"/>
                        </a:rPr>
                        <a:t>MCAS Student Kiosk on student testing devices</a:t>
                      </a:r>
                    </a:p>
                  </a:txBody>
                  <a:tcPr/>
                </a:tc>
                <a:tc>
                  <a:txBody>
                    <a:bodyPr/>
                    <a:lstStyle/>
                    <a:p>
                      <a:r>
                        <a:rPr lang="en-US" sz="2000">
                          <a:solidFill>
                            <a:srgbClr val="101D35"/>
                          </a:solidFill>
                          <a:latin typeface="Arial" panose="020B0604020202020204" pitchFamily="34" charset="0"/>
                          <a:cs typeface="Arial" panose="020B0604020202020204" pitchFamily="34" charset="0"/>
                        </a:rPr>
                        <a:t>Technology coordinator</a:t>
                      </a:r>
                    </a:p>
                  </a:txBody>
                  <a:tcPr/>
                </a:tc>
                <a:tc>
                  <a:txBody>
                    <a:bodyPr/>
                    <a:lstStyle/>
                    <a:p>
                      <a:r>
                        <a:rPr lang="en-US" sz="2000" b="1">
                          <a:solidFill>
                            <a:srgbClr val="101D35"/>
                          </a:solidFill>
                          <a:latin typeface="Arial" panose="020B0604020202020204" pitchFamily="34" charset="0"/>
                          <a:cs typeface="Arial" panose="020B0604020202020204" pitchFamily="34" charset="0"/>
                        </a:rPr>
                        <a:t>November 15 </a:t>
                      </a:r>
                      <a:r>
                        <a:rPr lang="en-US" sz="2000">
                          <a:solidFill>
                            <a:srgbClr val="101D35"/>
                          </a:solidFill>
                          <a:latin typeface="Arial" panose="020B0604020202020204" pitchFamily="34" charset="0"/>
                          <a:cs typeface="Arial" panose="020B0604020202020204" pitchFamily="34" charset="0"/>
                        </a:rPr>
                        <a:t>for high schools; </a:t>
                      </a:r>
                      <a:r>
                        <a:rPr lang="en-US" sz="2000" b="1">
                          <a:solidFill>
                            <a:srgbClr val="101D35"/>
                          </a:solidFill>
                          <a:latin typeface="Arial" panose="020B0604020202020204" pitchFamily="34" charset="0"/>
                          <a:cs typeface="Arial" panose="020B0604020202020204" pitchFamily="34" charset="0"/>
                        </a:rPr>
                        <a:t>December 13 </a:t>
                      </a:r>
                      <a:r>
                        <a:rPr lang="en-US" sz="2000">
                          <a:solidFill>
                            <a:srgbClr val="101D35"/>
                          </a:solidFill>
                          <a:latin typeface="Arial" panose="020B0604020202020204" pitchFamily="34" charset="0"/>
                          <a:cs typeface="Arial" panose="020B0604020202020204" pitchFamily="34" charset="0"/>
                        </a:rPr>
                        <a:t>for grades </a:t>
                      </a:r>
                      <a:r>
                        <a:rPr lang="en-US" sz="2000" b="0" kern="1200">
                          <a:solidFill>
                            <a:srgbClr val="101D35"/>
                          </a:solidFill>
                          <a:effectLst/>
                          <a:latin typeface="Arial" panose="020B0604020202020204" pitchFamily="34" charset="0"/>
                          <a:cs typeface="Arial" panose="020B0604020202020204" pitchFamily="34" charset="0"/>
                        </a:rPr>
                        <a:t>3–8</a:t>
                      </a:r>
                      <a:endParaRPr lang="en-US" sz="200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3203638"/>
                  </a:ext>
                </a:extLst>
              </a:tr>
              <a:tr h="1392969">
                <a:tc>
                  <a:txBody>
                    <a:bodyPr/>
                    <a:lstStyle/>
                    <a:p>
                      <a:r>
                        <a:rPr lang="en-US" sz="2000">
                          <a:solidFill>
                            <a:srgbClr val="101D35"/>
                          </a:solidFill>
                          <a:latin typeface="Arial" panose="020B0604020202020204" pitchFamily="34" charset="0"/>
                          <a:cs typeface="Arial" panose="020B0604020202020204" pitchFamily="34" charset="0"/>
                        </a:rPr>
                        <a:t>Conduct Site Readiness to certify that technology infrastructure is ready for testing</a:t>
                      </a:r>
                    </a:p>
                  </a:txBody>
                  <a:tcPr/>
                </a:tc>
                <a:tc>
                  <a:txBody>
                    <a:bodyPr/>
                    <a:lstStyle/>
                    <a:p>
                      <a:r>
                        <a:rPr lang="en-US" sz="2000">
                          <a:solidFill>
                            <a:srgbClr val="101D35"/>
                          </a:solidFill>
                          <a:latin typeface="Arial" panose="020B0604020202020204" pitchFamily="34" charset="0"/>
                          <a:cs typeface="Arial" panose="020B0604020202020204" pitchFamily="34" charset="0"/>
                        </a:rPr>
                        <a:t>Technology coordinator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101D35"/>
                          </a:solidFill>
                          <a:latin typeface="Arial" panose="020B0604020202020204" pitchFamily="34" charset="0"/>
                          <a:cs typeface="Arial" panose="020B0604020202020204" pitchFamily="34" charset="0"/>
                        </a:rPr>
                        <a:t>November 15 </a:t>
                      </a:r>
                      <a:r>
                        <a:rPr lang="en-US" sz="2000">
                          <a:solidFill>
                            <a:srgbClr val="101D35"/>
                          </a:solidFill>
                          <a:latin typeface="Arial" panose="020B0604020202020204" pitchFamily="34" charset="0"/>
                          <a:cs typeface="Arial" panose="020B0604020202020204" pitchFamily="34" charset="0"/>
                        </a:rPr>
                        <a:t>for high schools; </a:t>
                      </a:r>
                      <a:r>
                        <a:rPr lang="en-US" sz="2000" b="1">
                          <a:solidFill>
                            <a:srgbClr val="101D35"/>
                          </a:solidFill>
                          <a:latin typeface="Arial" panose="020B0604020202020204" pitchFamily="34" charset="0"/>
                          <a:cs typeface="Arial" panose="020B0604020202020204" pitchFamily="34" charset="0"/>
                        </a:rPr>
                        <a:t>December 13 </a:t>
                      </a:r>
                      <a:r>
                        <a:rPr lang="en-US" sz="2000">
                          <a:solidFill>
                            <a:srgbClr val="101D35"/>
                          </a:solidFill>
                          <a:latin typeface="Arial" panose="020B0604020202020204" pitchFamily="34" charset="0"/>
                          <a:cs typeface="Arial" panose="020B0604020202020204" pitchFamily="34" charset="0"/>
                        </a:rPr>
                        <a:t>for grades </a:t>
                      </a:r>
                      <a:r>
                        <a:rPr lang="en-US" sz="2000" b="0" kern="1200">
                          <a:solidFill>
                            <a:srgbClr val="101D35"/>
                          </a:solidFill>
                          <a:effectLst/>
                          <a:latin typeface="Arial" panose="020B0604020202020204" pitchFamily="34" charset="0"/>
                          <a:cs typeface="Arial" panose="020B0604020202020204" pitchFamily="34" charset="0"/>
                        </a:rPr>
                        <a:t>3–8</a:t>
                      </a:r>
                      <a:endParaRPr lang="en-US" sz="2000">
                        <a:solidFill>
                          <a:srgbClr val="101D35"/>
                        </a:solidFill>
                        <a:latin typeface="Arial" panose="020B0604020202020204" pitchFamily="34" charset="0"/>
                        <a:cs typeface="Arial" panose="020B0604020202020204" pitchFamily="34" charset="0"/>
                      </a:endParaRPr>
                    </a:p>
                    <a:p>
                      <a:endParaRPr lang="en-US" sz="200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49029018"/>
                  </a:ext>
                </a:extLst>
              </a:tr>
            </a:tbl>
          </a:graphicData>
        </a:graphic>
      </p:graphicFrame>
      <p:pic>
        <p:nvPicPr>
          <p:cNvPr id="6" name="Picture 5">
            <a:extLst>
              <a:ext uri="{FF2B5EF4-FFF2-40B4-BE49-F238E27FC236}">
                <a16:creationId xmlns:a16="http://schemas.microsoft.com/office/drawing/2014/main" id="{E32AECEB-7416-44AE-6C3C-2AD0E3DC2F82}"/>
              </a:ext>
            </a:extLst>
          </p:cNvPr>
          <p:cNvPicPr>
            <a:picLocks noChangeAspect="1"/>
          </p:cNvPicPr>
          <p:nvPr/>
        </p:nvPicPr>
        <p:blipFill>
          <a:blip r:embed="rId3"/>
          <a:stretch>
            <a:fillRect/>
          </a:stretch>
        </p:blipFill>
        <p:spPr>
          <a:xfrm>
            <a:off x="7019850" y="3715638"/>
            <a:ext cx="358171" cy="350550"/>
          </a:xfrm>
          <a:prstGeom prst="rect">
            <a:avLst/>
          </a:prstGeom>
        </p:spPr>
      </p:pic>
      <p:pic>
        <p:nvPicPr>
          <p:cNvPr id="8" name="Picture 7">
            <a:extLst>
              <a:ext uri="{FF2B5EF4-FFF2-40B4-BE49-F238E27FC236}">
                <a16:creationId xmlns:a16="http://schemas.microsoft.com/office/drawing/2014/main" id="{F9443E49-8983-4760-51D5-9E9D602C9BF6}"/>
              </a:ext>
            </a:extLst>
          </p:cNvPr>
          <p:cNvPicPr>
            <a:picLocks noChangeAspect="1"/>
          </p:cNvPicPr>
          <p:nvPr/>
        </p:nvPicPr>
        <p:blipFill>
          <a:blip r:embed="rId3"/>
          <a:stretch>
            <a:fillRect/>
          </a:stretch>
        </p:blipFill>
        <p:spPr>
          <a:xfrm>
            <a:off x="7019850" y="4838527"/>
            <a:ext cx="358171" cy="350550"/>
          </a:xfrm>
          <a:prstGeom prst="rect">
            <a:avLst/>
          </a:prstGeom>
        </p:spPr>
      </p:pic>
      <p:sp>
        <p:nvSpPr>
          <p:cNvPr id="12" name="TextBox 11">
            <a:extLst>
              <a:ext uri="{FF2B5EF4-FFF2-40B4-BE49-F238E27FC236}">
                <a16:creationId xmlns:a16="http://schemas.microsoft.com/office/drawing/2014/main" id="{FCEC8864-AAB2-EA2B-0E38-AA68D12A17D7}"/>
              </a:ext>
            </a:extLst>
          </p:cNvPr>
          <p:cNvSpPr txBox="1"/>
          <p:nvPr/>
        </p:nvSpPr>
        <p:spPr>
          <a:xfrm>
            <a:off x="2935705" y="6207502"/>
            <a:ext cx="7632834" cy="584775"/>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Note: The         icon is used to denote areas of focus for technology coordinators on slides where there is also information for test coordinators. </a:t>
            </a:r>
          </a:p>
        </p:txBody>
      </p:sp>
      <p:pic>
        <p:nvPicPr>
          <p:cNvPr id="10" name="Picture 9">
            <a:extLst>
              <a:ext uri="{FF2B5EF4-FFF2-40B4-BE49-F238E27FC236}">
                <a16:creationId xmlns:a16="http://schemas.microsoft.com/office/drawing/2014/main" id="{698489BD-2881-08B0-02AF-11DA0F791E11}"/>
              </a:ext>
            </a:extLst>
          </p:cNvPr>
          <p:cNvPicPr>
            <a:picLocks noChangeAspect="1"/>
          </p:cNvPicPr>
          <p:nvPr/>
        </p:nvPicPr>
        <p:blipFill>
          <a:blip r:embed="rId3"/>
          <a:stretch>
            <a:fillRect/>
          </a:stretch>
        </p:blipFill>
        <p:spPr>
          <a:xfrm>
            <a:off x="3966780" y="6207502"/>
            <a:ext cx="358171" cy="350550"/>
          </a:xfrm>
          <a:prstGeom prst="rect">
            <a:avLst/>
          </a:prstGeom>
        </p:spPr>
      </p:pic>
    </p:spTree>
    <p:extLst>
      <p:ext uri="{BB962C8B-B14F-4D97-AF65-F5344CB8AC3E}">
        <p14:creationId xmlns:p14="http://schemas.microsoft.com/office/powerpoint/2010/main" val="4222311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2. </a:t>
            </a:r>
            <a:r>
              <a:rPr lang="en-US" altLang="zh-CN" sz="6000">
                <a:latin typeface="Arial" panose="020B0604020202020204" pitchFamily="34" charset="0"/>
                <a:cs typeface="Arial" panose="020B0604020202020204" pitchFamily="34" charset="0"/>
              </a:rPr>
              <a:t>Introduction to</a:t>
            </a:r>
            <a:r>
              <a:rPr lang="en-US" altLang="zh-CN">
                <a:latin typeface="Arial" panose="020B0604020202020204" pitchFamily="34" charset="0"/>
                <a:cs typeface="Arial" panose="020B0604020202020204" pitchFamily="34" charset="0"/>
              </a:rPr>
              <a:t> the</a:t>
            </a:r>
            <a:r>
              <a:rPr lang="en-US" altLang="zh-CN" sz="6000">
                <a:latin typeface="Arial" panose="020B0604020202020204" pitchFamily="34" charset="0"/>
                <a:cs typeface="Arial" panose="020B0604020202020204" pitchFamily="34" charset="0"/>
              </a:rPr>
              <a:t> New MCAS Resource Center </a:t>
            </a:r>
            <a:br>
              <a:rPr lang="zh-CN" altLang="en-US" sz="6000">
                <a:solidFill>
                  <a:schemeClr val="accent1">
                    <a:lumMod val="50000"/>
                  </a:schemeClr>
                </a:solidFill>
              </a:rPr>
            </a:b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4313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MCAS Resource Center</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vert="horz" lIns="91440" tIns="45720" rIns="91440" bIns="45720" rtlCol="0" anchor="t">
            <a:normAutofit/>
          </a:bodyPr>
          <a:lstStyle/>
          <a:p>
            <a:pPr marL="457200" indent="-457200">
              <a:buClrTx/>
              <a:buFont typeface="Arial" panose="020B0604020202020204" pitchFamily="34" charset="0"/>
              <a:buChar char="•"/>
            </a:pPr>
            <a:r>
              <a:rPr lang="en-US">
                <a:solidFill>
                  <a:srgbClr val="101D35"/>
                </a:solidFill>
                <a:latin typeface="Arial"/>
                <a:cs typeface="Arial"/>
              </a:rPr>
              <a:t>Can be accessed at </a:t>
            </a:r>
            <a:r>
              <a:rPr lang="en-US">
                <a:solidFill>
                  <a:srgbClr val="101D35"/>
                </a:solidFill>
                <a:latin typeface="Arial"/>
                <a:cs typeface="Arial"/>
                <a:hlinkClick r:id="rId3"/>
              </a:rPr>
              <a:t>mcas.onlinehelp.cognia.org</a:t>
            </a:r>
            <a:endParaRPr lang="en-US">
              <a:solidFill>
                <a:srgbClr val="101D35"/>
              </a:solidFill>
              <a:latin typeface="Arial"/>
              <a:cs typeface="Arial"/>
            </a:endParaRPr>
          </a:p>
          <a:p>
            <a:pPr marL="457200" indent="-457200">
              <a:buClrTx/>
              <a:buFont typeface="Arial" panose="020B0604020202020204" pitchFamily="34" charset="0"/>
              <a:buChar char="•"/>
            </a:pPr>
            <a:r>
              <a:rPr lang="en-US" b="0" i="0">
                <a:solidFill>
                  <a:srgbClr val="1A1A1A"/>
                </a:solidFill>
                <a:effectLst/>
                <a:latin typeface="Arial" panose="020B0604020202020204" pitchFamily="34" charset="0"/>
              </a:rPr>
              <a:t>This website provides access to test administration information, training, practice tests, and other resources to help schools and districts prepare for and administer the MCAS tests.</a:t>
            </a:r>
          </a:p>
          <a:p>
            <a:pPr marL="457200" indent="-457200">
              <a:buClrTx/>
              <a:buFont typeface="Arial" panose="020B0604020202020204" pitchFamily="34" charset="0"/>
              <a:buChar char="•"/>
            </a:pPr>
            <a:r>
              <a:rPr lang="en-US">
                <a:solidFill>
                  <a:srgbClr val="1A1A1A"/>
                </a:solidFill>
                <a:latin typeface="Arial" panose="020B0604020202020204" pitchFamily="34" charset="0"/>
                <a:cs typeface="Arial" panose="020B0604020202020204" pitchFamily="34" charset="0"/>
              </a:rPr>
              <a:t>Contains links to download the MCAS Student Kiosk to student devices. </a:t>
            </a:r>
            <a:endParaRPr lang="en-US">
              <a:solidFill>
                <a:srgbClr val="101D35"/>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4168A25-FA7E-F443-7A28-9C9E09C7E9B7}"/>
              </a:ext>
            </a:extLst>
          </p:cNvPr>
          <p:cNvPicPr>
            <a:picLocks noChangeAspect="1"/>
          </p:cNvPicPr>
          <p:nvPr/>
        </p:nvPicPr>
        <p:blipFill>
          <a:blip r:embed="rId4"/>
          <a:stretch>
            <a:fillRect/>
          </a:stretch>
        </p:blipFill>
        <p:spPr>
          <a:xfrm>
            <a:off x="465991" y="3275754"/>
            <a:ext cx="358171" cy="350550"/>
          </a:xfrm>
          <a:prstGeom prst="rect">
            <a:avLst/>
          </a:prstGeom>
        </p:spPr>
      </p:pic>
    </p:spTree>
    <p:extLst>
      <p:ext uri="{BB962C8B-B14F-4D97-AF65-F5344CB8AC3E}">
        <p14:creationId xmlns:p14="http://schemas.microsoft.com/office/powerpoint/2010/main" val="652968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6D5402-3819-136E-9322-67FC16EEAE7F}"/>
              </a:ext>
            </a:extLst>
          </p:cNvPr>
          <p:cNvPicPr>
            <a:picLocks noChangeAspect="1"/>
          </p:cNvPicPr>
          <p:nvPr/>
        </p:nvPicPr>
        <p:blipFill>
          <a:blip r:embed="rId3"/>
          <a:stretch>
            <a:fillRect/>
          </a:stretch>
        </p:blipFill>
        <p:spPr>
          <a:xfrm>
            <a:off x="1591696" y="156348"/>
            <a:ext cx="8578795" cy="6545303"/>
          </a:xfrm>
          <a:prstGeom prst="rect">
            <a:avLst/>
          </a:prstGeom>
        </p:spPr>
      </p:pic>
      <p:sp>
        <p:nvSpPr>
          <p:cNvPr id="2" name="Rectangle 1">
            <a:extLst>
              <a:ext uri="{FF2B5EF4-FFF2-40B4-BE49-F238E27FC236}">
                <a16:creationId xmlns:a16="http://schemas.microsoft.com/office/drawing/2014/main" id="{CD931980-07BB-5DFD-6AA5-BF89A9BCD515}"/>
              </a:ext>
            </a:extLst>
          </p:cNvPr>
          <p:cNvSpPr/>
          <p:nvPr/>
        </p:nvSpPr>
        <p:spPr>
          <a:xfrm>
            <a:off x="1776412" y="230958"/>
            <a:ext cx="420033" cy="42891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E54FFB-239C-3824-AC26-8658657BDEB0}"/>
              </a:ext>
            </a:extLst>
          </p:cNvPr>
          <p:cNvSpPr/>
          <p:nvPr/>
        </p:nvSpPr>
        <p:spPr>
          <a:xfrm>
            <a:off x="1776412" y="5418075"/>
            <a:ext cx="2239407" cy="120896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E542D3-E4EB-1ECE-ACD2-F98E8F7E6F1D}"/>
              </a:ext>
            </a:extLst>
          </p:cNvPr>
          <p:cNvSpPr txBox="1"/>
          <p:nvPr/>
        </p:nvSpPr>
        <p:spPr>
          <a:xfrm>
            <a:off x="10341205" y="4138366"/>
            <a:ext cx="1527142" cy="1200329"/>
          </a:xfrm>
          <a:prstGeom prst="rect">
            <a:avLst/>
          </a:prstGeom>
          <a:noFill/>
          <a:ln>
            <a:solidFill>
              <a:srgbClr val="101D35"/>
            </a:solidFill>
          </a:ln>
        </p:spPr>
        <p:txBody>
          <a:bodyPr wrap="square" rtlCol="0">
            <a:spAutoFit/>
          </a:bodyPr>
          <a:lstStyle/>
          <a:p>
            <a:r>
              <a:rPr lang="en-US">
                <a:latin typeface="Arial" panose="020B0604020202020204" pitchFamily="34" charset="0"/>
                <a:cs typeface="Arial" panose="020B0604020202020204" pitchFamily="34" charset="0"/>
              </a:rPr>
              <a:t>Link to live chat at the bottom of each page </a:t>
            </a:r>
          </a:p>
        </p:txBody>
      </p:sp>
      <p:cxnSp>
        <p:nvCxnSpPr>
          <p:cNvPr id="10" name="Straight Arrow Connector 9">
            <a:extLst>
              <a:ext uri="{FF2B5EF4-FFF2-40B4-BE49-F238E27FC236}">
                <a16:creationId xmlns:a16="http://schemas.microsoft.com/office/drawing/2014/main" id="{02F73907-8945-EF68-4A65-FBC18A10D154}"/>
              </a:ext>
            </a:extLst>
          </p:cNvPr>
          <p:cNvCxnSpPr/>
          <p:nvPr/>
        </p:nvCxnSpPr>
        <p:spPr>
          <a:xfrm flipH="1">
            <a:off x="4336330" y="4845377"/>
            <a:ext cx="5910606" cy="10463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AE3B204-4D31-520E-1996-58FA4C8ED1C6}"/>
              </a:ext>
            </a:extLst>
          </p:cNvPr>
          <p:cNvSpPr txBox="1"/>
          <p:nvPr/>
        </p:nvSpPr>
        <p:spPr>
          <a:xfrm>
            <a:off x="10457468" y="237240"/>
            <a:ext cx="1527142" cy="923330"/>
          </a:xfrm>
          <a:prstGeom prst="rect">
            <a:avLst/>
          </a:prstGeom>
          <a:noFill/>
          <a:ln>
            <a:solidFill>
              <a:srgbClr val="101D35"/>
            </a:solidFill>
          </a:ln>
        </p:spPr>
        <p:txBody>
          <a:bodyPr wrap="square" rtlCol="0">
            <a:spAutoFit/>
          </a:bodyPr>
          <a:lstStyle/>
          <a:p>
            <a:r>
              <a:rPr lang="en-US">
                <a:latin typeface="Arial" panose="020B0604020202020204" pitchFamily="34" charset="0"/>
                <a:cs typeface="Arial" panose="020B0604020202020204" pitchFamily="34" charset="0"/>
              </a:rPr>
              <a:t>Search bar at the top of each page </a:t>
            </a:r>
          </a:p>
        </p:txBody>
      </p:sp>
      <p:cxnSp>
        <p:nvCxnSpPr>
          <p:cNvPr id="12" name="Straight Arrow Connector 11">
            <a:extLst>
              <a:ext uri="{FF2B5EF4-FFF2-40B4-BE49-F238E27FC236}">
                <a16:creationId xmlns:a16="http://schemas.microsoft.com/office/drawing/2014/main" id="{6288443A-E27A-3966-FDCC-C53ED9FA78CC}"/>
              </a:ext>
            </a:extLst>
          </p:cNvPr>
          <p:cNvCxnSpPr>
            <a:cxnSpLocks/>
          </p:cNvCxnSpPr>
          <p:nvPr/>
        </p:nvCxnSpPr>
        <p:spPr>
          <a:xfrm flipH="1">
            <a:off x="8710367" y="340745"/>
            <a:ext cx="1630838" cy="862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40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83B5-5C40-450C-B8BA-AC7DF24FB068}"/>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BDD69095-DC07-ECE6-C7B7-F4F7EEA10954}"/>
              </a:ext>
            </a:extLst>
          </p:cNvPr>
          <p:cNvSpPr>
            <a:spLocks noGrp="1"/>
          </p:cNvSpPr>
          <p:nvPr>
            <p:ph idx="4294967295"/>
          </p:nvPr>
        </p:nvSpPr>
        <p:spPr>
          <a:xfrm>
            <a:off x="595987" y="968375"/>
            <a:ext cx="10594095" cy="5049837"/>
          </a:xfrm>
        </p:spPr>
        <p:txBody>
          <a:bodyPr/>
          <a:lstStyle/>
          <a:p>
            <a:pPr algn="l" rtl="0" fontAlgn="base">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MCAS Resource Center</a:t>
            </a:r>
            <a:endParaRPr lang="en-US" sz="4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3567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83B5-5C40-450C-B8BA-AC7DF24FB068}"/>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Available Resources </a:t>
            </a:r>
          </a:p>
        </p:txBody>
      </p:sp>
      <p:sp>
        <p:nvSpPr>
          <p:cNvPr id="3" name="Content Placeholder 2">
            <a:extLst>
              <a:ext uri="{FF2B5EF4-FFF2-40B4-BE49-F238E27FC236}">
                <a16:creationId xmlns:a16="http://schemas.microsoft.com/office/drawing/2014/main" id="{BDD69095-DC07-ECE6-C7B7-F4F7EEA10954}"/>
              </a:ext>
            </a:extLst>
          </p:cNvPr>
          <p:cNvSpPr>
            <a:spLocks noGrp="1"/>
          </p:cNvSpPr>
          <p:nvPr>
            <p:ph idx="4294967295"/>
          </p:nvPr>
        </p:nvSpPr>
        <p:spPr>
          <a:xfrm>
            <a:off x="595987" y="968375"/>
            <a:ext cx="10594095" cy="5049837"/>
          </a:xfrm>
        </p:spPr>
        <p:txBody>
          <a:bodyPr/>
          <a:lstStyle/>
          <a:p>
            <a:pPr algn="l" rtl="0" fontAlgn="base">
              <a:buClr>
                <a:srgbClr val="000000"/>
              </a:buClr>
              <a:buFont typeface="Arial" panose="020B0604020202020204" pitchFamily="34" charset="0"/>
              <a:buChar char="•"/>
            </a:pPr>
            <a:r>
              <a:rPr lang="en-US" sz="2800" b="1" i="0" u="sng" strike="noStrike">
                <a:solidFill>
                  <a:srgbClr val="0000FF"/>
                </a:solidFill>
                <a:effectLst/>
                <a:latin typeface="Arial" panose="020B0604020202020204" pitchFamily="34" charset="0"/>
                <a:cs typeface="Arial" panose="020B0604020202020204" pitchFamily="34" charset="0"/>
                <a:hlinkClick r:id="rId3"/>
              </a:rPr>
              <a:t>MCAS Portal page</a:t>
            </a:r>
            <a:r>
              <a:rPr lang="en-US" sz="2800" b="0" i="0">
                <a:solidFill>
                  <a:srgbClr val="000000"/>
                </a:solidFill>
                <a:effectLst/>
                <a:latin typeface="Arial" panose="020B0604020202020204" pitchFamily="34" charset="0"/>
                <a:cs typeface="Arial" panose="020B0604020202020204" pitchFamily="34" charset="0"/>
              </a:rPr>
              <a:t> </a:t>
            </a:r>
          </a:p>
          <a:p>
            <a:pPr lvl="1" fontAlgn="base">
              <a:buClr>
                <a:srgbClr val="000000"/>
              </a:buClr>
              <a:buFont typeface="Arial" panose="020B0604020202020204" pitchFamily="34" charset="0"/>
              <a:buChar char="•"/>
            </a:pPr>
            <a:r>
              <a:rPr lang="en-US" sz="2400" b="0" i="0">
                <a:solidFill>
                  <a:srgbClr val="000000"/>
                </a:solidFill>
                <a:effectLst/>
                <a:latin typeface="Arial" panose="020B0604020202020204" pitchFamily="34" charset="0"/>
                <a:cs typeface="Arial" panose="020B0604020202020204" pitchFamily="34" charset="0"/>
              </a:rPr>
              <a:t>Live links to the </a:t>
            </a:r>
            <a:r>
              <a:rPr lang="en-US" sz="2400" b="0" i="0">
                <a:solidFill>
                  <a:srgbClr val="000000"/>
                </a:solidFill>
                <a:effectLst/>
                <a:latin typeface="Arial" panose="020B0604020202020204" pitchFamily="34" charset="0"/>
                <a:cs typeface="Arial" panose="020B0604020202020204" pitchFamily="34" charset="0"/>
                <a:hlinkClick r:id="rId4"/>
              </a:rPr>
              <a:t>MCAS Portal</a:t>
            </a:r>
            <a:r>
              <a:rPr lang="en-US" sz="2400" b="0" i="0">
                <a:solidFill>
                  <a:srgbClr val="000000"/>
                </a:solidFill>
                <a:effectLst/>
                <a:latin typeface="Arial" panose="020B0604020202020204" pitchFamily="34" charset="0"/>
                <a:cs typeface="Arial" panose="020B0604020202020204" pitchFamily="34" charset="0"/>
              </a:rPr>
              <a:t> and </a:t>
            </a:r>
            <a:r>
              <a:rPr lang="en-US" sz="2400" b="0" i="0">
                <a:solidFill>
                  <a:srgbClr val="000000"/>
                </a:solidFill>
                <a:effectLst/>
                <a:latin typeface="Arial" panose="020B0604020202020204" pitchFamily="34" charset="0"/>
                <a:cs typeface="Arial" panose="020B0604020202020204" pitchFamily="34" charset="0"/>
                <a:hlinkClick r:id="rId5"/>
              </a:rPr>
              <a:t>MCAS Training Site  </a:t>
            </a:r>
            <a:endParaRPr lang="en-US" sz="2400" b="0" i="0">
              <a:solidFill>
                <a:srgbClr val="000000"/>
              </a:solidFill>
              <a:effectLst/>
              <a:latin typeface="Arial" panose="020B0604020202020204" pitchFamily="34" charset="0"/>
              <a:cs typeface="Arial" panose="020B0604020202020204" pitchFamily="34" charset="0"/>
            </a:endParaRPr>
          </a:p>
          <a:p>
            <a:pPr lvl="1" fontAlgn="base">
              <a:buClr>
                <a:srgbClr val="000000"/>
              </a:buClr>
              <a:buFont typeface="Arial" panose="020B0604020202020204" pitchFamily="34" charset="0"/>
              <a:buChar char="•"/>
            </a:pPr>
            <a:r>
              <a:rPr lang="en-US" sz="2400" i="0">
                <a:solidFill>
                  <a:srgbClr val="000000"/>
                </a:solidFill>
                <a:effectLst/>
                <a:latin typeface="Arial" panose="020B0604020202020204" pitchFamily="34" charset="0"/>
                <a:cs typeface="Arial" panose="020B0604020202020204" pitchFamily="34" charset="0"/>
                <a:hlinkClick r:id="rId6"/>
              </a:rPr>
              <a:t>MCAS Portal User Management Guide</a:t>
            </a:r>
            <a:endParaRPr lang="en-US" sz="2400" i="0">
              <a:solidFill>
                <a:srgbClr val="000000"/>
              </a:solidFill>
              <a:effectLst/>
              <a:latin typeface="Arial" panose="020B0604020202020204" pitchFamily="34" charset="0"/>
              <a:cs typeface="Arial" panose="020B0604020202020204" pitchFamily="34" charset="0"/>
            </a:endParaRPr>
          </a:p>
          <a:p>
            <a:pPr algn="l" rtl="0" fontAlgn="base">
              <a:buClr>
                <a:srgbClr val="000000"/>
              </a:buClr>
              <a:buFont typeface="Arial" panose="020B0604020202020204" pitchFamily="34" charset="0"/>
              <a:buChar char="•"/>
            </a:pPr>
            <a:r>
              <a:rPr lang="en-US" sz="2800" b="1" i="0" u="sng" strike="noStrike">
                <a:solidFill>
                  <a:srgbClr val="0000FF"/>
                </a:solidFill>
                <a:effectLst/>
                <a:latin typeface="Arial" panose="020B0604020202020204" pitchFamily="34" charset="0"/>
                <a:cs typeface="Arial" panose="020B0604020202020204" pitchFamily="34" charset="0"/>
                <a:hlinkClick r:id="rId7"/>
              </a:rPr>
              <a:t>Technology Setup page</a:t>
            </a:r>
            <a:r>
              <a:rPr lang="en-US" sz="2800" b="0" i="0">
                <a:solidFill>
                  <a:srgbClr val="000000"/>
                </a:solidFill>
                <a:effectLst/>
                <a:latin typeface="Arial" panose="020B0604020202020204" pitchFamily="34" charset="0"/>
                <a:cs typeface="Arial" panose="020B0604020202020204" pitchFamily="34" charset="0"/>
              </a:rPr>
              <a:t> </a:t>
            </a:r>
          </a:p>
          <a:p>
            <a:pPr lvl="1" fontAlgn="base">
              <a:buClr>
                <a:srgbClr val="000000"/>
              </a:buClr>
              <a:buFont typeface="Arial" panose="020B0604020202020204" pitchFamily="34" charset="0"/>
              <a:buChar char="•"/>
            </a:pPr>
            <a:r>
              <a:rPr lang="en-US" sz="2400" b="0" i="0">
                <a:solidFill>
                  <a:srgbClr val="000000"/>
                </a:solidFill>
                <a:effectLst/>
                <a:latin typeface="Arial" panose="020B0604020202020204" pitchFamily="34" charset="0"/>
                <a:cs typeface="Arial" panose="020B0604020202020204" pitchFamily="34" charset="0"/>
                <a:hlinkClick r:id="rId8"/>
              </a:rPr>
              <a:t>Technology Guidelines for MCAS Computer-Based Testing</a:t>
            </a:r>
            <a:endParaRPr lang="en-US" sz="2400" b="0" i="0">
              <a:solidFill>
                <a:srgbClr val="000000"/>
              </a:solidFill>
              <a:effectLst/>
              <a:latin typeface="Arial" panose="020B0604020202020204" pitchFamily="34" charset="0"/>
              <a:cs typeface="Arial" panose="020B0604020202020204" pitchFamily="34" charset="0"/>
            </a:endParaRPr>
          </a:p>
          <a:p>
            <a:pPr lvl="1" fontAlgn="base">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hlinkClick r:id="rId9"/>
              </a:rPr>
              <a:t>Guide to Installing the MCAS Student Kiosk and Conducting Site Readiness</a:t>
            </a:r>
            <a:endParaRPr lang="en-US" sz="2400" b="0" i="0">
              <a:solidFill>
                <a:srgbClr val="000000"/>
              </a:solidFill>
              <a:effectLst/>
              <a:latin typeface="Arial" panose="020B0604020202020204" pitchFamily="34" charset="0"/>
              <a:cs typeface="Arial" panose="020B0604020202020204" pitchFamily="34" charset="0"/>
            </a:endParaRPr>
          </a:p>
          <a:p>
            <a:pPr algn="l" rtl="0" fontAlgn="base">
              <a:buClr>
                <a:srgbClr val="000000"/>
              </a:buClr>
              <a:buFont typeface="Arial" panose="020B0604020202020204" pitchFamily="34" charset="0"/>
              <a:buChar char="•"/>
            </a:pPr>
            <a:r>
              <a:rPr lang="en-US" sz="2800" b="1" i="0" u="sng" strike="noStrike">
                <a:solidFill>
                  <a:srgbClr val="0000FF"/>
                </a:solidFill>
                <a:effectLst/>
                <a:latin typeface="Arial" panose="020B0604020202020204" pitchFamily="34" charset="0"/>
                <a:cs typeface="Arial" panose="020B0604020202020204" pitchFamily="34" charset="0"/>
                <a:hlinkClick r:id="rId10"/>
              </a:rPr>
              <a:t>Training page</a:t>
            </a:r>
            <a:r>
              <a:rPr lang="en-US" sz="2800" b="0" i="0">
                <a:solidFill>
                  <a:srgbClr val="000000"/>
                </a:solidFill>
                <a:effectLst/>
                <a:latin typeface="Arial" panose="020B0604020202020204" pitchFamily="34" charset="0"/>
                <a:cs typeface="Arial" panose="020B0604020202020204" pitchFamily="34" charset="0"/>
              </a:rPr>
              <a:t> </a:t>
            </a:r>
          </a:p>
          <a:p>
            <a:pPr lvl="1" fontAlgn="base">
              <a:buClr>
                <a:srgbClr val="000000"/>
              </a:buClr>
              <a:buFont typeface="Arial" panose="020B0604020202020204" pitchFamily="34" charset="0"/>
              <a:buChar char="•"/>
            </a:pPr>
            <a:r>
              <a:rPr lang="en-US" sz="2400" b="0" i="0">
                <a:solidFill>
                  <a:srgbClr val="000000"/>
                </a:solidFill>
                <a:effectLst/>
                <a:latin typeface="Arial" panose="020B0604020202020204" pitchFamily="34" charset="0"/>
                <a:cs typeface="Arial" panose="020B0604020202020204" pitchFamily="34" charset="0"/>
              </a:rPr>
              <a:t>MCAS Content Area Informational Webinars on Constructed Responses and Essays from winter 2024</a:t>
            </a:r>
            <a:endParaRPr lang="en-US">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5167DC0-A491-5A54-79BF-35ED52550ED6}"/>
              </a:ext>
            </a:extLst>
          </p:cNvPr>
          <p:cNvPicPr>
            <a:picLocks noChangeAspect="1"/>
          </p:cNvPicPr>
          <p:nvPr/>
        </p:nvPicPr>
        <p:blipFill>
          <a:blip r:embed="rId11"/>
          <a:stretch>
            <a:fillRect/>
          </a:stretch>
        </p:blipFill>
        <p:spPr>
          <a:xfrm>
            <a:off x="237816" y="2386950"/>
            <a:ext cx="358171" cy="350550"/>
          </a:xfrm>
          <a:prstGeom prst="rect">
            <a:avLst/>
          </a:prstGeom>
        </p:spPr>
      </p:pic>
    </p:spTree>
    <p:extLst>
      <p:ext uri="{BB962C8B-B14F-4D97-AF65-F5344CB8AC3E}">
        <p14:creationId xmlns:p14="http://schemas.microsoft.com/office/powerpoint/2010/main" val="2151543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83B5-5C40-450C-B8BA-AC7DF24FB068}"/>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Available Resources (continued) </a:t>
            </a:r>
          </a:p>
        </p:txBody>
      </p:sp>
      <p:sp>
        <p:nvSpPr>
          <p:cNvPr id="3" name="Content Placeholder 2">
            <a:extLst>
              <a:ext uri="{FF2B5EF4-FFF2-40B4-BE49-F238E27FC236}">
                <a16:creationId xmlns:a16="http://schemas.microsoft.com/office/drawing/2014/main" id="{BDD69095-DC07-ECE6-C7B7-F4F7EEA10954}"/>
              </a:ext>
            </a:extLst>
          </p:cNvPr>
          <p:cNvSpPr>
            <a:spLocks noGrp="1"/>
          </p:cNvSpPr>
          <p:nvPr>
            <p:ph idx="4294967295"/>
          </p:nvPr>
        </p:nvSpPr>
        <p:spPr>
          <a:xfrm>
            <a:off x="595987" y="968375"/>
            <a:ext cx="10594095" cy="5049837"/>
          </a:xfrm>
        </p:spPr>
        <p:txBody>
          <a:bodyPr/>
          <a:lstStyle/>
          <a:p>
            <a:pPr algn="l" rtl="0" fontAlgn="base">
              <a:buClr>
                <a:srgbClr val="000000"/>
              </a:buClr>
              <a:buFont typeface="Arial" panose="020B0604020202020204" pitchFamily="34" charset="0"/>
              <a:buChar char="•"/>
            </a:pPr>
            <a:r>
              <a:rPr lang="en-US" sz="2800" b="1" i="0" u="sng" strike="noStrike">
                <a:solidFill>
                  <a:srgbClr val="0000FF"/>
                </a:solidFill>
                <a:effectLst/>
                <a:latin typeface="Arial" panose="020B0604020202020204" pitchFamily="34" charset="0"/>
                <a:cs typeface="Arial" panose="020B0604020202020204" pitchFamily="34" charset="0"/>
                <a:hlinkClick r:id="rId3"/>
              </a:rPr>
              <a:t>Practice Tests page</a:t>
            </a:r>
            <a:r>
              <a:rPr lang="en-US" sz="2800" b="0" i="0">
                <a:solidFill>
                  <a:srgbClr val="D13438"/>
                </a:solidFill>
                <a:effectLst/>
                <a:latin typeface="Arial" panose="020B0604020202020204" pitchFamily="34" charset="0"/>
                <a:cs typeface="Arial" panose="020B0604020202020204" pitchFamily="34" charset="0"/>
              </a:rPr>
              <a:t> </a:t>
            </a:r>
            <a:endParaRPr lang="en-US" sz="2800" b="0" i="0">
              <a:solidFill>
                <a:srgbClr val="000000"/>
              </a:solidFill>
              <a:effectLst/>
              <a:latin typeface="Arial" panose="020B0604020202020204" pitchFamily="34" charset="0"/>
              <a:cs typeface="Arial" panose="020B0604020202020204" pitchFamily="34" charset="0"/>
            </a:endParaRPr>
          </a:p>
          <a:p>
            <a:pPr lvl="1" fontAlgn="base">
              <a:buClr>
                <a:srgbClr val="000000"/>
              </a:buClr>
              <a:buFont typeface="Arial" panose="020B0604020202020204" pitchFamily="34" charset="0"/>
              <a:buChar char="•"/>
            </a:pPr>
            <a:r>
              <a:rPr lang="en-US" sz="2400" b="0" i="0">
                <a:solidFill>
                  <a:srgbClr val="000000"/>
                </a:solidFill>
                <a:effectLst/>
                <a:latin typeface="Arial" panose="020B0604020202020204" pitchFamily="34" charset="0"/>
                <a:cs typeface="Arial" panose="020B0604020202020204" pitchFamily="34" charset="0"/>
              </a:rPr>
              <a:t>Links to paper-based practice tests  </a:t>
            </a:r>
          </a:p>
          <a:p>
            <a:pPr algn="l" rtl="0" fontAlgn="base">
              <a:buClr>
                <a:srgbClr val="000000"/>
              </a:buClr>
              <a:buFont typeface="Arial" panose="020B0604020202020204" pitchFamily="34" charset="0"/>
              <a:buChar char="•"/>
            </a:pPr>
            <a:r>
              <a:rPr lang="en-US" sz="2800" b="1" i="0" u="sng" strike="noStrike">
                <a:solidFill>
                  <a:srgbClr val="0000FF"/>
                </a:solidFill>
                <a:effectLst/>
                <a:latin typeface="Arial" panose="020B0604020202020204" pitchFamily="34" charset="0"/>
                <a:cs typeface="Arial" panose="020B0604020202020204" pitchFamily="34" charset="0"/>
                <a:hlinkClick r:id="rId4"/>
              </a:rPr>
              <a:t>Released Items page</a:t>
            </a:r>
            <a:r>
              <a:rPr lang="en-US" sz="2800" b="1" i="0">
                <a:solidFill>
                  <a:srgbClr val="000000"/>
                </a:solidFill>
                <a:effectLst/>
                <a:latin typeface="Arial" panose="020B0604020202020204" pitchFamily="34" charset="0"/>
                <a:cs typeface="Arial" panose="020B0604020202020204" pitchFamily="34" charset="0"/>
              </a:rPr>
              <a:t> </a:t>
            </a:r>
            <a:r>
              <a:rPr lang="en-US" sz="2800" b="0" i="0">
                <a:solidFill>
                  <a:srgbClr val="D13438"/>
                </a:solidFill>
                <a:effectLst/>
                <a:latin typeface="Arial" panose="020B0604020202020204" pitchFamily="34" charset="0"/>
                <a:cs typeface="Arial" panose="020B0604020202020204" pitchFamily="34" charset="0"/>
              </a:rPr>
              <a:t> </a:t>
            </a:r>
            <a:endParaRPr lang="en-US" sz="2800" b="0" i="0">
              <a:solidFill>
                <a:srgbClr val="000000"/>
              </a:solidFill>
              <a:effectLst/>
              <a:latin typeface="Arial" panose="020B0604020202020204" pitchFamily="34" charset="0"/>
              <a:cs typeface="Arial" panose="020B0604020202020204" pitchFamily="34" charset="0"/>
            </a:endParaRPr>
          </a:p>
          <a:p>
            <a:pPr lvl="1" fontAlgn="base">
              <a:buClr>
                <a:srgbClr val="000000"/>
              </a:buClr>
              <a:buFont typeface="Arial" panose="020B0604020202020204" pitchFamily="34" charset="0"/>
              <a:buChar char="•"/>
            </a:pPr>
            <a:r>
              <a:rPr lang="en-US" sz="2400" b="0" i="0">
                <a:solidFill>
                  <a:srgbClr val="000000"/>
                </a:solidFill>
                <a:effectLst/>
                <a:latin typeface="Arial" panose="020B0604020202020204" pitchFamily="34" charset="0"/>
                <a:cs typeface="Arial" panose="020B0604020202020204" pitchFamily="34" charset="0"/>
              </a:rPr>
              <a:t>A link to paper-based released items on the DESE website  </a:t>
            </a:r>
          </a:p>
          <a:p>
            <a:pPr lvl="1" fontAlgn="base">
              <a:buClr>
                <a:srgbClr val="000000"/>
              </a:buClr>
              <a:buFont typeface="Arial" panose="020B0604020202020204" pitchFamily="34" charset="0"/>
              <a:buChar char="•"/>
            </a:pPr>
            <a:r>
              <a:rPr lang="en-US" sz="2400" b="0" i="0">
                <a:solidFill>
                  <a:srgbClr val="000000"/>
                </a:solidFill>
                <a:effectLst/>
                <a:latin typeface="Arial" panose="020B0604020202020204" pitchFamily="34" charset="0"/>
                <a:cs typeface="Arial" panose="020B0604020202020204" pitchFamily="34" charset="0"/>
              </a:rPr>
              <a:t>A link to sample-student work on the DESE website  </a:t>
            </a:r>
          </a:p>
          <a:p>
            <a:pPr algn="l" rtl="0" fontAlgn="base">
              <a:buClr>
                <a:srgbClr val="000000"/>
              </a:buClr>
              <a:buFont typeface="Arial" panose="020B0604020202020204" pitchFamily="34" charset="0"/>
              <a:buChar char="•"/>
            </a:pPr>
            <a:r>
              <a:rPr lang="en-US" sz="2800" b="1" i="0" u="sng" strike="noStrike">
                <a:solidFill>
                  <a:srgbClr val="0000FF"/>
                </a:solidFill>
                <a:effectLst/>
                <a:latin typeface="Arial" panose="020B0604020202020204" pitchFamily="34" charset="0"/>
                <a:cs typeface="Arial" panose="020B0604020202020204" pitchFamily="34" charset="0"/>
                <a:hlinkClick r:id="rId5"/>
              </a:rPr>
              <a:t>Service Center page</a:t>
            </a:r>
            <a:r>
              <a:rPr lang="en-US" sz="2800" b="1" i="0">
                <a:solidFill>
                  <a:srgbClr val="000000"/>
                </a:solidFill>
                <a:effectLst/>
                <a:latin typeface="Arial" panose="020B0604020202020204" pitchFamily="34" charset="0"/>
                <a:cs typeface="Arial" panose="020B0604020202020204" pitchFamily="34" charset="0"/>
              </a:rPr>
              <a:t> </a:t>
            </a:r>
            <a:r>
              <a:rPr lang="en-US" sz="2800" b="0" i="0">
                <a:solidFill>
                  <a:srgbClr val="D13438"/>
                </a:solidFill>
                <a:effectLst/>
                <a:latin typeface="Arial" panose="020B0604020202020204" pitchFamily="34" charset="0"/>
                <a:cs typeface="Arial" panose="020B0604020202020204" pitchFamily="34" charset="0"/>
              </a:rPr>
              <a:t> </a:t>
            </a:r>
            <a:endParaRPr lang="en-US" sz="2800" b="0" i="0">
              <a:solidFill>
                <a:srgbClr val="000000"/>
              </a:solidFill>
              <a:effectLst/>
              <a:latin typeface="Arial" panose="020B0604020202020204" pitchFamily="34" charset="0"/>
              <a:cs typeface="Arial" panose="020B0604020202020204" pitchFamily="34" charset="0"/>
            </a:endParaRPr>
          </a:p>
          <a:p>
            <a:pPr lvl="1" fontAlgn="base">
              <a:buClr>
                <a:srgbClr val="000000"/>
              </a:buClr>
              <a:buFont typeface="Arial" panose="020B0604020202020204" pitchFamily="34" charset="0"/>
              <a:buChar char="•"/>
            </a:pPr>
            <a:r>
              <a:rPr lang="en-US" sz="2400" b="0" i="0">
                <a:solidFill>
                  <a:srgbClr val="000000"/>
                </a:solidFill>
                <a:effectLst/>
                <a:latin typeface="Arial" panose="020B0604020202020204" pitchFamily="34" charset="0"/>
                <a:cs typeface="Arial" panose="020B0604020202020204" pitchFamily="34" charset="0"/>
              </a:rPr>
              <a:t>A link to the MCAS Service Center website, which is used during test administration </a:t>
            </a:r>
            <a:endParaRPr lang="en-US" sz="4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596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83B5-5C40-450C-B8BA-AC7DF24FB068}"/>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Resources Expected to be Available</a:t>
            </a:r>
          </a:p>
        </p:txBody>
      </p:sp>
      <p:graphicFrame>
        <p:nvGraphicFramePr>
          <p:cNvPr id="4" name="Content Placeholder 3">
            <a:extLst>
              <a:ext uri="{FF2B5EF4-FFF2-40B4-BE49-F238E27FC236}">
                <a16:creationId xmlns:a16="http://schemas.microsoft.com/office/drawing/2014/main" id="{ED5D6B4D-EC57-A3A3-2E25-8B7FC0F5C980}"/>
              </a:ext>
            </a:extLst>
          </p:cNvPr>
          <p:cNvGraphicFramePr>
            <a:graphicFrameLocks noGrp="1"/>
          </p:cNvGraphicFramePr>
          <p:nvPr>
            <p:ph idx="4294967295"/>
          </p:nvPr>
        </p:nvGraphicFramePr>
        <p:xfrm>
          <a:off x="822325" y="1100455"/>
          <a:ext cx="11002646" cy="4969695"/>
        </p:xfrm>
        <a:graphic>
          <a:graphicData uri="http://schemas.openxmlformats.org/drawingml/2006/table">
            <a:tbl>
              <a:tblPr firstRow="1" bandRow="1">
                <a:tableStyleId>{5C22544A-7EE6-4342-B048-85BDC9FD1C3A}</a:tableStyleId>
              </a:tblPr>
              <a:tblGrid>
                <a:gridCol w="2844166">
                  <a:extLst>
                    <a:ext uri="{9D8B030D-6E8A-4147-A177-3AD203B41FA5}">
                      <a16:colId xmlns:a16="http://schemas.microsoft.com/office/drawing/2014/main" val="2769784409"/>
                    </a:ext>
                  </a:extLst>
                </a:gridCol>
                <a:gridCol w="8158480">
                  <a:extLst>
                    <a:ext uri="{9D8B030D-6E8A-4147-A177-3AD203B41FA5}">
                      <a16:colId xmlns:a16="http://schemas.microsoft.com/office/drawing/2014/main" val="2182856082"/>
                    </a:ext>
                  </a:extLst>
                </a:gridCol>
              </a:tblGrid>
              <a:tr h="330650">
                <a:tc>
                  <a:txBody>
                    <a:bodyPr/>
                    <a:lstStyle/>
                    <a:p>
                      <a:r>
                        <a:rPr lang="en-US" sz="1800" b="1" kern="1200">
                          <a:solidFill>
                            <a:schemeClr val="lt1"/>
                          </a:solidFill>
                          <a:latin typeface="Arial" panose="020B0604020202020204" pitchFamily="34" charset="0"/>
                          <a:ea typeface="+mn-ea"/>
                          <a:cs typeface="Arial" panose="020B0604020202020204" pitchFamily="34" charset="0"/>
                        </a:rPr>
                        <a:t>Projected Availability</a:t>
                      </a:r>
                    </a:p>
                  </a:txBody>
                  <a:tcPr/>
                </a:tc>
                <a:tc>
                  <a:txBody>
                    <a:bodyPr/>
                    <a:lstStyle/>
                    <a:p>
                      <a:r>
                        <a:rPr lang="en-US">
                          <a:latin typeface="Arial" panose="020B0604020202020204" pitchFamily="34" charset="0"/>
                          <a:cs typeface="Arial" panose="020B0604020202020204" pitchFamily="34" charset="0"/>
                        </a:rPr>
                        <a:t>Resources</a:t>
                      </a:r>
                    </a:p>
                  </a:txBody>
                  <a:tcPr/>
                </a:tc>
                <a:extLst>
                  <a:ext uri="{0D108BD9-81ED-4DB2-BD59-A6C34878D82A}">
                    <a16:rowId xmlns:a16="http://schemas.microsoft.com/office/drawing/2014/main" val="3125760893"/>
                  </a:ext>
                </a:extLst>
              </a:tr>
              <a:tr h="2149223">
                <a:tc>
                  <a:txBody>
                    <a:bodyPr/>
                    <a:lstStyle/>
                    <a:p>
                      <a:pPr algn="l" rtl="0" fontAlgn="base">
                        <a:buClr>
                          <a:srgbClr val="000000"/>
                        </a:buClr>
                      </a:pPr>
                      <a:r>
                        <a:rPr lang="en-US" sz="2000" b="1" i="0">
                          <a:solidFill>
                            <a:srgbClr val="000000"/>
                          </a:solidFill>
                          <a:effectLst/>
                          <a:latin typeface="Arial" panose="020B0604020202020204" pitchFamily="34" charset="0"/>
                          <a:cs typeface="Arial" panose="020B0604020202020204" pitchFamily="34" charset="0"/>
                        </a:rPr>
                        <a:t>Early- to Mid-November</a:t>
                      </a:r>
                      <a:endParaRPr lang="en-US" sz="2000" b="0" i="0">
                        <a:solidFill>
                          <a:srgbClr val="000000"/>
                        </a:solidFill>
                        <a:effectLst/>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txBody>
                  <a:tcPr/>
                </a:tc>
                <a:tc>
                  <a:txBody>
                    <a:bodyPr/>
                    <a:lstStyle/>
                    <a:p>
                      <a:pPr marL="342900" lvl="0" indent="-342900" fontAlgn="base">
                        <a:buClr>
                          <a:srgbClr val="000000"/>
                        </a:buClr>
                        <a:buFont typeface="Arial" panose="020B0604020202020204" pitchFamily="34" charset="0"/>
                        <a:buChar char="•"/>
                      </a:pPr>
                      <a:r>
                        <a:rPr lang="en-US" sz="2200" b="0" i="0">
                          <a:solidFill>
                            <a:srgbClr val="000000"/>
                          </a:solidFill>
                          <a:effectLst/>
                          <a:latin typeface="Arial" panose="020B0604020202020204" pitchFamily="34" charset="0"/>
                          <a:cs typeface="Arial" panose="020B0604020202020204" pitchFamily="34" charset="0"/>
                        </a:rPr>
                        <a:t>Modules for the following topics: </a:t>
                      </a:r>
                    </a:p>
                    <a:p>
                      <a:pPr marL="800100" lvl="1" indent="-342900" fontAlgn="base">
                        <a:buClr>
                          <a:srgbClr val="000000"/>
                        </a:buClr>
                        <a:buFont typeface="Arial" panose="020B0604020202020204" pitchFamily="34" charset="0"/>
                        <a:buChar char="•"/>
                      </a:pPr>
                      <a:r>
                        <a:rPr lang="en-US" sz="2000" b="0" i="0">
                          <a:solidFill>
                            <a:srgbClr val="000000"/>
                          </a:solidFill>
                          <a:effectLst/>
                          <a:latin typeface="Arial" panose="020B0604020202020204" pitchFamily="34" charset="0"/>
                          <a:cs typeface="Arial" panose="020B0604020202020204" pitchFamily="34" charset="0"/>
                        </a:rPr>
                        <a:t>Creating and editing user accounts in the MCAS Portal </a:t>
                      </a:r>
                    </a:p>
                    <a:p>
                      <a:pPr marL="800100" lvl="1" indent="-342900" fontAlgn="base">
                        <a:buClr>
                          <a:srgbClr val="000000"/>
                        </a:buClr>
                        <a:buFont typeface="Arial" panose="020B0604020202020204" pitchFamily="34" charset="0"/>
                        <a:buChar char="•"/>
                      </a:pPr>
                      <a:r>
                        <a:rPr lang="en-US" sz="2000" b="0" i="0">
                          <a:solidFill>
                            <a:srgbClr val="000000"/>
                          </a:solidFill>
                          <a:effectLst/>
                          <a:latin typeface="Arial" panose="020B0604020202020204" pitchFamily="34" charset="0"/>
                          <a:cs typeface="Arial" panose="020B0604020202020204" pitchFamily="34" charset="0"/>
                        </a:rPr>
                        <a:t>Conducting Site Readiness </a:t>
                      </a:r>
                    </a:p>
                    <a:p>
                      <a:pPr marL="0" lvl="0" indent="-342900" algn="l" defTabSz="914400" rtl="0" eaLnBrk="1" fontAlgn="base" latinLnBrk="0" hangingPunct="1">
                        <a:buClr>
                          <a:srgbClr val="000000"/>
                        </a:buClr>
                        <a:buFont typeface="Arial" panose="020B0604020202020204" pitchFamily="34" charset="0"/>
                        <a:buChar char="•"/>
                      </a:pPr>
                      <a:r>
                        <a:rPr lang="en-US" sz="2200" b="0" i="0" kern="1200">
                          <a:solidFill>
                            <a:srgbClr val="000000"/>
                          </a:solidFill>
                          <a:effectLst/>
                          <a:latin typeface="Arial" panose="020B0604020202020204" pitchFamily="34" charset="0"/>
                          <a:ea typeface="+mn-ea"/>
                          <a:cs typeface="Arial" panose="020B0604020202020204" pitchFamily="34" charset="0"/>
                        </a:rPr>
                        <a:t>Guides for the MCAS Portal and MCAS Training Site </a:t>
                      </a:r>
                    </a:p>
                    <a:p>
                      <a:pPr marL="0" lvl="0" indent="-342900" algn="l" defTabSz="914400" rtl="0" eaLnBrk="1" fontAlgn="base" latinLnBrk="0" hangingPunct="1">
                        <a:buClr>
                          <a:srgbClr val="000000"/>
                        </a:buClr>
                        <a:buFont typeface="Arial" panose="020B0604020202020204" pitchFamily="34" charset="0"/>
                        <a:buChar char="•"/>
                      </a:pPr>
                      <a:r>
                        <a:rPr lang="en-US" sz="2200" b="0" i="0" kern="1200">
                          <a:solidFill>
                            <a:srgbClr val="000000"/>
                          </a:solidFill>
                          <a:effectLst/>
                          <a:latin typeface="Arial" panose="020B0604020202020204" pitchFamily="34" charset="0"/>
                          <a:ea typeface="+mn-ea"/>
                          <a:cs typeface="Arial" panose="020B0604020202020204" pitchFamily="34" charset="0"/>
                        </a:rPr>
                        <a:t>Guides and modules on Student Registration </a:t>
                      </a:r>
                    </a:p>
                    <a:p>
                      <a:pPr marL="342900" lvl="0" indent="-342900" algn="l" defTabSz="914400" rtl="0" eaLnBrk="1" fontAlgn="base" latinLnBrk="0" hangingPunct="1">
                        <a:buClr>
                          <a:srgbClr val="000000"/>
                        </a:buClr>
                        <a:buFont typeface="Arial" panose="020B0604020202020204" pitchFamily="34" charset="0"/>
                        <a:buChar char="•"/>
                      </a:pPr>
                      <a:r>
                        <a:rPr lang="en-US" sz="2200" b="0" i="0" kern="1200">
                          <a:solidFill>
                            <a:srgbClr val="000000"/>
                          </a:solidFill>
                          <a:effectLst/>
                          <a:latin typeface="Arial" panose="020B0604020202020204" pitchFamily="34" charset="0"/>
                          <a:ea typeface="+mn-ea"/>
                          <a:cs typeface="Arial" panose="020B0604020202020204" pitchFamily="34" charset="0"/>
                        </a:rPr>
                        <a:t>Guides and modules on student tools and accommodations</a:t>
                      </a:r>
                      <a:r>
                        <a:rPr lang="en-US" sz="2000" b="0" i="0">
                          <a:solidFill>
                            <a:srgbClr val="000000"/>
                          </a:solidFill>
                          <a:effectLst/>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146624546"/>
                  </a:ext>
                </a:extLst>
              </a:tr>
              <a:tr h="1846127">
                <a:tc>
                  <a:txBody>
                    <a:bodyPr/>
                    <a:lstStyle/>
                    <a:p>
                      <a:r>
                        <a:rPr lang="en-US" sz="2000" b="1" i="0">
                          <a:solidFill>
                            <a:srgbClr val="000000"/>
                          </a:solidFill>
                          <a:effectLst/>
                          <a:latin typeface="Arial" panose="020B0604020202020204" pitchFamily="34" charset="0"/>
                          <a:cs typeface="Arial" panose="020B0604020202020204" pitchFamily="34" charset="0"/>
                        </a:rPr>
                        <a:t>Late Fall/Early Winter</a:t>
                      </a:r>
                      <a:endParaRPr lang="en-US" sz="2000">
                        <a:latin typeface="Arial" panose="020B0604020202020204" pitchFamily="34" charset="0"/>
                        <a:cs typeface="Arial" panose="020B0604020202020204" pitchFamily="34" charset="0"/>
                      </a:endParaRPr>
                    </a:p>
                  </a:txBody>
                  <a:tcPr/>
                </a:tc>
                <a:tc>
                  <a:txBody>
                    <a:bodyPr/>
                    <a:lstStyle/>
                    <a:p>
                      <a:pPr marL="342900" lvl="0" indent="-342900" fontAlgn="base">
                        <a:buClr>
                          <a:srgbClr val="000000"/>
                        </a:buClr>
                        <a:buFont typeface="Arial" panose="020B0604020202020204" pitchFamily="34" charset="0"/>
                        <a:buChar char="•"/>
                      </a:pPr>
                      <a:r>
                        <a:rPr lang="en-US" sz="2200" b="0" i="0">
                          <a:solidFill>
                            <a:srgbClr val="000000"/>
                          </a:solidFill>
                          <a:effectLst/>
                          <a:latin typeface="Arial" panose="020B0604020202020204" pitchFamily="34" charset="0"/>
                          <a:cs typeface="Arial" panose="020B0604020202020204" pitchFamily="34" charset="0"/>
                        </a:rPr>
                        <a:t>Guides and modules on completing other pre-administration tasks </a:t>
                      </a:r>
                    </a:p>
                    <a:p>
                      <a:pPr marL="342900" lvl="0" indent="-342900" fontAlgn="base">
                        <a:buClr>
                          <a:srgbClr val="000000"/>
                        </a:buClr>
                        <a:buFont typeface="Arial" panose="020B0604020202020204" pitchFamily="34" charset="0"/>
                        <a:buChar char="•"/>
                      </a:pPr>
                      <a:r>
                        <a:rPr lang="en-US" sz="2200" b="0" i="0">
                          <a:solidFill>
                            <a:srgbClr val="000000"/>
                          </a:solidFill>
                          <a:effectLst/>
                          <a:latin typeface="Arial" panose="020B0604020202020204" pitchFamily="34" charset="0"/>
                          <a:cs typeface="Arial" panose="020B0604020202020204" pitchFamily="34" charset="0"/>
                        </a:rPr>
                        <a:t>Student Tutorial </a:t>
                      </a:r>
                    </a:p>
                    <a:p>
                      <a:pPr marL="342900" lvl="0" indent="-342900" fontAlgn="base">
                        <a:buClr>
                          <a:srgbClr val="000000"/>
                        </a:buClr>
                        <a:buFont typeface="Arial" panose="020B0604020202020204" pitchFamily="34" charset="0"/>
                        <a:buChar char="•"/>
                      </a:pPr>
                      <a:r>
                        <a:rPr lang="en-US" sz="2200" b="0" i="0">
                          <a:solidFill>
                            <a:srgbClr val="000000"/>
                          </a:solidFill>
                          <a:effectLst/>
                          <a:latin typeface="Arial" panose="020B0604020202020204" pitchFamily="34" charset="0"/>
                          <a:cs typeface="Arial" panose="020B0604020202020204" pitchFamily="34" charset="0"/>
                        </a:rPr>
                        <a:t>CBT Practice Tests  </a:t>
                      </a:r>
                    </a:p>
                    <a:p>
                      <a:pPr lvl="1" fontAlgn="base">
                        <a:buClr>
                          <a:srgbClr val="000000"/>
                        </a:buClr>
                        <a:buFont typeface="Arial" panose="020B0604020202020204" pitchFamily="34" charset="0"/>
                        <a:buChar char="•"/>
                      </a:pPr>
                      <a:r>
                        <a:rPr lang="en-US" sz="2000" b="0" i="0">
                          <a:solidFill>
                            <a:srgbClr val="000000"/>
                          </a:solidFill>
                          <a:effectLst/>
                          <a:latin typeface="Arial" panose="020B0604020202020204" pitchFamily="34" charset="0"/>
                          <a:cs typeface="Arial" panose="020B0604020202020204" pitchFamily="34" charset="0"/>
                        </a:rPr>
                        <a:t>High school science practice tests expected to be available first</a:t>
                      </a:r>
                    </a:p>
                  </a:txBody>
                  <a:tcPr/>
                </a:tc>
                <a:extLst>
                  <a:ext uri="{0D108BD9-81ED-4DB2-BD59-A6C34878D82A}">
                    <a16:rowId xmlns:a16="http://schemas.microsoft.com/office/drawing/2014/main" val="3027139488"/>
                  </a:ext>
                </a:extLst>
              </a:tr>
              <a:tr h="608585">
                <a:tc>
                  <a:txBody>
                    <a:bodyPr/>
                    <a:lstStyle/>
                    <a:p>
                      <a:r>
                        <a:rPr lang="en-US" sz="2000" b="1" i="0">
                          <a:solidFill>
                            <a:srgbClr val="000000"/>
                          </a:solidFill>
                          <a:effectLst/>
                          <a:latin typeface="Arial" panose="020B0604020202020204" pitchFamily="34" charset="0"/>
                          <a:cs typeface="Arial" panose="020B0604020202020204" pitchFamily="34" charset="0"/>
                        </a:rPr>
                        <a:t>Summer 2025</a:t>
                      </a:r>
                      <a:endParaRPr lang="en-US" sz="20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a:solidFill>
                            <a:srgbClr val="000000"/>
                          </a:solidFill>
                          <a:effectLst/>
                          <a:latin typeface="Arial" panose="020B0604020202020204" pitchFamily="34" charset="0"/>
                          <a:cs typeface="Arial" panose="020B0604020202020204" pitchFamily="34" charset="0"/>
                        </a:rPr>
                        <a:t>Reporting pages will become available.  </a:t>
                      </a:r>
                      <a:endParaRPr lang="en-US" sz="2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73977246"/>
                  </a:ext>
                </a:extLst>
              </a:tr>
            </a:tbl>
          </a:graphicData>
        </a:graphic>
      </p:graphicFrame>
    </p:spTree>
    <p:extLst>
      <p:ext uri="{BB962C8B-B14F-4D97-AF65-F5344CB8AC3E}">
        <p14:creationId xmlns:p14="http://schemas.microsoft.com/office/powerpoint/2010/main" val="2197742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822325" y="288925"/>
            <a:ext cx="11369675" cy="679450"/>
          </a:xfrm>
        </p:spPr>
        <p:txBody>
          <a:bodyPr/>
          <a:lstStyle/>
          <a:p>
            <a:r>
              <a:rPr lang="en-US" sz="4000">
                <a:solidFill>
                  <a:srgbClr val="0070C0"/>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4294967295"/>
          </p:nvPr>
        </p:nvSpPr>
        <p:spPr>
          <a:xfrm>
            <a:off x="822325" y="1201130"/>
            <a:ext cx="10160203" cy="5049837"/>
          </a:xfrm>
        </p:spPr>
        <p:txBody>
          <a:bodyPr vert="horz" lIns="91440" tIns="45720" rIns="91440" bIns="45720" rtlCol="0" anchor="t">
            <a:noAutofit/>
          </a:bodyPr>
          <a:lstStyle/>
          <a:p>
            <a:pPr marL="0" indent="0">
              <a:buClrTx/>
              <a:buNone/>
            </a:pPr>
            <a:r>
              <a:rPr lang="en-US" sz="2800">
                <a:solidFill>
                  <a:srgbClr val="101D35"/>
                </a:solidFill>
                <a:latin typeface="Arial" panose="020B0604020202020204" pitchFamily="34" charset="0"/>
                <a:cs typeface="Arial" panose="020B0604020202020204" pitchFamily="34" charset="0"/>
              </a:rPr>
              <a:t>Jodie Zalk, Manager of Test Administration and Publications</a:t>
            </a:r>
          </a:p>
          <a:p>
            <a:pPr marL="0" indent="0">
              <a:buClrTx/>
              <a:buNone/>
            </a:pPr>
            <a:r>
              <a:rPr lang="en-US" sz="2800">
                <a:solidFill>
                  <a:srgbClr val="101D35"/>
                </a:solidFill>
                <a:latin typeface="Arial" panose="020B0604020202020204" pitchFamily="34" charset="0"/>
                <a:cs typeface="Arial" panose="020B0604020202020204" pitchFamily="34" charset="0"/>
              </a:rPr>
              <a:t>Shannon Cullen, MCAS Test Administration Coordinator</a:t>
            </a:r>
          </a:p>
          <a:p>
            <a:pPr marL="0" indent="0">
              <a:buClrTx/>
              <a:buNone/>
            </a:pPr>
            <a:r>
              <a:rPr lang="en-US" sz="2800">
                <a:solidFill>
                  <a:srgbClr val="101D35"/>
                </a:solidFill>
                <a:latin typeface="Arial"/>
                <a:cs typeface="Arial"/>
              </a:rPr>
              <a:t>Abbie Currier, </a:t>
            </a:r>
            <a:r>
              <a:rPr lang="en-US" sz="2800" err="1">
                <a:solidFill>
                  <a:srgbClr val="101D35"/>
                </a:solidFill>
                <a:latin typeface="Arial"/>
                <a:cs typeface="Arial"/>
              </a:rPr>
              <a:t>eMetric</a:t>
            </a:r>
            <a:r>
              <a:rPr lang="en-US" sz="2800">
                <a:solidFill>
                  <a:srgbClr val="101D35"/>
                </a:solidFill>
                <a:latin typeface="Arial"/>
                <a:cs typeface="Arial"/>
              </a:rPr>
              <a:t> Sr. Project Manager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idx="4294967295"/>
          </p:nvPr>
        </p:nvSpPr>
        <p:spPr>
          <a:xfrm>
            <a:off x="2260979" y="1173028"/>
            <a:ext cx="7670042" cy="958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rgbClr val="3647B6"/>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4294967295"/>
          </p:nvPr>
        </p:nvSpPr>
        <p:spPr>
          <a:xfrm>
            <a:off x="0" y="2132013"/>
            <a:ext cx="7391400" cy="3813175"/>
          </a:xfrm>
        </p:spPr>
        <p:txBody>
          <a:bodyPr anchor="ctr"/>
          <a:lstStyle/>
          <a:p>
            <a:pPr algn="ctr">
              <a:buNone/>
            </a:pPr>
            <a:r>
              <a:rPr lang="en-US" sz="4000">
                <a:latin typeface="Arial" panose="020B0604020202020204" pitchFamily="34" charset="0"/>
                <a:cs typeface="Arial" panose="020B0604020202020204" pitchFamily="34" charset="0"/>
              </a:rPr>
              <a:t>Use the “Q&amp;A” feature </a:t>
            </a:r>
            <a:br>
              <a:rPr lang="en-US"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1798077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3. Introduction to the MCAS Portal</a:t>
            </a:r>
          </a:p>
        </p:txBody>
      </p:sp>
    </p:spTree>
    <p:extLst>
      <p:ext uri="{BB962C8B-B14F-4D97-AF65-F5344CB8AC3E}">
        <p14:creationId xmlns:p14="http://schemas.microsoft.com/office/powerpoint/2010/main" val="153405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670-607F-47C8-8FC5-46A68E4B4773}"/>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MCAS Portal and MCAS Training Site </a:t>
            </a:r>
          </a:p>
        </p:txBody>
      </p:sp>
      <p:sp>
        <p:nvSpPr>
          <p:cNvPr id="3" name="Content Placeholder 2">
            <a:extLst>
              <a:ext uri="{FF2B5EF4-FFF2-40B4-BE49-F238E27FC236}">
                <a16:creationId xmlns:a16="http://schemas.microsoft.com/office/drawing/2014/main" id="{ECCFD949-B973-4B9C-828F-745BE07350D4}"/>
              </a:ext>
            </a:extLst>
          </p:cNvPr>
          <p:cNvSpPr>
            <a:spLocks noGrp="1"/>
          </p:cNvSpPr>
          <p:nvPr>
            <p:ph idx="4294967295"/>
          </p:nvPr>
        </p:nvSpPr>
        <p:spPr>
          <a:xfrm>
            <a:off x="604610" y="1266520"/>
            <a:ext cx="11369675" cy="4644424"/>
          </a:xfrm>
        </p:spPr>
        <p:txBody>
          <a:bodyPr vert="horz" lIns="91440" tIns="45720" rIns="91440" bIns="45720" rtlCol="0" anchor="t">
            <a:noAutofit/>
          </a:bodyPr>
          <a:lstStyle/>
          <a:p>
            <a:pPr algn="l" rtl="0" fontAlgn="base">
              <a:buClr>
                <a:srgbClr val="000000"/>
              </a:buClr>
              <a:buFont typeface="Arial" panose="020B0604020202020204" pitchFamily="34" charset="0"/>
              <a:buChar char="•"/>
            </a:pPr>
            <a:r>
              <a:rPr lang="en-US" sz="2800" b="1" i="0" dirty="0">
                <a:solidFill>
                  <a:srgbClr val="000000"/>
                </a:solidFill>
                <a:effectLst/>
                <a:latin typeface="Arial"/>
                <a:cs typeface="Arial"/>
                <a:hlinkClick r:id="rId3"/>
              </a:rPr>
              <a:t>MCAS Portal</a:t>
            </a:r>
            <a:r>
              <a:rPr lang="en-US" sz="2800" dirty="0">
                <a:solidFill>
                  <a:srgbClr val="000000"/>
                </a:solidFill>
                <a:latin typeface="Arial"/>
                <a:cs typeface="Arial"/>
              </a:rPr>
              <a:t>:</a:t>
            </a:r>
            <a:r>
              <a:rPr lang="en-US" sz="2800" b="0" i="0" dirty="0">
                <a:solidFill>
                  <a:srgbClr val="000000"/>
                </a:solidFill>
                <a:effectLst/>
                <a:latin typeface="Arial"/>
                <a:cs typeface="Arial"/>
              </a:rPr>
              <a:t> the test administration and management website for district test coordinators, technology coordinators, principals/school test coordinators, test administrators, and other staff as needed  </a:t>
            </a:r>
          </a:p>
          <a:p>
            <a:pPr algn="l" rtl="0" fontAlgn="base">
              <a:buClr>
                <a:srgbClr val="000000"/>
              </a:buClr>
              <a:buFont typeface="Arial" panose="020B0604020202020204" pitchFamily="34" charset="0"/>
              <a:buChar char="•"/>
            </a:pPr>
            <a:r>
              <a:rPr lang="en-US" sz="2800" b="1" i="0" dirty="0">
                <a:solidFill>
                  <a:srgbClr val="000000"/>
                </a:solidFill>
                <a:effectLst/>
                <a:latin typeface="Arial"/>
                <a:cs typeface="Arial"/>
                <a:hlinkClick r:id="rId4"/>
              </a:rPr>
              <a:t>MCAS Training Site</a:t>
            </a:r>
            <a:r>
              <a:rPr lang="en-US" sz="2800" dirty="0">
                <a:solidFill>
                  <a:srgbClr val="000000"/>
                </a:solidFill>
                <a:latin typeface="Arial"/>
                <a:cs typeface="Arial"/>
              </a:rPr>
              <a:t>:</a:t>
            </a:r>
            <a:r>
              <a:rPr lang="en-US" sz="2800" b="0" i="0" dirty="0">
                <a:solidFill>
                  <a:srgbClr val="000000"/>
                </a:solidFill>
                <a:effectLst/>
                <a:latin typeface="Arial"/>
                <a:cs typeface="Arial"/>
              </a:rPr>
              <a:t> where test coordinators, principals, technology coordinators, and test administrators can practice the tasks required in the MCAS Portal </a:t>
            </a:r>
          </a:p>
          <a:p>
            <a:pPr algn="l" rtl="0" fontAlgn="base">
              <a:buClr>
                <a:srgbClr val="000000"/>
              </a:buClr>
              <a:buFont typeface="Arial" panose="020B0604020202020204" pitchFamily="34" charset="0"/>
              <a:buChar char="•"/>
            </a:pPr>
            <a:endParaRPr lang="en-US" sz="2800" dirty="0">
              <a:solidFill>
                <a:srgbClr val="000000"/>
              </a:solidFill>
              <a:latin typeface="Arial" panose="020B0604020202020204" pitchFamily="34" charset="0"/>
              <a:cs typeface="Arial" panose="020B0604020202020204" pitchFamily="34" charset="0"/>
            </a:endParaRPr>
          </a:p>
          <a:p>
            <a:pPr algn="l" rtl="0" fontAlgn="base">
              <a:buClr>
                <a:srgbClr val="000000"/>
              </a:buClr>
              <a:buFont typeface="Arial" panose="020B0604020202020204" pitchFamily="34" charset="0"/>
              <a:buChar char="•"/>
            </a:pPr>
            <a:r>
              <a:rPr lang="en-US" sz="2800" b="0" i="0" dirty="0">
                <a:solidFill>
                  <a:srgbClr val="000000"/>
                </a:solidFill>
                <a:effectLst/>
                <a:latin typeface="Arial"/>
                <a:cs typeface="Arial"/>
              </a:rPr>
              <a:t>Accounts for each site are created separately. </a:t>
            </a:r>
          </a:p>
          <a:p>
            <a:pPr algn="l" rtl="0" fontAlgn="base">
              <a:buClr>
                <a:srgbClr val="000000"/>
              </a:buClr>
              <a:buFont typeface="Arial" panose="020B0604020202020204" pitchFamily="34" charset="0"/>
              <a:buChar char="•"/>
            </a:pPr>
            <a:r>
              <a:rPr lang="en-US" sz="2800" dirty="0">
                <a:solidFill>
                  <a:srgbClr val="000000"/>
                </a:solidFill>
                <a:latin typeface="Arial"/>
                <a:cs typeface="Arial"/>
              </a:rPr>
              <a:t>Unlike PAN, passwords for each site are </a:t>
            </a:r>
            <a:r>
              <a:rPr lang="en-US" sz="2800" b="1" i="1" dirty="0">
                <a:solidFill>
                  <a:srgbClr val="000000"/>
                </a:solidFill>
                <a:latin typeface="Arial"/>
                <a:cs typeface="Arial"/>
              </a:rPr>
              <a:t>set separately</a:t>
            </a:r>
            <a:r>
              <a:rPr lang="en-US" sz="2800" dirty="0">
                <a:solidFill>
                  <a:srgbClr val="000000"/>
                </a:solidFill>
                <a:latin typeface="Arial"/>
                <a:cs typeface="Arial"/>
              </a:rPr>
              <a:t>, but </a:t>
            </a:r>
            <a:r>
              <a:rPr lang="en-US" sz="2800" b="0" i="0" dirty="0">
                <a:solidFill>
                  <a:srgbClr val="000000"/>
                </a:solidFill>
                <a:effectLst/>
                <a:latin typeface="Arial"/>
                <a:cs typeface="Arial"/>
              </a:rPr>
              <a:t>DESE recommends using the </a:t>
            </a:r>
            <a:r>
              <a:rPr lang="en-US" sz="2800" b="1" i="1" dirty="0">
                <a:solidFill>
                  <a:srgbClr val="000000"/>
                </a:solidFill>
                <a:effectLst/>
                <a:latin typeface="Arial"/>
                <a:cs typeface="Arial"/>
              </a:rPr>
              <a:t>same password</a:t>
            </a:r>
            <a:r>
              <a:rPr lang="en-US" sz="2800" b="0" i="0" dirty="0">
                <a:solidFill>
                  <a:srgbClr val="000000"/>
                </a:solidFill>
                <a:effectLst/>
                <a:latin typeface="Arial"/>
                <a:cs typeface="Arial"/>
              </a:rPr>
              <a:t> for both the MCAS Portal and the MCAS Training Site. </a:t>
            </a:r>
          </a:p>
          <a:p>
            <a:pPr>
              <a:buClr>
                <a:srgbClr val="101D35"/>
              </a:buClr>
            </a:pPr>
            <a:endParaRPr lang="en-US" sz="2400" dirty="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8495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670-607F-47C8-8FC5-46A68E4B4773}"/>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MCAS Portal and MCAS Training Site User Accounts </a:t>
            </a:r>
          </a:p>
        </p:txBody>
      </p:sp>
      <p:sp>
        <p:nvSpPr>
          <p:cNvPr id="3" name="Content Placeholder 2">
            <a:extLst>
              <a:ext uri="{FF2B5EF4-FFF2-40B4-BE49-F238E27FC236}">
                <a16:creationId xmlns:a16="http://schemas.microsoft.com/office/drawing/2014/main" id="{ECCFD949-B973-4B9C-828F-745BE07350D4}"/>
              </a:ext>
            </a:extLst>
          </p:cNvPr>
          <p:cNvSpPr>
            <a:spLocks noGrp="1"/>
          </p:cNvSpPr>
          <p:nvPr>
            <p:ph idx="4294967295"/>
          </p:nvPr>
        </p:nvSpPr>
        <p:spPr>
          <a:xfrm>
            <a:off x="604610" y="1266520"/>
            <a:ext cx="11369675" cy="4644424"/>
          </a:xfrm>
        </p:spPr>
        <p:txBody>
          <a:bodyPr vert="horz" lIns="91440" tIns="45720" rIns="91440" bIns="45720" rtlCol="0" anchor="t">
            <a:noAutofit/>
          </a:bodyPr>
          <a:lstStyle/>
          <a:p>
            <a:pPr>
              <a:buClr>
                <a:srgbClr val="101D35"/>
              </a:buClr>
            </a:pPr>
            <a:r>
              <a:rPr lang="en-US" sz="2800">
                <a:solidFill>
                  <a:srgbClr val="101D35"/>
                </a:solidFill>
                <a:latin typeface="Arial" panose="020B0604020202020204" pitchFamily="34" charset="0"/>
                <a:cs typeface="Arial" panose="020B0604020202020204" pitchFamily="34" charset="0"/>
              </a:rPr>
              <a:t>DESE created an initial set of user accounts for the MCAS Portal and MCAS Training Site on October 21–23. </a:t>
            </a:r>
          </a:p>
          <a:p>
            <a:pPr lvl="1">
              <a:buClr>
                <a:srgbClr val="101D35"/>
              </a:buClr>
              <a:buFont typeface="Arial" panose="020B0604020202020204" pitchFamily="34" charset="0"/>
              <a:buChar char="•"/>
            </a:pPr>
            <a:r>
              <a:rPr lang="en-US" sz="2400">
                <a:solidFill>
                  <a:srgbClr val="000000"/>
                </a:solidFill>
                <a:latin typeface="Arial"/>
                <a:cs typeface="Segoe UI"/>
              </a:rPr>
              <a:t>The initial list of users was created based on information in PearsonAccess Next and School and District Profiles. </a:t>
            </a:r>
          </a:p>
          <a:p>
            <a:pPr lvl="1">
              <a:buClr>
                <a:srgbClr val="101D35"/>
              </a:buClr>
              <a:buFont typeface="Arial" panose="020B0604020202020204" pitchFamily="34" charset="0"/>
              <a:buChar char="•"/>
            </a:pPr>
            <a:r>
              <a:rPr lang="en-US" sz="2400">
                <a:solidFill>
                  <a:srgbClr val="101D35"/>
                </a:solidFill>
                <a:latin typeface="Arial" panose="020B0604020202020204" pitchFamily="34" charset="0"/>
                <a:cs typeface="Arial" panose="020B0604020202020204" pitchFamily="34" charset="0"/>
              </a:rPr>
              <a:t>For details on how DESE created the initial accounts, refer to the </a:t>
            </a:r>
            <a:r>
              <a:rPr lang="en-US" sz="2400">
                <a:solidFill>
                  <a:srgbClr val="101D35"/>
                </a:solidFill>
                <a:latin typeface="Arial" panose="020B0604020202020204" pitchFamily="34" charset="0"/>
                <a:cs typeface="Arial" panose="020B0604020202020204" pitchFamily="34" charset="0"/>
                <a:hlinkClick r:id="rId3"/>
              </a:rPr>
              <a:t>October 18 Student Assessment Update</a:t>
            </a:r>
            <a:r>
              <a:rPr lang="en-US" sz="2400">
                <a:solidFill>
                  <a:srgbClr val="101D35"/>
                </a:solidFill>
                <a:latin typeface="Arial" panose="020B0604020202020204" pitchFamily="34" charset="0"/>
                <a:cs typeface="Arial" panose="020B0604020202020204" pitchFamily="34" charset="0"/>
              </a:rPr>
              <a:t>.</a:t>
            </a:r>
          </a:p>
          <a:p>
            <a:pPr>
              <a:buClr>
                <a:srgbClr val="101D35"/>
              </a:buClr>
            </a:pPr>
            <a:r>
              <a:rPr lang="en-US" sz="2800">
                <a:solidFill>
                  <a:srgbClr val="101D35"/>
                </a:solidFill>
                <a:latin typeface="Arial" panose="020B0604020202020204" pitchFamily="34" charset="0"/>
                <a:cs typeface="Arial" panose="020B0604020202020204" pitchFamily="34" charset="0"/>
              </a:rPr>
              <a:t>Users received two emails from </a:t>
            </a:r>
            <a:r>
              <a:rPr lang="en-US" sz="2800">
                <a:solidFill>
                  <a:srgbClr val="101D35"/>
                </a:solidFill>
                <a:latin typeface="Arial" panose="020B0604020202020204" pitchFamily="34" charset="0"/>
                <a:cs typeface="Arial" panose="020B0604020202020204" pitchFamily="34" charset="0"/>
                <a:hlinkClick r:id="rId4"/>
              </a:rPr>
              <a:t>mcas@cognia.org</a:t>
            </a:r>
            <a:r>
              <a:rPr lang="en-US" sz="2800">
                <a:solidFill>
                  <a:srgbClr val="101D35"/>
                </a:solidFill>
                <a:latin typeface="Arial" panose="020B0604020202020204" pitchFamily="34" charset="0"/>
                <a:cs typeface="Arial" panose="020B0604020202020204" pitchFamily="34" charset="0"/>
              </a:rPr>
              <a:t> for the MCAS Portal: one with their username, and one with their password. </a:t>
            </a:r>
          </a:p>
          <a:p>
            <a:pPr lvl="1">
              <a:buClr>
                <a:srgbClr val="101D35"/>
              </a:buClr>
              <a:buFont typeface="Arial" panose="020B0604020202020204" pitchFamily="34" charset="0"/>
              <a:buChar char="•"/>
            </a:pPr>
            <a:r>
              <a:rPr lang="en-US" sz="2400">
                <a:solidFill>
                  <a:srgbClr val="000000"/>
                </a:solidFill>
                <a:latin typeface="Arial"/>
                <a:cs typeface="Segoe UI"/>
              </a:rPr>
              <a:t>Usernames will be your email address. </a:t>
            </a:r>
          </a:p>
          <a:p>
            <a:pPr>
              <a:buClr>
                <a:srgbClr val="101D35"/>
              </a:buClr>
            </a:pPr>
            <a:r>
              <a:rPr lang="en-US" sz="2800">
                <a:solidFill>
                  <a:srgbClr val="101D35"/>
                </a:solidFill>
                <a:latin typeface="Arial" panose="020B0604020202020204" pitchFamily="34" charset="0"/>
                <a:cs typeface="Arial" panose="020B0604020202020204" pitchFamily="34" charset="0"/>
              </a:rPr>
              <a:t>Users also received two emails from </a:t>
            </a:r>
            <a:r>
              <a:rPr lang="en-US" sz="2800">
                <a:solidFill>
                  <a:srgbClr val="101D35"/>
                </a:solidFill>
                <a:latin typeface="Arial" panose="020B0604020202020204" pitchFamily="34" charset="0"/>
                <a:cs typeface="Arial" panose="020B0604020202020204" pitchFamily="34" charset="0"/>
                <a:hlinkClick r:id="rId4"/>
              </a:rPr>
              <a:t>mcas@cognia.org</a:t>
            </a:r>
            <a:r>
              <a:rPr lang="en-US" sz="2800">
                <a:solidFill>
                  <a:srgbClr val="101D35"/>
                </a:solidFill>
                <a:latin typeface="Arial" panose="020B0604020202020204" pitchFamily="34" charset="0"/>
                <a:cs typeface="Arial" panose="020B0604020202020204" pitchFamily="34" charset="0"/>
              </a:rPr>
              <a:t> for the MCAS Training Site. </a:t>
            </a:r>
          </a:p>
        </p:txBody>
      </p:sp>
    </p:spTree>
    <p:extLst>
      <p:ext uri="{BB962C8B-B14F-4D97-AF65-F5344CB8AC3E}">
        <p14:creationId xmlns:p14="http://schemas.microsoft.com/office/powerpoint/2010/main" val="1998764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670-607F-47C8-8FC5-46A68E4B4773}"/>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Instructions for Obtaining User Login Credentials</a:t>
            </a:r>
          </a:p>
        </p:txBody>
      </p:sp>
      <p:sp>
        <p:nvSpPr>
          <p:cNvPr id="3" name="Content Placeholder 2">
            <a:extLst>
              <a:ext uri="{FF2B5EF4-FFF2-40B4-BE49-F238E27FC236}">
                <a16:creationId xmlns:a16="http://schemas.microsoft.com/office/drawing/2014/main" id="{ECCFD949-B973-4B9C-828F-745BE07350D4}"/>
              </a:ext>
            </a:extLst>
          </p:cNvPr>
          <p:cNvSpPr>
            <a:spLocks noGrp="1"/>
          </p:cNvSpPr>
          <p:nvPr>
            <p:ph idx="4294967295"/>
          </p:nvPr>
        </p:nvSpPr>
        <p:spPr>
          <a:xfrm>
            <a:off x="604610" y="1106788"/>
            <a:ext cx="11369675" cy="4644424"/>
          </a:xfrm>
        </p:spPr>
        <p:txBody>
          <a:bodyPr vert="horz" lIns="91440" tIns="45720" rIns="91440" bIns="45720" rtlCol="0" anchor="t">
            <a:noAutofit/>
          </a:bodyPr>
          <a:lstStyle/>
          <a:p>
            <a:pPr>
              <a:buClr>
                <a:srgbClr val="101D35"/>
              </a:buClr>
            </a:pPr>
            <a:r>
              <a:rPr lang="en-US" sz="2800">
                <a:solidFill>
                  <a:srgbClr val="101D35"/>
                </a:solidFill>
                <a:latin typeface="Arial" panose="020B0604020202020204" pitchFamily="34" charset="0"/>
                <a:cs typeface="Arial" panose="020B0604020202020204" pitchFamily="34" charset="0"/>
              </a:rPr>
              <a:t>If you did not receive automated emails containing your username and password, first check all your email folders (including spam and junk folders). </a:t>
            </a:r>
          </a:p>
          <a:p>
            <a:pPr lvl="1">
              <a:buClr>
                <a:srgbClr val="101D35"/>
              </a:buClr>
              <a:buFont typeface="Arial" panose="020B0604020202020204" pitchFamily="34" charset="0"/>
              <a:buChar char="•"/>
            </a:pPr>
            <a:r>
              <a:rPr lang="en-US" sz="2400">
                <a:solidFill>
                  <a:srgbClr val="101D35"/>
                </a:solidFill>
                <a:latin typeface="Arial" panose="020B0604020202020204" pitchFamily="34" charset="0"/>
                <a:cs typeface="Arial" panose="020B0604020202020204" pitchFamily="34" charset="0"/>
              </a:rPr>
              <a:t>Recommended to add </a:t>
            </a:r>
            <a:r>
              <a:rPr lang="en-US" sz="2400">
                <a:solidFill>
                  <a:srgbClr val="101D35"/>
                </a:solidFill>
                <a:latin typeface="Arial" panose="020B0604020202020204" pitchFamily="34" charset="0"/>
                <a:cs typeface="Arial" panose="020B0604020202020204" pitchFamily="34" charset="0"/>
                <a:hlinkClick r:id="rId3"/>
              </a:rPr>
              <a:t>mcas@cognia.org</a:t>
            </a:r>
            <a:r>
              <a:rPr lang="en-US" sz="2400">
                <a:solidFill>
                  <a:srgbClr val="101D35"/>
                </a:solidFill>
                <a:latin typeface="Arial" panose="020B0604020202020204" pitchFamily="34" charset="0"/>
                <a:cs typeface="Arial" panose="020B0604020202020204" pitchFamily="34" charset="0"/>
              </a:rPr>
              <a:t> as “Trusted” email sender</a:t>
            </a:r>
          </a:p>
          <a:p>
            <a:pPr lvl="1">
              <a:buClr>
                <a:srgbClr val="101D35"/>
              </a:buClr>
              <a:buFont typeface="Arial" panose="020B0604020202020204" pitchFamily="34" charset="0"/>
              <a:buChar char="•"/>
            </a:pPr>
            <a:r>
              <a:rPr lang="en-US" sz="2400">
                <a:solidFill>
                  <a:srgbClr val="000000"/>
                </a:solidFill>
                <a:latin typeface="Arial"/>
                <a:ea typeface="Calibri"/>
                <a:cs typeface="Segoe UI"/>
              </a:rPr>
              <a:t>If you know your username but not your password, you can use the “Forgot Password” link on the Sign In page. </a:t>
            </a:r>
            <a:endParaRPr lang="en-US" sz="2400">
              <a:solidFill>
                <a:srgbClr val="101D35"/>
              </a:solidFill>
              <a:latin typeface="Arial" panose="020B0604020202020204" pitchFamily="34" charset="0"/>
              <a:cs typeface="Arial" panose="020B0604020202020204" pitchFamily="34" charset="0"/>
            </a:endParaRPr>
          </a:p>
          <a:p>
            <a:pPr>
              <a:buClr>
                <a:srgbClr val="101D35"/>
              </a:buClr>
            </a:pPr>
            <a:r>
              <a:rPr lang="en-US" sz="2800">
                <a:solidFill>
                  <a:srgbClr val="101D35"/>
                </a:solidFill>
                <a:latin typeface="Arial" panose="020B0604020202020204" pitchFamily="34" charset="0"/>
                <a:cs typeface="Arial" panose="020B0604020202020204" pitchFamily="34" charset="0"/>
              </a:rPr>
              <a:t>Then, users may request support as follows:</a:t>
            </a:r>
          </a:p>
        </p:txBody>
      </p:sp>
      <p:graphicFrame>
        <p:nvGraphicFramePr>
          <p:cNvPr id="4" name="Table 3">
            <a:extLst>
              <a:ext uri="{FF2B5EF4-FFF2-40B4-BE49-F238E27FC236}">
                <a16:creationId xmlns:a16="http://schemas.microsoft.com/office/drawing/2014/main" id="{E7000AFD-5E77-D6E5-C21D-A5D784236445}"/>
              </a:ext>
            </a:extLst>
          </p:cNvPr>
          <p:cNvGraphicFramePr>
            <a:graphicFrameLocks noGrp="1"/>
          </p:cNvGraphicFramePr>
          <p:nvPr/>
        </p:nvGraphicFramePr>
        <p:xfrm>
          <a:off x="1153567" y="3981026"/>
          <a:ext cx="10271760" cy="2194560"/>
        </p:xfrm>
        <a:graphic>
          <a:graphicData uri="http://schemas.openxmlformats.org/drawingml/2006/table">
            <a:tbl>
              <a:tblPr firstRow="1" bandRow="1">
                <a:tableStyleId>{5C22544A-7EE6-4342-B048-85BDC9FD1C3A}</a:tableStyleId>
              </a:tblPr>
              <a:tblGrid>
                <a:gridCol w="5135880">
                  <a:extLst>
                    <a:ext uri="{9D8B030D-6E8A-4147-A177-3AD203B41FA5}">
                      <a16:colId xmlns:a16="http://schemas.microsoft.com/office/drawing/2014/main" val="627627072"/>
                    </a:ext>
                  </a:extLst>
                </a:gridCol>
                <a:gridCol w="5135880">
                  <a:extLst>
                    <a:ext uri="{9D8B030D-6E8A-4147-A177-3AD203B41FA5}">
                      <a16:colId xmlns:a16="http://schemas.microsoft.com/office/drawing/2014/main" val="259380282"/>
                    </a:ext>
                  </a:extLst>
                </a:gridCol>
              </a:tblGrid>
              <a:tr h="370840">
                <a:tc>
                  <a:txBody>
                    <a:bodyPr/>
                    <a:lstStyle/>
                    <a:p>
                      <a:r>
                        <a:rPr lang="en-US" sz="2000">
                          <a:latin typeface="Arial" panose="020B0604020202020204" pitchFamily="34" charset="0"/>
                          <a:cs typeface="Arial" panose="020B0604020202020204" pitchFamily="34" charset="0"/>
                        </a:rPr>
                        <a:t>Role</a:t>
                      </a:r>
                    </a:p>
                  </a:txBody>
                  <a:tcPr/>
                </a:tc>
                <a:tc>
                  <a:txBody>
                    <a:bodyPr/>
                    <a:lstStyle/>
                    <a:p>
                      <a:r>
                        <a:rPr lang="en-US" sz="2000">
                          <a:latin typeface="Arial" panose="020B0604020202020204" pitchFamily="34" charset="0"/>
                          <a:cs typeface="Arial" panose="020B0604020202020204" pitchFamily="34" charset="0"/>
                        </a:rPr>
                        <a:t>Who to contact for support </a:t>
                      </a:r>
                    </a:p>
                  </a:txBody>
                  <a:tcPr/>
                </a:tc>
                <a:extLst>
                  <a:ext uri="{0D108BD9-81ED-4DB2-BD59-A6C34878D82A}">
                    <a16:rowId xmlns:a16="http://schemas.microsoft.com/office/drawing/2014/main" val="951844576"/>
                  </a:ext>
                </a:extLst>
              </a:tr>
              <a:tr h="370840">
                <a:tc>
                  <a:txBody>
                    <a:bodyPr/>
                    <a:lstStyle/>
                    <a:p>
                      <a:pPr lvl="0" fontAlgn="base">
                        <a:buClr>
                          <a:srgbClr val="101D35"/>
                        </a:buClr>
                        <a:buFont typeface="Arial" panose="020B0604020202020204" pitchFamily="34" charset="0"/>
                        <a:buNone/>
                      </a:pPr>
                      <a:r>
                        <a:rPr lang="en-US" sz="2000" b="0" i="0">
                          <a:solidFill>
                            <a:srgbClr val="000000"/>
                          </a:solidFill>
                          <a:effectLst/>
                          <a:latin typeface="Arial" panose="020B0604020202020204" pitchFamily="34" charset="0"/>
                          <a:cs typeface="Arial" panose="020B0604020202020204" pitchFamily="34" charset="0"/>
                        </a:rPr>
                        <a:t>Test administrators and school-level technology coordinators</a:t>
                      </a:r>
                    </a:p>
                  </a:txBody>
                  <a:tcPr/>
                </a:tc>
                <a:tc>
                  <a:txBody>
                    <a:bodyPr/>
                    <a:lstStyle/>
                    <a:p>
                      <a:r>
                        <a:rPr lang="en-US" sz="2000" b="0" i="0">
                          <a:solidFill>
                            <a:srgbClr val="000000"/>
                          </a:solidFill>
                          <a:effectLst/>
                          <a:latin typeface="Arial" panose="020B0604020202020204" pitchFamily="34" charset="0"/>
                          <a:cs typeface="Arial" panose="020B0604020202020204" pitchFamily="34" charset="0"/>
                        </a:rPr>
                        <a:t>Their principal or school test coordinator</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82395427"/>
                  </a:ext>
                </a:extLst>
              </a:tr>
              <a:tr h="370840">
                <a:tc>
                  <a:txBody>
                    <a:bodyPr/>
                    <a:lstStyle/>
                    <a:p>
                      <a:pPr lvl="0" fontAlgn="base">
                        <a:buClr>
                          <a:srgbClr val="101D35"/>
                        </a:buClr>
                        <a:buFont typeface="Arial" panose="020B0604020202020204" pitchFamily="34" charset="0"/>
                        <a:buNone/>
                      </a:pPr>
                      <a:r>
                        <a:rPr lang="en-US" sz="2000" b="0" i="0">
                          <a:solidFill>
                            <a:srgbClr val="000000"/>
                          </a:solidFill>
                          <a:effectLst/>
                          <a:latin typeface="Arial" panose="020B0604020202020204" pitchFamily="34" charset="0"/>
                          <a:cs typeface="Arial" panose="020B0604020202020204" pitchFamily="34" charset="0"/>
                        </a:rPr>
                        <a:t>Principals, school test coordinators, and district-level technology coordinators</a:t>
                      </a:r>
                    </a:p>
                  </a:txBody>
                  <a:tcPr/>
                </a:tc>
                <a:tc>
                  <a:txBody>
                    <a:bodyPr/>
                    <a:lstStyle/>
                    <a:p>
                      <a:r>
                        <a:rPr lang="en-US" sz="2000" b="0" i="0">
                          <a:solidFill>
                            <a:srgbClr val="000000"/>
                          </a:solidFill>
                          <a:effectLst/>
                          <a:latin typeface="Arial" panose="020B0604020202020204" pitchFamily="34" charset="0"/>
                          <a:cs typeface="Arial" panose="020B0604020202020204" pitchFamily="34" charset="0"/>
                        </a:rPr>
                        <a:t>Their district test coordinator</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499468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a:solidFill>
                            <a:srgbClr val="000000"/>
                          </a:solidFill>
                          <a:effectLst/>
                          <a:latin typeface="Arial" panose="020B0604020202020204" pitchFamily="34" charset="0"/>
                          <a:cs typeface="Arial" panose="020B0604020202020204" pitchFamily="34" charset="0"/>
                        </a:rPr>
                        <a:t>District test coordinators</a:t>
                      </a:r>
                      <a:endParaRPr lang="en-US" sz="2000" b="0">
                        <a:solidFill>
                          <a:srgbClr val="101D35"/>
                        </a:solidFill>
                        <a:latin typeface="Arial" panose="020B0604020202020204" pitchFamily="34" charset="0"/>
                        <a:cs typeface="Arial" panose="020B0604020202020204" pitchFamily="34" charset="0"/>
                      </a:endParaRPr>
                    </a:p>
                  </a:txBody>
                  <a:tcPr/>
                </a:tc>
                <a:tc>
                  <a:txBody>
                    <a:bodyPr/>
                    <a:lstStyle/>
                    <a:p>
                      <a:r>
                        <a:rPr lang="en-US" sz="2000" b="0" i="0">
                          <a:solidFill>
                            <a:srgbClr val="000000"/>
                          </a:solidFill>
                          <a:effectLst/>
                          <a:latin typeface="Arial" panose="020B0604020202020204" pitchFamily="34" charset="0"/>
                          <a:cs typeface="Arial" panose="020B0604020202020204" pitchFamily="34" charset="0"/>
                        </a:rPr>
                        <a:t>MCAS Service Center</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23606771"/>
                  </a:ext>
                </a:extLst>
              </a:tr>
            </a:tbl>
          </a:graphicData>
        </a:graphic>
      </p:graphicFrame>
    </p:spTree>
    <p:extLst>
      <p:ext uri="{BB962C8B-B14F-4D97-AF65-F5344CB8AC3E}">
        <p14:creationId xmlns:p14="http://schemas.microsoft.com/office/powerpoint/2010/main" val="2120764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670-607F-47C8-8FC5-46A68E4B4773}"/>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Getting Started: Logging In</a:t>
            </a:r>
          </a:p>
        </p:txBody>
      </p:sp>
      <p:sp>
        <p:nvSpPr>
          <p:cNvPr id="3" name="Content Placeholder 2">
            <a:extLst>
              <a:ext uri="{FF2B5EF4-FFF2-40B4-BE49-F238E27FC236}">
                <a16:creationId xmlns:a16="http://schemas.microsoft.com/office/drawing/2014/main" id="{ECCFD949-B973-4B9C-828F-745BE07350D4}"/>
              </a:ext>
            </a:extLst>
          </p:cNvPr>
          <p:cNvSpPr>
            <a:spLocks noGrp="1"/>
          </p:cNvSpPr>
          <p:nvPr>
            <p:ph idx="4294967295"/>
          </p:nvPr>
        </p:nvSpPr>
        <p:spPr>
          <a:xfrm>
            <a:off x="604610" y="1266520"/>
            <a:ext cx="11369675" cy="4644424"/>
          </a:xfrm>
        </p:spPr>
        <p:txBody>
          <a:bodyPr vert="horz" lIns="91440" tIns="45720" rIns="91440" bIns="45720" rtlCol="0" anchor="t">
            <a:noAutofit/>
          </a:bodyPr>
          <a:lstStyle/>
          <a:p>
            <a:pPr>
              <a:buClr>
                <a:srgbClr val="000000"/>
              </a:buClr>
            </a:pPr>
            <a:r>
              <a:rPr lang="en-US" sz="2800">
                <a:solidFill>
                  <a:srgbClr val="000000"/>
                </a:solidFill>
                <a:latin typeface="Arial"/>
                <a:ea typeface="Calibri"/>
                <a:cs typeface="Segoe UI"/>
              </a:rPr>
              <a:t>Browser specifications for the MCAS Portal*:</a:t>
            </a:r>
          </a:p>
          <a:p>
            <a:pPr lvl="1">
              <a:buClr>
                <a:srgbClr val="000000"/>
              </a:buClr>
              <a:buFont typeface="Arial" panose="020B0604020202020204" pitchFamily="34" charset="0"/>
              <a:buChar char="•"/>
            </a:pPr>
            <a:r>
              <a:rPr lang="en-US" sz="2400" b="1">
                <a:solidFill>
                  <a:srgbClr val="000000"/>
                </a:solidFill>
                <a:latin typeface="Arial"/>
                <a:ea typeface="Calibri"/>
                <a:cs typeface="Segoe UI"/>
              </a:rPr>
              <a:t>Chrome™ </a:t>
            </a:r>
            <a:r>
              <a:rPr lang="en-US" sz="2400">
                <a:solidFill>
                  <a:srgbClr val="000000"/>
                </a:solidFill>
                <a:latin typeface="Arial"/>
                <a:ea typeface="Calibri"/>
                <a:cs typeface="Segoe UI"/>
              </a:rPr>
              <a:t>130 or newer</a:t>
            </a:r>
          </a:p>
          <a:p>
            <a:pPr lvl="1">
              <a:buClr>
                <a:srgbClr val="000000"/>
              </a:buClr>
              <a:buFont typeface="Arial" panose="020B0604020202020204" pitchFamily="34" charset="0"/>
              <a:buChar char="•"/>
            </a:pPr>
            <a:r>
              <a:rPr lang="en-US" sz="2400">
                <a:solidFill>
                  <a:srgbClr val="000000"/>
                </a:solidFill>
                <a:latin typeface="Arial"/>
                <a:ea typeface="Calibri"/>
                <a:cs typeface="Segoe UI"/>
              </a:rPr>
              <a:t>Firefox® 131 or newer</a:t>
            </a:r>
          </a:p>
          <a:p>
            <a:pPr lvl="1">
              <a:buClr>
                <a:srgbClr val="000000"/>
              </a:buClr>
              <a:buFont typeface="Arial" panose="020B0604020202020204" pitchFamily="34" charset="0"/>
              <a:buChar char="•"/>
            </a:pPr>
            <a:r>
              <a:rPr lang="en-US" sz="2400" b="1">
                <a:solidFill>
                  <a:srgbClr val="000000"/>
                </a:solidFill>
                <a:latin typeface="Arial"/>
                <a:ea typeface="Calibri"/>
                <a:cs typeface="Segoe UI"/>
              </a:rPr>
              <a:t>Microsoft Edge </a:t>
            </a:r>
            <a:r>
              <a:rPr lang="en-US" sz="2400">
                <a:solidFill>
                  <a:srgbClr val="000000"/>
                </a:solidFill>
                <a:latin typeface="Arial"/>
                <a:ea typeface="Calibri"/>
                <a:cs typeface="Segoe UI"/>
              </a:rPr>
              <a:t>130 or newer</a:t>
            </a:r>
          </a:p>
          <a:p>
            <a:pPr lvl="1">
              <a:buClr>
                <a:srgbClr val="000000"/>
              </a:buClr>
              <a:buFont typeface="Arial" panose="020B0604020202020204" pitchFamily="34" charset="0"/>
              <a:buChar char="•"/>
            </a:pPr>
            <a:r>
              <a:rPr lang="en-US" sz="2400">
                <a:solidFill>
                  <a:srgbClr val="000000"/>
                </a:solidFill>
                <a:latin typeface="Arial"/>
                <a:ea typeface="Calibri"/>
                <a:cs typeface="Segoe UI"/>
              </a:rPr>
              <a:t>Safari® 18 or newer</a:t>
            </a:r>
          </a:p>
          <a:p>
            <a:pPr marL="457200" lvl="1" indent="0">
              <a:buClr>
                <a:srgbClr val="000000"/>
              </a:buClr>
              <a:buNone/>
            </a:pPr>
            <a:r>
              <a:rPr lang="en-US" sz="1800">
                <a:solidFill>
                  <a:srgbClr val="000000"/>
                </a:solidFill>
                <a:latin typeface="Arial"/>
                <a:ea typeface="Calibri"/>
                <a:cs typeface="Segoe UI"/>
              </a:rPr>
              <a:t>*Refer to the </a:t>
            </a:r>
            <a:r>
              <a:rPr lang="en-US" sz="1800">
                <a:solidFill>
                  <a:srgbClr val="000000"/>
                </a:solidFill>
                <a:latin typeface="Arial"/>
                <a:ea typeface="Calibri"/>
                <a:cs typeface="Segoe UI"/>
                <a:hlinkClick r:id="rId3"/>
              </a:rPr>
              <a:t>Technology Guidelines for MCAS Computer-Based Testing</a:t>
            </a:r>
            <a:r>
              <a:rPr lang="en-US" sz="1800">
                <a:solidFill>
                  <a:srgbClr val="000000"/>
                </a:solidFill>
                <a:latin typeface="Arial"/>
                <a:ea typeface="Calibri"/>
                <a:cs typeface="Segoe UI"/>
              </a:rPr>
              <a:t> posted on the MCAS Resource Center for latest updates</a:t>
            </a:r>
            <a:r>
              <a:rPr lang="en-US" sz="1050">
                <a:solidFill>
                  <a:srgbClr val="000000"/>
                </a:solidFill>
                <a:latin typeface="Arial"/>
                <a:ea typeface="Calibri"/>
                <a:cs typeface="Segoe UI"/>
              </a:rPr>
              <a:t>.</a:t>
            </a:r>
            <a:endParaRPr lang="en-US">
              <a:solidFill>
                <a:srgbClr val="000000"/>
              </a:solidFill>
              <a:latin typeface="Arial"/>
              <a:ea typeface="Calibri"/>
              <a:cs typeface="Segoe UI"/>
            </a:endParaRPr>
          </a:p>
          <a:p>
            <a:pPr>
              <a:buClr>
                <a:srgbClr val="000000"/>
              </a:buClr>
            </a:pPr>
            <a:r>
              <a:rPr lang="en-US" sz="2800">
                <a:solidFill>
                  <a:srgbClr val="000000"/>
                </a:solidFill>
                <a:latin typeface="Arial"/>
                <a:ea typeface="Calibri"/>
                <a:cs typeface="Segoe UI"/>
              </a:rPr>
              <a:t>When you log in for the first time with your initial password, you will be prompted to update your password. </a:t>
            </a:r>
          </a:p>
          <a:p>
            <a:pPr lvl="1">
              <a:buClr>
                <a:srgbClr val="000000"/>
              </a:buClr>
              <a:buFont typeface="Arial" panose="020B0604020202020204" pitchFamily="34" charset="0"/>
              <a:buChar char="•"/>
            </a:pPr>
            <a:r>
              <a:rPr lang="en-US" sz="2400">
                <a:solidFill>
                  <a:srgbClr val="000000"/>
                </a:solidFill>
                <a:latin typeface="Arial"/>
                <a:ea typeface="Calibri"/>
                <a:cs typeface="Segoe UI"/>
              </a:rPr>
              <a:t>Passwords are valid for 365 days. </a:t>
            </a:r>
          </a:p>
        </p:txBody>
      </p:sp>
    </p:spTree>
    <p:extLst>
      <p:ext uri="{BB962C8B-B14F-4D97-AF65-F5344CB8AC3E}">
        <p14:creationId xmlns:p14="http://schemas.microsoft.com/office/powerpoint/2010/main" val="2601068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670-607F-47C8-8FC5-46A68E4B4773}"/>
              </a:ext>
            </a:extLst>
          </p:cNvPr>
          <p:cNvSpPr>
            <a:spLocks noGrp="1"/>
          </p:cNvSpPr>
          <p:nvPr>
            <p:ph type="title" idx="4294967295"/>
          </p:nvPr>
        </p:nvSpPr>
        <p:spPr>
          <a:xfrm>
            <a:off x="454357" y="268364"/>
            <a:ext cx="11734575" cy="679450"/>
          </a:xfrm>
        </p:spPr>
        <p:txBody>
          <a:bodyPr/>
          <a:lstStyle/>
          <a:p>
            <a:r>
              <a:rPr lang="en-US" sz="4000">
                <a:solidFill>
                  <a:srgbClr val="3647B6"/>
                </a:solidFill>
                <a:latin typeface="Arial"/>
                <a:cs typeface="Arial"/>
              </a:rPr>
              <a:t>Annual Tasks to Complete in the MCAS Portal </a:t>
            </a:r>
          </a:p>
        </p:txBody>
      </p:sp>
      <p:graphicFrame>
        <p:nvGraphicFramePr>
          <p:cNvPr id="3" name="Table 2">
            <a:extLst>
              <a:ext uri="{FF2B5EF4-FFF2-40B4-BE49-F238E27FC236}">
                <a16:creationId xmlns:a16="http://schemas.microsoft.com/office/drawing/2014/main" id="{7879DA84-E011-9BC5-D174-00C59C7A4214}"/>
              </a:ext>
            </a:extLst>
          </p:cNvPr>
          <p:cNvGraphicFramePr>
            <a:graphicFrameLocks noGrp="1"/>
          </p:cNvGraphicFramePr>
          <p:nvPr/>
        </p:nvGraphicFramePr>
        <p:xfrm>
          <a:off x="686196" y="1056011"/>
          <a:ext cx="10421256" cy="5125720"/>
        </p:xfrm>
        <a:graphic>
          <a:graphicData uri="http://schemas.openxmlformats.org/drawingml/2006/table">
            <a:tbl>
              <a:tblPr firstRow="1" bandRow="1">
                <a:tableStyleId>{5C22544A-7EE6-4342-B048-85BDC9FD1C3A}</a:tableStyleId>
              </a:tblPr>
              <a:tblGrid>
                <a:gridCol w="3180166">
                  <a:extLst>
                    <a:ext uri="{9D8B030D-6E8A-4147-A177-3AD203B41FA5}">
                      <a16:colId xmlns:a16="http://schemas.microsoft.com/office/drawing/2014/main" val="1367624887"/>
                    </a:ext>
                  </a:extLst>
                </a:gridCol>
                <a:gridCol w="3180166">
                  <a:extLst>
                    <a:ext uri="{9D8B030D-6E8A-4147-A177-3AD203B41FA5}">
                      <a16:colId xmlns:a16="http://schemas.microsoft.com/office/drawing/2014/main" val="3185562741"/>
                    </a:ext>
                  </a:extLst>
                </a:gridCol>
                <a:gridCol w="4060924">
                  <a:extLst>
                    <a:ext uri="{9D8B030D-6E8A-4147-A177-3AD203B41FA5}">
                      <a16:colId xmlns:a16="http://schemas.microsoft.com/office/drawing/2014/main" val="3550236916"/>
                    </a:ext>
                  </a:extLst>
                </a:gridCol>
              </a:tblGrid>
              <a:tr h="370840">
                <a:tc>
                  <a:txBody>
                    <a:bodyPr/>
                    <a:lstStyle/>
                    <a:p>
                      <a:r>
                        <a:rPr lang="en-US">
                          <a:latin typeface="Arial" panose="020B0604020202020204" pitchFamily="34" charset="0"/>
                          <a:cs typeface="Arial" panose="020B0604020202020204" pitchFamily="34" charset="0"/>
                        </a:rPr>
                        <a:t>Who’s responsible </a:t>
                      </a:r>
                    </a:p>
                  </a:txBody>
                  <a:tcPr/>
                </a:tc>
                <a:tc>
                  <a:txBody>
                    <a:bodyPr/>
                    <a:lstStyle/>
                    <a:p>
                      <a:r>
                        <a:rPr lang="en-US">
                          <a:latin typeface="Arial" panose="020B0604020202020204" pitchFamily="34" charset="0"/>
                          <a:cs typeface="Arial" panose="020B0604020202020204" pitchFamily="34" charset="0"/>
                        </a:rPr>
                        <a:t>Task</a:t>
                      </a:r>
                    </a:p>
                  </a:txBody>
                  <a:tcPr/>
                </a:tc>
                <a:tc>
                  <a:txBody>
                    <a:bodyPr/>
                    <a:lstStyle/>
                    <a:p>
                      <a:r>
                        <a:rPr lang="en-US">
                          <a:latin typeface="Arial" panose="020B0604020202020204" pitchFamily="34" charset="0"/>
                          <a:cs typeface="Arial" panose="020B0604020202020204" pitchFamily="34" charset="0"/>
                        </a:rPr>
                        <a:t>Timeframe for completing task </a:t>
                      </a:r>
                    </a:p>
                  </a:txBody>
                  <a:tcPr/>
                </a:tc>
                <a:extLst>
                  <a:ext uri="{0D108BD9-81ED-4DB2-BD59-A6C34878D82A}">
                    <a16:rowId xmlns:a16="http://schemas.microsoft.com/office/drawing/2014/main" val="2015536714"/>
                  </a:ext>
                </a:extLst>
              </a:tr>
              <a:tr h="370840">
                <a:tc>
                  <a:txBody>
                    <a:bodyPr/>
                    <a:lstStyle/>
                    <a:p>
                      <a:r>
                        <a:rPr lang="en-US" sz="2000" kern="1200">
                          <a:solidFill>
                            <a:srgbClr val="000000"/>
                          </a:solidFill>
                          <a:latin typeface="Arial" panose="020B0604020202020204" pitchFamily="34" charset="0"/>
                          <a:ea typeface="+mn-ea"/>
                          <a:cs typeface="Arial" panose="020B0604020202020204" pitchFamily="34" charset="0"/>
                        </a:rPr>
                        <a:t>District and school test coordinators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latin typeface="Arial" panose="020B0604020202020204" pitchFamily="34" charset="0"/>
                          <a:cs typeface="Arial" panose="020B0604020202020204" pitchFamily="34" charset="0"/>
                        </a:rPr>
                        <a:t>Creating/assigning user accounts</a:t>
                      </a:r>
                    </a:p>
                  </a:txBody>
                  <a:tcPr/>
                </a:tc>
                <a:tc>
                  <a:txBody>
                    <a:bodyPr/>
                    <a:lstStyle/>
                    <a:p>
                      <a:pPr marL="0" indent="0">
                        <a:buFont typeface="Arial" panose="020B0604020202020204" pitchFamily="34" charset="0"/>
                        <a:buNone/>
                      </a:pPr>
                      <a:r>
                        <a:rPr lang="en-US" sz="2000" kern="1200">
                          <a:solidFill>
                            <a:srgbClr val="000000"/>
                          </a:solidFill>
                          <a:latin typeface="Arial" panose="020B0604020202020204" pitchFamily="34" charset="0"/>
                          <a:ea typeface="+mn-ea"/>
                          <a:cs typeface="Arial" panose="020B0604020202020204" pitchFamily="34" charset="0"/>
                        </a:rPr>
                        <a:t>Recommended deadlines: </a:t>
                      </a:r>
                    </a:p>
                    <a:p>
                      <a:pPr marL="285750" lvl="0" indent="-285750">
                        <a:buFont typeface="Arial" panose="020B0604020202020204" pitchFamily="34" charset="0"/>
                        <a:buChar char="•"/>
                      </a:pPr>
                      <a:r>
                        <a:rPr lang="en-US" sz="2000" b="1" kern="1200">
                          <a:solidFill>
                            <a:srgbClr val="000000"/>
                          </a:solidFill>
                          <a:latin typeface="Arial" panose="020B0604020202020204" pitchFamily="34" charset="0"/>
                          <a:ea typeface="+mn-ea"/>
                          <a:cs typeface="Arial" panose="020B0604020202020204" pitchFamily="34" charset="0"/>
                        </a:rPr>
                        <a:t>November 15 </a:t>
                      </a:r>
                      <a:r>
                        <a:rPr lang="en-US" sz="2000" kern="1200">
                          <a:solidFill>
                            <a:srgbClr val="000000"/>
                          </a:solidFill>
                          <a:latin typeface="Arial" panose="020B0604020202020204" pitchFamily="34" charset="0"/>
                          <a:ea typeface="+mn-ea"/>
                          <a:cs typeface="Arial" panose="020B0604020202020204" pitchFamily="34" charset="0"/>
                        </a:rPr>
                        <a:t>for test coordinators, principals, and technology coordinators</a:t>
                      </a:r>
                    </a:p>
                    <a:p>
                      <a:pPr marL="285750" indent="-285750">
                        <a:buFont typeface="Arial" panose="020B0604020202020204" pitchFamily="34" charset="0"/>
                        <a:buChar char="•"/>
                      </a:pPr>
                      <a:r>
                        <a:rPr lang="en-US" sz="2000" b="1" kern="1200">
                          <a:solidFill>
                            <a:srgbClr val="000000"/>
                          </a:solidFill>
                          <a:latin typeface="Arial" panose="020B0604020202020204" pitchFamily="34" charset="0"/>
                          <a:ea typeface="+mn-ea"/>
                          <a:cs typeface="Arial" panose="020B0604020202020204" pitchFamily="34" charset="0"/>
                        </a:rPr>
                        <a:t>At least three weeks </a:t>
                      </a:r>
                      <a:r>
                        <a:rPr lang="en-US" sz="2000" kern="1200">
                          <a:solidFill>
                            <a:srgbClr val="000000"/>
                          </a:solidFill>
                          <a:latin typeface="Arial" panose="020B0604020202020204" pitchFamily="34" charset="0"/>
                          <a:ea typeface="+mn-ea"/>
                          <a:cs typeface="Arial" panose="020B0604020202020204" pitchFamily="34" charset="0"/>
                        </a:rPr>
                        <a:t>prior to test administration for test administrators</a:t>
                      </a:r>
                    </a:p>
                  </a:txBody>
                  <a:tcPr/>
                </a:tc>
                <a:extLst>
                  <a:ext uri="{0D108BD9-81ED-4DB2-BD59-A6C34878D82A}">
                    <a16:rowId xmlns:a16="http://schemas.microsoft.com/office/drawing/2014/main" val="1862927486"/>
                  </a:ext>
                </a:extLst>
              </a:tr>
              <a:tr h="370840">
                <a:tc>
                  <a:txBody>
                    <a:bodyPr/>
                    <a:lstStyle/>
                    <a:p>
                      <a:r>
                        <a:rPr lang="en-US" sz="2000" kern="1200">
                          <a:solidFill>
                            <a:srgbClr val="000000"/>
                          </a:solidFill>
                          <a:latin typeface="Arial" panose="020B0604020202020204" pitchFamily="34" charset="0"/>
                          <a:ea typeface="+mn-ea"/>
                          <a:cs typeface="Arial" panose="020B0604020202020204" pitchFamily="34" charset="0"/>
                        </a:rPr>
                        <a:t>Technology coordinators </a:t>
                      </a:r>
                    </a:p>
                  </a:txBody>
                  <a:tcPr/>
                </a:tc>
                <a:tc>
                  <a:txBody>
                    <a:bodyPr/>
                    <a:lstStyle/>
                    <a:p>
                      <a:pPr lvl="0" fontAlgn="base">
                        <a:buClr>
                          <a:srgbClr val="000000"/>
                        </a:buClr>
                        <a:buFont typeface="Arial" panose="020B0604020202020204" pitchFamily="34" charset="0"/>
                        <a:buNone/>
                      </a:pPr>
                      <a:r>
                        <a:rPr lang="en-US" sz="2000" i="0">
                          <a:solidFill>
                            <a:srgbClr val="000000"/>
                          </a:solidFill>
                          <a:effectLst/>
                          <a:latin typeface="Arial" panose="020B0604020202020204" pitchFamily="34" charset="0"/>
                          <a:cs typeface="Arial" panose="020B0604020202020204" pitchFamily="34" charset="0"/>
                        </a:rPr>
                        <a:t>Downloading/installing the MCAS Student Kiosk</a:t>
                      </a:r>
                    </a:p>
                    <a:p>
                      <a:pPr lvl="0" fontAlgn="base">
                        <a:buClr>
                          <a:srgbClr val="000000"/>
                        </a:buClr>
                        <a:buFont typeface="Arial" panose="020B0604020202020204" pitchFamily="34" charset="0"/>
                        <a:buNone/>
                      </a:pPr>
                      <a:endParaRPr lang="en-US" sz="2000" i="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None/>
                        <a:tabLst/>
                        <a:defRPr/>
                      </a:pPr>
                      <a:r>
                        <a:rPr lang="en-US" sz="2000" i="0">
                          <a:solidFill>
                            <a:srgbClr val="000000"/>
                          </a:solidFill>
                          <a:effectLst/>
                          <a:latin typeface="Arial" panose="020B0604020202020204" pitchFamily="34" charset="0"/>
                          <a:cs typeface="Arial" panose="020B0604020202020204" pitchFamily="34" charset="0"/>
                        </a:rPr>
                        <a:t>Conducting Site Readiness to ensure devices and network are configured for testing</a:t>
                      </a:r>
                    </a:p>
                    <a:p>
                      <a:pPr lvl="0" fontAlgn="base">
                        <a:buClr>
                          <a:srgbClr val="000000"/>
                        </a:buClr>
                        <a:buFont typeface="Arial" panose="020B0604020202020204" pitchFamily="34" charset="0"/>
                        <a:buNone/>
                      </a:pPr>
                      <a:endParaRPr lang="en-US" sz="2000" i="0">
                        <a:solidFill>
                          <a:srgbClr val="000000"/>
                        </a:solidFill>
                        <a:effectLst/>
                        <a:latin typeface="Arial" panose="020B0604020202020204" pitchFamily="34" charset="0"/>
                        <a:cs typeface="Arial" panose="020B0604020202020204" pitchFamily="34" charset="0"/>
                      </a:endParaRPr>
                    </a:p>
                  </a:txBody>
                  <a:tcPr/>
                </a:tc>
                <a:tc>
                  <a:txBody>
                    <a:bodyPr/>
                    <a:lstStyle/>
                    <a:p>
                      <a:r>
                        <a:rPr lang="en-US" sz="2000" kern="1200">
                          <a:solidFill>
                            <a:srgbClr val="000000"/>
                          </a:solidFill>
                          <a:latin typeface="Arial" panose="020B0604020202020204" pitchFamily="34" charset="0"/>
                          <a:ea typeface="+mn-ea"/>
                          <a:cs typeface="Arial" panose="020B0604020202020204" pitchFamily="34" charset="0"/>
                        </a:rPr>
                        <a:t>Recommended deadlines: </a:t>
                      </a:r>
                    </a:p>
                    <a:p>
                      <a:pPr marL="285750" lvl="0" indent="-285750">
                        <a:buFont typeface="Arial" panose="020B0604020202020204" pitchFamily="34" charset="0"/>
                        <a:buChar char="•"/>
                      </a:pPr>
                      <a:r>
                        <a:rPr lang="en-US" sz="2000" b="1" kern="1200">
                          <a:solidFill>
                            <a:srgbClr val="000000"/>
                          </a:solidFill>
                          <a:latin typeface="Arial" panose="020B0604020202020204" pitchFamily="34" charset="0"/>
                          <a:ea typeface="+mn-ea"/>
                          <a:cs typeface="Arial" panose="020B0604020202020204" pitchFamily="34" charset="0"/>
                        </a:rPr>
                        <a:t>November 15 </a:t>
                      </a:r>
                      <a:r>
                        <a:rPr lang="en-US" sz="2000" kern="1200">
                          <a:solidFill>
                            <a:srgbClr val="000000"/>
                          </a:solidFill>
                          <a:latin typeface="Arial" panose="020B0604020202020204" pitchFamily="34" charset="0"/>
                          <a:ea typeface="+mn-ea"/>
                          <a:cs typeface="Arial" panose="020B0604020202020204" pitchFamily="34" charset="0"/>
                        </a:rPr>
                        <a:t>for high schools</a:t>
                      </a:r>
                    </a:p>
                    <a:p>
                      <a:pPr marL="285750" indent="-285750">
                        <a:buFont typeface="Arial" panose="020B0604020202020204" pitchFamily="34" charset="0"/>
                        <a:buChar char="•"/>
                      </a:pPr>
                      <a:r>
                        <a:rPr lang="en-US" sz="2000" b="1" kern="1200">
                          <a:solidFill>
                            <a:srgbClr val="000000"/>
                          </a:solidFill>
                          <a:latin typeface="Arial" panose="020B0604020202020204" pitchFamily="34" charset="0"/>
                          <a:ea typeface="+mn-ea"/>
                          <a:cs typeface="Arial" panose="020B0604020202020204" pitchFamily="34" charset="0"/>
                        </a:rPr>
                        <a:t>December 13 </a:t>
                      </a:r>
                      <a:r>
                        <a:rPr lang="en-US" sz="2000" kern="1200">
                          <a:solidFill>
                            <a:srgbClr val="000000"/>
                          </a:solidFill>
                          <a:latin typeface="Arial" panose="020B0604020202020204" pitchFamily="34" charset="0"/>
                          <a:ea typeface="+mn-ea"/>
                          <a:cs typeface="Arial" panose="020B0604020202020204" pitchFamily="34" charset="0"/>
                        </a:rPr>
                        <a:t>for grades 3–8</a:t>
                      </a:r>
                    </a:p>
                  </a:txBody>
                  <a:tcPr/>
                </a:tc>
                <a:extLst>
                  <a:ext uri="{0D108BD9-81ED-4DB2-BD59-A6C34878D82A}">
                    <a16:rowId xmlns:a16="http://schemas.microsoft.com/office/drawing/2014/main" val="1711295696"/>
                  </a:ext>
                </a:extLst>
              </a:tr>
            </a:tbl>
          </a:graphicData>
        </a:graphic>
      </p:graphicFrame>
      <p:pic>
        <p:nvPicPr>
          <p:cNvPr id="5" name="Picture 4">
            <a:extLst>
              <a:ext uri="{FF2B5EF4-FFF2-40B4-BE49-F238E27FC236}">
                <a16:creationId xmlns:a16="http://schemas.microsoft.com/office/drawing/2014/main" id="{E9C55A08-46FE-44FF-2D74-F1BC6A4D6421}"/>
              </a:ext>
            </a:extLst>
          </p:cNvPr>
          <p:cNvPicPr>
            <a:picLocks noChangeAspect="1"/>
          </p:cNvPicPr>
          <p:nvPr/>
        </p:nvPicPr>
        <p:blipFill>
          <a:blip r:embed="rId3"/>
          <a:stretch>
            <a:fillRect/>
          </a:stretch>
        </p:blipFill>
        <p:spPr>
          <a:xfrm>
            <a:off x="826440" y="4055004"/>
            <a:ext cx="358171" cy="350550"/>
          </a:xfrm>
          <a:prstGeom prst="rect">
            <a:avLst/>
          </a:prstGeom>
        </p:spPr>
      </p:pic>
    </p:spTree>
    <p:extLst>
      <p:ext uri="{BB962C8B-B14F-4D97-AF65-F5344CB8AC3E}">
        <p14:creationId xmlns:p14="http://schemas.microsoft.com/office/powerpoint/2010/main" val="1793103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670-607F-47C8-8FC5-46A68E4B4773}"/>
              </a:ext>
            </a:extLst>
          </p:cNvPr>
          <p:cNvSpPr>
            <a:spLocks noGrp="1"/>
          </p:cNvSpPr>
          <p:nvPr>
            <p:ph type="title" idx="4294967295"/>
          </p:nvPr>
        </p:nvSpPr>
        <p:spPr>
          <a:xfrm>
            <a:off x="822325" y="268288"/>
            <a:ext cx="11369675" cy="679450"/>
          </a:xfrm>
        </p:spPr>
        <p:txBody>
          <a:bodyPr/>
          <a:lstStyle/>
          <a:p>
            <a:r>
              <a:rPr lang="en-US" sz="4000">
                <a:solidFill>
                  <a:srgbClr val="3647B6"/>
                </a:solidFill>
                <a:latin typeface="Arial" panose="020B0604020202020204" pitchFamily="34" charset="0"/>
                <a:cs typeface="Arial" panose="020B0604020202020204" pitchFamily="34" charset="0"/>
              </a:rPr>
              <a:t>Sections Currently Available in the MCAS Portal</a:t>
            </a:r>
          </a:p>
        </p:txBody>
      </p:sp>
      <p:sp>
        <p:nvSpPr>
          <p:cNvPr id="3" name="Content Placeholder 2">
            <a:extLst>
              <a:ext uri="{FF2B5EF4-FFF2-40B4-BE49-F238E27FC236}">
                <a16:creationId xmlns:a16="http://schemas.microsoft.com/office/drawing/2014/main" id="{ECCFD949-B973-4B9C-828F-745BE07350D4}"/>
              </a:ext>
            </a:extLst>
          </p:cNvPr>
          <p:cNvSpPr>
            <a:spLocks noGrp="1"/>
          </p:cNvSpPr>
          <p:nvPr>
            <p:ph idx="4294967295"/>
          </p:nvPr>
        </p:nvSpPr>
        <p:spPr>
          <a:xfrm>
            <a:off x="822325" y="1266825"/>
            <a:ext cx="11369675" cy="4643438"/>
          </a:xfrm>
        </p:spPr>
        <p:txBody>
          <a:bodyPr vert="horz" lIns="91440" tIns="45720" rIns="91440" bIns="45720" rtlCol="0" anchor="t">
            <a:noAutofit/>
          </a:bodyPr>
          <a:lstStyle/>
          <a:p>
            <a:pPr marL="0" indent="-50800" fontAlgn="base">
              <a:buClr>
                <a:srgbClr val="000000"/>
              </a:buClr>
              <a:buNone/>
            </a:pPr>
            <a:endParaRPr lang="en-US" sz="2800" b="0" i="0">
              <a:solidFill>
                <a:srgbClr val="000000"/>
              </a:solidFill>
              <a:effectLst/>
              <a:latin typeface="Arial" panose="020B0604020202020204" pitchFamily="34" charset="0"/>
              <a:cs typeface="Arial" panose="020B0604020202020204" pitchFamily="34" charset="0"/>
            </a:endParaRPr>
          </a:p>
          <a:p>
            <a:pPr>
              <a:buClr>
                <a:srgbClr val="101D35"/>
              </a:buClr>
            </a:pPr>
            <a:endParaRPr lang="en-US" sz="2400">
              <a:solidFill>
                <a:srgbClr val="101D35"/>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1D5EF878-1DB9-390B-A916-0ED11743B416}"/>
              </a:ext>
            </a:extLst>
          </p:cNvPr>
          <p:cNvGraphicFramePr>
            <a:graphicFrameLocks noGrp="1"/>
          </p:cNvGraphicFramePr>
          <p:nvPr>
            <p:extLst>
              <p:ext uri="{D42A27DB-BD31-4B8C-83A1-F6EECF244321}">
                <p14:modId xmlns:p14="http://schemas.microsoft.com/office/powerpoint/2010/main" val="2591534952"/>
              </p:ext>
            </p:extLst>
          </p:nvPr>
        </p:nvGraphicFramePr>
        <p:xfrm>
          <a:off x="868363" y="1567180"/>
          <a:ext cx="10455274" cy="3108960"/>
        </p:xfrm>
        <a:graphic>
          <a:graphicData uri="http://schemas.openxmlformats.org/drawingml/2006/table">
            <a:tbl>
              <a:tblPr firstRow="1" bandRow="1">
                <a:tableStyleId>{5C22544A-7EE6-4342-B048-85BDC9FD1C3A}</a:tableStyleId>
              </a:tblPr>
              <a:tblGrid>
                <a:gridCol w="2161916">
                  <a:extLst>
                    <a:ext uri="{9D8B030D-6E8A-4147-A177-3AD203B41FA5}">
                      <a16:colId xmlns:a16="http://schemas.microsoft.com/office/drawing/2014/main" val="2384339183"/>
                    </a:ext>
                  </a:extLst>
                </a:gridCol>
                <a:gridCol w="4012584">
                  <a:extLst>
                    <a:ext uri="{9D8B030D-6E8A-4147-A177-3AD203B41FA5}">
                      <a16:colId xmlns:a16="http://schemas.microsoft.com/office/drawing/2014/main" val="4091545075"/>
                    </a:ext>
                  </a:extLst>
                </a:gridCol>
                <a:gridCol w="4280774">
                  <a:extLst>
                    <a:ext uri="{9D8B030D-6E8A-4147-A177-3AD203B41FA5}">
                      <a16:colId xmlns:a16="http://schemas.microsoft.com/office/drawing/2014/main" val="2126212029"/>
                    </a:ext>
                  </a:extLst>
                </a:gridCol>
              </a:tblGrid>
              <a:tr h="370840">
                <a:tc>
                  <a:txBody>
                    <a:bodyPr/>
                    <a:lstStyle/>
                    <a:p>
                      <a:r>
                        <a:rPr lang="en-US" sz="2000">
                          <a:latin typeface="Arial" panose="020B0604020202020204" pitchFamily="34" charset="0"/>
                          <a:cs typeface="Arial" panose="020B0604020202020204" pitchFamily="34" charset="0"/>
                        </a:rPr>
                        <a:t>MCAS Portal Section</a:t>
                      </a:r>
                    </a:p>
                  </a:txBody>
                  <a:tcPr/>
                </a:tc>
                <a:tc>
                  <a:txBody>
                    <a:bodyPr/>
                    <a:lstStyle/>
                    <a:p>
                      <a:r>
                        <a:rPr lang="en-US" sz="2000">
                          <a:latin typeface="Arial" panose="020B0604020202020204" pitchFamily="34" charset="0"/>
                          <a:cs typeface="Arial" panose="020B0604020202020204" pitchFamily="34" charset="0"/>
                        </a:rPr>
                        <a:t>Tasks to Complete in this Section </a:t>
                      </a:r>
                    </a:p>
                  </a:txBody>
                  <a:tcPr/>
                </a:tc>
                <a:tc>
                  <a:txBody>
                    <a:bodyPr/>
                    <a:lstStyle/>
                    <a:p>
                      <a:r>
                        <a:rPr lang="en-US" sz="2000">
                          <a:latin typeface="Arial" panose="020B0604020202020204" pitchFamily="34" charset="0"/>
                          <a:cs typeface="Arial" panose="020B0604020202020204" pitchFamily="34" charset="0"/>
                        </a:rPr>
                        <a:t>Who will complete these tasks? </a:t>
                      </a:r>
                    </a:p>
                  </a:txBody>
                  <a:tcPr/>
                </a:tc>
                <a:extLst>
                  <a:ext uri="{0D108BD9-81ED-4DB2-BD59-A6C34878D82A}">
                    <a16:rowId xmlns:a16="http://schemas.microsoft.com/office/drawing/2014/main" val="264519436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a:solidFill>
                            <a:srgbClr val="000000"/>
                          </a:solidFill>
                          <a:effectLst/>
                          <a:latin typeface="Arial" panose="020B0604020202020204" pitchFamily="34" charset="0"/>
                          <a:cs typeface="Arial" panose="020B0604020202020204" pitchFamily="34" charset="0"/>
                        </a:rPr>
                        <a:t>Users</a:t>
                      </a:r>
                      <a:r>
                        <a:rPr lang="en-US" sz="2000" i="0">
                          <a:solidFill>
                            <a:srgbClr val="000000"/>
                          </a:solidFill>
                          <a:effectLst/>
                          <a:latin typeface="Arial" panose="020B0604020202020204" pitchFamily="34" charset="0"/>
                          <a:cs typeface="Arial" panose="020B0604020202020204" pitchFamily="34" charset="0"/>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0">
                          <a:solidFill>
                            <a:srgbClr val="000000"/>
                          </a:solidFill>
                          <a:effectLst/>
                          <a:latin typeface="Arial" panose="020B0604020202020204" pitchFamily="34" charset="0"/>
                          <a:cs typeface="Arial" panose="020B0604020202020204" pitchFamily="34" charset="0"/>
                        </a:rPr>
                        <a:t>Create, edit, and manage user accounts</a:t>
                      </a:r>
                    </a:p>
                  </a:txBody>
                  <a:tcPr/>
                </a:tc>
                <a:tc>
                  <a:txBody>
                    <a:bodyPr/>
                    <a:lstStyle/>
                    <a:p>
                      <a:r>
                        <a:rPr lang="en-US" sz="2000" i="0" kern="1200">
                          <a:solidFill>
                            <a:srgbClr val="000000"/>
                          </a:solidFill>
                          <a:effectLst/>
                          <a:latin typeface="Arial" panose="020B0604020202020204" pitchFamily="34" charset="0"/>
                          <a:ea typeface="+mn-ea"/>
                          <a:cs typeface="Arial" panose="020B0604020202020204" pitchFamily="34" charset="0"/>
                        </a:rPr>
                        <a:t>School and district test coordinators </a:t>
                      </a:r>
                    </a:p>
                  </a:txBody>
                  <a:tcPr/>
                </a:tc>
                <a:extLst>
                  <a:ext uri="{0D108BD9-81ED-4DB2-BD59-A6C34878D82A}">
                    <a16:rowId xmlns:a16="http://schemas.microsoft.com/office/drawing/2014/main" val="2749395137"/>
                  </a:ext>
                </a:extLst>
              </a:tr>
              <a:tr h="1131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a:solidFill>
                            <a:srgbClr val="000000"/>
                          </a:solidFill>
                          <a:effectLst/>
                          <a:latin typeface="Arial" panose="020B0604020202020204" pitchFamily="34" charset="0"/>
                          <a:cs typeface="Arial" panose="020B0604020202020204" pitchFamily="34" charset="0"/>
                        </a:rPr>
                        <a:t>Administration</a:t>
                      </a:r>
                      <a:r>
                        <a:rPr lang="en-US" sz="2000">
                          <a:solidFill>
                            <a:srgbClr val="000000"/>
                          </a:solidFill>
                          <a:latin typeface="Arial" panose="020B0604020202020204" pitchFamily="34" charset="0"/>
                          <a:cs typeface="Arial" panose="020B0604020202020204" pitchFamily="34" charset="0"/>
                        </a:rPr>
                        <a:t> </a:t>
                      </a:r>
                    </a:p>
                    <a:p>
                      <a:endParaRPr lang="en-US" sz="2000">
                        <a:latin typeface="Arial" panose="020B0604020202020204" pitchFamily="34" charset="0"/>
                        <a:cs typeface="Arial" panose="020B0604020202020204" pitchFamily="34" charset="0"/>
                      </a:endParaRPr>
                    </a:p>
                  </a:txBody>
                  <a:tcPr/>
                </a:tc>
                <a:tc>
                  <a:txBody>
                    <a:bodyPr/>
                    <a:lstStyle/>
                    <a:p>
                      <a:pPr marL="285750" lvl="0" indent="-285750" fontAlgn="base">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Access links to download the MCAS Student Kiosk</a:t>
                      </a:r>
                    </a:p>
                    <a:p>
                      <a:pPr marL="285750" lvl="0" indent="-285750" fontAlgn="base">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Access Site Readiness credentials</a:t>
                      </a:r>
                    </a:p>
                  </a:txBody>
                  <a:tcPr/>
                </a:tc>
                <a:tc>
                  <a:txBody>
                    <a:bodyPr/>
                    <a:lstStyle/>
                    <a:p>
                      <a:r>
                        <a:rPr lang="en-US" sz="2000" i="0" kern="1200" dirty="0">
                          <a:solidFill>
                            <a:srgbClr val="000000"/>
                          </a:solidFill>
                          <a:effectLst/>
                          <a:latin typeface="Arial" panose="020B0604020202020204" pitchFamily="34" charset="0"/>
                          <a:ea typeface="+mn-ea"/>
                          <a:cs typeface="Arial" panose="020B0604020202020204" pitchFamily="34" charset="0"/>
                        </a:rPr>
                        <a:t>School and district technology coordinators </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2559307"/>
                  </a:ext>
                </a:extLst>
              </a:tr>
              <a:tr h="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cs typeface="Arial" panose="020B0604020202020204" pitchFamily="34" charset="0"/>
                        </a:rPr>
                        <a:t>Additional sections and features will be released as we approach test administration. </a:t>
                      </a:r>
                      <a:endParaRPr lang="en-US" sz="2000" i="0" dirty="0">
                        <a:solidFill>
                          <a:srgbClr val="000000"/>
                        </a:solidFill>
                        <a:effectLst/>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5138449"/>
                  </a:ext>
                </a:extLst>
              </a:tr>
            </a:tbl>
          </a:graphicData>
        </a:graphic>
      </p:graphicFrame>
      <p:pic>
        <p:nvPicPr>
          <p:cNvPr id="6" name="Picture 5">
            <a:extLst>
              <a:ext uri="{FF2B5EF4-FFF2-40B4-BE49-F238E27FC236}">
                <a16:creationId xmlns:a16="http://schemas.microsoft.com/office/drawing/2014/main" id="{CA56E479-83E2-5DEC-DA82-99A3F51D8A17}"/>
              </a:ext>
            </a:extLst>
          </p:cNvPr>
          <p:cNvPicPr>
            <a:picLocks noChangeAspect="1"/>
          </p:cNvPicPr>
          <p:nvPr/>
        </p:nvPicPr>
        <p:blipFill>
          <a:blip r:embed="rId3"/>
          <a:stretch>
            <a:fillRect/>
          </a:stretch>
        </p:blipFill>
        <p:spPr>
          <a:xfrm>
            <a:off x="8565766" y="3324511"/>
            <a:ext cx="358171" cy="350550"/>
          </a:xfrm>
          <a:prstGeom prst="rect">
            <a:avLst/>
          </a:prstGeom>
        </p:spPr>
      </p:pic>
    </p:spTree>
    <p:extLst>
      <p:ext uri="{BB962C8B-B14F-4D97-AF65-F5344CB8AC3E}">
        <p14:creationId xmlns:p14="http://schemas.microsoft.com/office/powerpoint/2010/main" val="2649444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670-607F-47C8-8FC5-46A68E4B4773}"/>
              </a:ext>
            </a:extLst>
          </p:cNvPr>
          <p:cNvSpPr>
            <a:spLocks noGrp="1"/>
          </p:cNvSpPr>
          <p:nvPr>
            <p:ph type="title" idx="4294967295"/>
          </p:nvPr>
        </p:nvSpPr>
        <p:spPr>
          <a:xfrm>
            <a:off x="604610" y="268364"/>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Demonstrations</a:t>
            </a:r>
          </a:p>
        </p:txBody>
      </p:sp>
      <p:sp>
        <p:nvSpPr>
          <p:cNvPr id="3" name="Content Placeholder 2">
            <a:extLst>
              <a:ext uri="{FF2B5EF4-FFF2-40B4-BE49-F238E27FC236}">
                <a16:creationId xmlns:a16="http://schemas.microsoft.com/office/drawing/2014/main" id="{ECCFD949-B973-4B9C-828F-745BE07350D4}"/>
              </a:ext>
            </a:extLst>
          </p:cNvPr>
          <p:cNvSpPr>
            <a:spLocks noGrp="1"/>
          </p:cNvSpPr>
          <p:nvPr>
            <p:ph idx="4294967295"/>
          </p:nvPr>
        </p:nvSpPr>
        <p:spPr>
          <a:xfrm>
            <a:off x="604610" y="1266520"/>
            <a:ext cx="11369675" cy="4644424"/>
          </a:xfrm>
        </p:spPr>
        <p:txBody>
          <a:bodyPr vert="horz" lIns="91440" tIns="45720" rIns="91440" bIns="45720" rtlCol="0" anchor="t">
            <a:noAutofit/>
          </a:bodyPr>
          <a:lstStyle/>
          <a:p>
            <a:pPr algn="l" rtl="0" fontAlgn="base">
              <a:buClr>
                <a:srgbClr val="000000"/>
              </a:buClr>
              <a:buFont typeface="Arial" panose="020B0604020202020204" pitchFamily="34" charset="0"/>
              <a:buChar char="•"/>
            </a:pPr>
            <a:r>
              <a:rPr lang="en-US" i="0">
                <a:solidFill>
                  <a:srgbClr val="000000"/>
                </a:solidFill>
                <a:effectLst/>
                <a:latin typeface="Arial" panose="020B0604020202020204" pitchFamily="34" charset="0"/>
                <a:cs typeface="Arial" panose="020B0604020202020204" pitchFamily="34" charset="0"/>
              </a:rPr>
              <a:t>Signing in to the MCAS Portal</a:t>
            </a:r>
          </a:p>
          <a:p>
            <a:pPr algn="l" rtl="0" fontAlgn="base">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Overview of the MCAS Portal</a:t>
            </a:r>
            <a:endParaRPr lang="en-US" i="0">
              <a:solidFill>
                <a:srgbClr val="000000"/>
              </a:solidFill>
              <a:effectLst/>
              <a:latin typeface="Arial" panose="020B0604020202020204" pitchFamily="34" charset="0"/>
              <a:cs typeface="Arial" panose="020B0604020202020204" pitchFamily="34" charset="0"/>
            </a:endParaRPr>
          </a:p>
          <a:p>
            <a:pPr algn="l" rtl="0" fontAlgn="base">
              <a:buClr>
                <a:srgbClr val="000000"/>
              </a:buClr>
              <a:buFont typeface="Arial" panose="020B0604020202020204" pitchFamily="34" charset="0"/>
              <a:buChar char="•"/>
            </a:pPr>
            <a:r>
              <a:rPr lang="en-US" i="0">
                <a:solidFill>
                  <a:srgbClr val="000000"/>
                </a:solidFill>
                <a:effectLst/>
                <a:latin typeface="Arial" panose="020B0604020202020204" pitchFamily="34" charset="0"/>
                <a:cs typeface="Arial" panose="020B0604020202020204" pitchFamily="34" charset="0"/>
              </a:rPr>
              <a:t>MCAS Portal vs. MCAS Training Site </a:t>
            </a:r>
          </a:p>
          <a:p>
            <a:pPr lvl="1" fontAlgn="base">
              <a:buClr>
                <a:srgbClr val="000000"/>
              </a:buClr>
              <a:buFont typeface="Arial" panose="020B0604020202020204" pitchFamily="34" charset="0"/>
              <a:buChar char="•"/>
            </a:pPr>
            <a:endParaRPr lang="en-US" sz="2400" b="0" i="0">
              <a:solidFill>
                <a:srgbClr val="000000"/>
              </a:solidFill>
              <a:effectLst/>
              <a:latin typeface="Arial" panose="020B0604020202020204" pitchFamily="34" charset="0"/>
              <a:cs typeface="Arial" panose="020B0604020202020204" pitchFamily="34" charset="0"/>
            </a:endParaRPr>
          </a:p>
          <a:p>
            <a:pPr>
              <a:buClr>
                <a:srgbClr val="101D35"/>
              </a:buClr>
            </a:pPr>
            <a:endParaRPr lang="en-US" sz="240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501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idx="4294967295"/>
          </p:nvPr>
        </p:nvSpPr>
        <p:spPr>
          <a:xfrm>
            <a:off x="861238" y="1060426"/>
            <a:ext cx="7670800" cy="958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rgbClr val="3647B6"/>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4294967295"/>
          </p:nvPr>
        </p:nvSpPr>
        <p:spPr>
          <a:xfrm>
            <a:off x="0" y="2132013"/>
            <a:ext cx="7391400" cy="3813175"/>
          </a:xfrm>
        </p:spPr>
        <p:txBody>
          <a:bodyPr anchor="ctr"/>
          <a:lstStyle/>
          <a:p>
            <a:pPr algn="ctr">
              <a:buNone/>
            </a:pPr>
            <a:r>
              <a:rPr lang="en-US" sz="4000">
                <a:latin typeface="Arial" panose="020B0604020202020204" pitchFamily="34" charset="0"/>
                <a:cs typeface="Arial" panose="020B0604020202020204" pitchFamily="34" charset="0"/>
              </a:rPr>
              <a:t>Use the “Q&amp;A” feature </a:t>
            </a:r>
            <a:br>
              <a:rPr lang="en-US"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4293915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Email student-specific questions to </a:t>
            </a:r>
            <a:r>
              <a:rPr lang="en-US" dirty="0">
                <a:latin typeface="Arial" panose="020B0604020202020204" pitchFamily="34" charset="0"/>
                <a:cs typeface="Arial" panose="020B0604020202020204" pitchFamily="34" charset="0"/>
                <a:hlinkClick r:id="rId3"/>
              </a:rPr>
              <a:t>mcas@mass.gov</a:t>
            </a:r>
            <a:r>
              <a:rPr lang="en-US" dirty="0">
                <a:latin typeface="Arial" panose="020B0604020202020204" pitchFamily="34" charset="0"/>
                <a:cs typeface="Arial" panose="020B0604020202020204" pitchFamily="34" charset="0"/>
              </a:rPr>
              <a:t> </a:t>
            </a:r>
            <a:r>
              <a:rPr lang="en-US" dirty="0">
                <a:solidFill>
                  <a:srgbClr val="101D35"/>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This session is being recorded and will be available in about a week in the </a:t>
            </a:r>
            <a:r>
              <a:rPr lang="en-US" dirty="0">
                <a:latin typeface="Arial" panose="020B0604020202020204" pitchFamily="34" charset="0"/>
                <a:cs typeface="Arial" panose="020B0604020202020204" pitchFamily="34" charset="0"/>
                <a:hlinkClick r:id="rId4"/>
              </a:rPr>
              <a:t>MCAS Resource Center</a:t>
            </a:r>
            <a:r>
              <a:rPr lang="en-US" dirty="0">
                <a:solidFill>
                  <a:srgbClr val="101D35"/>
                </a:solidFill>
                <a:latin typeface="Arial" panose="020B0604020202020204" pitchFamily="34" charset="0"/>
                <a:cs typeface="Arial" panose="020B0604020202020204" pitchFamily="34" charset="0"/>
              </a:rPr>
              <a:t>, along with the slides.</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were also emailed out beforehand, and are being posted in the chat.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Closed captioning has been enabled for participants who need it. </a:t>
            </a:r>
          </a:p>
          <a:p>
            <a:endParaRPr lang="en-US" dirty="0"/>
          </a:p>
        </p:txBody>
      </p:sp>
    </p:spTree>
    <p:extLst>
      <p:ext uri="{BB962C8B-B14F-4D97-AF65-F5344CB8AC3E}">
        <p14:creationId xmlns:p14="http://schemas.microsoft.com/office/powerpoint/2010/main" val="3273459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4. Technology Guidelines and Downloading the MCAS Student Kiosk</a:t>
            </a:r>
          </a:p>
        </p:txBody>
      </p:sp>
    </p:spTree>
    <p:extLst>
      <p:ext uri="{BB962C8B-B14F-4D97-AF65-F5344CB8AC3E}">
        <p14:creationId xmlns:p14="http://schemas.microsoft.com/office/powerpoint/2010/main" val="2009211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a:cs typeface="Arial"/>
              </a:rPr>
              <a:t>Technology Guidelines for MCAS Computer-Based Testing</a:t>
            </a:r>
            <a:endParaRPr lang="en-US" sz="4000">
              <a:solidFill>
                <a:srgbClr val="3647B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4294967295"/>
          </p:nvPr>
        </p:nvSpPr>
        <p:spPr>
          <a:xfrm>
            <a:off x="822324" y="1230313"/>
            <a:ext cx="10892155" cy="4875847"/>
          </a:xfrm>
        </p:spPr>
        <p:txBody>
          <a:bodyPr vert="horz" lIns="91440" tIns="45720" rIns="91440" bIns="45720" rtlCol="0" anchor="t">
            <a:noAutofit/>
          </a:bodyPr>
          <a:lstStyle/>
          <a:p>
            <a:pPr marR="228600">
              <a:spcAft>
                <a:spcPts val="600"/>
              </a:spcAft>
              <a:buClrTx/>
              <a:buFont typeface="Arial" panose="02070309020205020404" pitchFamily="49" charset="0"/>
              <a:buChar char="•"/>
              <a:tabLst>
                <a:tab pos="57150" algn="l"/>
              </a:tabLst>
            </a:pPr>
            <a:r>
              <a:rPr lang="en-US" sz="2400" dirty="0">
                <a:solidFill>
                  <a:srgbClr val="000000"/>
                </a:solidFill>
                <a:latin typeface="Arial"/>
                <a:cs typeface="Segoe UI"/>
              </a:rPr>
              <a:t>Available on the </a:t>
            </a:r>
            <a:r>
              <a:rPr lang="en-US" sz="2400" dirty="0">
                <a:solidFill>
                  <a:srgbClr val="000000"/>
                </a:solidFill>
                <a:latin typeface="Arial"/>
                <a:cs typeface="Segoe UI"/>
                <a:hlinkClick r:id="rId3"/>
              </a:rPr>
              <a:t>MCAS Resource Center</a:t>
            </a:r>
            <a:r>
              <a:rPr lang="en-US" sz="2400" dirty="0">
                <a:solidFill>
                  <a:srgbClr val="000000"/>
                </a:solidFill>
                <a:latin typeface="Arial"/>
                <a:cs typeface="Segoe UI"/>
              </a:rPr>
              <a:t> on the Technology Setup page </a:t>
            </a:r>
          </a:p>
          <a:p>
            <a:pPr marR="228600">
              <a:spcAft>
                <a:spcPts val="600"/>
              </a:spcAft>
              <a:buClrTx/>
              <a:buFont typeface="Arial" panose="02070309020205020404" pitchFamily="49" charset="0"/>
              <a:buChar char="•"/>
              <a:tabLst>
                <a:tab pos="57150" algn="l"/>
              </a:tabLst>
            </a:pPr>
            <a:r>
              <a:rPr lang="en-US" sz="2400" dirty="0">
                <a:solidFill>
                  <a:srgbClr val="000000"/>
                </a:solidFill>
                <a:latin typeface="Arial"/>
                <a:cs typeface="Segoe UI"/>
              </a:rPr>
              <a:t>Outlines the operating systems (OS) versions supported for testing, student kiosk device specifications, and MCAS Portal browser specifications </a:t>
            </a:r>
          </a:p>
          <a:p>
            <a:pPr marR="228600">
              <a:spcAft>
                <a:spcPts val="600"/>
              </a:spcAft>
              <a:buClrTx/>
              <a:buFont typeface="Arial" panose="02070309020205020404" pitchFamily="49" charset="0"/>
              <a:buChar char="•"/>
              <a:tabLst>
                <a:tab pos="57150" algn="l"/>
              </a:tabLst>
            </a:pPr>
            <a:r>
              <a:rPr lang="en-US" sz="2400" dirty="0">
                <a:solidFill>
                  <a:srgbClr val="000000"/>
                </a:solidFill>
                <a:latin typeface="Arial"/>
                <a:cs typeface="Segoe UI"/>
              </a:rPr>
              <a:t>OS support </a:t>
            </a:r>
          </a:p>
          <a:p>
            <a:pPr marR="228600" lvl="1">
              <a:spcAft>
                <a:spcPts val="600"/>
              </a:spcAft>
              <a:buClrTx/>
              <a:buFont typeface="Arial" panose="02070309020205020404" pitchFamily="49" charset="0"/>
              <a:buChar char="•"/>
              <a:tabLst>
                <a:tab pos="57150" algn="l"/>
              </a:tabLst>
            </a:pPr>
            <a:r>
              <a:rPr lang="en-US" sz="2200" dirty="0">
                <a:solidFill>
                  <a:srgbClr val="000000"/>
                </a:solidFill>
                <a:latin typeface="Arial"/>
                <a:cs typeface="Segoe UI"/>
              </a:rPr>
              <a:t>As new OS versions and subversions are released throughout the school year, </a:t>
            </a:r>
            <a:r>
              <a:rPr lang="en-US" sz="2200" dirty="0" err="1">
                <a:solidFill>
                  <a:srgbClr val="000000"/>
                </a:solidFill>
                <a:latin typeface="Arial"/>
                <a:cs typeface="Segoe UI"/>
              </a:rPr>
              <a:t>eMetric</a:t>
            </a:r>
            <a:r>
              <a:rPr lang="en-US" sz="2200" dirty="0">
                <a:solidFill>
                  <a:srgbClr val="000000"/>
                </a:solidFill>
                <a:latin typeface="Arial"/>
                <a:cs typeface="Segoe UI"/>
              </a:rPr>
              <a:t> conducts testing to confirm that they will be supported for testing.</a:t>
            </a:r>
          </a:p>
          <a:p>
            <a:pPr marR="228600" lvl="1">
              <a:spcAft>
                <a:spcPts val="600"/>
              </a:spcAft>
              <a:buClrTx/>
              <a:buFont typeface="Arial" panose="02070309020205020404" pitchFamily="49" charset="0"/>
              <a:buChar char="•"/>
              <a:tabLst>
                <a:tab pos="57150" algn="l"/>
              </a:tabLst>
            </a:pPr>
            <a:r>
              <a:rPr lang="en-US" sz="2200" dirty="0">
                <a:solidFill>
                  <a:srgbClr val="000000"/>
                </a:solidFill>
                <a:latin typeface="Arial"/>
                <a:cs typeface="Segoe UI"/>
              </a:rPr>
              <a:t>Technology coordinators should check the </a:t>
            </a:r>
            <a:r>
              <a:rPr lang="en-US" sz="2200" dirty="0">
                <a:solidFill>
                  <a:srgbClr val="000000"/>
                </a:solidFill>
                <a:latin typeface="Arial"/>
                <a:cs typeface="Segoe UI"/>
                <a:hlinkClick r:id="rId4"/>
              </a:rPr>
              <a:t>Technology Guidelines for MCAS Computer-Based Testing</a:t>
            </a:r>
            <a:r>
              <a:rPr lang="en-US" sz="2200" dirty="0">
                <a:solidFill>
                  <a:srgbClr val="000000"/>
                </a:solidFill>
                <a:latin typeface="Arial"/>
                <a:cs typeface="Segoe UI"/>
              </a:rPr>
              <a:t> prior to each test administration.</a:t>
            </a:r>
          </a:p>
          <a:p>
            <a:pPr marR="228600" lvl="1">
              <a:spcAft>
                <a:spcPts val="600"/>
              </a:spcAft>
              <a:buClrTx/>
              <a:buFont typeface="Arial" panose="02070309020205020404" pitchFamily="49" charset="0"/>
              <a:buChar char="•"/>
              <a:tabLst>
                <a:tab pos="57150" algn="l"/>
              </a:tabLst>
            </a:pPr>
            <a:r>
              <a:rPr lang="en-US" sz="2200" dirty="0">
                <a:solidFill>
                  <a:srgbClr val="000000"/>
                </a:solidFill>
                <a:latin typeface="Arial"/>
                <a:cs typeface="Segoe UI"/>
              </a:rPr>
              <a:t>Schools should not update device OS versions during spring testing windows. If schools update device OS versions after running Site Readiness this fall, they should run Site Readiness again prior to spring testing</a:t>
            </a:r>
            <a:r>
              <a:rPr lang="en-US" sz="2400" dirty="0">
                <a:solidFill>
                  <a:srgbClr val="000000"/>
                </a:solidFill>
                <a:latin typeface="Arial"/>
                <a:cs typeface="Segoe UI"/>
              </a:rPr>
              <a:t>. </a:t>
            </a:r>
          </a:p>
        </p:txBody>
      </p:sp>
    </p:spTree>
    <p:extLst>
      <p:ext uri="{BB962C8B-B14F-4D97-AF65-F5344CB8AC3E}">
        <p14:creationId xmlns:p14="http://schemas.microsoft.com/office/powerpoint/2010/main" val="1039957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a:cs typeface="Arial"/>
              </a:rPr>
              <a:t>Student Device Specifications</a:t>
            </a:r>
            <a:endParaRPr lang="en-US" sz="4000">
              <a:solidFill>
                <a:srgbClr val="3647B6"/>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493E181B-3615-E56F-1D81-AE3CBBF1D093}"/>
              </a:ext>
            </a:extLst>
          </p:cNvPr>
          <p:cNvGraphicFramePr>
            <a:graphicFrameLocks noGrp="1"/>
          </p:cNvGraphicFramePr>
          <p:nvPr>
            <p:extLst>
              <p:ext uri="{D42A27DB-BD31-4B8C-83A1-F6EECF244321}">
                <p14:modId xmlns:p14="http://schemas.microsoft.com/office/powerpoint/2010/main" val="2820190401"/>
              </p:ext>
            </p:extLst>
          </p:nvPr>
        </p:nvGraphicFramePr>
        <p:xfrm>
          <a:off x="840901" y="1058385"/>
          <a:ext cx="10934787" cy="4813102"/>
        </p:xfrm>
        <a:graphic>
          <a:graphicData uri="http://schemas.openxmlformats.org/drawingml/2006/table">
            <a:tbl>
              <a:tblPr firstRow="1" firstCol="1" bandRow="1">
                <a:tableStyleId>{1E171933-4619-4E11-9A3F-F7608DF75F80}</a:tableStyleId>
              </a:tblPr>
              <a:tblGrid>
                <a:gridCol w="3653040">
                  <a:extLst>
                    <a:ext uri="{9D8B030D-6E8A-4147-A177-3AD203B41FA5}">
                      <a16:colId xmlns:a16="http://schemas.microsoft.com/office/drawing/2014/main" val="2514926464"/>
                    </a:ext>
                  </a:extLst>
                </a:gridCol>
                <a:gridCol w="7281747">
                  <a:extLst>
                    <a:ext uri="{9D8B030D-6E8A-4147-A177-3AD203B41FA5}">
                      <a16:colId xmlns:a16="http://schemas.microsoft.com/office/drawing/2014/main" val="1807182878"/>
                    </a:ext>
                  </a:extLst>
                </a:gridCol>
              </a:tblGrid>
              <a:tr h="298509">
                <a:tc gridSpan="2">
                  <a:txBody>
                    <a:bodyPr/>
                    <a:lstStyle/>
                    <a:p>
                      <a:pPr marL="1270" marR="0" algn="l" defTabSz="914400" rtl="0" eaLnBrk="1" latinLnBrk="0" hangingPunct="1">
                        <a:lnSpc>
                          <a:spcPct val="107000"/>
                        </a:lnSpc>
                        <a:spcBef>
                          <a:spcPts val="0"/>
                        </a:spcBef>
                        <a:spcAft>
                          <a:spcPts val="0"/>
                        </a:spcAft>
                      </a:pPr>
                      <a:r>
                        <a:rPr lang="en-US" sz="2400" b="1" kern="1200">
                          <a:solidFill>
                            <a:srgbClr val="000000"/>
                          </a:solidFill>
                          <a:effectLst/>
                          <a:latin typeface="Arial" panose="020B0604020202020204" pitchFamily="34" charset="0"/>
                          <a:ea typeface="+mn-ea"/>
                          <a:cs typeface="Arial" panose="020B0604020202020204" pitchFamily="34" charset="0"/>
                        </a:rPr>
                        <a:t>System Requirements – All Hardware </a:t>
                      </a:r>
                    </a:p>
                  </a:txBody>
                  <a:tcPr marL="67945" marR="41910" marT="25400" marB="0">
                    <a:solidFill>
                      <a:schemeClr val="tx1">
                        <a:lumMod val="20000"/>
                        <a:lumOff val="80000"/>
                      </a:schemeClr>
                    </a:solidFill>
                  </a:tcPr>
                </a:tc>
                <a:tc hMerge="1">
                  <a:txBody>
                    <a:bodyPr/>
                    <a:lstStyle/>
                    <a:p>
                      <a:endParaRPr lang="en-US"/>
                    </a:p>
                  </a:txBody>
                  <a:tcPr/>
                </a:tc>
                <a:extLst>
                  <a:ext uri="{0D108BD9-81ED-4DB2-BD59-A6C34878D82A}">
                    <a16:rowId xmlns:a16="http://schemas.microsoft.com/office/drawing/2014/main" val="3300811569"/>
                  </a:ext>
                </a:extLst>
              </a:tr>
              <a:tr h="592877">
                <a:tc>
                  <a:txBody>
                    <a:bodyPr/>
                    <a:lstStyle/>
                    <a:p>
                      <a:pPr marL="4445" marR="0">
                        <a:lnSpc>
                          <a:spcPct val="107000"/>
                        </a:lnSpc>
                        <a:spcBef>
                          <a:spcPts val="0"/>
                        </a:spcBef>
                        <a:spcAft>
                          <a:spcPts val="0"/>
                        </a:spcAft>
                      </a:pPr>
                      <a:r>
                        <a:rPr lang="en-US" sz="2000">
                          <a:solidFill>
                            <a:srgbClr val="000000"/>
                          </a:solidFill>
                          <a:effectLst/>
                          <a:latin typeface="Arial" panose="020B0604020202020204" pitchFamily="34" charset="0"/>
                          <a:cs typeface="Arial" panose="020B0604020202020204" pitchFamily="34" charset="0"/>
                        </a:rPr>
                        <a:t>Connectivity </a:t>
                      </a:r>
                      <a:endPar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tc>
                  <a:txBody>
                    <a:bodyPr/>
                    <a:lstStyle/>
                    <a:p>
                      <a:pPr marL="4445" marR="0">
                        <a:lnSpc>
                          <a:spcPct val="107000"/>
                        </a:lnSpc>
                        <a:spcBef>
                          <a:spcPts val="0"/>
                        </a:spcBef>
                        <a:spcAft>
                          <a:spcPts val="0"/>
                        </a:spcAft>
                      </a:pPr>
                      <a:r>
                        <a:rPr lang="en-US" sz="2000">
                          <a:solidFill>
                            <a:srgbClr val="000000"/>
                          </a:solidFill>
                          <a:effectLst/>
                          <a:latin typeface="Arial" panose="020B0604020202020204" pitchFamily="34" charset="0"/>
                          <a:cs typeface="Arial" panose="020B0604020202020204" pitchFamily="34" charset="0"/>
                        </a:rPr>
                        <a:t>Student devices must be able to connect to the internet via wired or wireless networks.</a:t>
                      </a:r>
                      <a:endPar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extLst>
                  <a:ext uri="{0D108BD9-81ED-4DB2-BD59-A6C34878D82A}">
                    <a16:rowId xmlns:a16="http://schemas.microsoft.com/office/drawing/2014/main" val="3028755104"/>
                  </a:ext>
                </a:extLst>
              </a:tr>
              <a:tr h="127980">
                <a:tc>
                  <a:txBody>
                    <a:bodyPr/>
                    <a:lstStyle/>
                    <a:p>
                      <a:pPr marL="4445" marR="0">
                        <a:lnSpc>
                          <a:spcPct val="107000"/>
                        </a:lnSpc>
                        <a:spcBef>
                          <a:spcPts val="0"/>
                        </a:spcBef>
                        <a:spcAft>
                          <a:spcPts val="0"/>
                        </a:spcAft>
                      </a:pPr>
                      <a:r>
                        <a:rPr lang="en-US" sz="2000">
                          <a:solidFill>
                            <a:srgbClr val="000000"/>
                          </a:solidFill>
                          <a:effectLst/>
                          <a:latin typeface="Arial" panose="020B0604020202020204" pitchFamily="34" charset="0"/>
                          <a:cs typeface="Arial" panose="020B0604020202020204" pitchFamily="34" charset="0"/>
                        </a:rPr>
                        <a:t>Screen Size </a:t>
                      </a:r>
                      <a:endPar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tc>
                  <a:txBody>
                    <a:bodyPr/>
                    <a:lstStyle/>
                    <a:p>
                      <a:pPr marL="4445" marR="0">
                        <a:lnSpc>
                          <a:spcPct val="107000"/>
                        </a:lnSpc>
                        <a:spcBef>
                          <a:spcPts val="0"/>
                        </a:spcBef>
                        <a:spcAft>
                          <a:spcPts val="0"/>
                        </a:spcAft>
                      </a:pPr>
                      <a:r>
                        <a:rPr lang="en-US" sz="2000">
                          <a:solidFill>
                            <a:srgbClr val="000000"/>
                          </a:solidFill>
                          <a:effectLst/>
                          <a:latin typeface="Arial" panose="020B0604020202020204" pitchFamily="34" charset="0"/>
                          <a:cs typeface="Arial" panose="020B0604020202020204" pitchFamily="34" charset="0"/>
                        </a:rPr>
                        <a:t>9.7” screen size or larger/“10-inch class” tablets or larger</a:t>
                      </a:r>
                      <a:endPar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nchor="ctr">
                    <a:solidFill>
                      <a:srgbClr val="FAF9FA"/>
                    </a:solidFill>
                  </a:tcPr>
                </a:tc>
                <a:extLst>
                  <a:ext uri="{0D108BD9-81ED-4DB2-BD59-A6C34878D82A}">
                    <a16:rowId xmlns:a16="http://schemas.microsoft.com/office/drawing/2014/main" val="4118183908"/>
                  </a:ext>
                </a:extLst>
              </a:tr>
              <a:tr h="298509">
                <a:tc>
                  <a:txBody>
                    <a:bodyPr/>
                    <a:lstStyle/>
                    <a:p>
                      <a:pPr marL="4445" marR="0">
                        <a:lnSpc>
                          <a:spcPct val="107000"/>
                        </a:lnSpc>
                        <a:spcBef>
                          <a:spcPts val="0"/>
                        </a:spcBef>
                        <a:spcAft>
                          <a:spcPts val="0"/>
                        </a:spcAft>
                      </a:pPr>
                      <a:r>
                        <a:rPr lang="en-US" sz="2000">
                          <a:solidFill>
                            <a:srgbClr val="000000"/>
                          </a:solidFill>
                          <a:effectLst/>
                          <a:latin typeface="Arial" panose="020B0604020202020204" pitchFamily="34" charset="0"/>
                          <a:cs typeface="Arial" panose="020B0604020202020204" pitchFamily="34" charset="0"/>
                        </a:rPr>
                        <a:t>Screen Resolution </a:t>
                      </a:r>
                      <a:endPar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tc>
                  <a:txBody>
                    <a:bodyPr/>
                    <a:lstStyle/>
                    <a:p>
                      <a:pPr marL="4445" marR="0">
                        <a:lnSpc>
                          <a:spcPct val="107000"/>
                        </a:lnSpc>
                        <a:spcBef>
                          <a:spcPts val="0"/>
                        </a:spcBef>
                        <a:spcAft>
                          <a:spcPts val="0"/>
                        </a:spcAft>
                      </a:pPr>
                      <a:r>
                        <a:rPr lang="en-US" sz="2000">
                          <a:solidFill>
                            <a:srgbClr val="000000"/>
                          </a:solidFill>
                          <a:effectLst/>
                          <a:latin typeface="Arial" panose="020B0604020202020204" pitchFamily="34" charset="0"/>
                          <a:cs typeface="Arial" panose="020B0604020202020204" pitchFamily="34" charset="0"/>
                        </a:rPr>
                        <a:t>1024 x 768 or larger </a:t>
                      </a:r>
                      <a:endPar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extLst>
                  <a:ext uri="{0D108BD9-81ED-4DB2-BD59-A6C34878D82A}">
                    <a16:rowId xmlns:a16="http://schemas.microsoft.com/office/drawing/2014/main" val="3521575146"/>
                  </a:ext>
                </a:extLst>
              </a:tr>
              <a:tr h="298509">
                <a:tc gridSpan="2">
                  <a:txBody>
                    <a:bodyPr/>
                    <a:lstStyle/>
                    <a:p>
                      <a:pPr marL="1270" marR="0">
                        <a:lnSpc>
                          <a:spcPct val="107000"/>
                        </a:lnSpc>
                        <a:spcBef>
                          <a:spcPts val="0"/>
                        </a:spcBef>
                        <a:spcAft>
                          <a:spcPts val="0"/>
                        </a:spcAft>
                      </a:pPr>
                      <a:r>
                        <a:rPr lang="en-US" sz="2400">
                          <a:solidFill>
                            <a:srgbClr val="000000"/>
                          </a:solidFill>
                          <a:effectLst/>
                          <a:latin typeface="Arial" panose="020B0604020202020204" pitchFamily="34" charset="0"/>
                          <a:cs typeface="Arial" panose="020B0604020202020204" pitchFamily="34" charset="0"/>
                        </a:rPr>
                        <a:t>Browser Requirements </a:t>
                      </a:r>
                      <a:endPar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chemeClr val="tx1">
                        <a:lumMod val="20000"/>
                        <a:lumOff val="80000"/>
                      </a:schemeClr>
                    </a:solidFill>
                  </a:tcPr>
                </a:tc>
                <a:tc hMerge="1">
                  <a:txBody>
                    <a:bodyPr/>
                    <a:lstStyle/>
                    <a:p>
                      <a:endParaRPr lang="en-US"/>
                    </a:p>
                  </a:txBody>
                  <a:tcPr/>
                </a:tc>
                <a:extLst>
                  <a:ext uri="{0D108BD9-81ED-4DB2-BD59-A6C34878D82A}">
                    <a16:rowId xmlns:a16="http://schemas.microsoft.com/office/drawing/2014/main" val="419865694"/>
                  </a:ext>
                </a:extLst>
              </a:tr>
              <a:tr h="1314979">
                <a:tc>
                  <a:txBody>
                    <a:bodyPr/>
                    <a:lstStyle/>
                    <a:p>
                      <a:pPr marL="4445" marR="0">
                        <a:lnSpc>
                          <a:spcPct val="107000"/>
                        </a:lnSpc>
                        <a:spcBef>
                          <a:spcPts val="0"/>
                        </a:spcBef>
                        <a:spcAft>
                          <a:spcPts val="0"/>
                        </a:spcAft>
                      </a:pPr>
                      <a:r>
                        <a:rPr lang="en-US" sz="2000">
                          <a:solidFill>
                            <a:srgbClr val="000000"/>
                          </a:solidFill>
                          <a:effectLst/>
                          <a:latin typeface="Arial" panose="020B0604020202020204" pitchFamily="34" charset="0"/>
                          <a:cs typeface="Arial" panose="020B0604020202020204" pitchFamily="34" charset="0"/>
                        </a:rPr>
                        <a:t>Browsers</a:t>
                      </a:r>
                      <a:endParaRPr lang="en-US" sz="2400">
                        <a:solidFill>
                          <a:srgbClr val="000000"/>
                        </a:solidFill>
                        <a:effectLst/>
                        <a:latin typeface="Arial" panose="020B0604020202020204" pitchFamily="34" charset="0"/>
                        <a:cs typeface="Arial" panose="020B0604020202020204" pitchFamily="34" charset="0"/>
                      </a:endParaRPr>
                    </a:p>
                    <a:p>
                      <a:pPr marL="4445" marR="0">
                        <a:lnSpc>
                          <a:spcPct val="107000"/>
                        </a:lnSpc>
                        <a:spcBef>
                          <a:spcPts val="0"/>
                        </a:spcBef>
                        <a:spcAft>
                          <a:spcPts val="0"/>
                        </a:spcAft>
                      </a:pPr>
                      <a:r>
                        <a:rPr lang="en-US" sz="2000" i="1">
                          <a:solidFill>
                            <a:srgbClr val="000000"/>
                          </a:solidFill>
                          <a:effectLst/>
                          <a:latin typeface="Arial" panose="020B0604020202020204" pitchFamily="34" charset="0"/>
                          <a:cs typeface="Arial" panose="020B0604020202020204" pitchFamily="34" charset="0"/>
                        </a:rPr>
                        <a:t>(used for practice tests only) </a:t>
                      </a:r>
                      <a:endParaRPr lang="en-US" sz="2400" i="1">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tc>
                  <a:txBody>
                    <a:bodyPr/>
                    <a:lstStyle/>
                    <a:p>
                      <a:pPr marL="0" marR="0" algn="l">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Chrome 130 or newer</a:t>
                      </a:r>
                      <a:endParaRPr lang="en-US" sz="1400" dirty="0">
                        <a:solidFill>
                          <a:srgbClr val="000000"/>
                        </a:solidFill>
                        <a:effectLst/>
                        <a:latin typeface="Arial" panose="020B0604020202020204" pitchFamily="34" charset="0"/>
                        <a:cs typeface="Arial" panose="020B0604020202020204" pitchFamily="34" charset="0"/>
                      </a:endParaRPr>
                    </a:p>
                    <a:p>
                      <a:pPr marL="0" marR="0" algn="l">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Firefox 131 or newer</a:t>
                      </a:r>
                      <a:r>
                        <a:rPr lang="en-US" sz="2000" baseline="30000" dirty="0">
                          <a:solidFill>
                            <a:srgbClr val="000000"/>
                          </a:solidFill>
                          <a:effectLst/>
                          <a:latin typeface="Arial" panose="020B0604020202020204" pitchFamily="34" charset="0"/>
                          <a:cs typeface="Arial" panose="020B0604020202020204" pitchFamily="34" charset="0"/>
                        </a:rPr>
                        <a:t> </a:t>
                      </a:r>
                      <a:endParaRPr lang="en-US" sz="1400" dirty="0">
                        <a:solidFill>
                          <a:srgbClr val="000000"/>
                        </a:solidFill>
                        <a:effectLst/>
                        <a:latin typeface="Arial" panose="020B0604020202020204" pitchFamily="34" charset="0"/>
                        <a:cs typeface="Arial" panose="020B0604020202020204" pitchFamily="34" charset="0"/>
                      </a:endParaRPr>
                    </a:p>
                    <a:p>
                      <a:pPr marL="0" marR="0" algn="l">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Microsoft Edge 130 or newer</a:t>
                      </a:r>
                      <a:endParaRPr lang="en-US" sz="1400" dirty="0">
                        <a:solidFill>
                          <a:srgbClr val="000000"/>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2000" dirty="0">
                          <a:solidFill>
                            <a:srgbClr val="000000"/>
                          </a:solidFill>
                          <a:effectLst/>
                          <a:latin typeface="Arial" panose="020B0604020202020204" pitchFamily="34" charset="0"/>
                          <a:cs typeface="Arial" panose="020B0604020202020204" pitchFamily="34" charset="0"/>
                        </a:rPr>
                        <a:t>Safari 18 or newer</a:t>
                      </a:r>
                      <a:endParaRPr lang="en-US"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extLst>
                  <a:ext uri="{0D108BD9-81ED-4DB2-BD59-A6C34878D82A}">
                    <a16:rowId xmlns:a16="http://schemas.microsoft.com/office/drawing/2014/main" val="938569901"/>
                  </a:ext>
                </a:extLst>
              </a:tr>
              <a:tr h="298509">
                <a:tc gridSpan="2">
                  <a:txBody>
                    <a:bodyPr/>
                    <a:lstStyle/>
                    <a:p>
                      <a:pPr marL="1270" marR="0">
                        <a:lnSpc>
                          <a:spcPct val="107000"/>
                        </a:lnSpc>
                        <a:spcBef>
                          <a:spcPts val="0"/>
                        </a:spcBef>
                        <a:spcAft>
                          <a:spcPts val="0"/>
                        </a:spcAft>
                      </a:pPr>
                      <a:r>
                        <a:rPr lang="en-US" sz="2400">
                          <a:solidFill>
                            <a:srgbClr val="000000"/>
                          </a:solidFill>
                          <a:effectLst/>
                          <a:latin typeface="Arial" panose="020B0604020202020204" pitchFamily="34" charset="0"/>
                          <a:cs typeface="Arial" panose="020B0604020202020204" pitchFamily="34" charset="0"/>
                        </a:rPr>
                        <a:t>Desktop and Laptop Specific Requirements </a:t>
                      </a:r>
                      <a:endPar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chemeClr val="tx1">
                        <a:lumMod val="20000"/>
                        <a:lumOff val="80000"/>
                      </a:schemeClr>
                    </a:solidFill>
                  </a:tcPr>
                </a:tc>
                <a:tc hMerge="1">
                  <a:txBody>
                    <a:bodyPr/>
                    <a:lstStyle/>
                    <a:p>
                      <a:endParaRPr lang="en-US"/>
                    </a:p>
                  </a:txBody>
                  <a:tcPr/>
                </a:tc>
                <a:extLst>
                  <a:ext uri="{0D108BD9-81ED-4DB2-BD59-A6C34878D82A}">
                    <a16:rowId xmlns:a16="http://schemas.microsoft.com/office/drawing/2014/main" val="2212797882"/>
                  </a:ext>
                </a:extLst>
              </a:tr>
              <a:tr h="300610">
                <a:tc>
                  <a:txBody>
                    <a:bodyPr/>
                    <a:lstStyle/>
                    <a:p>
                      <a:pPr marL="0" marR="0">
                        <a:spcBef>
                          <a:spcPts val="0"/>
                        </a:spcBef>
                        <a:spcAft>
                          <a:spcPts val="0"/>
                        </a:spcAft>
                      </a:pPr>
                      <a:r>
                        <a:rPr lang="en-US" sz="2000">
                          <a:solidFill>
                            <a:srgbClr val="000000"/>
                          </a:solidFill>
                          <a:effectLst/>
                          <a:latin typeface="Arial" panose="020B0604020202020204" pitchFamily="34" charset="0"/>
                          <a:cs typeface="Arial" panose="020B0604020202020204" pitchFamily="34" charset="0"/>
                        </a:rPr>
                        <a:t>CPU</a:t>
                      </a:r>
                      <a:endPar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nchor="ctr">
                    <a:solidFill>
                      <a:srgbClr val="FAF9FA"/>
                    </a:solidFill>
                  </a:tcPr>
                </a:tc>
                <a:tc>
                  <a:txBody>
                    <a:bodyPr/>
                    <a:lstStyle/>
                    <a:p>
                      <a:pPr marL="0" marR="0">
                        <a:spcBef>
                          <a:spcPts val="0"/>
                        </a:spcBef>
                        <a:spcAft>
                          <a:spcPts val="0"/>
                        </a:spcAft>
                      </a:pPr>
                      <a:r>
                        <a:rPr lang="en-US" sz="2000">
                          <a:solidFill>
                            <a:srgbClr val="000000"/>
                          </a:solidFill>
                          <a:effectLst/>
                          <a:latin typeface="Arial" panose="020B0604020202020204" pitchFamily="34" charset="0"/>
                          <a:cs typeface="Arial" panose="020B0604020202020204" pitchFamily="34" charset="0"/>
                        </a:rPr>
                        <a:t>1.3 GHz</a:t>
                      </a:r>
                      <a:endPar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nchor="ctr">
                    <a:solidFill>
                      <a:srgbClr val="FAF9FA"/>
                    </a:solidFill>
                  </a:tcPr>
                </a:tc>
                <a:extLst>
                  <a:ext uri="{0D108BD9-81ED-4DB2-BD59-A6C34878D82A}">
                    <a16:rowId xmlns:a16="http://schemas.microsoft.com/office/drawing/2014/main" val="2995032270"/>
                  </a:ext>
                </a:extLst>
              </a:tr>
              <a:tr h="575745">
                <a:tc>
                  <a:txBody>
                    <a:bodyPr/>
                    <a:lstStyle/>
                    <a:p>
                      <a:pPr marL="0" marR="0">
                        <a:spcBef>
                          <a:spcPts val="0"/>
                        </a:spcBef>
                        <a:spcAft>
                          <a:spcPts val="0"/>
                        </a:spcAft>
                      </a:pPr>
                      <a:r>
                        <a:rPr lang="en-US" sz="2000">
                          <a:solidFill>
                            <a:srgbClr val="000000"/>
                          </a:solidFill>
                          <a:effectLst/>
                          <a:latin typeface="Arial" panose="020B0604020202020204" pitchFamily="34" charset="0"/>
                          <a:cs typeface="Arial" panose="020B0604020202020204" pitchFamily="34" charset="0"/>
                        </a:rPr>
                        <a:t>Memory</a:t>
                      </a:r>
                      <a:endPar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nchor="ctr">
                    <a:solidFill>
                      <a:srgbClr val="FAF9FA"/>
                    </a:solidFill>
                  </a:tcPr>
                </a:tc>
                <a:tc>
                  <a:txBody>
                    <a:bodyPr/>
                    <a:lstStyle/>
                    <a:p>
                      <a:pPr marL="0" marR="0">
                        <a:spcBef>
                          <a:spcPts val="0"/>
                        </a:spcBef>
                        <a:spcAft>
                          <a:spcPts val="0"/>
                        </a:spcAft>
                      </a:pPr>
                      <a:r>
                        <a:rPr lang="en-US" sz="2000" dirty="0">
                          <a:solidFill>
                            <a:srgbClr val="000000"/>
                          </a:solidFill>
                          <a:effectLst/>
                          <a:latin typeface="Arial" panose="020B0604020202020204" pitchFamily="34" charset="0"/>
                          <a:cs typeface="Arial" panose="020B0604020202020204" pitchFamily="34" charset="0"/>
                        </a:rPr>
                        <a:t>2 GB (4GB is strongly recommended for best performance)</a:t>
                      </a:r>
                      <a:endPar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nchor="ctr">
                    <a:solidFill>
                      <a:srgbClr val="FAF9FA"/>
                    </a:solidFill>
                  </a:tcPr>
                </a:tc>
                <a:extLst>
                  <a:ext uri="{0D108BD9-81ED-4DB2-BD59-A6C34878D82A}">
                    <a16:rowId xmlns:a16="http://schemas.microsoft.com/office/drawing/2014/main" val="798778615"/>
                  </a:ext>
                </a:extLst>
              </a:tr>
            </a:tbl>
          </a:graphicData>
        </a:graphic>
      </p:graphicFrame>
    </p:spTree>
    <p:extLst>
      <p:ext uri="{BB962C8B-B14F-4D97-AF65-F5344CB8AC3E}">
        <p14:creationId xmlns:p14="http://schemas.microsoft.com/office/powerpoint/2010/main" val="3915820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720725" y="108714"/>
            <a:ext cx="11369675" cy="679450"/>
          </a:xfrm>
        </p:spPr>
        <p:txBody>
          <a:bodyPr/>
          <a:lstStyle/>
          <a:p>
            <a:r>
              <a:rPr lang="en-US" sz="4000">
                <a:solidFill>
                  <a:srgbClr val="3647B6"/>
                </a:solidFill>
                <a:latin typeface="Arial"/>
                <a:cs typeface="Arial"/>
              </a:rPr>
              <a:t>ChromeOS Support Plan</a:t>
            </a:r>
            <a:endParaRPr lang="en-US" sz="4000">
              <a:solidFill>
                <a:srgbClr val="3647B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4294967295"/>
          </p:nvPr>
        </p:nvSpPr>
        <p:spPr>
          <a:xfrm>
            <a:off x="720725" y="737322"/>
            <a:ext cx="10435611" cy="5332514"/>
          </a:xfrm>
        </p:spPr>
        <p:txBody>
          <a:bodyPr vert="horz" lIns="91440" tIns="45720" rIns="91440" bIns="45720" rtlCol="0" anchor="t">
            <a:noAutofit/>
          </a:bodyPr>
          <a:lstStyle/>
          <a:p>
            <a:pPr fontAlgn="base">
              <a:lnSpc>
                <a:spcPct val="100000"/>
              </a:lnSpc>
              <a:buClr>
                <a:srgbClr val="000000"/>
              </a:buClr>
            </a:pPr>
            <a:r>
              <a:rPr lang="en-US" sz="2400" kern="0" dirty="0">
                <a:effectLst/>
                <a:latin typeface="Arial" panose="020B0604020202020204" pitchFamily="34" charset="0"/>
                <a:ea typeface="Times New Roman" panose="02020603050405020304" pitchFamily="18" charset="0"/>
                <a:cs typeface="Arial" panose="020B0604020202020204" pitchFamily="34" charset="0"/>
              </a:rPr>
              <a:t>eMetric supports the latest three versions of ChromeOS that are released on the Stable channel and the latest versions on the LTS channel. </a:t>
            </a:r>
          </a:p>
          <a:p>
            <a:pPr fontAlgn="base">
              <a:lnSpc>
                <a:spcPct val="100000"/>
              </a:lnSpc>
              <a:buClr>
                <a:srgbClr val="000000"/>
              </a:buClr>
            </a:pPr>
            <a:r>
              <a:rPr lang="en-US" sz="2400" kern="0" dirty="0">
                <a:effectLst/>
                <a:latin typeface="Arial" panose="020B0604020202020204" pitchFamily="34" charset="0"/>
                <a:ea typeface="Times New Roman" panose="02020603050405020304" pitchFamily="18" charset="0"/>
                <a:cs typeface="Arial" panose="020B0604020202020204" pitchFamily="34" charset="0"/>
              </a:rPr>
              <a:t>Schools are </a:t>
            </a:r>
            <a:r>
              <a:rPr lang="en-US" sz="2400" b="1" kern="0" dirty="0">
                <a:effectLst/>
                <a:latin typeface="Arial" panose="020B0604020202020204" pitchFamily="34" charset="0"/>
                <a:ea typeface="Times New Roman" panose="02020603050405020304" pitchFamily="18" charset="0"/>
                <a:cs typeface="Arial" panose="020B0604020202020204" pitchFamily="34" charset="0"/>
              </a:rPr>
              <a:t>not recommended</a:t>
            </a:r>
            <a:r>
              <a:rPr lang="en-US" sz="2400" kern="0" dirty="0">
                <a:effectLst/>
                <a:latin typeface="Arial" panose="020B0604020202020204" pitchFamily="34" charset="0"/>
                <a:ea typeface="Times New Roman" panose="02020603050405020304" pitchFamily="18" charset="0"/>
                <a:cs typeface="Arial" panose="020B0604020202020204" pitchFamily="34" charset="0"/>
              </a:rPr>
              <a:t> to use beta versions of ChromeOS, as this may result in errors. </a:t>
            </a:r>
          </a:p>
          <a:p>
            <a:pPr fontAlgn="base">
              <a:lnSpc>
                <a:spcPct val="100000"/>
              </a:lnSpc>
              <a:buClr>
                <a:srgbClr val="000000"/>
              </a:buClr>
            </a:pPr>
            <a:endParaRPr lang="en-US"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B4912F0-6D62-5A47-B6EA-71A8BBBF9073}"/>
              </a:ext>
            </a:extLst>
          </p:cNvPr>
          <p:cNvGraphicFramePr>
            <a:graphicFrameLocks noGrp="1"/>
          </p:cNvGraphicFramePr>
          <p:nvPr>
            <p:extLst>
              <p:ext uri="{D42A27DB-BD31-4B8C-83A1-F6EECF244321}">
                <p14:modId xmlns:p14="http://schemas.microsoft.com/office/powerpoint/2010/main" val="3314759630"/>
              </p:ext>
            </p:extLst>
          </p:nvPr>
        </p:nvGraphicFramePr>
        <p:xfrm>
          <a:off x="720725" y="2427476"/>
          <a:ext cx="10435612" cy="3642360"/>
        </p:xfrm>
        <a:graphic>
          <a:graphicData uri="http://schemas.openxmlformats.org/drawingml/2006/table">
            <a:tbl>
              <a:tblPr firstRow="1" firstCol="1" bandRow="1">
                <a:tableStyleId>{00A15C55-8517-42AA-B614-E9B94910E393}</a:tableStyleId>
              </a:tblPr>
              <a:tblGrid>
                <a:gridCol w="1862412">
                  <a:extLst>
                    <a:ext uri="{9D8B030D-6E8A-4147-A177-3AD203B41FA5}">
                      <a16:colId xmlns:a16="http://schemas.microsoft.com/office/drawing/2014/main" val="3271239445"/>
                    </a:ext>
                  </a:extLst>
                </a:gridCol>
                <a:gridCol w="1648693">
                  <a:extLst>
                    <a:ext uri="{9D8B030D-6E8A-4147-A177-3AD203B41FA5}">
                      <a16:colId xmlns:a16="http://schemas.microsoft.com/office/drawing/2014/main" val="1141050821"/>
                    </a:ext>
                  </a:extLst>
                </a:gridCol>
                <a:gridCol w="1648693">
                  <a:extLst>
                    <a:ext uri="{9D8B030D-6E8A-4147-A177-3AD203B41FA5}">
                      <a16:colId xmlns:a16="http://schemas.microsoft.com/office/drawing/2014/main" val="4170144477"/>
                    </a:ext>
                  </a:extLst>
                </a:gridCol>
                <a:gridCol w="2637907">
                  <a:extLst>
                    <a:ext uri="{9D8B030D-6E8A-4147-A177-3AD203B41FA5}">
                      <a16:colId xmlns:a16="http://schemas.microsoft.com/office/drawing/2014/main" val="51345920"/>
                    </a:ext>
                  </a:extLst>
                </a:gridCol>
                <a:gridCol w="2637907">
                  <a:extLst>
                    <a:ext uri="{9D8B030D-6E8A-4147-A177-3AD203B41FA5}">
                      <a16:colId xmlns:a16="http://schemas.microsoft.com/office/drawing/2014/main" val="434175488"/>
                    </a:ext>
                  </a:extLst>
                </a:gridCol>
              </a:tblGrid>
              <a:tr h="262890">
                <a:tc>
                  <a:txBody>
                    <a:body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Operating System</a:t>
                      </a:r>
                      <a:endParaRPr lang="en-US" sz="1400" b="1"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800">
                          <a:effectLst/>
                          <a:latin typeface="Arial" panose="020B0604020202020204" pitchFamily="34" charset="0"/>
                          <a:cs typeface="Arial" panose="020B0604020202020204" pitchFamily="34" charset="0"/>
                        </a:rPr>
                        <a:t>Version</a:t>
                      </a:r>
                      <a:endParaRPr lang="en-US" sz="1400" b="1">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800">
                          <a:effectLst/>
                          <a:latin typeface="Arial" panose="020B0604020202020204" pitchFamily="34" charset="0"/>
                          <a:cs typeface="Arial" panose="020B0604020202020204" pitchFamily="34" charset="0"/>
                        </a:rPr>
                        <a:t>Version Release Date</a:t>
                      </a:r>
                      <a:endParaRPr lang="en-US" sz="1400" b="1">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800">
                          <a:effectLst/>
                          <a:latin typeface="Arial" panose="020B0604020202020204" pitchFamily="34" charset="0"/>
                          <a:cs typeface="Arial" panose="020B0604020202020204" pitchFamily="34" charset="0"/>
                        </a:rPr>
                        <a:t>End of Support Date</a:t>
                      </a:r>
                      <a:endParaRPr lang="en-US" sz="1400" b="1">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800">
                          <a:effectLst/>
                          <a:latin typeface="Arial" panose="020B0604020202020204" pitchFamily="34" charset="0"/>
                          <a:cs typeface="Arial" panose="020B0604020202020204" pitchFamily="34" charset="0"/>
                        </a:rPr>
                        <a:t>MCAS Administrations Supported</a:t>
                      </a:r>
                      <a:endParaRPr lang="en-US" sz="1400" b="1">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41320338"/>
                  </a:ext>
                </a:extLst>
              </a:tr>
              <a:tr h="262890">
                <a:tc rowSpan="7">
                  <a:txBody>
                    <a:bodyPr/>
                    <a:lstStyle/>
                    <a:p>
                      <a:pPr marL="0" marR="0">
                        <a:spcBef>
                          <a:spcPts val="300"/>
                        </a:spcBef>
                        <a:spcAft>
                          <a:spcPts val="300"/>
                        </a:spcAft>
                      </a:pPr>
                      <a:r>
                        <a:rPr lang="en-US" sz="1800">
                          <a:effectLst/>
                          <a:latin typeface="Arial" panose="020B0604020202020204" pitchFamily="34" charset="0"/>
                          <a:cs typeface="Arial" panose="020B0604020202020204" pitchFamily="34" charset="0"/>
                        </a:rPr>
                        <a:t>ChromeOS™</a:t>
                      </a:r>
                      <a:endParaRPr lang="en-US" sz="1200" b="1">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130</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October 2024</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February 2025</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rowSpan="2">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2025 February High School Science only</a:t>
                      </a:r>
                      <a:endParaRPr lang="en-US" sz="1200">
                        <a:solidFill>
                          <a:srgbClr val="000000"/>
                        </a:solidFill>
                        <a:effectLst/>
                        <a:latin typeface="Arial" panose="020B0604020202020204" pitchFamily="34" charset="0"/>
                        <a:cs typeface="Arial" panose="020B0604020202020204" pitchFamily="34" charset="0"/>
                      </a:endParaRPr>
                    </a:p>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 </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53808015"/>
                  </a:ext>
                </a:extLst>
              </a:tr>
              <a:tr h="262890">
                <a:tc vMerge="1">
                  <a:txBody>
                    <a:bodyPr/>
                    <a:lstStyle/>
                    <a:p>
                      <a:endParaRPr lang="en-US"/>
                    </a:p>
                  </a:txBody>
                  <a:tcP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131</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December 2024</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March 2025</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738219940"/>
                  </a:ext>
                </a:extLst>
              </a:tr>
              <a:tr h="262890">
                <a:tc vMerge="1">
                  <a:txBody>
                    <a:bodyPr/>
                    <a:lstStyle/>
                    <a:p>
                      <a:endParaRPr lang="en-US"/>
                    </a:p>
                  </a:txBody>
                  <a:tcP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132</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January 2025</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June 2025</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rowSpan="3">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2025 February High School Science and March Retests and Spring</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1227797"/>
                  </a:ext>
                </a:extLst>
              </a:tr>
              <a:tr h="262890">
                <a:tc vMerge="1">
                  <a:txBody>
                    <a:bodyPr/>
                    <a:lstStyle/>
                    <a:p>
                      <a:endParaRPr lang="en-US"/>
                    </a:p>
                  </a:txBody>
                  <a:tcP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133</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February 2025</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June 2025</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3300934342"/>
                  </a:ext>
                </a:extLst>
              </a:tr>
              <a:tr h="262890">
                <a:tc vMerge="1">
                  <a:txBody>
                    <a:bodyPr/>
                    <a:lstStyle/>
                    <a:p>
                      <a:endParaRPr lang="en-US"/>
                    </a:p>
                  </a:txBody>
                  <a:tcP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134</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March 2025</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June 2025</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829948467"/>
                  </a:ext>
                </a:extLst>
              </a:tr>
              <a:tr h="262890">
                <a:tc vMerge="1">
                  <a:txBody>
                    <a:bodyPr/>
                    <a:lstStyle/>
                    <a:p>
                      <a:endParaRPr lang="en-US"/>
                    </a:p>
                  </a:txBody>
                  <a:tcP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126 LTS</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October 2024</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April 2025</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2025 February Science and March Retests and Spring</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69865700"/>
                  </a:ext>
                </a:extLst>
              </a:tr>
              <a:tr h="262890">
                <a:tc vMerge="1">
                  <a:txBody>
                    <a:bodyPr/>
                    <a:lstStyle/>
                    <a:p>
                      <a:endParaRPr lang="en-US"/>
                    </a:p>
                  </a:txBody>
                  <a:tcP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132 LTS</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April 2025</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October 2025</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2025 Spring</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31545634"/>
                  </a:ext>
                </a:extLst>
              </a:tr>
            </a:tbl>
          </a:graphicData>
        </a:graphic>
      </p:graphicFrame>
      <p:sp>
        <p:nvSpPr>
          <p:cNvPr id="5" name="Rectangle 4">
            <a:extLst>
              <a:ext uri="{FF2B5EF4-FFF2-40B4-BE49-F238E27FC236}">
                <a16:creationId xmlns:a16="http://schemas.microsoft.com/office/drawing/2014/main" id="{74E0E056-76CF-5A03-3993-62EFA777B00B}"/>
              </a:ext>
            </a:extLst>
          </p:cNvPr>
          <p:cNvSpPr/>
          <p:nvPr/>
        </p:nvSpPr>
        <p:spPr>
          <a:xfrm>
            <a:off x="8473560" y="2967161"/>
            <a:ext cx="2682776" cy="91437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ACC219C-60DC-C40D-B678-2DE01E3A40E9}"/>
              </a:ext>
            </a:extLst>
          </p:cNvPr>
          <p:cNvSpPr txBox="1"/>
          <p:nvPr/>
        </p:nvSpPr>
        <p:spPr>
          <a:xfrm>
            <a:off x="3134228" y="6164511"/>
            <a:ext cx="7506293" cy="584775"/>
          </a:xfrm>
          <a:prstGeom prst="rect">
            <a:avLst/>
          </a:prstGeom>
          <a:noFill/>
        </p:spPr>
        <p:txBody>
          <a:bodyPr wrap="square" rtlCol="0">
            <a:spAutoFit/>
          </a:bodyPr>
          <a:lstStyle/>
          <a:p>
            <a:r>
              <a:rPr lang="en-US" sz="1600" i="1" dirty="0">
                <a:solidFill>
                  <a:srgbClr val="000000"/>
                </a:solidFill>
                <a:latin typeface="Arial" panose="020B0604020202020204" pitchFamily="34" charset="0"/>
                <a:cs typeface="Arial" panose="020B0604020202020204" pitchFamily="34" charset="0"/>
              </a:rPr>
              <a:t>Red box above indicates end of support before spring 2025 testing.</a:t>
            </a:r>
          </a:p>
          <a:p>
            <a:r>
              <a:rPr lang="en-US" sz="1600" dirty="0">
                <a:solidFill>
                  <a:srgbClr val="000000"/>
                </a:solidFill>
                <a:latin typeface="Arial" panose="020B0604020202020204" pitchFamily="34" charset="0"/>
                <a:cs typeface="Arial" panose="020B0604020202020204" pitchFamily="34" charset="0"/>
              </a:rPr>
              <a:t>See pages 2–3 of the </a:t>
            </a:r>
            <a:r>
              <a:rPr lang="en-US" sz="1600" dirty="0">
                <a:solidFill>
                  <a:srgbClr val="000000"/>
                </a:solidFill>
                <a:latin typeface="Arial" panose="020B0604020202020204" pitchFamily="34" charset="0"/>
                <a:cs typeface="Arial" panose="020B0604020202020204" pitchFamily="34" charset="0"/>
                <a:hlinkClick r:id="rId3"/>
              </a:rPr>
              <a:t>Technology Guidelines for MCAS Computer-Based Testing</a:t>
            </a:r>
            <a:r>
              <a:rPr lang="en-US" sz="1600"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33320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a:cs typeface="Arial"/>
              </a:rPr>
              <a:t>iPadOS Support Plan </a:t>
            </a:r>
            <a:endParaRPr lang="en-US" sz="4000">
              <a:solidFill>
                <a:srgbClr val="3647B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4294967295"/>
          </p:nvPr>
        </p:nvSpPr>
        <p:spPr>
          <a:xfrm>
            <a:off x="822325" y="1230313"/>
            <a:ext cx="10914046" cy="5332514"/>
          </a:xfrm>
        </p:spPr>
        <p:txBody>
          <a:bodyPr vert="horz" lIns="91440" tIns="45720" rIns="91440" bIns="45720" rtlCol="0" anchor="t">
            <a:noAutofit/>
          </a:bodyPr>
          <a:lstStyle/>
          <a:p>
            <a:pPr fontAlgn="base">
              <a:lnSpc>
                <a:spcPct val="100000"/>
              </a:lnSpc>
              <a:buClr>
                <a:srgbClr val="000000"/>
              </a:buClr>
            </a:pPr>
            <a:r>
              <a:rPr lang="en-US" sz="2400" kern="0" err="1">
                <a:effectLst/>
                <a:latin typeface="Arial" panose="020B0604020202020204" pitchFamily="34" charset="0"/>
                <a:ea typeface="Times New Roman" panose="02020603050405020304" pitchFamily="18" charset="0"/>
                <a:cs typeface="Arial" panose="020B0604020202020204" pitchFamily="34" charset="0"/>
              </a:rPr>
              <a:t>eMetric</a:t>
            </a:r>
            <a:r>
              <a:rPr lang="en-US" sz="2400" kern="0">
                <a:effectLst/>
                <a:latin typeface="Arial" panose="020B0604020202020204" pitchFamily="34" charset="0"/>
                <a:ea typeface="Times New Roman" panose="02020603050405020304" pitchFamily="18" charset="0"/>
                <a:cs typeface="Arial" panose="020B0604020202020204" pitchFamily="34" charset="0"/>
              </a:rPr>
              <a:t> supports the latest three major versions that are supported by Apple. </a:t>
            </a:r>
          </a:p>
          <a:p>
            <a:pPr fontAlgn="base">
              <a:lnSpc>
                <a:spcPct val="100000"/>
              </a:lnSpc>
              <a:buClr>
                <a:srgbClr val="000000"/>
              </a:buClr>
            </a:pPr>
            <a:r>
              <a:rPr lang="en-US" sz="2400" kern="0">
                <a:effectLst/>
                <a:latin typeface="Arial" panose="020B0604020202020204" pitchFamily="34" charset="0"/>
                <a:ea typeface="Times New Roman" panose="02020603050405020304" pitchFamily="18" charset="0"/>
                <a:cs typeface="Arial" panose="020B0604020202020204" pitchFamily="34" charset="0"/>
              </a:rPr>
              <a:t>The latest subversion will be specified in the </a:t>
            </a:r>
            <a:r>
              <a:rPr lang="en-US" sz="2400" kern="0">
                <a:effectLst/>
                <a:latin typeface="Arial" panose="020B0604020202020204" pitchFamily="34" charset="0"/>
                <a:ea typeface="Times New Roman" panose="02020603050405020304" pitchFamily="18" charset="0"/>
                <a:cs typeface="Arial" panose="020B0604020202020204" pitchFamily="34" charset="0"/>
                <a:hlinkClick r:id="rId3"/>
              </a:rPr>
              <a:t>Technology Guidelines </a:t>
            </a:r>
            <a:r>
              <a:rPr lang="en-US" sz="2400" kern="0">
                <a:effectLst/>
                <a:latin typeface="Arial" panose="020B0604020202020204" pitchFamily="34" charset="0"/>
                <a:ea typeface="Times New Roman" panose="02020603050405020304" pitchFamily="18" charset="0"/>
                <a:cs typeface="Arial" panose="020B0604020202020204" pitchFamily="34" charset="0"/>
              </a:rPr>
              <a:t>after being fully tested.</a:t>
            </a:r>
            <a:endParaRPr lang="en-US" sz="4000">
              <a:solidFill>
                <a:srgbClr val="000000"/>
              </a:solidFill>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0C65DB6D-3C71-3D5C-AC7C-BE01617CC73E}"/>
              </a:ext>
            </a:extLst>
          </p:cNvPr>
          <p:cNvGraphicFramePr>
            <a:graphicFrameLocks noGrp="1"/>
          </p:cNvGraphicFramePr>
          <p:nvPr>
            <p:extLst>
              <p:ext uri="{D42A27DB-BD31-4B8C-83A1-F6EECF244321}">
                <p14:modId xmlns:p14="http://schemas.microsoft.com/office/powerpoint/2010/main" val="2673687433"/>
              </p:ext>
            </p:extLst>
          </p:nvPr>
        </p:nvGraphicFramePr>
        <p:xfrm>
          <a:off x="1770990" y="2640793"/>
          <a:ext cx="8650020" cy="3369774"/>
        </p:xfrm>
        <a:graphic>
          <a:graphicData uri="http://schemas.openxmlformats.org/drawingml/2006/table">
            <a:tbl>
              <a:tblPr firstRow="1" firstCol="1" bandRow="1">
                <a:tableStyleId>{00A15C55-8517-42AA-B614-E9B94910E393}</a:tableStyleId>
              </a:tblPr>
              <a:tblGrid>
                <a:gridCol w="1922225">
                  <a:extLst>
                    <a:ext uri="{9D8B030D-6E8A-4147-A177-3AD203B41FA5}">
                      <a16:colId xmlns:a16="http://schemas.microsoft.com/office/drawing/2014/main" val="1812026024"/>
                    </a:ext>
                  </a:extLst>
                </a:gridCol>
                <a:gridCol w="2349389">
                  <a:extLst>
                    <a:ext uri="{9D8B030D-6E8A-4147-A177-3AD203B41FA5}">
                      <a16:colId xmlns:a16="http://schemas.microsoft.com/office/drawing/2014/main" val="3815061498"/>
                    </a:ext>
                  </a:extLst>
                </a:gridCol>
                <a:gridCol w="2349389">
                  <a:extLst>
                    <a:ext uri="{9D8B030D-6E8A-4147-A177-3AD203B41FA5}">
                      <a16:colId xmlns:a16="http://schemas.microsoft.com/office/drawing/2014/main" val="1149441469"/>
                    </a:ext>
                  </a:extLst>
                </a:gridCol>
                <a:gridCol w="2029017">
                  <a:extLst>
                    <a:ext uri="{9D8B030D-6E8A-4147-A177-3AD203B41FA5}">
                      <a16:colId xmlns:a16="http://schemas.microsoft.com/office/drawing/2014/main" val="2592593920"/>
                    </a:ext>
                  </a:extLst>
                </a:gridCol>
              </a:tblGrid>
              <a:tr h="785727">
                <a:tc>
                  <a:txBody>
                    <a:bodyPr/>
                    <a:lstStyle/>
                    <a:p>
                      <a:pPr marL="0" marR="0">
                        <a:spcBef>
                          <a:spcPts val="300"/>
                        </a:spcBef>
                        <a:spcAft>
                          <a:spcPts val="300"/>
                        </a:spcAft>
                      </a:pPr>
                      <a:r>
                        <a:rPr lang="en-US" sz="1800" b="1">
                          <a:solidFill>
                            <a:schemeClr val="bg1"/>
                          </a:solidFill>
                          <a:effectLst/>
                          <a:latin typeface="Arial" panose="020B0604020202020204" pitchFamily="34" charset="0"/>
                          <a:cs typeface="Arial" panose="020B0604020202020204" pitchFamily="34" charset="0"/>
                        </a:rPr>
                        <a:t>Operating System</a:t>
                      </a:r>
                      <a:endParaRPr lang="en-US" sz="1200" b="1">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b="1">
                          <a:solidFill>
                            <a:schemeClr val="bg1"/>
                          </a:solidFill>
                          <a:effectLst/>
                          <a:latin typeface="Arial" panose="020B0604020202020204" pitchFamily="34" charset="0"/>
                          <a:cs typeface="Arial" panose="020B0604020202020204" pitchFamily="34" charset="0"/>
                        </a:rPr>
                        <a:t>Version</a:t>
                      </a:r>
                      <a:endParaRPr lang="en-US" sz="120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b="1">
                          <a:solidFill>
                            <a:schemeClr val="bg1"/>
                          </a:solidFill>
                          <a:effectLst/>
                          <a:latin typeface="Arial" panose="020B0604020202020204" pitchFamily="34" charset="0"/>
                          <a:cs typeface="Arial" panose="020B0604020202020204" pitchFamily="34" charset="0"/>
                        </a:rPr>
                        <a:t>Version Release Date</a:t>
                      </a:r>
                      <a:endParaRPr lang="en-US" sz="120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b="1">
                          <a:solidFill>
                            <a:schemeClr val="bg1"/>
                          </a:solidFill>
                          <a:effectLst/>
                          <a:latin typeface="Arial" panose="020B0604020202020204" pitchFamily="34" charset="0"/>
                          <a:cs typeface="Arial" panose="020B0604020202020204" pitchFamily="34" charset="0"/>
                        </a:rPr>
                        <a:t>End of Support Date</a:t>
                      </a:r>
                      <a:endParaRPr lang="en-US" sz="120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10249815"/>
                  </a:ext>
                </a:extLst>
              </a:tr>
              <a:tr h="785727">
                <a:tc rowSpan="3">
                  <a:txBody>
                    <a:bodyPr/>
                    <a:lstStyle/>
                    <a:p>
                      <a:pPr marL="0" marR="0">
                        <a:spcBef>
                          <a:spcPts val="300"/>
                        </a:spcBef>
                        <a:spcAft>
                          <a:spcPts val="300"/>
                        </a:spcAft>
                      </a:pPr>
                      <a:r>
                        <a:rPr lang="en-US" sz="1800">
                          <a:effectLst/>
                          <a:latin typeface="Arial" panose="020B0604020202020204" pitchFamily="34" charset="0"/>
                          <a:cs typeface="Arial" panose="020B0604020202020204" pitchFamily="34" charset="0"/>
                        </a:rPr>
                        <a:t>iPadOS®</a:t>
                      </a:r>
                      <a:endParaRPr lang="en-US" sz="1200" b="1">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16.X</a:t>
                      </a:r>
                    </a:p>
                    <a:p>
                      <a:pPr marL="0" marR="0">
                        <a:spcBef>
                          <a:spcPts val="300"/>
                        </a:spcBef>
                        <a:spcAft>
                          <a:spcPts val="300"/>
                        </a:spcAft>
                      </a:pPr>
                      <a:r>
                        <a:rPr lang="en-US" sz="1800">
                          <a:solidFill>
                            <a:srgbClr val="000000"/>
                          </a:solidFill>
                          <a:effectLst/>
                          <a:latin typeface="Arial" panose="020B0604020202020204" pitchFamily="34" charset="0"/>
                          <a:ea typeface="Aptos" panose="020B0004020202020204" pitchFamily="34" charset="0"/>
                          <a:cs typeface="Arial" panose="020B0604020202020204" pitchFamily="34" charset="0"/>
                        </a:rPr>
                        <a:t>Currently confirmed up to 16.7</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May 2024</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End of 2</a:t>
                      </a:r>
                      <a:r>
                        <a:rPr lang="en-US" sz="1800" kern="1200">
                          <a:solidFill>
                            <a:srgbClr val="000000"/>
                          </a:solidFill>
                          <a:effectLst/>
                          <a:latin typeface="Arial" panose="020B0604020202020204" pitchFamily="34" charset="0"/>
                          <a:ea typeface="+mn-ea"/>
                          <a:cs typeface="Arial" panose="020B0604020202020204" pitchFamily="34" charset="0"/>
                        </a:rPr>
                        <a:t>024–25 </a:t>
                      </a:r>
                      <a:r>
                        <a:rPr lang="en-US" sz="1800">
                          <a:solidFill>
                            <a:srgbClr val="000000"/>
                          </a:solidFill>
                          <a:effectLst/>
                          <a:latin typeface="Arial" panose="020B0604020202020204" pitchFamily="34" charset="0"/>
                          <a:cs typeface="Arial" panose="020B0604020202020204" pitchFamily="34" charset="0"/>
                        </a:rPr>
                        <a:t>school year </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82817114"/>
                  </a:ext>
                </a:extLst>
              </a:tr>
              <a:tr h="785727">
                <a:tc vMerge="1">
                  <a:txBody>
                    <a:bodyPr/>
                    <a:lstStyle/>
                    <a:p>
                      <a:endParaRPr lang="en-US"/>
                    </a:p>
                  </a:txBody>
                  <a:tcP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17.X</a:t>
                      </a:r>
                    </a:p>
                    <a:p>
                      <a:pPr marL="0" marR="0">
                        <a:spcBef>
                          <a:spcPts val="300"/>
                        </a:spcBef>
                        <a:spcAft>
                          <a:spcPts val="300"/>
                        </a:spcAft>
                      </a:pPr>
                      <a:r>
                        <a:rPr lang="en-US" sz="1800">
                          <a:solidFill>
                            <a:srgbClr val="000000"/>
                          </a:solidFill>
                          <a:effectLst/>
                          <a:latin typeface="Arial" panose="020B0604020202020204" pitchFamily="34" charset="0"/>
                          <a:ea typeface="Aptos" panose="020B0004020202020204" pitchFamily="34" charset="0"/>
                          <a:cs typeface="Arial" panose="020B0604020202020204" pitchFamily="34" charset="0"/>
                        </a:rPr>
                        <a:t>Currently confirmed up to 17.6</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May 2024</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End of 2025</a:t>
                      </a:r>
                      <a:r>
                        <a:rPr lang="en-US" sz="1800" kern="1200">
                          <a:solidFill>
                            <a:srgbClr val="000000"/>
                          </a:solidFill>
                          <a:effectLst/>
                          <a:latin typeface="Arial" panose="020B0604020202020204" pitchFamily="34" charset="0"/>
                          <a:ea typeface="+mn-ea"/>
                          <a:cs typeface="Arial" panose="020B0604020202020204" pitchFamily="34" charset="0"/>
                        </a:rPr>
                        <a:t>–</a:t>
                      </a:r>
                      <a:r>
                        <a:rPr lang="en-US" sz="1800">
                          <a:solidFill>
                            <a:srgbClr val="000000"/>
                          </a:solidFill>
                          <a:effectLst/>
                          <a:latin typeface="Arial" panose="020B0604020202020204" pitchFamily="34" charset="0"/>
                          <a:cs typeface="Arial" panose="020B0604020202020204" pitchFamily="34" charset="0"/>
                        </a:rPr>
                        <a:t>26 school year</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7688616"/>
                  </a:ext>
                </a:extLst>
              </a:tr>
              <a:tr h="785727">
                <a:tc vMerge="1">
                  <a:txBody>
                    <a:bodyPr/>
                    <a:lstStyle/>
                    <a:p>
                      <a:endParaRPr lang="en-US"/>
                    </a:p>
                  </a:txBody>
                  <a:tcP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18.x</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Expected fall 2024</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End of 2026</a:t>
                      </a:r>
                      <a:r>
                        <a:rPr lang="en-US" sz="1800" kern="1200">
                          <a:solidFill>
                            <a:srgbClr val="000000"/>
                          </a:solidFill>
                          <a:effectLst/>
                          <a:latin typeface="Arial" panose="020B0604020202020204" pitchFamily="34" charset="0"/>
                          <a:ea typeface="+mn-ea"/>
                          <a:cs typeface="Arial" panose="020B0604020202020204" pitchFamily="34" charset="0"/>
                        </a:rPr>
                        <a:t>–</a:t>
                      </a:r>
                      <a:r>
                        <a:rPr lang="en-US" sz="1800">
                          <a:solidFill>
                            <a:srgbClr val="000000"/>
                          </a:solidFill>
                          <a:effectLst/>
                          <a:latin typeface="Arial" panose="020B0604020202020204" pitchFamily="34" charset="0"/>
                          <a:cs typeface="Arial" panose="020B0604020202020204" pitchFamily="34" charset="0"/>
                        </a:rPr>
                        <a:t>27 school year</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75148411"/>
                  </a:ext>
                </a:extLst>
              </a:tr>
            </a:tbl>
          </a:graphicData>
        </a:graphic>
      </p:graphicFrame>
      <p:sp>
        <p:nvSpPr>
          <p:cNvPr id="4" name="TextBox 3">
            <a:extLst>
              <a:ext uri="{FF2B5EF4-FFF2-40B4-BE49-F238E27FC236}">
                <a16:creationId xmlns:a16="http://schemas.microsoft.com/office/drawing/2014/main" id="{31E46744-7DD0-61A4-17C4-CF4A1FA39328}"/>
              </a:ext>
            </a:extLst>
          </p:cNvPr>
          <p:cNvSpPr txBox="1"/>
          <p:nvPr/>
        </p:nvSpPr>
        <p:spPr>
          <a:xfrm>
            <a:off x="3134228" y="6164511"/>
            <a:ext cx="7506293" cy="338554"/>
          </a:xfrm>
          <a:prstGeom prst="rect">
            <a:avLst/>
          </a:prstGeom>
          <a:noFill/>
        </p:spPr>
        <p:txBody>
          <a:bodyPr wrap="square" rtlCol="0">
            <a:spAutoFit/>
          </a:bodyPr>
          <a:lstStyle/>
          <a:p>
            <a:r>
              <a:rPr lang="en-US" sz="1600">
                <a:solidFill>
                  <a:srgbClr val="000000"/>
                </a:solidFill>
                <a:latin typeface="Arial" panose="020B0604020202020204" pitchFamily="34" charset="0"/>
                <a:cs typeface="Arial" panose="020B0604020202020204" pitchFamily="34" charset="0"/>
              </a:rPr>
              <a:t>See pages 2</a:t>
            </a:r>
            <a:r>
              <a:rPr lang="en-US" sz="1600" b="0" i="0">
                <a:solidFill>
                  <a:srgbClr val="252525"/>
                </a:solidFill>
                <a:effectLst/>
                <a:latin typeface="Arial" panose="020B0604020202020204" pitchFamily="34" charset="0"/>
                <a:cs typeface="Arial" panose="020B0604020202020204" pitchFamily="34" charset="0"/>
              </a:rPr>
              <a:t>–</a:t>
            </a:r>
            <a:r>
              <a:rPr lang="en-US" sz="1600">
                <a:solidFill>
                  <a:srgbClr val="000000"/>
                </a:solidFill>
                <a:latin typeface="Arial" panose="020B0604020202020204" pitchFamily="34" charset="0"/>
                <a:cs typeface="Arial" panose="020B0604020202020204" pitchFamily="34" charset="0"/>
              </a:rPr>
              <a:t>3 of the </a:t>
            </a:r>
            <a:r>
              <a:rPr lang="en-US" sz="1600">
                <a:solidFill>
                  <a:srgbClr val="000000"/>
                </a:solidFill>
                <a:latin typeface="Arial" panose="020B0604020202020204" pitchFamily="34" charset="0"/>
                <a:cs typeface="Arial" panose="020B0604020202020204" pitchFamily="34" charset="0"/>
                <a:hlinkClick r:id="rId3"/>
              </a:rPr>
              <a:t>Technology Guidelines for MCAS Computer-Based Testing</a:t>
            </a:r>
            <a:r>
              <a:rPr lang="en-US" sz="160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45788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a:cs typeface="Arial"/>
              </a:rPr>
              <a:t>Support for Linux, macOS, and Windows</a:t>
            </a:r>
            <a:endParaRPr lang="en-US" sz="4000">
              <a:solidFill>
                <a:srgbClr val="3647B6"/>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392FDFBB-532B-6A26-56E4-2B985D65BA77}"/>
              </a:ext>
            </a:extLst>
          </p:cNvPr>
          <p:cNvGraphicFramePr>
            <a:graphicFrameLocks noGrp="1"/>
          </p:cNvGraphicFramePr>
          <p:nvPr>
            <p:extLst>
              <p:ext uri="{D42A27DB-BD31-4B8C-83A1-F6EECF244321}">
                <p14:modId xmlns:p14="http://schemas.microsoft.com/office/powerpoint/2010/main" val="1226134907"/>
              </p:ext>
            </p:extLst>
          </p:nvPr>
        </p:nvGraphicFramePr>
        <p:xfrm>
          <a:off x="460275" y="968375"/>
          <a:ext cx="11369674" cy="4953000"/>
        </p:xfrm>
        <a:graphic>
          <a:graphicData uri="http://schemas.openxmlformats.org/drawingml/2006/table">
            <a:tbl>
              <a:tblPr firstRow="1" firstCol="1" bandRow="1">
                <a:tableStyleId>{00A15C55-8517-42AA-B614-E9B94910E393}</a:tableStyleId>
              </a:tblPr>
              <a:tblGrid>
                <a:gridCol w="1734357">
                  <a:extLst>
                    <a:ext uri="{9D8B030D-6E8A-4147-A177-3AD203B41FA5}">
                      <a16:colId xmlns:a16="http://schemas.microsoft.com/office/drawing/2014/main" val="2112748437"/>
                    </a:ext>
                  </a:extLst>
                </a:gridCol>
                <a:gridCol w="1805868">
                  <a:extLst>
                    <a:ext uri="{9D8B030D-6E8A-4147-A177-3AD203B41FA5}">
                      <a16:colId xmlns:a16="http://schemas.microsoft.com/office/drawing/2014/main" val="2795360532"/>
                    </a:ext>
                  </a:extLst>
                </a:gridCol>
                <a:gridCol w="2317173">
                  <a:extLst>
                    <a:ext uri="{9D8B030D-6E8A-4147-A177-3AD203B41FA5}">
                      <a16:colId xmlns:a16="http://schemas.microsoft.com/office/drawing/2014/main" val="2001845405"/>
                    </a:ext>
                  </a:extLst>
                </a:gridCol>
                <a:gridCol w="1947208">
                  <a:extLst>
                    <a:ext uri="{9D8B030D-6E8A-4147-A177-3AD203B41FA5}">
                      <a16:colId xmlns:a16="http://schemas.microsoft.com/office/drawing/2014/main" val="365695646"/>
                    </a:ext>
                  </a:extLst>
                </a:gridCol>
                <a:gridCol w="3565068">
                  <a:extLst>
                    <a:ext uri="{9D8B030D-6E8A-4147-A177-3AD203B41FA5}">
                      <a16:colId xmlns:a16="http://schemas.microsoft.com/office/drawing/2014/main" val="3386364844"/>
                    </a:ext>
                  </a:extLst>
                </a:gridCol>
              </a:tblGrid>
              <a:tr h="274320">
                <a:tc>
                  <a:txBody>
                    <a:bodyPr/>
                    <a:lstStyle/>
                    <a:p>
                      <a:pPr marL="0" marR="0">
                        <a:spcBef>
                          <a:spcPts val="300"/>
                        </a:spcBef>
                        <a:spcAft>
                          <a:spcPts val="300"/>
                        </a:spcAft>
                      </a:pPr>
                      <a:r>
                        <a:rPr lang="en-US" sz="2000" b="1">
                          <a:solidFill>
                            <a:schemeClr val="bg1"/>
                          </a:solidFill>
                          <a:effectLst/>
                          <a:latin typeface="Arial" panose="020B0604020202020204" pitchFamily="34" charset="0"/>
                          <a:cs typeface="Arial" panose="020B0604020202020204" pitchFamily="34" charset="0"/>
                        </a:rPr>
                        <a:t>Operating System</a:t>
                      </a:r>
                      <a:endParaRPr lang="en-US" sz="1400" b="1">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b="1">
                          <a:solidFill>
                            <a:schemeClr val="bg1"/>
                          </a:solidFill>
                          <a:effectLst/>
                          <a:latin typeface="Arial" panose="020B0604020202020204" pitchFamily="34" charset="0"/>
                          <a:cs typeface="Arial" panose="020B0604020202020204" pitchFamily="34" charset="0"/>
                        </a:rPr>
                        <a:t>Version</a:t>
                      </a:r>
                      <a:endParaRPr lang="en-US" sz="140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b="1">
                          <a:solidFill>
                            <a:schemeClr val="bg1"/>
                          </a:solidFill>
                          <a:effectLst/>
                          <a:latin typeface="Arial" panose="020B0604020202020204" pitchFamily="34" charset="0"/>
                          <a:cs typeface="Arial" panose="020B0604020202020204" pitchFamily="34" charset="0"/>
                        </a:rPr>
                        <a:t>Version Release Date</a:t>
                      </a:r>
                      <a:endParaRPr lang="en-US" sz="140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b="1">
                          <a:solidFill>
                            <a:schemeClr val="bg1"/>
                          </a:solidFill>
                          <a:effectLst/>
                          <a:latin typeface="Arial" panose="020B0604020202020204" pitchFamily="34" charset="0"/>
                          <a:cs typeface="Arial" panose="020B0604020202020204" pitchFamily="34" charset="0"/>
                        </a:rPr>
                        <a:t>End of Support Date</a:t>
                      </a:r>
                      <a:endParaRPr lang="en-US" sz="140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b="1">
                          <a:solidFill>
                            <a:schemeClr val="bg1"/>
                          </a:solidFill>
                          <a:effectLst/>
                          <a:latin typeface="Arial" panose="020B0604020202020204" pitchFamily="34" charset="0"/>
                          <a:cs typeface="Arial" panose="020B0604020202020204" pitchFamily="34" charset="0"/>
                        </a:rPr>
                        <a:t>eMetric Support Policy</a:t>
                      </a:r>
                      <a:endParaRPr lang="en-US" sz="140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446455920"/>
                  </a:ext>
                </a:extLst>
              </a:tr>
              <a:tr h="274320">
                <a:tc>
                  <a:txBody>
                    <a:bodyPr/>
                    <a:lstStyle/>
                    <a:p>
                      <a:pPr marL="0" marR="0">
                        <a:spcBef>
                          <a:spcPts val="300"/>
                        </a:spcBef>
                        <a:spcAft>
                          <a:spcPts val="300"/>
                        </a:spcAft>
                      </a:pPr>
                      <a:r>
                        <a:rPr lang="en-US" sz="2000">
                          <a:effectLst/>
                          <a:latin typeface="Arial" panose="020B0604020202020204" pitchFamily="34" charset="0"/>
                          <a:cs typeface="Arial" panose="020B0604020202020204" pitchFamily="34" charset="0"/>
                        </a:rPr>
                        <a:t>Linux®,</a:t>
                      </a:r>
                      <a:endParaRPr lang="en-US" sz="1400">
                        <a:effectLst/>
                        <a:latin typeface="Arial" panose="020B0604020202020204" pitchFamily="34" charset="0"/>
                        <a:cs typeface="Arial" panose="020B0604020202020204" pitchFamily="34" charset="0"/>
                      </a:endParaRPr>
                    </a:p>
                    <a:p>
                      <a:pPr marL="0" marR="0">
                        <a:spcBef>
                          <a:spcPts val="300"/>
                        </a:spcBef>
                        <a:spcAft>
                          <a:spcPts val="300"/>
                        </a:spcAft>
                      </a:pPr>
                      <a:r>
                        <a:rPr lang="en-US" sz="2000">
                          <a:effectLst/>
                          <a:latin typeface="Arial" panose="020B0604020202020204" pitchFamily="34" charset="0"/>
                          <a:cs typeface="Arial" panose="020B0604020202020204" pitchFamily="34" charset="0"/>
                        </a:rPr>
                        <a:t>Fedora™</a:t>
                      </a:r>
                      <a:endParaRPr lang="en-US" sz="1400" b="1">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a:solidFill>
                            <a:srgbClr val="000000"/>
                          </a:solidFill>
                          <a:effectLst/>
                          <a:latin typeface="Arial" panose="020B0604020202020204" pitchFamily="34" charset="0"/>
                          <a:cs typeface="Arial" panose="020B0604020202020204" pitchFamily="34" charset="0"/>
                        </a:rPr>
                        <a:t>40</a:t>
                      </a:r>
                      <a:endPar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April 2024</a:t>
                      </a:r>
                      <a:endPar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a:solidFill>
                            <a:srgbClr val="000000"/>
                          </a:solidFill>
                          <a:effectLst/>
                          <a:latin typeface="Arial" panose="020B0604020202020204" pitchFamily="34" charset="0"/>
                          <a:cs typeface="Arial" panose="020B0604020202020204" pitchFamily="34" charset="0"/>
                        </a:rPr>
                        <a:t>End of 2024</a:t>
                      </a:r>
                      <a:r>
                        <a:rPr lang="en-US" sz="2000" kern="1200">
                          <a:solidFill>
                            <a:srgbClr val="000000"/>
                          </a:solidFill>
                          <a:effectLst/>
                          <a:latin typeface="Arial" panose="020B0604020202020204" pitchFamily="34" charset="0"/>
                          <a:ea typeface="+mn-ea"/>
                          <a:cs typeface="Arial" panose="020B0604020202020204" pitchFamily="34" charset="0"/>
                        </a:rPr>
                        <a:t>–</a:t>
                      </a:r>
                      <a:r>
                        <a:rPr lang="en-US" sz="2000">
                          <a:solidFill>
                            <a:srgbClr val="000000"/>
                          </a:solidFill>
                          <a:effectLst/>
                          <a:latin typeface="Arial" panose="020B0604020202020204" pitchFamily="34" charset="0"/>
                          <a:cs typeface="Arial" panose="020B0604020202020204" pitchFamily="34" charset="0"/>
                        </a:rPr>
                        <a:t>25 school year</a:t>
                      </a:r>
                      <a:endPar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err="1">
                          <a:solidFill>
                            <a:srgbClr val="000000"/>
                          </a:solidFill>
                          <a:effectLst/>
                          <a:latin typeface="Arial" panose="020B0604020202020204" pitchFamily="34" charset="0"/>
                          <a:cs typeface="Arial" panose="020B0604020202020204" pitchFamily="34" charset="0"/>
                        </a:rPr>
                        <a:t>eMetric</a:t>
                      </a:r>
                      <a:r>
                        <a:rPr lang="en-US" sz="2000">
                          <a:solidFill>
                            <a:srgbClr val="000000"/>
                          </a:solidFill>
                          <a:effectLst/>
                          <a:latin typeface="Arial" panose="020B0604020202020204" pitchFamily="34" charset="0"/>
                          <a:cs typeface="Arial" panose="020B0604020202020204" pitchFamily="34" charset="0"/>
                        </a:rPr>
                        <a:t> supports the latest version of Fedora.</a:t>
                      </a:r>
                      <a:endPar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01149765"/>
                  </a:ext>
                </a:extLst>
              </a:tr>
              <a:tr h="274320">
                <a:tc rowSpan="3">
                  <a:txBody>
                    <a:bodyPr/>
                    <a:lstStyle/>
                    <a:p>
                      <a:pPr marL="0" marR="0">
                        <a:spcBef>
                          <a:spcPts val="300"/>
                        </a:spcBef>
                        <a:spcAft>
                          <a:spcPts val="300"/>
                        </a:spcAft>
                      </a:pPr>
                      <a:r>
                        <a:rPr lang="en-US" sz="2000">
                          <a:effectLst/>
                          <a:latin typeface="Arial" panose="020B0604020202020204" pitchFamily="34" charset="0"/>
                          <a:cs typeface="Arial" panose="020B0604020202020204" pitchFamily="34" charset="0"/>
                        </a:rPr>
                        <a:t>macOS</a:t>
                      </a:r>
                      <a:r>
                        <a:rPr lang="en-US" sz="1200">
                          <a:effectLst/>
                          <a:latin typeface="Arial" panose="020B0604020202020204" pitchFamily="34" charset="0"/>
                          <a:cs typeface="Arial" panose="020B0604020202020204" pitchFamily="34" charset="0"/>
                        </a:rPr>
                        <a:t> </a:t>
                      </a:r>
                      <a:r>
                        <a:rPr lang="en-US" sz="2000">
                          <a:effectLst/>
                          <a:latin typeface="Arial" panose="020B0604020202020204" pitchFamily="34" charset="0"/>
                          <a:cs typeface="Arial" panose="020B0604020202020204" pitchFamily="34" charset="0"/>
                        </a:rPr>
                        <a:t>®</a:t>
                      </a:r>
                      <a:endParaRPr lang="en-US" sz="1400" b="1">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a:solidFill>
                            <a:srgbClr val="000000"/>
                          </a:solidFill>
                          <a:effectLst/>
                          <a:latin typeface="Arial" panose="020B0604020202020204" pitchFamily="34" charset="0"/>
                          <a:cs typeface="Arial" panose="020B0604020202020204" pitchFamily="34" charset="0"/>
                        </a:rPr>
                        <a:t>13.x</a:t>
                      </a:r>
                      <a:endPar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a:solidFill>
                            <a:srgbClr val="000000"/>
                          </a:solidFill>
                          <a:effectLst/>
                          <a:latin typeface="Arial" panose="020B0604020202020204" pitchFamily="34" charset="0"/>
                          <a:cs typeface="Arial" panose="020B0604020202020204" pitchFamily="34" charset="0"/>
                        </a:rPr>
                        <a:t>January 2023</a:t>
                      </a:r>
                      <a:endPar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a:solidFill>
                            <a:srgbClr val="000000"/>
                          </a:solidFill>
                          <a:effectLst/>
                          <a:latin typeface="Arial" panose="020B0604020202020204" pitchFamily="34" charset="0"/>
                          <a:cs typeface="Arial" panose="020B0604020202020204" pitchFamily="34" charset="0"/>
                        </a:rPr>
                        <a:t>End of 2024</a:t>
                      </a:r>
                      <a:r>
                        <a:rPr lang="en-US" sz="2000" kern="1200">
                          <a:solidFill>
                            <a:srgbClr val="000000"/>
                          </a:solidFill>
                          <a:effectLst/>
                          <a:latin typeface="Arial" panose="020B0604020202020204" pitchFamily="34" charset="0"/>
                          <a:ea typeface="+mn-ea"/>
                          <a:cs typeface="Arial" panose="020B0604020202020204" pitchFamily="34" charset="0"/>
                        </a:rPr>
                        <a:t>–</a:t>
                      </a:r>
                      <a:r>
                        <a:rPr lang="en-US" sz="2000">
                          <a:solidFill>
                            <a:srgbClr val="000000"/>
                          </a:solidFill>
                          <a:effectLst/>
                          <a:latin typeface="Arial" panose="020B0604020202020204" pitchFamily="34" charset="0"/>
                          <a:cs typeface="Arial" panose="020B0604020202020204" pitchFamily="34" charset="0"/>
                        </a:rPr>
                        <a:t>25 school year</a:t>
                      </a:r>
                      <a:endPar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rowSpan="3">
                  <a:txBody>
                    <a:bodyPr/>
                    <a:lstStyle/>
                    <a:p>
                      <a:pPr marL="0" marR="0">
                        <a:spcBef>
                          <a:spcPts val="300"/>
                        </a:spcBef>
                        <a:spcAft>
                          <a:spcPts val="300"/>
                        </a:spcAft>
                      </a:pPr>
                      <a:r>
                        <a:rPr lang="en-US" sz="2000" err="1">
                          <a:solidFill>
                            <a:srgbClr val="000000"/>
                          </a:solidFill>
                          <a:effectLst/>
                          <a:latin typeface="Arial" panose="020B0604020202020204" pitchFamily="34" charset="0"/>
                          <a:cs typeface="Arial" panose="020B0604020202020204" pitchFamily="34" charset="0"/>
                        </a:rPr>
                        <a:t>eMetric</a:t>
                      </a:r>
                      <a:r>
                        <a:rPr lang="en-US" sz="2000">
                          <a:solidFill>
                            <a:srgbClr val="000000"/>
                          </a:solidFill>
                          <a:effectLst/>
                          <a:latin typeface="Arial" panose="020B0604020202020204" pitchFamily="34" charset="0"/>
                          <a:cs typeface="Arial" panose="020B0604020202020204" pitchFamily="34" charset="0"/>
                        </a:rPr>
                        <a:t> supports the latest three major versions that are supported by Apple. The latest subversion will be specified in the table below after being fully tested.</a:t>
                      </a:r>
                      <a:endPar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24390226"/>
                  </a:ext>
                </a:extLst>
              </a:tr>
              <a:tr h="274320">
                <a:tc vMerge="1">
                  <a:txBody>
                    <a:bodyPr/>
                    <a:lstStyle/>
                    <a:p>
                      <a:endParaRPr lang="en-US"/>
                    </a:p>
                  </a:txBody>
                  <a:tcPr/>
                </a:tc>
                <a:tc>
                  <a:txBody>
                    <a:bodyPr/>
                    <a:lstStyle/>
                    <a:p>
                      <a:pPr marL="0" marR="0">
                        <a:spcBef>
                          <a:spcPts val="300"/>
                        </a:spcBef>
                        <a:spcAft>
                          <a:spcPts val="300"/>
                        </a:spcAft>
                      </a:pPr>
                      <a:r>
                        <a:rPr lang="en-US" sz="2000">
                          <a:solidFill>
                            <a:srgbClr val="000000"/>
                          </a:solidFill>
                          <a:effectLst/>
                          <a:latin typeface="Arial" panose="020B0604020202020204" pitchFamily="34" charset="0"/>
                          <a:cs typeface="Arial" panose="020B0604020202020204" pitchFamily="34" charset="0"/>
                        </a:rPr>
                        <a:t>14.x</a:t>
                      </a:r>
                      <a:endPar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a:solidFill>
                            <a:srgbClr val="000000"/>
                          </a:solidFill>
                          <a:effectLst/>
                          <a:latin typeface="Arial" panose="020B0604020202020204" pitchFamily="34" charset="0"/>
                          <a:cs typeface="Arial" panose="020B0604020202020204" pitchFamily="34" charset="0"/>
                        </a:rPr>
                        <a:t>September 2023</a:t>
                      </a:r>
                      <a:endPar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a:solidFill>
                            <a:srgbClr val="000000"/>
                          </a:solidFill>
                          <a:effectLst/>
                          <a:latin typeface="Arial" panose="020B0604020202020204" pitchFamily="34" charset="0"/>
                          <a:cs typeface="Arial" panose="020B0604020202020204" pitchFamily="34" charset="0"/>
                        </a:rPr>
                        <a:t>End of 2025</a:t>
                      </a:r>
                      <a:r>
                        <a:rPr lang="en-US" sz="2000" kern="1200">
                          <a:solidFill>
                            <a:srgbClr val="000000"/>
                          </a:solidFill>
                          <a:effectLst/>
                          <a:latin typeface="Arial" panose="020B0604020202020204" pitchFamily="34" charset="0"/>
                          <a:ea typeface="+mn-ea"/>
                          <a:cs typeface="Arial" panose="020B0604020202020204" pitchFamily="34" charset="0"/>
                        </a:rPr>
                        <a:t>–</a:t>
                      </a:r>
                      <a:r>
                        <a:rPr lang="en-US" sz="2000">
                          <a:solidFill>
                            <a:srgbClr val="000000"/>
                          </a:solidFill>
                          <a:effectLst/>
                          <a:latin typeface="Arial" panose="020B0604020202020204" pitchFamily="34" charset="0"/>
                          <a:cs typeface="Arial" panose="020B0604020202020204" pitchFamily="34" charset="0"/>
                        </a:rPr>
                        <a:t>26 school year</a:t>
                      </a:r>
                      <a:endPar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1517591700"/>
                  </a:ext>
                </a:extLst>
              </a:tr>
              <a:tr h="274320">
                <a:tc vMerge="1">
                  <a:txBody>
                    <a:bodyPr/>
                    <a:lstStyle/>
                    <a:p>
                      <a:endParaRPr lang="en-US"/>
                    </a:p>
                  </a:txBody>
                  <a:tcPr/>
                </a:tc>
                <a:tc>
                  <a:txBody>
                    <a:bodyPr/>
                    <a:lstStyle/>
                    <a:p>
                      <a:pPr marL="0" marR="0">
                        <a:spcBef>
                          <a:spcPts val="300"/>
                        </a:spcBef>
                        <a:spcAft>
                          <a:spcPts val="300"/>
                        </a:spcAft>
                      </a:pPr>
                      <a:r>
                        <a:rPr lang="en-US" sz="2000">
                          <a:solidFill>
                            <a:srgbClr val="000000"/>
                          </a:solidFill>
                          <a:effectLst/>
                          <a:latin typeface="Arial" panose="020B0604020202020204" pitchFamily="34" charset="0"/>
                          <a:cs typeface="Arial" panose="020B0604020202020204" pitchFamily="34" charset="0"/>
                        </a:rPr>
                        <a:t>15.x</a:t>
                      </a:r>
                      <a:endPar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a:solidFill>
                            <a:srgbClr val="000000"/>
                          </a:solidFill>
                          <a:effectLst/>
                          <a:latin typeface="Arial" panose="020B0604020202020204" pitchFamily="34" charset="0"/>
                          <a:cs typeface="Arial" panose="020B0604020202020204" pitchFamily="34" charset="0"/>
                        </a:rPr>
                        <a:t>Expected fall 2024</a:t>
                      </a:r>
                      <a:endPar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a:solidFill>
                            <a:srgbClr val="000000"/>
                          </a:solidFill>
                          <a:effectLst/>
                          <a:latin typeface="Arial" panose="020B0604020202020204" pitchFamily="34" charset="0"/>
                          <a:cs typeface="Arial" panose="020B0604020202020204" pitchFamily="34" charset="0"/>
                        </a:rPr>
                        <a:t>End of 2026</a:t>
                      </a:r>
                      <a:r>
                        <a:rPr lang="en-US" sz="2000" kern="1200">
                          <a:solidFill>
                            <a:srgbClr val="000000"/>
                          </a:solidFill>
                          <a:effectLst/>
                          <a:latin typeface="Arial" panose="020B0604020202020204" pitchFamily="34" charset="0"/>
                          <a:ea typeface="+mn-ea"/>
                          <a:cs typeface="Arial" panose="020B0604020202020204" pitchFamily="34" charset="0"/>
                        </a:rPr>
                        <a:t>–</a:t>
                      </a:r>
                      <a:r>
                        <a:rPr lang="en-US" sz="2000">
                          <a:solidFill>
                            <a:srgbClr val="000000"/>
                          </a:solidFill>
                          <a:effectLst/>
                          <a:latin typeface="Arial" panose="020B0604020202020204" pitchFamily="34" charset="0"/>
                          <a:cs typeface="Arial" panose="020B0604020202020204" pitchFamily="34" charset="0"/>
                        </a:rPr>
                        <a:t>27 school year</a:t>
                      </a:r>
                      <a:endPar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2924560114"/>
                  </a:ext>
                </a:extLst>
              </a:tr>
              <a:tr h="274320">
                <a:tc rowSpan="2">
                  <a:txBody>
                    <a:bodyPr/>
                    <a:lstStyle/>
                    <a:p>
                      <a:pPr marL="0" marR="0">
                        <a:spcBef>
                          <a:spcPts val="300"/>
                        </a:spcBef>
                        <a:spcAft>
                          <a:spcPts val="300"/>
                        </a:spcAft>
                      </a:pPr>
                      <a:r>
                        <a:rPr lang="en-US" sz="2000" dirty="0">
                          <a:effectLst/>
                          <a:latin typeface="Arial" panose="020B0604020202020204" pitchFamily="34" charset="0"/>
                          <a:cs typeface="Arial" panose="020B0604020202020204" pitchFamily="34" charset="0"/>
                        </a:rPr>
                        <a:t>Windows®</a:t>
                      </a:r>
                      <a:endParaRPr lang="en-US" sz="1400" b="1"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10 </a:t>
                      </a:r>
                      <a:endParaRPr lang="en-US" sz="1400" dirty="0">
                        <a:solidFill>
                          <a:srgbClr val="000000"/>
                        </a:solidFill>
                        <a:effectLst/>
                        <a:latin typeface="Arial" panose="020B0604020202020204" pitchFamily="34" charset="0"/>
                        <a:cs typeface="Arial" panose="020B0604020202020204" pitchFamily="34" charset="0"/>
                      </a:endParaRPr>
                    </a:p>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(21H2, 22H2) </a:t>
                      </a:r>
                      <a:endPar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a:solidFill>
                            <a:srgbClr val="000000"/>
                          </a:solidFill>
                          <a:effectLst/>
                          <a:latin typeface="Arial" panose="020B0604020202020204" pitchFamily="34" charset="0"/>
                          <a:cs typeface="Arial" panose="020B0604020202020204" pitchFamily="34" charset="0"/>
                        </a:rPr>
                        <a:t>July 2015</a:t>
                      </a:r>
                      <a:endPar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a:solidFill>
                            <a:srgbClr val="000000"/>
                          </a:solidFill>
                          <a:effectLst/>
                          <a:latin typeface="Arial" panose="020B0604020202020204" pitchFamily="34" charset="0"/>
                          <a:cs typeface="Arial" panose="020B0604020202020204" pitchFamily="34" charset="0"/>
                        </a:rPr>
                        <a:t>October 2025</a:t>
                      </a:r>
                      <a:endPar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rowSpan="2">
                  <a:txBody>
                    <a:bodyPr/>
                    <a:lstStyle/>
                    <a:p>
                      <a:pPr marL="0" marR="0">
                        <a:spcBef>
                          <a:spcPts val="300"/>
                        </a:spcBef>
                        <a:spcAft>
                          <a:spcPts val="300"/>
                        </a:spcAft>
                      </a:pPr>
                      <a:r>
                        <a:rPr lang="en-US" sz="2000" dirty="0" err="1">
                          <a:solidFill>
                            <a:srgbClr val="000000"/>
                          </a:solidFill>
                          <a:effectLst/>
                          <a:latin typeface="Arial" panose="020B0604020202020204" pitchFamily="34" charset="0"/>
                          <a:cs typeface="Arial" panose="020B0604020202020204" pitchFamily="34" charset="0"/>
                        </a:rPr>
                        <a:t>eMetric</a:t>
                      </a:r>
                      <a:r>
                        <a:rPr lang="en-US" sz="2000" dirty="0">
                          <a:solidFill>
                            <a:srgbClr val="000000"/>
                          </a:solidFill>
                          <a:effectLst/>
                          <a:latin typeface="Arial" panose="020B0604020202020204" pitchFamily="34" charset="0"/>
                          <a:cs typeface="Arial" panose="020B0604020202020204" pitchFamily="34" charset="0"/>
                        </a:rPr>
                        <a:t> supports major versions of Windows that are supported by Microsoft. The latest supported minor versions of Windows are supported. </a:t>
                      </a:r>
                      <a:endPar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4239621"/>
                  </a:ext>
                </a:extLst>
              </a:tr>
              <a:tr h="274320">
                <a:tc vMerge="1">
                  <a:txBody>
                    <a:bodyPr/>
                    <a:lstStyle/>
                    <a:p>
                      <a:pPr marL="0" marR="0">
                        <a:spcBef>
                          <a:spcPts val="300"/>
                        </a:spcBef>
                        <a:spcAft>
                          <a:spcPts val="300"/>
                        </a:spcAft>
                      </a:pPr>
                      <a:endParaRPr lang="en-US" sz="1400" b="1"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11</a:t>
                      </a:r>
                    </a:p>
                    <a:p>
                      <a:pPr marL="0" marR="0">
                        <a:spcBef>
                          <a:spcPts val="300"/>
                        </a:spcBef>
                        <a:spcAft>
                          <a:spcPts val="300"/>
                        </a:spcAft>
                      </a:pP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(22H2, 23H2)</a:t>
                      </a: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October 2021</a:t>
                      </a: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October 2031</a:t>
                      </a:r>
                    </a:p>
                  </a:txBody>
                  <a:tcPr marL="68580" marR="68580" marT="0" marB="0" anchor="ctr"/>
                </a:tc>
                <a:tc vMerge="1">
                  <a:txBody>
                    <a:bodyPr/>
                    <a:lstStyle/>
                    <a:p>
                      <a:pPr marL="0" marR="0">
                        <a:spcBef>
                          <a:spcPts val="300"/>
                        </a:spcBef>
                        <a:spcAft>
                          <a:spcPts val="300"/>
                        </a:spcAft>
                      </a:pPr>
                      <a:endPar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45445741"/>
                  </a:ext>
                </a:extLst>
              </a:tr>
            </a:tbl>
          </a:graphicData>
        </a:graphic>
      </p:graphicFrame>
      <p:sp>
        <p:nvSpPr>
          <p:cNvPr id="3" name="TextBox 2">
            <a:extLst>
              <a:ext uri="{FF2B5EF4-FFF2-40B4-BE49-F238E27FC236}">
                <a16:creationId xmlns:a16="http://schemas.microsoft.com/office/drawing/2014/main" id="{30775DFA-45AD-4AE8-422C-A6837AC3C913}"/>
              </a:ext>
            </a:extLst>
          </p:cNvPr>
          <p:cNvSpPr txBox="1"/>
          <p:nvPr/>
        </p:nvSpPr>
        <p:spPr>
          <a:xfrm>
            <a:off x="3134228" y="6164511"/>
            <a:ext cx="7506293" cy="338554"/>
          </a:xfrm>
          <a:prstGeom prst="rect">
            <a:avLst/>
          </a:prstGeom>
          <a:noFill/>
        </p:spPr>
        <p:txBody>
          <a:bodyPr wrap="square" rtlCol="0">
            <a:spAutoFit/>
          </a:bodyPr>
          <a:lstStyle/>
          <a:p>
            <a:r>
              <a:rPr lang="en-US" sz="1600">
                <a:solidFill>
                  <a:srgbClr val="000000"/>
                </a:solidFill>
                <a:latin typeface="Arial" panose="020B0604020202020204" pitchFamily="34" charset="0"/>
                <a:cs typeface="Arial" panose="020B0604020202020204" pitchFamily="34" charset="0"/>
              </a:rPr>
              <a:t>See pages 2</a:t>
            </a:r>
            <a:r>
              <a:rPr lang="en-US" sz="1600" b="0" i="0">
                <a:solidFill>
                  <a:srgbClr val="252525"/>
                </a:solidFill>
                <a:effectLst/>
                <a:latin typeface="Arial" panose="020B0604020202020204" pitchFamily="34" charset="0"/>
                <a:cs typeface="Arial" panose="020B0604020202020204" pitchFamily="34" charset="0"/>
              </a:rPr>
              <a:t>–</a:t>
            </a:r>
            <a:r>
              <a:rPr lang="en-US" sz="1600">
                <a:solidFill>
                  <a:srgbClr val="000000"/>
                </a:solidFill>
                <a:latin typeface="Arial" panose="020B0604020202020204" pitchFamily="34" charset="0"/>
                <a:cs typeface="Arial" panose="020B0604020202020204" pitchFamily="34" charset="0"/>
              </a:rPr>
              <a:t>3 of the </a:t>
            </a:r>
            <a:r>
              <a:rPr lang="en-US" sz="1600">
                <a:solidFill>
                  <a:srgbClr val="000000"/>
                </a:solidFill>
                <a:latin typeface="Arial" panose="020B0604020202020204" pitchFamily="34" charset="0"/>
                <a:cs typeface="Arial" panose="020B0604020202020204" pitchFamily="34" charset="0"/>
                <a:hlinkClick r:id="rId3"/>
              </a:rPr>
              <a:t>Technology Guidelines for MCAS Computer-Based Testing</a:t>
            </a:r>
            <a:r>
              <a:rPr lang="en-US" sz="160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74449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a:cs typeface="Arial"/>
              </a:rPr>
              <a:t>Network Requirements and Guidelines</a:t>
            </a:r>
            <a:endParaRPr lang="en-US" sz="4000" dirty="0">
              <a:solidFill>
                <a:srgbClr val="3647B6"/>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F2A3B78-FFAA-2A04-11C3-E229C208434A}"/>
              </a:ext>
            </a:extLst>
          </p:cNvPr>
          <p:cNvSpPr txBox="1"/>
          <p:nvPr/>
        </p:nvSpPr>
        <p:spPr>
          <a:xfrm>
            <a:off x="635266" y="1249434"/>
            <a:ext cx="10372035" cy="5447645"/>
          </a:xfrm>
          <a:prstGeom prst="rect">
            <a:avLst/>
          </a:prstGeom>
          <a:noFill/>
        </p:spPr>
        <p:txBody>
          <a:bodyPr wrap="square" rtlCol="0">
            <a:spAutoFit/>
          </a:bodyPr>
          <a:lstStyle/>
          <a:p>
            <a:pPr marL="0" marR="0">
              <a:spcBef>
                <a:spcPts val="0"/>
              </a:spcBef>
              <a:spcAft>
                <a:spcPts val="0"/>
              </a:spcAft>
            </a:pPr>
            <a:r>
              <a:rPr lang="en-US" sz="2400" b="1" dirty="0">
                <a:solidFill>
                  <a:srgbClr val="101D35"/>
                </a:solidFill>
                <a:effectLst/>
                <a:latin typeface="Arial" panose="020B0604020202020204" pitchFamily="34" charset="0"/>
                <a:ea typeface="Aptos" panose="020B0004020202020204" pitchFamily="34" charset="0"/>
                <a:cs typeface="Arial" panose="020B0604020202020204" pitchFamily="34" charset="0"/>
              </a:rPr>
              <a:t>Firewalls</a:t>
            </a:r>
          </a:p>
          <a:p>
            <a:pPr marL="342900" marR="0" indent="-342900">
              <a:spcBef>
                <a:spcPts val="0"/>
              </a:spcBef>
              <a:spcAft>
                <a:spcPts val="0"/>
              </a:spcAft>
              <a:buFont typeface="Arial" panose="020B0604020202020204" pitchFamily="34" charset="0"/>
              <a:buChar char="•"/>
            </a:pPr>
            <a:r>
              <a:rPr lang="en-US" sz="2000" dirty="0">
                <a:solidFill>
                  <a:srgbClr val="101D35"/>
                </a:solidFill>
                <a:effectLst/>
                <a:latin typeface="Arial" panose="020B0604020202020204" pitchFamily="34" charset="0"/>
                <a:ea typeface="Aptos" panose="020B0004020202020204" pitchFamily="34" charset="0"/>
                <a:cs typeface="Arial" panose="020B0604020202020204" pitchFamily="34" charset="0"/>
              </a:rPr>
              <a:t>Allow traffic through ports 80 and 443</a:t>
            </a:r>
          </a:p>
          <a:p>
            <a:pPr marL="0" marR="0">
              <a:spcBef>
                <a:spcPts val="0"/>
              </a:spcBef>
              <a:spcAft>
                <a:spcPts val="0"/>
              </a:spcAft>
            </a:pPr>
            <a:endParaRPr lang="en-US" sz="1600" b="1" dirty="0">
              <a:solidFill>
                <a:srgbClr val="101D35"/>
              </a:solidFill>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2400" b="1" dirty="0">
                <a:solidFill>
                  <a:srgbClr val="101D35"/>
                </a:solidFill>
                <a:latin typeface="Arial" panose="020B0604020202020204" pitchFamily="34" charset="0"/>
                <a:cs typeface="Arial" panose="020B0604020202020204" pitchFamily="34" charset="0"/>
              </a:rPr>
              <a:t>Proxy and Content Filter Servers</a:t>
            </a:r>
          </a:p>
          <a:p>
            <a:pPr marL="342900" indent="-342900">
              <a:buFont typeface="Arial" panose="020B0604020202020204" pitchFamily="34" charset="0"/>
              <a:buChar char="•"/>
            </a:pPr>
            <a:r>
              <a:rPr lang="en-US" sz="2000" dirty="0">
                <a:solidFill>
                  <a:srgbClr val="101D35"/>
                </a:solidFill>
                <a:effectLst/>
                <a:latin typeface="Arial" panose="020B0604020202020204" pitchFamily="34" charset="0"/>
                <a:ea typeface="Aptos" panose="020B0004020202020204" pitchFamily="34" charset="0"/>
                <a:cs typeface="Arial" panose="020B0604020202020204" pitchFamily="34" charset="0"/>
              </a:rPr>
              <a:t>List of URLs to allow on ports 80 and 443 available on page 2 of the </a:t>
            </a:r>
            <a:r>
              <a:rPr lang="en-US" sz="2000" i="1" dirty="0">
                <a:solidFill>
                  <a:srgbClr val="101D35"/>
                </a:solidFill>
                <a:effectLst/>
                <a:latin typeface="Arial" panose="020B0604020202020204" pitchFamily="34" charset="0"/>
                <a:ea typeface="Aptos" panose="020B0004020202020204" pitchFamily="34" charset="0"/>
                <a:cs typeface="Arial" panose="020B0604020202020204" pitchFamily="34" charset="0"/>
              </a:rPr>
              <a:t>Guide to Installing the MCAS Student Kiosk and Conducting Site Readiness</a:t>
            </a:r>
            <a:r>
              <a:rPr lang="en-US" sz="2000" i="1" dirty="0">
                <a:solidFill>
                  <a:srgbClr val="101D35"/>
                </a:solidFill>
                <a:latin typeface="Arial" panose="020B0604020202020204" pitchFamily="34" charset="0"/>
                <a:ea typeface="Aptos" panose="020B0004020202020204" pitchFamily="34" charset="0"/>
                <a:cs typeface="Arial" panose="020B0604020202020204" pitchFamily="34" charset="0"/>
              </a:rPr>
              <a:t>. </a:t>
            </a:r>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https://mcas.onlinehelp.cognia.org/technology-setup/</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600" b="1" dirty="0">
              <a:solidFill>
                <a:srgbClr val="101D35"/>
              </a:solidFill>
              <a:latin typeface="Arial" panose="020B0604020202020204" pitchFamily="34" charset="0"/>
              <a:ea typeface="Aptos" panose="020B0004020202020204" pitchFamily="34" charset="0"/>
              <a:cs typeface="Arial" panose="020B0604020202020204" pitchFamily="34" charset="0"/>
            </a:endParaRPr>
          </a:p>
          <a:p>
            <a:r>
              <a:rPr lang="en-US" sz="2400" b="1" dirty="0">
                <a:solidFill>
                  <a:srgbClr val="101D35"/>
                </a:solidFill>
                <a:latin typeface="Arial" panose="020B0604020202020204" pitchFamily="34" charset="0"/>
                <a:cs typeface="Arial" panose="020B0604020202020204" pitchFamily="34" charset="0"/>
              </a:rPr>
              <a:t>Sandboxing Applications </a:t>
            </a:r>
          </a:p>
          <a:p>
            <a:pPr marL="342900" marR="0" indent="-342900">
              <a:spcBef>
                <a:spcPts val="0"/>
              </a:spcBef>
              <a:spcAft>
                <a:spcPts val="0"/>
              </a:spcAft>
              <a:buFont typeface="Arial" panose="020B0604020202020204" pitchFamily="34" charset="0"/>
              <a:buChar char="•"/>
            </a:pPr>
            <a:r>
              <a:rPr lang="en-US" sz="2000" dirty="0">
                <a:solidFill>
                  <a:srgbClr val="101D35"/>
                </a:solidFill>
                <a:effectLst/>
                <a:latin typeface="Arial" panose="020B0604020202020204" pitchFamily="34" charset="0"/>
                <a:ea typeface="Aptos" panose="020B0004020202020204" pitchFamily="34" charset="0"/>
                <a:cs typeface="Arial" panose="020B0604020202020204" pitchFamily="34" charset="0"/>
              </a:rPr>
              <a:t>Choose network folder or local folder that is not touched by the sandboxing applications</a:t>
            </a:r>
          </a:p>
          <a:p>
            <a:pPr marL="342900" marR="0" indent="-342900">
              <a:spcBef>
                <a:spcPts val="0"/>
              </a:spcBef>
              <a:spcAft>
                <a:spcPts val="0"/>
              </a:spcAft>
              <a:buFont typeface="Arial" panose="020B0604020202020204" pitchFamily="34" charset="0"/>
              <a:buChar char="•"/>
            </a:pPr>
            <a:r>
              <a:rPr lang="en-US" sz="2000" dirty="0">
                <a:solidFill>
                  <a:srgbClr val="101D35"/>
                </a:solidFill>
                <a:effectLst/>
                <a:latin typeface="Arial" panose="020B0604020202020204" pitchFamily="34" charset="0"/>
                <a:ea typeface="Aptos" panose="020B0004020202020204" pitchFamily="34" charset="0"/>
                <a:cs typeface="Arial" panose="020B0604020202020204" pitchFamily="34" charset="0"/>
              </a:rPr>
              <a:t>Applicable for both stored response and kiosk installation folders</a:t>
            </a:r>
          </a:p>
          <a:p>
            <a:pPr marL="342900" indent="-342900">
              <a:buFont typeface="Arial" panose="020B0604020202020204" pitchFamily="34" charset="0"/>
              <a:buChar char="•"/>
            </a:pPr>
            <a:r>
              <a:rPr lang="en-US" sz="2000" dirty="0">
                <a:solidFill>
                  <a:srgbClr val="101D35"/>
                </a:solidFill>
                <a:latin typeface="Arial" panose="020B0604020202020204" pitchFamily="34" charset="0"/>
                <a:ea typeface="Aptos" panose="020B0004020202020204" pitchFamily="34" charset="0"/>
                <a:cs typeface="Arial" panose="020B0604020202020204" pitchFamily="34" charset="0"/>
              </a:rPr>
              <a:t>See pages 2</a:t>
            </a:r>
            <a:r>
              <a:rPr lang="en-US" sz="2000" b="0" i="0" dirty="0">
                <a:solidFill>
                  <a:srgbClr val="252525"/>
                </a:solidFill>
                <a:effectLst/>
                <a:latin typeface="Arial" panose="020B0604020202020204" pitchFamily="34" charset="0"/>
                <a:cs typeface="Arial" panose="020B0604020202020204" pitchFamily="34" charset="0"/>
              </a:rPr>
              <a:t>–</a:t>
            </a:r>
            <a:r>
              <a:rPr lang="en-US" sz="2000" dirty="0">
                <a:solidFill>
                  <a:srgbClr val="101D35"/>
                </a:solidFill>
                <a:latin typeface="Arial" panose="020B0604020202020204" pitchFamily="34" charset="0"/>
                <a:ea typeface="Aptos" panose="020B0004020202020204" pitchFamily="34" charset="0"/>
                <a:cs typeface="Arial" panose="020B0604020202020204" pitchFamily="34" charset="0"/>
              </a:rPr>
              <a:t>3 of the </a:t>
            </a:r>
            <a:r>
              <a:rPr lang="en-US" sz="2000" i="1" dirty="0">
                <a:solidFill>
                  <a:srgbClr val="101D35"/>
                </a:solidFill>
                <a:effectLst/>
                <a:latin typeface="Arial" panose="020B0604020202020204" pitchFamily="34" charset="0"/>
                <a:ea typeface="Aptos" panose="020B0004020202020204" pitchFamily="34" charset="0"/>
                <a:cs typeface="Arial" panose="020B0604020202020204" pitchFamily="34" charset="0"/>
              </a:rPr>
              <a:t>Guide to Installing the MCAS Student Kiosk and Conducting Site Readiness</a:t>
            </a:r>
            <a:r>
              <a:rPr lang="en-US" sz="2000" i="1" dirty="0">
                <a:solidFill>
                  <a:srgbClr val="101D35"/>
                </a:solidFill>
                <a:latin typeface="Arial" panose="020B0604020202020204" pitchFamily="34" charset="0"/>
                <a:ea typeface="Aptos" panose="020B0004020202020204" pitchFamily="34" charset="0"/>
                <a:cs typeface="Arial" panose="020B0604020202020204" pitchFamily="34" charset="0"/>
              </a:rPr>
              <a:t>.</a:t>
            </a:r>
            <a:endParaRPr lang="en-US" sz="2000" dirty="0">
              <a:solidFill>
                <a:srgbClr val="101D35"/>
              </a:solidFill>
              <a:effectLst/>
              <a:latin typeface="Arial" panose="020B0604020202020204" pitchFamily="34" charset="0"/>
              <a:ea typeface="Aptos" panose="020B0004020202020204" pitchFamily="34" charset="0"/>
              <a:cs typeface="Arial" panose="020B0604020202020204" pitchFamily="34" charset="0"/>
            </a:endParaRPr>
          </a:p>
          <a:p>
            <a:r>
              <a:rPr lang="en-US" sz="2000" dirty="0">
                <a:solidFill>
                  <a:srgbClr val="101D35"/>
                </a:solidFill>
                <a:effectLst/>
                <a:latin typeface="Arial" panose="020B0604020202020204" pitchFamily="34" charset="0"/>
                <a:ea typeface="Aptos" panose="020B0004020202020204" pitchFamily="34" charset="0"/>
                <a:cs typeface="Arial" panose="020B0604020202020204" pitchFamily="34" charset="0"/>
              </a:rPr>
              <a:t>     </a:t>
            </a:r>
            <a:r>
              <a:rPr lang="en-US"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https://mcas.onlinehelp.cognia.org/technology-setup/</a:t>
            </a:r>
            <a:endParaRPr lang="en-US" dirty="0">
              <a:effectLst/>
              <a:latin typeface="Aptos" panose="020B0004020202020204" pitchFamily="34" charset="0"/>
              <a:ea typeface="Aptos" panose="020B0004020202020204" pitchFamily="34" charset="0"/>
              <a:cs typeface="Aptos" panose="020B0004020202020204" pitchFamily="34" charset="0"/>
            </a:endParaRPr>
          </a:p>
          <a:p>
            <a:pPr marR="0">
              <a:spcBef>
                <a:spcPts val="0"/>
              </a:spcBef>
              <a:spcAft>
                <a:spcPts val="0"/>
              </a:spcAft>
            </a:pPr>
            <a:endParaRPr lang="en-US" sz="2400" b="1" dirty="0">
              <a:solidFill>
                <a:srgbClr val="101D35"/>
              </a:solidFill>
              <a:latin typeface="Arial" panose="020B0604020202020204" pitchFamily="34" charset="0"/>
              <a:cs typeface="Arial" panose="020B0604020202020204" pitchFamily="34" charset="0"/>
            </a:endParaRPr>
          </a:p>
          <a:p>
            <a:pPr marR="0">
              <a:spcBef>
                <a:spcPts val="0"/>
              </a:spcBef>
              <a:spcAft>
                <a:spcPts val="0"/>
              </a:spcAft>
            </a:pPr>
            <a:r>
              <a:rPr lang="en-US" sz="2400" b="1" dirty="0">
                <a:solidFill>
                  <a:srgbClr val="101D35"/>
                </a:solidFill>
                <a:latin typeface="Arial" panose="020B0604020202020204" pitchFamily="34" charset="0"/>
                <a:cs typeface="Arial" panose="020B0604020202020204" pitchFamily="34" charset="0"/>
              </a:rPr>
              <a:t>Turn off operating system auto-updates</a:t>
            </a:r>
          </a:p>
          <a:p>
            <a:endParaRPr lang="en-US" dirty="0"/>
          </a:p>
        </p:txBody>
      </p:sp>
    </p:spTree>
    <p:extLst>
      <p:ext uri="{BB962C8B-B14F-4D97-AF65-F5344CB8AC3E}">
        <p14:creationId xmlns:p14="http://schemas.microsoft.com/office/powerpoint/2010/main" val="3841916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156917" y="288925"/>
            <a:ext cx="12035083" cy="679450"/>
          </a:xfrm>
        </p:spPr>
        <p:txBody>
          <a:bodyPr/>
          <a:lstStyle/>
          <a:p>
            <a:r>
              <a:rPr lang="en-US" sz="4000">
                <a:solidFill>
                  <a:srgbClr val="3647B6"/>
                </a:solidFill>
                <a:latin typeface="Arial"/>
                <a:cs typeface="Arial"/>
              </a:rPr>
              <a:t>Download and Install MCAS Student Kiosks</a:t>
            </a:r>
            <a:endParaRPr lang="en-US" sz="4000">
              <a:solidFill>
                <a:srgbClr val="3647B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4294967295"/>
          </p:nvPr>
        </p:nvSpPr>
        <p:spPr>
          <a:xfrm>
            <a:off x="822325" y="1230313"/>
            <a:ext cx="10435611" cy="5332514"/>
          </a:xfrm>
        </p:spPr>
        <p:txBody>
          <a:bodyPr vert="horz" lIns="91440" tIns="45720" rIns="91440" bIns="45720" rtlCol="0" anchor="t">
            <a:noAutofit/>
          </a:bodyPr>
          <a:lstStyle/>
          <a:p>
            <a:pPr fontAlgn="base">
              <a:buClr>
                <a:srgbClr val="000000"/>
              </a:buClr>
            </a:pPr>
            <a:r>
              <a:rPr lang="en-US" sz="2800">
                <a:solidFill>
                  <a:srgbClr val="000000"/>
                </a:solidFill>
                <a:latin typeface="Arial"/>
                <a:ea typeface="Calibri"/>
                <a:cs typeface="Segoe UI"/>
              </a:rPr>
              <a:t>Available for download from the </a:t>
            </a:r>
            <a:r>
              <a:rPr lang="en-US" sz="2800">
                <a:solidFill>
                  <a:srgbClr val="000000"/>
                </a:solidFill>
                <a:latin typeface="Arial"/>
                <a:ea typeface="Calibri"/>
                <a:cs typeface="Segoe UI"/>
                <a:hlinkClick r:id="rId3"/>
              </a:rPr>
              <a:t>MCAS Portal</a:t>
            </a:r>
            <a:r>
              <a:rPr lang="en-US" sz="2800">
                <a:solidFill>
                  <a:srgbClr val="000000"/>
                </a:solidFill>
                <a:latin typeface="Arial"/>
                <a:ea typeface="Calibri"/>
                <a:cs typeface="Segoe UI"/>
              </a:rPr>
              <a:t> for Chromebook, iPad, Linux, Mac, and Windows </a:t>
            </a:r>
          </a:p>
          <a:p>
            <a:pPr lvl="1">
              <a:buClr>
                <a:srgbClr val="000000"/>
              </a:buClr>
              <a:buFont typeface="Arial" panose="020B0604020202020204" pitchFamily="34" charset="0"/>
              <a:buChar char="•"/>
            </a:pPr>
            <a:r>
              <a:rPr lang="en-US" sz="2400">
                <a:solidFill>
                  <a:srgbClr val="000000"/>
                </a:solidFill>
                <a:latin typeface="Arial"/>
                <a:cs typeface="Segoe UI"/>
              </a:rPr>
              <a:t>Use the direct links to access the apps on the Apple App Store and Chrome Web Store.</a:t>
            </a:r>
          </a:p>
          <a:p>
            <a:pPr lvl="1">
              <a:buClr>
                <a:srgbClr val="000000"/>
              </a:buClr>
              <a:buFont typeface="Arial" panose="020B0604020202020204" pitchFamily="34" charset="0"/>
              <a:buChar char="•"/>
            </a:pPr>
            <a:r>
              <a:rPr lang="en-US" sz="2400">
                <a:solidFill>
                  <a:srgbClr val="000000"/>
                </a:solidFill>
                <a:latin typeface="Arial"/>
                <a:cs typeface="Segoe UI"/>
              </a:rPr>
              <a:t>Be sure to download the correct MCAS Student Kiosk for each device type. </a:t>
            </a:r>
          </a:p>
          <a:p>
            <a:pPr>
              <a:buClr>
                <a:srgbClr val="000000"/>
              </a:buClr>
            </a:pPr>
            <a:r>
              <a:rPr lang="en-US" sz="2800">
                <a:solidFill>
                  <a:srgbClr val="000000"/>
                </a:solidFill>
                <a:latin typeface="Arial"/>
                <a:cs typeface="Segoe UI"/>
              </a:rPr>
              <a:t>Scripted installations and other methods of installation are provided in the </a:t>
            </a:r>
            <a:r>
              <a:rPr lang="en-US" sz="2800">
                <a:solidFill>
                  <a:srgbClr val="000000"/>
                </a:solidFill>
                <a:latin typeface="Arial"/>
                <a:cs typeface="Segoe UI"/>
                <a:hlinkClick r:id="rId4"/>
              </a:rPr>
              <a:t>Guide to Installing the MCAS Student Kiosk and Conducting Site Readiness</a:t>
            </a:r>
            <a:r>
              <a:rPr lang="en-US" sz="2800">
                <a:solidFill>
                  <a:srgbClr val="000000"/>
                </a:solidFill>
                <a:latin typeface="Arial"/>
                <a:cs typeface="Segoe UI"/>
              </a:rPr>
              <a:t> (pages </a:t>
            </a:r>
            <a:r>
              <a:rPr lang="en-US" sz="2800">
                <a:solidFill>
                  <a:srgbClr val="000000"/>
                </a:solidFill>
                <a:latin typeface="Arial" panose="020B0604020202020204" pitchFamily="34" charset="0"/>
                <a:cs typeface="Arial" panose="020B0604020202020204" pitchFamily="34" charset="0"/>
              </a:rPr>
              <a:t>4</a:t>
            </a:r>
            <a:r>
              <a:rPr lang="en-US" sz="2800" b="0" i="0">
                <a:solidFill>
                  <a:srgbClr val="000000"/>
                </a:solidFill>
                <a:effectLst/>
                <a:latin typeface="Arial" panose="020B0604020202020204" pitchFamily="34" charset="0"/>
                <a:cs typeface="Arial" panose="020B0604020202020204" pitchFamily="34" charset="0"/>
              </a:rPr>
              <a:t>–31)</a:t>
            </a:r>
            <a:r>
              <a:rPr lang="en-US" sz="280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61362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idx="4294967295"/>
          </p:nvPr>
        </p:nvSpPr>
        <p:spPr>
          <a:xfrm>
            <a:off x="861238" y="1060426"/>
            <a:ext cx="7670800" cy="958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rgbClr val="3647B6"/>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4294967295"/>
          </p:nvPr>
        </p:nvSpPr>
        <p:spPr>
          <a:xfrm>
            <a:off x="0" y="2132013"/>
            <a:ext cx="7391400" cy="3813175"/>
          </a:xfrm>
        </p:spPr>
        <p:txBody>
          <a:bodyPr anchor="ctr"/>
          <a:lstStyle/>
          <a:p>
            <a:pPr algn="ctr">
              <a:buNone/>
            </a:pPr>
            <a:r>
              <a:rPr lang="en-US" sz="4000">
                <a:latin typeface="Arial" panose="020B0604020202020204" pitchFamily="34" charset="0"/>
                <a:cs typeface="Arial" panose="020B0604020202020204" pitchFamily="34" charset="0"/>
              </a:rPr>
              <a:t>Use the “Q&amp;A” feature </a:t>
            </a:r>
            <a:br>
              <a:rPr lang="en-US"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709423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a:bodyPr>
          <a:lstStyle/>
          <a:p>
            <a:r>
              <a:rPr lang="en-US">
                <a:latin typeface="Arial" panose="020B0604020202020204" pitchFamily="34" charset="0"/>
                <a:cs typeface="Arial" panose="020B0604020202020204" pitchFamily="34" charset="0"/>
              </a:rPr>
              <a:t>5. Conducting Site Readiness</a:t>
            </a:r>
          </a:p>
        </p:txBody>
      </p:sp>
    </p:spTree>
    <p:extLst>
      <p:ext uri="{BB962C8B-B14F-4D97-AF65-F5344CB8AC3E}">
        <p14:creationId xmlns:p14="http://schemas.microsoft.com/office/powerpoint/2010/main" val="2536965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were emailed to participants before this session from </a:t>
            </a:r>
            <a:r>
              <a:rPr lang="en-US">
                <a:solidFill>
                  <a:srgbClr val="101D35"/>
                </a:solidFill>
                <a:latin typeface="Arial" panose="020B0604020202020204" pitchFamily="34" charset="0"/>
                <a:cs typeface="Arial" panose="020B0604020202020204" pitchFamily="34" charset="0"/>
                <a:hlinkClick r:id="rId3"/>
              </a:rPr>
              <a:t>MCASEvents@cognia.org</a:t>
            </a:r>
            <a:r>
              <a:rPr lang="en-US">
                <a:solidFill>
                  <a:srgbClr val="101D35"/>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a:solidFill>
                  <a:srgbClr val="101D35"/>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Tree>
    <p:extLst>
      <p:ext uri="{BB962C8B-B14F-4D97-AF65-F5344CB8AC3E}">
        <p14:creationId xmlns:p14="http://schemas.microsoft.com/office/powerpoint/2010/main" val="401116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3B09-27EA-4985-ADAF-FB41989C1FBF}"/>
              </a:ext>
            </a:extLst>
          </p:cNvPr>
          <p:cNvSpPr>
            <a:spLocks noGrp="1"/>
          </p:cNvSpPr>
          <p:nvPr>
            <p:ph type="title" idx="4294967295"/>
          </p:nvPr>
        </p:nvSpPr>
        <p:spPr>
          <a:xfrm>
            <a:off x="822325" y="207462"/>
            <a:ext cx="11369675" cy="679450"/>
          </a:xfrm>
        </p:spPr>
        <p:txBody>
          <a:bodyPr/>
          <a:lstStyle/>
          <a:p>
            <a:r>
              <a:rPr lang="en-US" sz="3600">
                <a:solidFill>
                  <a:srgbClr val="3647B6"/>
                </a:solidFill>
                <a:latin typeface="Arial" panose="020B0604020202020204" pitchFamily="34" charset="0"/>
                <a:cs typeface="Arial" panose="020B0604020202020204" pitchFamily="34" charset="0"/>
              </a:rPr>
              <a:t>Overview of Site Readiness</a:t>
            </a:r>
          </a:p>
        </p:txBody>
      </p:sp>
      <p:sp>
        <p:nvSpPr>
          <p:cNvPr id="3" name="Content Placeholder 2">
            <a:extLst>
              <a:ext uri="{FF2B5EF4-FFF2-40B4-BE49-F238E27FC236}">
                <a16:creationId xmlns:a16="http://schemas.microsoft.com/office/drawing/2014/main" id="{A578C74A-0DA1-42FE-AC28-89F6CD35A902}"/>
              </a:ext>
            </a:extLst>
          </p:cNvPr>
          <p:cNvSpPr>
            <a:spLocks noGrp="1"/>
          </p:cNvSpPr>
          <p:nvPr>
            <p:ph idx="4294967295"/>
          </p:nvPr>
        </p:nvSpPr>
        <p:spPr>
          <a:xfrm>
            <a:off x="721896" y="782553"/>
            <a:ext cx="11189368" cy="5049838"/>
          </a:xfrm>
        </p:spPr>
        <p:txBody>
          <a:bodyPr vert="horz" lIns="91440" tIns="45720" rIns="91440" bIns="45720" rtlCol="0" anchor="t">
            <a:noAutofit/>
          </a:bodyPr>
          <a:lstStyle/>
          <a:p>
            <a:pPr marL="0" indent="0">
              <a:buClr>
                <a:srgbClr val="101D35"/>
              </a:buClr>
              <a:buNone/>
            </a:pPr>
            <a:r>
              <a:rPr lang="en-US" sz="2400" b="1" dirty="0">
                <a:solidFill>
                  <a:srgbClr val="000000"/>
                </a:solidFill>
                <a:latin typeface="Arial" panose="020B0604020202020204" pitchFamily="34" charset="0"/>
                <a:cs typeface="Arial" panose="020B0604020202020204" pitchFamily="34" charset="0"/>
              </a:rPr>
              <a:t>What are the purposes of conducting Site Readiness and Site Certification?  </a:t>
            </a:r>
          </a:p>
          <a:p>
            <a:pPr>
              <a:buClr>
                <a:srgbClr val="101D35"/>
              </a:buClr>
            </a:pPr>
            <a:r>
              <a:rPr lang="en-US" sz="2400" dirty="0">
                <a:solidFill>
                  <a:srgbClr val="000000"/>
                </a:solidFill>
                <a:latin typeface="Arial" panose="020B0604020202020204" pitchFamily="34" charset="0"/>
                <a:cs typeface="Arial" panose="020B0604020202020204" pitchFamily="34" charset="0"/>
              </a:rPr>
              <a:t>For technology coordinators to:</a:t>
            </a:r>
          </a:p>
          <a:p>
            <a:pPr lvl="1">
              <a:buClr>
                <a:srgbClr val="101D35"/>
              </a:buClr>
            </a:pPr>
            <a:r>
              <a:rPr lang="en-US" sz="1800" dirty="0">
                <a:solidFill>
                  <a:srgbClr val="000000"/>
                </a:solidFill>
                <a:latin typeface="Arial" panose="020B0604020202020204" pitchFamily="34" charset="0"/>
                <a:cs typeface="Arial" panose="020B0604020202020204" pitchFamily="34" charset="0"/>
              </a:rPr>
              <a:t>Confirm that installation of the MCAS Student Kiosk was done correctly on student devices</a:t>
            </a:r>
          </a:p>
          <a:p>
            <a:pPr lvl="1">
              <a:buClr>
                <a:srgbClr val="101D35"/>
              </a:buClr>
            </a:pPr>
            <a:r>
              <a:rPr lang="en-US" sz="1800" dirty="0">
                <a:solidFill>
                  <a:srgbClr val="000000"/>
                </a:solidFill>
                <a:latin typeface="Arial" panose="020B0604020202020204" pitchFamily="34" charset="0"/>
                <a:cs typeface="Arial" panose="020B0604020202020204" pitchFamily="34" charset="0"/>
              </a:rPr>
              <a:t>Confirm that testing devices meet the minimum requirements and have been properly configured </a:t>
            </a:r>
          </a:p>
          <a:p>
            <a:pPr lvl="1">
              <a:buClr>
                <a:srgbClr val="101D35"/>
              </a:buClr>
            </a:pPr>
            <a:r>
              <a:rPr lang="en-US" sz="1800" dirty="0">
                <a:solidFill>
                  <a:srgbClr val="000000"/>
                </a:solidFill>
                <a:latin typeface="Arial" panose="020B0604020202020204" pitchFamily="34" charset="0"/>
                <a:cs typeface="Arial" panose="020B0604020202020204" pitchFamily="34" charset="0"/>
              </a:rPr>
              <a:t>Confirm that test content reaches student devices without issue</a:t>
            </a:r>
          </a:p>
          <a:p>
            <a:pPr lvl="1">
              <a:buClr>
                <a:srgbClr val="101D35"/>
              </a:buClr>
            </a:pPr>
            <a:r>
              <a:rPr lang="en-US" sz="1800" dirty="0">
                <a:solidFill>
                  <a:srgbClr val="000000"/>
                </a:solidFill>
                <a:latin typeface="Arial" panose="020B0604020202020204" pitchFamily="34" charset="0"/>
                <a:cs typeface="Arial" panose="020B0604020202020204" pitchFamily="34" charset="0"/>
              </a:rPr>
              <a:t>Identify any potential technology-related issues before testing begins</a:t>
            </a:r>
          </a:p>
          <a:p>
            <a:pPr>
              <a:buClr>
                <a:srgbClr val="101D35"/>
              </a:buClr>
            </a:pPr>
            <a:r>
              <a:rPr lang="en-US" sz="2400" dirty="0">
                <a:solidFill>
                  <a:srgbClr val="000000"/>
                </a:solidFill>
                <a:latin typeface="Arial" panose="020B0604020202020204" pitchFamily="34" charset="0"/>
                <a:cs typeface="Arial" panose="020B0604020202020204" pitchFamily="34" charset="0"/>
              </a:rPr>
              <a:t>For communication of these steps to district and school test coordinators that testing devices are ready</a:t>
            </a:r>
          </a:p>
          <a:p>
            <a:pPr marL="0" indent="0">
              <a:buClr>
                <a:srgbClr val="101D35"/>
              </a:buClr>
              <a:buNone/>
            </a:pPr>
            <a:r>
              <a:rPr lang="en-US" sz="2400" b="1" dirty="0">
                <a:solidFill>
                  <a:srgbClr val="000000"/>
                </a:solidFill>
                <a:latin typeface="Arial" panose="020B0604020202020204" pitchFamily="34" charset="0"/>
                <a:cs typeface="Arial" panose="020B0604020202020204" pitchFamily="34" charset="0"/>
              </a:rPr>
              <a:t>When is Site Readiness conducted? </a:t>
            </a:r>
          </a:p>
          <a:p>
            <a:pPr marL="292100" indent="-342900">
              <a:buClr>
                <a:srgbClr val="101D35"/>
              </a:buClr>
            </a:pPr>
            <a:r>
              <a:rPr lang="en-US" sz="2400" dirty="0">
                <a:solidFill>
                  <a:srgbClr val="000000"/>
                </a:solidFill>
                <a:latin typeface="Arial" panose="020B0604020202020204" pitchFamily="34" charset="0"/>
                <a:cs typeface="Arial" panose="020B0604020202020204" pitchFamily="34" charset="0"/>
              </a:rPr>
              <a:t>After installing the MCAS Student Kiosk on testing devices; recommended deadlines:</a:t>
            </a:r>
          </a:p>
          <a:p>
            <a:pPr marL="800100" lvl="1" indent="-342900" fontAlgn="base">
              <a:buClr>
                <a:srgbClr val="000000"/>
              </a:buClr>
            </a:pPr>
            <a:r>
              <a:rPr lang="en-US" sz="2400" b="1" dirty="0">
                <a:solidFill>
                  <a:srgbClr val="000000"/>
                </a:solidFill>
                <a:latin typeface="Arial" panose="020B0604020202020204" pitchFamily="34" charset="0"/>
                <a:cs typeface="Arial" panose="020B0604020202020204" pitchFamily="34" charset="0"/>
              </a:rPr>
              <a:t>November 15 </a:t>
            </a:r>
            <a:r>
              <a:rPr lang="en-US" sz="2400" dirty="0">
                <a:solidFill>
                  <a:srgbClr val="000000"/>
                </a:solidFill>
                <a:latin typeface="Arial" panose="020B0604020202020204" pitchFamily="34" charset="0"/>
                <a:cs typeface="Arial" panose="020B0604020202020204" pitchFamily="34" charset="0"/>
              </a:rPr>
              <a:t>for high schools</a:t>
            </a:r>
          </a:p>
          <a:p>
            <a:pPr marL="800100" lvl="1" indent="-342900" fontAlgn="base">
              <a:buClr>
                <a:srgbClr val="000000"/>
              </a:buClr>
            </a:pPr>
            <a:r>
              <a:rPr lang="en-US" sz="2400" b="1" dirty="0">
                <a:solidFill>
                  <a:srgbClr val="000000"/>
                </a:solidFill>
                <a:latin typeface="Arial" panose="020B0604020202020204" pitchFamily="34" charset="0"/>
                <a:cs typeface="Arial" panose="020B0604020202020204" pitchFamily="34" charset="0"/>
              </a:rPr>
              <a:t>December 13 </a:t>
            </a:r>
            <a:r>
              <a:rPr lang="en-US" sz="2400" dirty="0">
                <a:solidFill>
                  <a:srgbClr val="000000"/>
                </a:solidFill>
                <a:latin typeface="Arial" panose="020B0604020202020204" pitchFamily="34" charset="0"/>
                <a:cs typeface="Arial" panose="020B0604020202020204" pitchFamily="34" charset="0"/>
              </a:rPr>
              <a:t>for grades 3–8</a:t>
            </a:r>
          </a:p>
        </p:txBody>
      </p:sp>
    </p:spTree>
    <p:extLst>
      <p:ext uri="{BB962C8B-B14F-4D97-AF65-F5344CB8AC3E}">
        <p14:creationId xmlns:p14="http://schemas.microsoft.com/office/powerpoint/2010/main" val="2076560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3B09-27EA-4985-ADAF-FB41989C1FBF}"/>
              </a:ext>
            </a:extLst>
          </p:cNvPr>
          <p:cNvSpPr>
            <a:spLocks noGrp="1"/>
          </p:cNvSpPr>
          <p:nvPr>
            <p:ph type="title" idx="4294967295"/>
          </p:nvPr>
        </p:nvSpPr>
        <p:spPr>
          <a:xfrm>
            <a:off x="541589" y="103103"/>
            <a:ext cx="11369675" cy="679450"/>
          </a:xfrm>
        </p:spPr>
        <p:txBody>
          <a:bodyPr/>
          <a:lstStyle/>
          <a:p>
            <a:r>
              <a:rPr lang="en-US" sz="3600" dirty="0">
                <a:solidFill>
                  <a:srgbClr val="3647B6"/>
                </a:solidFill>
                <a:latin typeface="Arial" panose="020B0604020202020204" pitchFamily="34" charset="0"/>
                <a:cs typeface="Arial" panose="020B0604020202020204" pitchFamily="34" charset="0"/>
              </a:rPr>
              <a:t>Overview of Site Readiness (continued)</a:t>
            </a:r>
          </a:p>
        </p:txBody>
      </p:sp>
      <p:sp>
        <p:nvSpPr>
          <p:cNvPr id="3" name="Content Placeholder 2">
            <a:extLst>
              <a:ext uri="{FF2B5EF4-FFF2-40B4-BE49-F238E27FC236}">
                <a16:creationId xmlns:a16="http://schemas.microsoft.com/office/drawing/2014/main" id="{A578C74A-0DA1-42FE-AC28-89F6CD35A902}"/>
              </a:ext>
            </a:extLst>
          </p:cNvPr>
          <p:cNvSpPr>
            <a:spLocks noGrp="1"/>
          </p:cNvSpPr>
          <p:nvPr>
            <p:ph idx="4294967295"/>
          </p:nvPr>
        </p:nvSpPr>
        <p:spPr>
          <a:xfrm>
            <a:off x="580781" y="945516"/>
            <a:ext cx="11291290" cy="5156520"/>
          </a:xfrm>
        </p:spPr>
        <p:txBody>
          <a:bodyPr vert="horz" lIns="91440" tIns="45720" rIns="91440" bIns="45720" rtlCol="0" anchor="t">
            <a:noAutofit/>
          </a:bodyPr>
          <a:lstStyle/>
          <a:p>
            <a:pPr marL="0" indent="0">
              <a:buClr>
                <a:srgbClr val="010203"/>
              </a:buClr>
              <a:buNone/>
            </a:pPr>
            <a:r>
              <a:rPr lang="en-US" sz="2400" b="1" dirty="0">
                <a:solidFill>
                  <a:srgbClr val="000000"/>
                </a:solidFill>
                <a:latin typeface="Arial"/>
                <a:cs typeface="Arial"/>
              </a:rPr>
              <a:t>What are the general steps involved? </a:t>
            </a:r>
          </a:p>
          <a:p>
            <a:pPr marL="457200" indent="-457200">
              <a:buClr>
                <a:srgbClr val="000000"/>
              </a:buClr>
              <a:buFont typeface="+mj-lt"/>
              <a:buAutoNum type="arabicPeriod"/>
            </a:pPr>
            <a:r>
              <a:rPr lang="en-US" sz="2400" dirty="0">
                <a:solidFill>
                  <a:srgbClr val="000000"/>
                </a:solidFill>
                <a:latin typeface="Arial" panose="020B0604020202020204" pitchFamily="34" charset="0"/>
                <a:cs typeface="Arial" panose="020B0604020202020204" pitchFamily="34" charset="0"/>
              </a:rPr>
              <a:t>Technology coordinators will sign in to the MCAS Portal to retrieve their Site Readiness credentials (i.e., username and password). </a:t>
            </a:r>
          </a:p>
          <a:p>
            <a:pPr lvl="1">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Credentials are school-specific. District technology coordinators will need to select the school from their drop-down to see a location’s credentials. </a:t>
            </a:r>
          </a:p>
          <a:p>
            <a:pPr marL="457200" indent="-457200">
              <a:buClr>
                <a:srgbClr val="000000"/>
              </a:buClr>
              <a:buFont typeface="+mj-lt"/>
              <a:buAutoNum type="arabicPeriod"/>
            </a:pPr>
            <a:r>
              <a:rPr lang="en-US" sz="2400" dirty="0">
                <a:solidFill>
                  <a:srgbClr val="000000"/>
                </a:solidFill>
                <a:latin typeface="Arial" panose="020B0604020202020204" pitchFamily="34" charset="0"/>
                <a:cs typeface="Arial" panose="020B0604020202020204" pitchFamily="34" charset="0"/>
              </a:rPr>
              <a:t>Technology coordinators launch the MCAS Student Kiosk on each student testing device configuration (i.e., each device type and operating system). </a:t>
            </a:r>
          </a:p>
          <a:p>
            <a:pPr lvl="1">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Use the Site Readiness credentials to run the test. </a:t>
            </a:r>
          </a:p>
          <a:p>
            <a:pPr lvl="1">
              <a:buClr>
                <a:srgbClr val="000000"/>
              </a:buClr>
              <a:buFont typeface="Arial" panose="020B0604020202020204" pitchFamily="34" charset="0"/>
              <a:buChar char="•"/>
            </a:pPr>
            <a:r>
              <a:rPr lang="en-US" sz="2000" b="1" dirty="0">
                <a:solidFill>
                  <a:srgbClr val="000000"/>
                </a:solidFill>
                <a:latin typeface="Arial" panose="020B0604020202020204" pitchFamily="34" charset="0"/>
                <a:cs typeface="Arial" panose="020B0604020202020204" pitchFamily="34" charset="0"/>
              </a:rPr>
              <a:t>Note: </a:t>
            </a:r>
            <a:r>
              <a:rPr lang="en-US" sz="2000" dirty="0">
                <a:solidFill>
                  <a:srgbClr val="000000"/>
                </a:solidFill>
                <a:latin typeface="Arial" panose="020B0604020202020204" pitchFamily="34" charset="0"/>
                <a:cs typeface="Arial" panose="020B0604020202020204" pitchFamily="34" charset="0"/>
              </a:rPr>
              <a:t>Site Readiness tests must be conducted using the </a:t>
            </a:r>
            <a:r>
              <a:rPr lang="en-US" sz="2000" b="1" i="1" dirty="0">
                <a:solidFill>
                  <a:srgbClr val="000000"/>
                </a:solidFill>
                <a:latin typeface="Arial" panose="020B0604020202020204" pitchFamily="34" charset="0"/>
                <a:cs typeface="Arial" panose="020B0604020202020204" pitchFamily="34" charset="0"/>
              </a:rPr>
              <a:t>secure</a:t>
            </a:r>
            <a:r>
              <a:rPr lang="en-US" sz="2000" dirty="0">
                <a:solidFill>
                  <a:srgbClr val="000000"/>
                </a:solidFill>
                <a:latin typeface="Arial" panose="020B0604020202020204" pitchFamily="34" charset="0"/>
                <a:cs typeface="Arial" panose="020B0604020202020204" pitchFamily="34" charset="0"/>
              </a:rPr>
              <a:t> MCAS Student Kiosk.</a:t>
            </a:r>
          </a:p>
          <a:p>
            <a:pPr lvl="2">
              <a:buClr>
                <a:srgbClr val="000000"/>
              </a:buClr>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Site Readiness will not be conducted on browser-based practice tests in the MCAS Resource Center and the MCAS Training Site. </a:t>
            </a:r>
          </a:p>
          <a:p>
            <a:pPr marL="457200" indent="-457200">
              <a:buClr>
                <a:srgbClr val="000000"/>
              </a:buClr>
              <a:buFont typeface="+mj-lt"/>
              <a:buAutoNum type="arabicPeriod"/>
            </a:pPr>
            <a:r>
              <a:rPr lang="en-US" sz="2400" dirty="0">
                <a:solidFill>
                  <a:srgbClr val="000000"/>
                </a:solidFill>
                <a:latin typeface="Arial" panose="020B0604020202020204" pitchFamily="34" charset="0"/>
                <a:cs typeface="Arial" panose="020B0604020202020204" pitchFamily="34" charset="0"/>
              </a:rPr>
              <a:t>Technology coordinators complete the two-part test on each device type: </a:t>
            </a:r>
          </a:p>
          <a:p>
            <a:pPr lvl="1">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System Set-Up Test</a:t>
            </a:r>
          </a:p>
          <a:p>
            <a:pPr lvl="1">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Student Interface Test</a:t>
            </a:r>
            <a:endParaRPr lang="en-US" sz="2000" dirty="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1802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3B09-27EA-4985-ADAF-FB41989C1FBF}"/>
              </a:ext>
            </a:extLst>
          </p:cNvPr>
          <p:cNvSpPr>
            <a:spLocks noGrp="1"/>
          </p:cNvSpPr>
          <p:nvPr>
            <p:ph type="title" idx="4294967295"/>
          </p:nvPr>
        </p:nvSpPr>
        <p:spPr>
          <a:xfrm>
            <a:off x="541589" y="103103"/>
            <a:ext cx="11369675" cy="679450"/>
          </a:xfrm>
        </p:spPr>
        <p:txBody>
          <a:bodyPr/>
          <a:lstStyle/>
          <a:p>
            <a:r>
              <a:rPr lang="en-US" sz="3600" dirty="0">
                <a:solidFill>
                  <a:srgbClr val="3647B6"/>
                </a:solidFill>
                <a:latin typeface="Arial" panose="020B0604020202020204" pitchFamily="34" charset="0"/>
                <a:cs typeface="Arial" panose="020B0604020202020204" pitchFamily="34" charset="0"/>
              </a:rPr>
              <a:t>Overview of Site Readiness (continued)</a:t>
            </a:r>
          </a:p>
        </p:txBody>
      </p:sp>
      <p:sp>
        <p:nvSpPr>
          <p:cNvPr id="3" name="Content Placeholder 2">
            <a:extLst>
              <a:ext uri="{FF2B5EF4-FFF2-40B4-BE49-F238E27FC236}">
                <a16:creationId xmlns:a16="http://schemas.microsoft.com/office/drawing/2014/main" id="{A578C74A-0DA1-42FE-AC28-89F6CD35A902}"/>
              </a:ext>
            </a:extLst>
          </p:cNvPr>
          <p:cNvSpPr>
            <a:spLocks noGrp="1"/>
          </p:cNvSpPr>
          <p:nvPr>
            <p:ph idx="4294967295"/>
          </p:nvPr>
        </p:nvSpPr>
        <p:spPr>
          <a:xfrm>
            <a:off x="541589" y="782553"/>
            <a:ext cx="11291290" cy="5156520"/>
          </a:xfrm>
        </p:spPr>
        <p:txBody>
          <a:bodyPr vert="horz" lIns="91440" tIns="45720" rIns="91440" bIns="45720" rtlCol="0" anchor="t">
            <a:noAutofit/>
          </a:bodyPr>
          <a:lstStyle/>
          <a:p>
            <a:pPr marL="0" indent="0">
              <a:buClr>
                <a:srgbClr val="010203"/>
              </a:buClr>
              <a:buNone/>
            </a:pPr>
            <a:r>
              <a:rPr lang="en-US" sz="2400" b="1" dirty="0">
                <a:solidFill>
                  <a:srgbClr val="000000"/>
                </a:solidFill>
                <a:latin typeface="Arial"/>
                <a:cs typeface="Arial"/>
              </a:rPr>
              <a:t>What are the general steps involved (continued)? </a:t>
            </a:r>
          </a:p>
          <a:p>
            <a:pPr marL="355600" indent="-457200">
              <a:buClr>
                <a:srgbClr val="010203"/>
              </a:buClr>
              <a:buFont typeface="+mj-lt"/>
              <a:buAutoNum type="arabicPeriod" startAt="4"/>
            </a:pPr>
            <a:r>
              <a:rPr lang="en-US" sz="2400" dirty="0">
                <a:solidFill>
                  <a:srgbClr val="000000"/>
                </a:solidFill>
                <a:latin typeface="Arial"/>
                <a:cs typeface="Arial"/>
              </a:rPr>
              <a:t>Technology coordinators go back to the MCAS Portal to complete the Site Certification step.</a:t>
            </a:r>
          </a:p>
          <a:p>
            <a:pPr marL="355600" indent="-457200">
              <a:buClr>
                <a:srgbClr val="010203"/>
              </a:buClr>
              <a:buFont typeface="+mj-lt"/>
              <a:buAutoNum type="arabicPeriod" startAt="4"/>
            </a:pPr>
            <a:r>
              <a:rPr lang="en-US" sz="2400" dirty="0">
                <a:solidFill>
                  <a:srgbClr val="000000"/>
                </a:solidFill>
                <a:latin typeface="Arial"/>
                <a:cs typeface="Arial"/>
              </a:rPr>
              <a:t>Technology coordinators </a:t>
            </a:r>
            <a:r>
              <a:rPr lang="en-US" sz="2400" dirty="0">
                <a:solidFill>
                  <a:srgbClr val="000000"/>
                </a:solidFill>
                <a:latin typeface="Arial" panose="020B0604020202020204" pitchFamily="34" charset="0"/>
                <a:cs typeface="Arial" panose="020B0604020202020204" pitchFamily="34" charset="0"/>
              </a:rPr>
              <a:t>communicate with their principal/school test coordinator to let them know Site Readiness has been completed and certified. </a:t>
            </a:r>
            <a:endParaRPr lang="en-US" sz="2400" dirty="0">
              <a:solidFill>
                <a:srgbClr val="000000"/>
              </a:solidFill>
              <a:latin typeface="Arial"/>
              <a:cs typeface="Arial"/>
            </a:endParaRPr>
          </a:p>
          <a:p>
            <a:pPr marL="457200" indent="-457200">
              <a:buClr>
                <a:srgbClr val="010203"/>
              </a:buClr>
              <a:buFont typeface="+mj-lt"/>
              <a:buAutoNum type="arabicPeriod" startAt="4"/>
            </a:pPr>
            <a:r>
              <a:rPr lang="en-US" sz="2400" dirty="0">
                <a:solidFill>
                  <a:srgbClr val="000000"/>
                </a:solidFill>
                <a:latin typeface="Arial"/>
                <a:cs typeface="Arial"/>
              </a:rPr>
              <a:t>School and district coordinators confirm that their technology coordinators have completed the Site Certification for their schools by the deadlines listed on the previous slide.</a:t>
            </a:r>
          </a:p>
          <a:p>
            <a:pPr marL="457200" indent="-457200">
              <a:buClr>
                <a:srgbClr val="010203"/>
              </a:buClr>
              <a:buFont typeface="+mj-lt"/>
              <a:buAutoNum type="arabicPeriod" startAt="4"/>
            </a:pPr>
            <a:endParaRPr lang="en-US" sz="2000" dirty="0">
              <a:solidFill>
                <a:srgbClr val="000000"/>
              </a:solidFill>
              <a:latin typeface="Arial"/>
              <a:cs typeface="Arial"/>
            </a:endParaRPr>
          </a:p>
          <a:p>
            <a:pPr>
              <a:buClr>
                <a:srgbClr val="000000"/>
              </a:buClr>
            </a:pPr>
            <a:r>
              <a:rPr lang="en-US" sz="2400" dirty="0">
                <a:solidFill>
                  <a:srgbClr val="000000"/>
                </a:solidFill>
                <a:latin typeface="Arial" panose="020B0604020202020204" pitchFamily="34" charset="0"/>
                <a:cs typeface="Arial" panose="020B0604020202020204" pitchFamily="34" charset="0"/>
              </a:rPr>
              <a:t>The Site Readiness procedures take approximately 5</a:t>
            </a:r>
            <a:r>
              <a:rPr lang="en-US" sz="2400" b="0" i="0" dirty="0">
                <a:solidFill>
                  <a:srgbClr val="252525"/>
                </a:solidFill>
                <a:effectLst/>
                <a:latin typeface="Arial" panose="020B0604020202020204" pitchFamily="34" charset="0"/>
                <a:cs typeface="Arial" panose="020B0604020202020204" pitchFamily="34" charset="0"/>
              </a:rPr>
              <a:t>–</a:t>
            </a:r>
            <a:r>
              <a:rPr lang="en-US" sz="2400" dirty="0">
                <a:solidFill>
                  <a:srgbClr val="000000"/>
                </a:solidFill>
                <a:latin typeface="Arial" panose="020B0604020202020204" pitchFamily="34" charset="0"/>
                <a:cs typeface="Arial" panose="020B0604020202020204" pitchFamily="34" charset="0"/>
              </a:rPr>
              <a:t>10 minutes per device. </a:t>
            </a:r>
          </a:p>
          <a:p>
            <a:pPr>
              <a:buClr>
                <a:srgbClr val="000000"/>
              </a:buClr>
            </a:pPr>
            <a:r>
              <a:rPr lang="en-US" sz="2400" dirty="0">
                <a:solidFill>
                  <a:srgbClr val="000000"/>
                </a:solidFill>
                <a:latin typeface="Arial" panose="020B0604020202020204" pitchFamily="34" charset="0"/>
                <a:cs typeface="Arial" panose="020B0604020202020204" pitchFamily="34" charset="0"/>
              </a:rPr>
              <a:t>It is recommended to conduct Site Readiness again prior to testing if your school experiences any changes to technology. </a:t>
            </a:r>
          </a:p>
          <a:p>
            <a:pPr>
              <a:buClr>
                <a:srgbClr val="000000"/>
              </a:buClr>
            </a:pPr>
            <a:r>
              <a:rPr lang="en-US" sz="2400" dirty="0">
                <a:solidFill>
                  <a:srgbClr val="000000"/>
                </a:solidFill>
                <a:latin typeface="Arial" panose="020B0604020202020204" pitchFamily="34" charset="0"/>
                <a:cs typeface="Arial" panose="020B0604020202020204" pitchFamily="34" charset="0"/>
              </a:rPr>
              <a:t>See pages 31</a:t>
            </a:r>
            <a:r>
              <a:rPr lang="en-US" sz="2400" b="0" i="0" dirty="0">
                <a:solidFill>
                  <a:srgbClr val="252525"/>
                </a:solidFill>
                <a:effectLst/>
                <a:latin typeface="Arial" panose="020B0604020202020204" pitchFamily="34" charset="0"/>
                <a:cs typeface="Arial" panose="020B0604020202020204" pitchFamily="34" charset="0"/>
              </a:rPr>
              <a:t>–</a:t>
            </a:r>
            <a:r>
              <a:rPr lang="en-US" sz="2400" b="0" i="0" dirty="0">
                <a:solidFill>
                  <a:srgbClr val="000000"/>
                </a:solidFill>
                <a:effectLst/>
                <a:latin typeface="Arial" panose="020B0604020202020204" pitchFamily="34" charset="0"/>
                <a:cs typeface="Arial" panose="020B0604020202020204" pitchFamily="34" charset="0"/>
              </a:rPr>
              <a:t>41 of the </a:t>
            </a:r>
            <a:r>
              <a:rPr lang="en-US" sz="2400" b="0" i="0" dirty="0">
                <a:solidFill>
                  <a:srgbClr val="000000"/>
                </a:solidFill>
                <a:effectLst/>
                <a:latin typeface="Arial" panose="020B0604020202020204" pitchFamily="34" charset="0"/>
                <a:cs typeface="Arial" panose="020B0604020202020204" pitchFamily="34" charset="0"/>
                <a:hlinkClick r:id="rId3"/>
              </a:rPr>
              <a:t>Guide to Installing the MCAS Student Kiosk and Conductin</a:t>
            </a:r>
            <a:r>
              <a:rPr lang="en-US" sz="2400" dirty="0">
                <a:solidFill>
                  <a:srgbClr val="000000"/>
                </a:solidFill>
                <a:latin typeface="Arial" panose="020B0604020202020204" pitchFamily="34" charset="0"/>
                <a:cs typeface="Arial" panose="020B0604020202020204" pitchFamily="34" charset="0"/>
                <a:hlinkClick r:id="rId3"/>
              </a:rPr>
              <a:t>g Site Readiness</a:t>
            </a:r>
            <a:r>
              <a:rPr lang="en-US" sz="2400" dirty="0">
                <a:solidFill>
                  <a:srgbClr val="000000"/>
                </a:solidFill>
                <a:latin typeface="Arial" panose="020B0604020202020204" pitchFamily="34" charset="0"/>
                <a:cs typeface="Arial" panose="020B0604020202020204" pitchFamily="34" charset="0"/>
              </a:rPr>
              <a:t> for additional information. </a:t>
            </a:r>
          </a:p>
          <a:p>
            <a:pPr>
              <a:buClr>
                <a:srgbClr val="010203"/>
              </a:buClr>
            </a:pPr>
            <a:endParaRPr lang="en-US" sz="2000" dirty="0">
              <a:solidFill>
                <a:srgbClr val="000000"/>
              </a:solidFill>
              <a:latin typeface="Arial"/>
              <a:cs typeface="Arial"/>
            </a:endParaRPr>
          </a:p>
        </p:txBody>
      </p:sp>
    </p:spTree>
    <p:extLst>
      <p:ext uri="{BB962C8B-B14F-4D97-AF65-F5344CB8AC3E}">
        <p14:creationId xmlns:p14="http://schemas.microsoft.com/office/powerpoint/2010/main" val="966580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6477" y="288925"/>
            <a:ext cx="11985523" cy="679450"/>
          </a:xfrm>
        </p:spPr>
        <p:txBody>
          <a:bodyPr/>
          <a:lstStyle/>
          <a:p>
            <a:r>
              <a:rPr lang="en-US" sz="4000">
                <a:solidFill>
                  <a:srgbClr val="3647B6"/>
                </a:solidFill>
                <a:latin typeface="Arial"/>
                <a:cs typeface="Arial"/>
              </a:rPr>
              <a:t>Site Readiness Tests</a:t>
            </a:r>
            <a:endParaRPr lang="en-US" sz="4000" i="1">
              <a:solidFill>
                <a:srgbClr val="3647B6"/>
              </a:solidFill>
              <a:latin typeface="Arial"/>
              <a:cs typeface="Arial"/>
            </a:endParaRPr>
          </a:p>
        </p:txBody>
      </p:sp>
      <p:sp>
        <p:nvSpPr>
          <p:cNvPr id="3" name="Content Placeholder 2"/>
          <p:cNvSpPr>
            <a:spLocks noGrp="1"/>
          </p:cNvSpPr>
          <p:nvPr>
            <p:ph idx="4294967295"/>
          </p:nvPr>
        </p:nvSpPr>
        <p:spPr>
          <a:xfrm>
            <a:off x="360834" y="1203874"/>
            <a:ext cx="11432098" cy="5049837"/>
          </a:xfrm>
        </p:spPr>
        <p:txBody>
          <a:bodyPr vert="horz" lIns="91440" tIns="45720" rIns="91440" bIns="45720" rtlCol="0" anchor="t">
            <a:noAutofit/>
          </a:bodyPr>
          <a:lstStyle/>
          <a:p>
            <a:pPr>
              <a:buClr>
                <a:srgbClr val="000000"/>
              </a:buClr>
            </a:pPr>
            <a:r>
              <a:rPr lang="en-US" sz="2400">
                <a:solidFill>
                  <a:srgbClr val="000000"/>
                </a:solidFill>
                <a:latin typeface="Arial" panose="020B0604020202020204" pitchFamily="34" charset="0"/>
                <a:cs typeface="Arial" panose="020B0604020202020204" pitchFamily="34" charset="0"/>
              </a:rPr>
              <a:t>Site Readiness is a two-part test that allows technology coordinators to ensure the MCAS Student Kiosk has been properly installed. </a:t>
            </a:r>
          </a:p>
        </p:txBody>
      </p:sp>
      <p:graphicFrame>
        <p:nvGraphicFramePr>
          <p:cNvPr id="4" name="Table 3">
            <a:extLst>
              <a:ext uri="{FF2B5EF4-FFF2-40B4-BE49-F238E27FC236}">
                <a16:creationId xmlns:a16="http://schemas.microsoft.com/office/drawing/2014/main" id="{2292C063-05FA-384D-FC03-0641C2F7E582}"/>
              </a:ext>
            </a:extLst>
          </p:cNvPr>
          <p:cNvGraphicFramePr>
            <a:graphicFrameLocks noGrp="1"/>
          </p:cNvGraphicFramePr>
          <p:nvPr>
            <p:extLst>
              <p:ext uri="{D42A27DB-BD31-4B8C-83A1-F6EECF244321}">
                <p14:modId xmlns:p14="http://schemas.microsoft.com/office/powerpoint/2010/main" val="777375226"/>
              </p:ext>
            </p:extLst>
          </p:nvPr>
        </p:nvGraphicFramePr>
        <p:xfrm>
          <a:off x="574896" y="1973090"/>
          <a:ext cx="11218036" cy="3723640"/>
        </p:xfrm>
        <a:graphic>
          <a:graphicData uri="http://schemas.openxmlformats.org/drawingml/2006/table">
            <a:tbl>
              <a:tblPr firstRow="1" bandRow="1">
                <a:tableStyleId>{5C22544A-7EE6-4342-B048-85BDC9FD1C3A}</a:tableStyleId>
              </a:tblPr>
              <a:tblGrid>
                <a:gridCol w="2958960">
                  <a:extLst>
                    <a:ext uri="{9D8B030D-6E8A-4147-A177-3AD203B41FA5}">
                      <a16:colId xmlns:a16="http://schemas.microsoft.com/office/drawing/2014/main" val="52782642"/>
                    </a:ext>
                  </a:extLst>
                </a:gridCol>
                <a:gridCol w="8259076">
                  <a:extLst>
                    <a:ext uri="{9D8B030D-6E8A-4147-A177-3AD203B41FA5}">
                      <a16:colId xmlns:a16="http://schemas.microsoft.com/office/drawing/2014/main" val="3200749598"/>
                    </a:ext>
                  </a:extLst>
                </a:gridCol>
              </a:tblGrid>
              <a:tr h="370840">
                <a:tc>
                  <a:txBody>
                    <a:bodyPr/>
                    <a:lstStyle/>
                    <a:p>
                      <a:r>
                        <a:rPr lang="en-US"/>
                        <a:t>Site Readiness Tests</a:t>
                      </a:r>
                    </a:p>
                  </a:txBody>
                  <a:tcPr/>
                </a:tc>
                <a:tc>
                  <a:txBody>
                    <a:bodyPr/>
                    <a:lstStyle/>
                    <a:p>
                      <a:r>
                        <a:rPr lang="en-US"/>
                        <a:t>Purpose of Test </a:t>
                      </a:r>
                    </a:p>
                  </a:txBody>
                  <a:tcPr/>
                </a:tc>
                <a:extLst>
                  <a:ext uri="{0D108BD9-81ED-4DB2-BD59-A6C34878D82A}">
                    <a16:rowId xmlns:a16="http://schemas.microsoft.com/office/drawing/2014/main" val="1274598471"/>
                  </a:ext>
                </a:extLst>
              </a:tr>
              <a:tr h="370840">
                <a:tc>
                  <a:txBody>
                    <a:bodyPr/>
                    <a:lstStyle/>
                    <a:p>
                      <a:pPr lvl="0">
                        <a:buClr>
                          <a:srgbClr val="000000"/>
                        </a:buClr>
                        <a:buFont typeface="Arial" panose="020B0604020202020204" pitchFamily="34" charset="0"/>
                        <a:buNone/>
                      </a:pPr>
                      <a:r>
                        <a:rPr lang="en-US" sz="2400" b="1">
                          <a:solidFill>
                            <a:srgbClr val="000000"/>
                          </a:solidFill>
                          <a:latin typeface="Arial" panose="020B0604020202020204" pitchFamily="34" charset="0"/>
                          <a:cs typeface="Arial" panose="020B0604020202020204" pitchFamily="34" charset="0"/>
                        </a:rPr>
                        <a:t>System Set-Up Test</a:t>
                      </a:r>
                      <a:endParaRPr lang="en-US" sz="2400" b="1"/>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a:solidFill>
                            <a:srgbClr val="000000"/>
                          </a:solidFill>
                          <a:latin typeface="Arial" panose="020B0604020202020204" pitchFamily="34" charset="0"/>
                          <a:cs typeface="Arial" panose="020B0604020202020204" pitchFamily="34" charset="0"/>
                        </a:rPr>
                        <a:t>Verifies and confirms the following: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solidFill>
                            <a:srgbClr val="000000"/>
                          </a:solidFill>
                          <a:latin typeface="Arial" panose="020B0604020202020204" pitchFamily="34" charset="0"/>
                          <a:cs typeface="Arial" panose="020B0604020202020204" pitchFamily="34" charset="0"/>
                        </a:rPr>
                        <a:t>network connectivity</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solidFill>
                            <a:srgbClr val="000000"/>
                          </a:solidFill>
                          <a:latin typeface="Arial" panose="020B0604020202020204" pitchFamily="34" charset="0"/>
                          <a:cs typeface="Arial" panose="020B0604020202020204" pitchFamily="34" charset="0"/>
                        </a:rPr>
                        <a:t>screen resolution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solidFill>
                            <a:srgbClr val="000000"/>
                          </a:solidFill>
                          <a:latin typeface="Arial" panose="020B0604020202020204" pitchFamily="34" charset="0"/>
                          <a:cs typeface="Arial" panose="020B0604020202020204" pitchFamily="34" charset="0"/>
                        </a:rPr>
                        <a:t>text-to-speech</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solidFill>
                            <a:srgbClr val="000000"/>
                          </a:solidFill>
                          <a:latin typeface="Arial" panose="020B0604020202020204" pitchFamily="34" charset="0"/>
                          <a:cs typeface="Arial" panose="020B0604020202020204" pitchFamily="34" charset="0"/>
                        </a:rPr>
                        <a:t>how many students may begin testing at the same time  </a:t>
                      </a:r>
                    </a:p>
                  </a:txBody>
                  <a:tcPr/>
                </a:tc>
                <a:extLst>
                  <a:ext uri="{0D108BD9-81ED-4DB2-BD59-A6C34878D82A}">
                    <a16:rowId xmlns:a16="http://schemas.microsoft.com/office/drawing/2014/main" val="60352152"/>
                  </a:ext>
                </a:extLst>
              </a:tr>
              <a:tr h="370840">
                <a:tc>
                  <a:txBody>
                    <a:bodyPr/>
                    <a:lstStyle/>
                    <a:p>
                      <a:pPr marL="0" indent="0">
                        <a:buFont typeface="Arial" panose="020B0604020202020204" pitchFamily="34" charset="0"/>
                        <a:buNone/>
                      </a:pPr>
                      <a:r>
                        <a:rPr lang="en-US" sz="2400" b="1">
                          <a:solidFill>
                            <a:srgbClr val="000000"/>
                          </a:solidFill>
                          <a:latin typeface="Arial" panose="020B0604020202020204" pitchFamily="34" charset="0"/>
                          <a:cs typeface="Arial" panose="020B0604020202020204" pitchFamily="34" charset="0"/>
                        </a:rPr>
                        <a:t>Student Interface Test </a:t>
                      </a:r>
                      <a:endParaRPr lang="en-US" sz="2400" b="1"/>
                    </a:p>
                  </a:txBody>
                  <a:tcPr/>
                </a:tc>
                <a:tc>
                  <a:txBody>
                    <a:bodyPr/>
                    <a:lstStyle/>
                    <a:p>
                      <a:pPr marL="0" lvl="0" indent="0">
                        <a:buClr>
                          <a:srgbClr val="000000"/>
                        </a:buClr>
                        <a:buFont typeface="Arial" panose="020B0604020202020204" pitchFamily="34" charset="0"/>
                        <a:buNone/>
                      </a:pPr>
                      <a:r>
                        <a:rPr lang="en-US" sz="2000" b="0" i="0" dirty="0">
                          <a:solidFill>
                            <a:srgbClr val="000000"/>
                          </a:solidFill>
                          <a:effectLst/>
                          <a:latin typeface="Arial" panose="020B0604020202020204" pitchFamily="34" charset="0"/>
                          <a:cs typeface="Arial" panose="020B0604020202020204" pitchFamily="34" charset="0"/>
                        </a:rPr>
                        <a:t>Provides sample test questions to determine whether the device is capable of correctly displaying and navigating test content in the MCAS Student Kiosk. </a:t>
                      </a:r>
                    </a:p>
                    <a:p>
                      <a:pPr marL="800100" lvl="1" indent="-342900">
                        <a:buClr>
                          <a:srgbClr val="000000"/>
                        </a:buClr>
                        <a:buFont typeface="Arial" panose="020B0604020202020204" pitchFamily="34" charset="0"/>
                        <a:buChar char="•"/>
                      </a:pPr>
                      <a:r>
                        <a:rPr lang="en-US" sz="1800" b="0" i="0" dirty="0">
                          <a:solidFill>
                            <a:srgbClr val="000000"/>
                          </a:solidFill>
                          <a:effectLst/>
                          <a:latin typeface="Arial" panose="020B0604020202020204" pitchFamily="34" charset="0"/>
                          <a:cs typeface="Arial" panose="020B0604020202020204" pitchFamily="34" charset="0"/>
                        </a:rPr>
                        <a:t>The Student Interface Test also allows technology coordinators to test the student tools, including the Line Reader, Answer Eliminator, Text Highlighter, and Notepad, to ensure those are functioning properly. </a:t>
                      </a:r>
                      <a:r>
                        <a:rPr lang="en-US" sz="2000" b="0" i="0" dirty="0">
                          <a:solidFill>
                            <a:srgbClr val="000000"/>
                          </a:solidFill>
                          <a:effectLst/>
                          <a:latin typeface="Arial" panose="020B0604020202020204" pitchFamily="34" charset="0"/>
                          <a:cs typeface="Arial" panose="020B0604020202020204" pitchFamily="34" charset="0"/>
                        </a:rPr>
                        <a:t> </a:t>
                      </a:r>
                      <a:endParaRPr lang="en-US" sz="2000" b="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68823876"/>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6477" y="288925"/>
            <a:ext cx="11985523" cy="679450"/>
          </a:xfrm>
        </p:spPr>
        <p:txBody>
          <a:bodyPr/>
          <a:lstStyle/>
          <a:p>
            <a:r>
              <a:rPr lang="en-US" sz="4000">
                <a:solidFill>
                  <a:srgbClr val="3647B6"/>
                </a:solidFill>
                <a:latin typeface="Arial"/>
                <a:cs typeface="Arial"/>
              </a:rPr>
              <a:t>Certifying Site Readiness </a:t>
            </a:r>
            <a:endParaRPr lang="en-US" sz="4000" i="1">
              <a:solidFill>
                <a:srgbClr val="3647B6"/>
              </a:solidFill>
              <a:latin typeface="Arial"/>
              <a:cs typeface="Arial"/>
            </a:endParaRPr>
          </a:p>
        </p:txBody>
      </p:sp>
      <p:sp>
        <p:nvSpPr>
          <p:cNvPr id="3" name="Content Placeholder 2"/>
          <p:cNvSpPr>
            <a:spLocks noGrp="1"/>
          </p:cNvSpPr>
          <p:nvPr>
            <p:ph idx="4294967295"/>
          </p:nvPr>
        </p:nvSpPr>
        <p:spPr>
          <a:xfrm>
            <a:off x="360834" y="904081"/>
            <a:ext cx="10510366" cy="5049837"/>
          </a:xfrm>
        </p:spPr>
        <p:txBody>
          <a:bodyPr vert="horz" lIns="91440" tIns="45720" rIns="91440" bIns="45720" rtlCol="0" anchor="t">
            <a:noAutofit/>
          </a:bodyPr>
          <a:lstStyle/>
          <a:p>
            <a:pPr>
              <a:buClr>
                <a:srgbClr val="000000"/>
              </a:buClr>
            </a:pPr>
            <a:r>
              <a:rPr lang="en-US" sz="2800" dirty="0">
                <a:solidFill>
                  <a:srgbClr val="000000"/>
                </a:solidFill>
                <a:latin typeface="Arial" panose="020B0604020202020204" pitchFamily="34" charset="0"/>
                <a:cs typeface="Arial" panose="020B0604020202020204" pitchFamily="34" charset="0"/>
              </a:rPr>
              <a:t>After all device configurations for your school have successfully completed Site Readiness, certify the site for testing.</a:t>
            </a:r>
          </a:p>
          <a:p>
            <a:pPr>
              <a:buClr>
                <a:srgbClr val="000000"/>
              </a:buClr>
            </a:pPr>
            <a:r>
              <a:rPr lang="en-US" sz="2800" dirty="0">
                <a:solidFill>
                  <a:srgbClr val="000000"/>
                </a:solidFill>
                <a:latin typeface="Arial" panose="020B0604020202020204" pitchFamily="34" charset="0"/>
                <a:cs typeface="Arial" panose="020B0604020202020204" pitchFamily="34" charset="0"/>
              </a:rPr>
              <a:t>Site Certification is done in the MCAS Portal. </a:t>
            </a:r>
          </a:p>
          <a:p>
            <a:pPr lvl="1">
              <a:buClr>
                <a:srgbClr val="000000"/>
              </a:buClr>
            </a:pPr>
            <a:r>
              <a:rPr lang="en-US" sz="2400" dirty="0">
                <a:solidFill>
                  <a:srgbClr val="000000"/>
                </a:solidFill>
                <a:latin typeface="Arial" panose="020B0604020202020204" pitchFamily="34" charset="0"/>
                <a:cs typeface="Arial" panose="020B0604020202020204" pitchFamily="34" charset="0"/>
              </a:rPr>
              <a:t>Technology coordinators certify Site Readiness to signal to school and district test coordinators that the school technology has been confirmed as ready for testing.  </a:t>
            </a:r>
          </a:p>
          <a:p>
            <a:pPr lvl="1">
              <a:buClr>
                <a:srgbClr val="000000"/>
              </a:buClr>
            </a:pPr>
            <a:r>
              <a:rPr lang="en-US" sz="2400" dirty="0">
                <a:solidFill>
                  <a:srgbClr val="000000"/>
                </a:solidFill>
                <a:latin typeface="Arial" panose="020B0604020202020204" pitchFamily="34" charset="0"/>
                <a:cs typeface="Arial" panose="020B0604020202020204" pitchFamily="34" charset="0"/>
              </a:rPr>
              <a:t>See pages 39</a:t>
            </a:r>
            <a:r>
              <a:rPr lang="en-US" sz="2400" b="0" i="0" dirty="0">
                <a:solidFill>
                  <a:srgbClr val="252525"/>
                </a:solidFill>
                <a:effectLst/>
                <a:latin typeface="Arial" panose="020B0604020202020204" pitchFamily="34" charset="0"/>
                <a:cs typeface="Arial" panose="020B0604020202020204" pitchFamily="34" charset="0"/>
              </a:rPr>
              <a:t>–</a:t>
            </a:r>
            <a:r>
              <a:rPr lang="en-US" sz="2400" dirty="0">
                <a:solidFill>
                  <a:srgbClr val="000000"/>
                </a:solidFill>
                <a:latin typeface="Arial" panose="020B0604020202020204" pitchFamily="34" charset="0"/>
                <a:cs typeface="Arial" panose="020B0604020202020204" pitchFamily="34" charset="0"/>
              </a:rPr>
              <a:t>41 of the </a:t>
            </a:r>
            <a:r>
              <a:rPr lang="en-US" sz="2400" dirty="0">
                <a:solidFill>
                  <a:srgbClr val="000000"/>
                </a:solidFill>
                <a:latin typeface="Arial" panose="020B0604020202020204" pitchFamily="34" charset="0"/>
                <a:cs typeface="Arial" panose="020B0604020202020204" pitchFamily="34" charset="0"/>
                <a:hlinkClick r:id="rId3"/>
              </a:rPr>
              <a:t>Guide to Installing the MCAS Student Kiosk and Conducting Site Readiness</a:t>
            </a:r>
            <a:r>
              <a:rPr lang="en-US" sz="2400" dirty="0">
                <a:solidFill>
                  <a:srgbClr val="000000"/>
                </a:solidFill>
                <a:latin typeface="Arial" panose="020B0604020202020204" pitchFamily="34" charset="0"/>
                <a:cs typeface="Arial" panose="020B0604020202020204" pitchFamily="34" charset="0"/>
              </a:rPr>
              <a:t>. </a:t>
            </a:r>
          </a:p>
          <a:p>
            <a:pPr>
              <a:buClr>
                <a:srgbClr val="000000"/>
              </a:buClr>
            </a:pPr>
            <a:r>
              <a:rPr lang="en-US" sz="2800" dirty="0">
                <a:solidFill>
                  <a:srgbClr val="000000"/>
                </a:solidFill>
                <a:latin typeface="Arial" panose="020B0604020202020204" pitchFamily="34" charset="0"/>
                <a:cs typeface="Arial" panose="020B0604020202020204" pitchFamily="34" charset="0"/>
              </a:rPr>
              <a:t>DESE will follow up with schools that do not complete Site Readiness. </a:t>
            </a:r>
          </a:p>
        </p:txBody>
      </p:sp>
      <p:pic>
        <p:nvPicPr>
          <p:cNvPr id="4" name="Picture 3" descr="A screenshot of a computer&#10;&#10;Description automatically generated">
            <a:extLst>
              <a:ext uri="{FF2B5EF4-FFF2-40B4-BE49-F238E27FC236}">
                <a16:creationId xmlns:a16="http://schemas.microsoft.com/office/drawing/2014/main" id="{02313CE0-E661-DC60-30BB-3C16E547DB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4558131"/>
            <a:ext cx="8707120" cy="1719341"/>
          </a:xfrm>
          <a:prstGeom prst="rect">
            <a:avLst/>
          </a:prstGeom>
        </p:spPr>
      </p:pic>
      <p:sp>
        <p:nvSpPr>
          <p:cNvPr id="5" name="Rectangle 4">
            <a:extLst>
              <a:ext uri="{FF2B5EF4-FFF2-40B4-BE49-F238E27FC236}">
                <a16:creationId xmlns:a16="http://schemas.microsoft.com/office/drawing/2014/main" id="{211F67D6-2E46-4B16-DD49-AFAF067BD916}"/>
              </a:ext>
            </a:extLst>
          </p:cNvPr>
          <p:cNvSpPr/>
          <p:nvPr/>
        </p:nvSpPr>
        <p:spPr>
          <a:xfrm>
            <a:off x="6581217" y="5611018"/>
            <a:ext cx="3637506" cy="6858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655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Demonstration </a:t>
            </a: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4294967295"/>
          </p:nvPr>
        </p:nvSpPr>
        <p:spPr>
          <a:xfrm>
            <a:off x="822325" y="1230313"/>
            <a:ext cx="11369675" cy="5049837"/>
          </a:xfrm>
        </p:spPr>
        <p:txBody>
          <a:bodyPr vert="horz" lIns="91440" tIns="45720" rIns="91440" bIns="45720" rtlCol="0" anchor="t">
            <a:noAutofit/>
          </a:bodyPr>
          <a:lstStyle/>
          <a:p>
            <a:pPr algn="l" rtl="0" fontAlgn="base">
              <a:buClrTx/>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Retrieving Site Readiness credentials</a:t>
            </a:r>
          </a:p>
          <a:p>
            <a:pPr algn="l" rtl="0" fontAlgn="base">
              <a:buClrTx/>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Conducting the Site Readiness test</a:t>
            </a:r>
          </a:p>
          <a:p>
            <a:pPr algn="l" rtl="0" fontAlgn="base">
              <a:buClrTx/>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Certifying Site Readiness</a:t>
            </a:r>
          </a:p>
        </p:txBody>
      </p:sp>
    </p:spTree>
    <p:extLst>
      <p:ext uri="{BB962C8B-B14F-4D97-AF65-F5344CB8AC3E}">
        <p14:creationId xmlns:p14="http://schemas.microsoft.com/office/powerpoint/2010/main" val="1471272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Retrieving Site Readiness Credentials</a:t>
            </a: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4294967295"/>
          </p:nvPr>
        </p:nvSpPr>
        <p:spPr>
          <a:xfrm>
            <a:off x="822326" y="1230313"/>
            <a:ext cx="11001812" cy="4713287"/>
          </a:xfrm>
        </p:spPr>
        <p:txBody>
          <a:bodyPr vert="horz" lIns="91440" tIns="45720" rIns="91440" bIns="45720" rtlCol="0" anchor="t">
            <a:noAutofit/>
          </a:bodyPr>
          <a:lstStyle/>
          <a:p>
            <a:pPr marL="457200" indent="-457200" algn="l" rtl="0" fontAlgn="base">
              <a:buClrTx/>
              <a:buFont typeface="+mj-lt"/>
              <a:buAutoNum type="arabicPeriod"/>
            </a:pPr>
            <a:r>
              <a:rPr lang="en-US" sz="2400" b="0" i="0">
                <a:solidFill>
                  <a:srgbClr val="000000"/>
                </a:solidFill>
                <a:effectLst/>
                <a:latin typeface="Arial" panose="020B0604020202020204" pitchFamily="34" charset="0"/>
                <a:cs typeface="Arial" panose="020B0604020202020204" pitchFamily="34" charset="0"/>
              </a:rPr>
              <a:t>Log in to the </a:t>
            </a:r>
            <a:r>
              <a:rPr lang="en-US" sz="2400" b="0" i="0" u="sng" strike="noStrike">
                <a:solidFill>
                  <a:srgbClr val="215E99"/>
                </a:solidFill>
                <a:effectLst/>
                <a:latin typeface="Arial" panose="020B0604020202020204" pitchFamily="34" charset="0"/>
                <a:cs typeface="Arial" panose="020B0604020202020204" pitchFamily="34" charset="0"/>
                <a:hlinkClick r:id="rId3"/>
              </a:rPr>
              <a:t>MCAS Portal</a:t>
            </a:r>
            <a:r>
              <a:rPr lang="en-US" sz="2400" b="0" i="0">
                <a:solidFill>
                  <a:srgbClr val="215E99"/>
                </a:solidFill>
                <a:effectLst/>
                <a:latin typeface="Arial" panose="020B0604020202020204" pitchFamily="34" charset="0"/>
                <a:cs typeface="Arial" panose="020B0604020202020204" pitchFamily="34" charset="0"/>
              </a:rPr>
              <a:t> </a:t>
            </a:r>
            <a:r>
              <a:rPr lang="en-US" sz="2400" b="0" i="0">
                <a:solidFill>
                  <a:srgbClr val="000000"/>
                </a:solidFill>
                <a:effectLst/>
                <a:latin typeface="Arial" panose="020B0604020202020204" pitchFamily="34" charset="0"/>
                <a:cs typeface="Arial" panose="020B0604020202020204" pitchFamily="34" charset="0"/>
              </a:rPr>
              <a:t>with your username and password. </a:t>
            </a:r>
          </a:p>
          <a:p>
            <a:pPr marL="457200" indent="-457200" algn="l" rtl="0" fontAlgn="base">
              <a:buClrTx/>
              <a:buFont typeface="+mj-lt"/>
              <a:buAutoNum type="arabicPeriod"/>
            </a:pPr>
            <a:r>
              <a:rPr lang="en-US" sz="2400" b="0" i="0">
                <a:solidFill>
                  <a:srgbClr val="000000"/>
                </a:solidFill>
                <a:effectLst/>
                <a:latin typeface="Arial" panose="020B0604020202020204" pitchFamily="34" charset="0"/>
                <a:cs typeface="Arial" panose="020B0604020202020204" pitchFamily="34" charset="0"/>
              </a:rPr>
              <a:t>On the Portal home page, click </a:t>
            </a:r>
            <a:r>
              <a:rPr lang="en-US" sz="2400" b="1" i="0">
                <a:solidFill>
                  <a:srgbClr val="000000"/>
                </a:solidFill>
                <a:effectLst/>
                <a:latin typeface="Arial" panose="020B0604020202020204" pitchFamily="34" charset="0"/>
                <a:cs typeface="Arial" panose="020B0604020202020204" pitchFamily="34" charset="0"/>
              </a:rPr>
              <a:t>Administration</a:t>
            </a:r>
            <a:r>
              <a:rPr lang="en-US" sz="2400" b="0" i="0">
                <a:solidFill>
                  <a:srgbClr val="000000"/>
                </a:solidFill>
                <a:effectLst/>
                <a:latin typeface="Arial" panose="020B0604020202020204" pitchFamily="34" charset="0"/>
                <a:cs typeface="Arial" panose="020B0604020202020204" pitchFamily="34" charset="0"/>
              </a:rPr>
              <a:t>. The Site Readiness account information appears at the bottom of the Administration home page. </a:t>
            </a:r>
          </a:p>
          <a:p>
            <a:pPr marL="457200" indent="-457200" algn="l" rtl="0" fontAlgn="base">
              <a:buClrTx/>
              <a:buFont typeface="+mj-lt"/>
              <a:buAutoNum type="arabicPeriod"/>
            </a:pPr>
            <a:r>
              <a:rPr lang="en-US" sz="2400" b="0" i="0">
                <a:solidFill>
                  <a:srgbClr val="000000"/>
                </a:solidFill>
                <a:effectLst/>
                <a:latin typeface="Arial" panose="020B0604020202020204" pitchFamily="34" charset="0"/>
                <a:cs typeface="Arial" panose="020B0604020202020204" pitchFamily="34" charset="0"/>
              </a:rPr>
              <a:t>Make a note of the username and password for the school, which you will use to log in to the MCAS Student Kiosk. </a:t>
            </a:r>
          </a:p>
        </p:txBody>
      </p:sp>
      <p:pic>
        <p:nvPicPr>
          <p:cNvPr id="5" name="Picture 4" descr="A screen shot of a computer&#10;&#10;Description automatically generated">
            <a:extLst>
              <a:ext uri="{FF2B5EF4-FFF2-40B4-BE49-F238E27FC236}">
                <a16:creationId xmlns:a16="http://schemas.microsoft.com/office/drawing/2014/main" id="{4E33C40C-0DF6-6AB1-F4A7-3B0BD568FB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135" y="3843721"/>
            <a:ext cx="10215730" cy="1783966"/>
          </a:xfrm>
          <a:prstGeom prst="rect">
            <a:avLst/>
          </a:prstGeom>
        </p:spPr>
      </p:pic>
    </p:spTree>
    <p:extLst>
      <p:ext uri="{BB962C8B-B14F-4D97-AF65-F5344CB8AC3E}">
        <p14:creationId xmlns:p14="http://schemas.microsoft.com/office/powerpoint/2010/main" val="3133145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Conduct Site Readiness: System Set-Up Test</a:t>
            </a: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4294967295"/>
          </p:nvPr>
        </p:nvSpPr>
        <p:spPr>
          <a:xfrm>
            <a:off x="822326" y="1230313"/>
            <a:ext cx="4682182" cy="5049837"/>
          </a:xfrm>
        </p:spPr>
        <p:txBody>
          <a:bodyPr vert="horz" lIns="91440" tIns="45720" rIns="91440" bIns="45720" rtlCol="0" anchor="t">
            <a:noAutofit/>
          </a:bodyPr>
          <a:lstStyle/>
          <a:p>
            <a:pPr marL="457200" indent="-457200" algn="l" rtl="0" fontAlgn="base">
              <a:buClrTx/>
              <a:buFont typeface="+mj-lt"/>
              <a:buAutoNum type="arabicPeriod"/>
            </a:pPr>
            <a:r>
              <a:rPr lang="en-US" sz="2400" b="0" i="0">
                <a:solidFill>
                  <a:srgbClr val="000000"/>
                </a:solidFill>
                <a:effectLst/>
                <a:latin typeface="Arial" panose="020B0604020202020204" pitchFamily="34" charset="0"/>
                <a:cs typeface="Arial" panose="020B0604020202020204" pitchFamily="34" charset="0"/>
              </a:rPr>
              <a:t>Launch the MCAS Student Kiosk on the device. </a:t>
            </a:r>
          </a:p>
          <a:p>
            <a:pPr marL="457200" indent="-457200" algn="l" rtl="0" fontAlgn="base">
              <a:buClrTx/>
              <a:buFont typeface="+mj-lt"/>
              <a:buAutoNum type="arabicPeriod"/>
            </a:pPr>
            <a:r>
              <a:rPr lang="en-US" sz="2400" b="0" i="0">
                <a:solidFill>
                  <a:srgbClr val="000000"/>
                </a:solidFill>
                <a:effectLst/>
                <a:latin typeface="Arial" panose="020B0604020202020204" pitchFamily="34" charset="0"/>
                <a:cs typeface="Arial" panose="020B0604020202020204" pitchFamily="34" charset="0"/>
              </a:rPr>
              <a:t>Log in to the MCAS Student Kiosk with the Site Readiness username and password provided for the school. </a:t>
            </a:r>
          </a:p>
          <a:p>
            <a:pPr marL="457200" indent="-457200" algn="l" rtl="0" fontAlgn="base">
              <a:buClrTx/>
              <a:buFont typeface="+mj-lt"/>
              <a:buAutoNum type="arabicPeriod"/>
            </a:pPr>
            <a:r>
              <a:rPr lang="en-US" sz="2400" b="0" i="0">
                <a:solidFill>
                  <a:srgbClr val="000000"/>
                </a:solidFill>
                <a:effectLst/>
                <a:latin typeface="Arial" panose="020B0604020202020204" pitchFamily="34" charset="0"/>
                <a:cs typeface="Arial" panose="020B0604020202020204" pitchFamily="34" charset="0"/>
              </a:rPr>
              <a:t>Verify your school’s name underneath the username. Under </a:t>
            </a:r>
            <a:r>
              <a:rPr lang="en-US" sz="2400" b="1" i="0">
                <a:solidFill>
                  <a:srgbClr val="000000"/>
                </a:solidFill>
                <a:effectLst/>
                <a:latin typeface="Arial" panose="020B0604020202020204" pitchFamily="34" charset="0"/>
                <a:cs typeface="Arial" panose="020B0604020202020204" pitchFamily="34" charset="0"/>
              </a:rPr>
              <a:t>System Set-Up Test</a:t>
            </a:r>
            <a:r>
              <a:rPr lang="en-US" sz="2400" b="0" i="0">
                <a:solidFill>
                  <a:srgbClr val="000000"/>
                </a:solidFill>
                <a:effectLst/>
                <a:latin typeface="Arial" panose="020B0604020202020204" pitchFamily="34" charset="0"/>
                <a:cs typeface="Arial" panose="020B0604020202020204" pitchFamily="34" charset="0"/>
              </a:rPr>
              <a:t>, click </a:t>
            </a:r>
            <a:r>
              <a:rPr lang="en-US" sz="2400" b="1" i="0">
                <a:solidFill>
                  <a:srgbClr val="000000"/>
                </a:solidFill>
                <a:effectLst/>
                <a:latin typeface="Arial" panose="020B0604020202020204" pitchFamily="34" charset="0"/>
                <a:cs typeface="Arial" panose="020B0604020202020204" pitchFamily="34" charset="0"/>
              </a:rPr>
              <a:t>Check System Set-Up</a:t>
            </a:r>
            <a:r>
              <a:rPr lang="en-US" sz="2400" b="0" i="0">
                <a:solidFill>
                  <a:srgbClr val="000000"/>
                </a:solidFill>
                <a:effectLst/>
                <a:latin typeface="Arial" panose="020B0604020202020204" pitchFamily="34" charset="0"/>
                <a:cs typeface="Arial" panose="020B0604020202020204" pitchFamily="34" charset="0"/>
              </a:rPr>
              <a:t> to begin the test. </a:t>
            </a:r>
          </a:p>
        </p:txBody>
      </p:sp>
      <p:pic>
        <p:nvPicPr>
          <p:cNvPr id="6146" name="Picture 2">
            <a:extLst>
              <a:ext uri="{FF2B5EF4-FFF2-40B4-BE49-F238E27FC236}">
                <a16:creationId xmlns:a16="http://schemas.microsoft.com/office/drawing/2014/main" id="{6FB34F5C-A3A0-D46B-0C4B-C521BA868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121" y="1068309"/>
            <a:ext cx="6104597" cy="4141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844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Conduct Site Readiness: Student Interface Test</a:t>
            </a: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4294967295"/>
          </p:nvPr>
        </p:nvSpPr>
        <p:spPr>
          <a:xfrm>
            <a:off x="487347" y="968375"/>
            <a:ext cx="5353773" cy="5049837"/>
          </a:xfrm>
        </p:spPr>
        <p:txBody>
          <a:bodyPr vert="horz" lIns="91440" tIns="45720" rIns="91440" bIns="45720" rtlCol="0" anchor="t">
            <a:noAutofit/>
          </a:bodyPr>
          <a:lstStyle/>
          <a:p>
            <a:pPr marL="342900" indent="-342900" fontAlgn="base">
              <a:buClrTx/>
              <a:buFont typeface="+mj-lt"/>
              <a:buAutoNum type="arabicPeriod"/>
            </a:pPr>
            <a:r>
              <a:rPr lang="en-US" sz="2000" dirty="0">
                <a:solidFill>
                  <a:srgbClr val="000000"/>
                </a:solidFill>
                <a:latin typeface="Arial" panose="020B0604020202020204" pitchFamily="34" charset="0"/>
                <a:cs typeface="Arial" panose="020B0604020202020204" pitchFamily="34" charset="0"/>
              </a:rPr>
              <a:t>If all the system checks succeed, you are ready to begin the next Site Readiness test. </a:t>
            </a:r>
          </a:p>
          <a:p>
            <a:pPr marL="508000" lvl="1" indent="0" fontAlgn="base">
              <a:buClrTx/>
              <a:buNone/>
            </a:pPr>
            <a:r>
              <a:rPr lang="en-US" sz="1600" dirty="0">
                <a:solidFill>
                  <a:srgbClr val="000000"/>
                </a:solidFill>
                <a:latin typeface="Arial" panose="020B0604020202020204" pitchFamily="34" charset="0"/>
                <a:cs typeface="Arial" panose="020B0604020202020204" pitchFamily="34" charset="0"/>
              </a:rPr>
              <a:t>If one or more system checks fail, adjust your configuration as needed and re-run the System Set-Up test. </a:t>
            </a:r>
          </a:p>
          <a:p>
            <a:pPr marL="342900" indent="-342900" algn="l" rtl="0" fontAlgn="base">
              <a:buClrTx/>
              <a:buFont typeface="+mj-lt"/>
              <a:buAutoNum type="arabicPeriod"/>
            </a:pPr>
            <a:r>
              <a:rPr lang="en-US" sz="2000" b="0" i="0" dirty="0">
                <a:solidFill>
                  <a:srgbClr val="000000"/>
                </a:solidFill>
                <a:effectLst/>
                <a:latin typeface="Arial" panose="020B0604020202020204" pitchFamily="34" charset="0"/>
                <a:cs typeface="Arial" panose="020B0604020202020204" pitchFamily="34" charset="0"/>
              </a:rPr>
              <a:t>When the System Set-Up test is completed, click the blue </a:t>
            </a:r>
            <a:r>
              <a:rPr lang="en-US" sz="2000" b="1" i="0" dirty="0">
                <a:solidFill>
                  <a:srgbClr val="000000"/>
                </a:solidFill>
                <a:effectLst/>
                <a:latin typeface="Arial" panose="020B0604020202020204" pitchFamily="34" charset="0"/>
                <a:cs typeface="Arial" panose="020B0604020202020204" pitchFamily="34" charset="0"/>
              </a:rPr>
              <a:t>Check Student Interface</a:t>
            </a:r>
            <a:r>
              <a:rPr lang="en-US" sz="2000" b="0" i="0" dirty="0">
                <a:solidFill>
                  <a:srgbClr val="000000"/>
                </a:solidFill>
                <a:effectLst/>
                <a:latin typeface="Arial" panose="020B0604020202020204" pitchFamily="34" charset="0"/>
                <a:cs typeface="Arial" panose="020B0604020202020204" pitchFamily="34" charset="0"/>
              </a:rPr>
              <a:t> button.</a:t>
            </a:r>
          </a:p>
          <a:p>
            <a:pPr marL="342900" indent="-342900" algn="l" rtl="0" fontAlgn="base">
              <a:buClrTx/>
              <a:buFont typeface="+mj-lt"/>
              <a:buAutoNum type="arabicPeriod"/>
            </a:pPr>
            <a:r>
              <a:rPr lang="en-US" sz="2000" b="0" i="0" dirty="0">
                <a:solidFill>
                  <a:srgbClr val="000000"/>
                </a:solidFill>
                <a:effectLst/>
                <a:latin typeface="Arial" panose="020B0604020202020204" pitchFamily="34" charset="0"/>
                <a:cs typeface="Arial" panose="020B0604020202020204" pitchFamily="34" charset="0"/>
              </a:rPr>
              <a:t>Read the instructions on the page and then click </a:t>
            </a:r>
            <a:r>
              <a:rPr lang="en-US" sz="2000" b="1" i="0" dirty="0">
                <a:solidFill>
                  <a:srgbClr val="000000"/>
                </a:solidFill>
                <a:effectLst/>
                <a:latin typeface="Arial" panose="020B0604020202020204" pitchFamily="34" charset="0"/>
                <a:cs typeface="Arial" panose="020B0604020202020204" pitchFamily="34" charset="0"/>
              </a:rPr>
              <a:t>Continue</a:t>
            </a:r>
            <a:r>
              <a:rPr lang="en-US" sz="2000" b="0" i="0" dirty="0">
                <a:solidFill>
                  <a:srgbClr val="000000"/>
                </a:solidFill>
                <a:effectLst/>
                <a:latin typeface="Arial" panose="020B0604020202020204" pitchFamily="34" charset="0"/>
                <a:cs typeface="Arial" panose="020B0604020202020204" pitchFamily="34" charset="0"/>
              </a:rPr>
              <a:t>.  </a:t>
            </a:r>
            <a:endParaRPr lang="en-US" sz="2000" dirty="0">
              <a:solidFill>
                <a:srgbClr val="000000"/>
              </a:solidFill>
              <a:latin typeface="Arial" panose="020B0604020202020204" pitchFamily="34" charset="0"/>
              <a:cs typeface="Arial" panose="020B0604020202020204" pitchFamily="34" charset="0"/>
            </a:endParaRPr>
          </a:p>
          <a:p>
            <a:pPr marL="342900" indent="-342900" algn="l" rtl="0" fontAlgn="base">
              <a:buClrTx/>
              <a:buFont typeface="+mj-lt"/>
              <a:buAutoNum type="arabicPeriod"/>
            </a:pPr>
            <a:r>
              <a:rPr lang="en-US" sz="2000" b="0" i="0" dirty="0">
                <a:solidFill>
                  <a:srgbClr val="000000"/>
                </a:solidFill>
                <a:effectLst/>
                <a:latin typeface="Arial" panose="020B0604020202020204" pitchFamily="34" charset="0"/>
                <a:cs typeface="Arial" panose="020B0604020202020204" pitchFamily="34" charset="0"/>
              </a:rPr>
              <a:t>Confirm that you can respond to a few questions, and try a few student tools. </a:t>
            </a:r>
          </a:p>
          <a:p>
            <a:pPr marL="342900" indent="-342900" algn="l" rtl="0" fontAlgn="base">
              <a:buClrTx/>
              <a:buFont typeface="+mj-lt"/>
              <a:buAutoNum type="arabicPeriod"/>
            </a:pPr>
            <a:r>
              <a:rPr lang="en-US" sz="2000" b="0" i="0" dirty="0">
                <a:solidFill>
                  <a:srgbClr val="000000"/>
                </a:solidFill>
                <a:effectLst/>
                <a:latin typeface="Arial" panose="020B0604020202020204" pitchFamily="34" charset="0"/>
                <a:cs typeface="Arial" panose="020B0604020202020204" pitchFamily="34" charset="0"/>
              </a:rPr>
              <a:t>On the last test question page, click </a:t>
            </a:r>
            <a:r>
              <a:rPr lang="en-US" sz="2000" b="1" i="0" dirty="0">
                <a:solidFill>
                  <a:srgbClr val="000000"/>
                </a:solidFill>
                <a:effectLst/>
                <a:latin typeface="Arial" panose="020B0604020202020204" pitchFamily="34" charset="0"/>
                <a:cs typeface="Arial" panose="020B0604020202020204" pitchFamily="34" charset="0"/>
              </a:rPr>
              <a:t>Finish</a:t>
            </a:r>
            <a:r>
              <a:rPr lang="en-US" sz="2000" b="0" i="0" dirty="0">
                <a:solidFill>
                  <a:srgbClr val="000000"/>
                </a:solidFill>
                <a:effectLst/>
                <a:latin typeface="Arial" panose="020B0604020202020204" pitchFamily="34" charset="0"/>
                <a:cs typeface="Arial" panose="020B0604020202020204" pitchFamily="34" charset="0"/>
              </a:rPr>
              <a:t>. </a:t>
            </a:r>
          </a:p>
          <a:p>
            <a:pPr marL="342900" indent="-342900" algn="l" rtl="0" fontAlgn="base">
              <a:buClrTx/>
              <a:buFont typeface="+mj-lt"/>
              <a:buAutoNum type="arabicPeriod"/>
            </a:pPr>
            <a:r>
              <a:rPr lang="en-US" sz="2000" b="0" i="0" dirty="0">
                <a:solidFill>
                  <a:srgbClr val="000000"/>
                </a:solidFill>
                <a:effectLst/>
                <a:latin typeface="Arial" panose="020B0604020202020204" pitchFamily="34" charset="0"/>
                <a:cs typeface="Arial" panose="020B0604020202020204" pitchFamily="34" charset="0"/>
              </a:rPr>
              <a:t>On the Test Review page, click </a:t>
            </a:r>
            <a:r>
              <a:rPr lang="en-US" sz="2000" b="1" i="0" dirty="0">
                <a:solidFill>
                  <a:srgbClr val="000000"/>
                </a:solidFill>
                <a:effectLst/>
                <a:latin typeface="Arial" panose="020B0604020202020204" pitchFamily="34" charset="0"/>
                <a:cs typeface="Arial" panose="020B0604020202020204" pitchFamily="34" charset="0"/>
              </a:rPr>
              <a:t>Turn In</a:t>
            </a:r>
            <a:r>
              <a:rPr lang="en-US" sz="2000" b="0" i="0" dirty="0">
                <a:solidFill>
                  <a:srgbClr val="000000"/>
                </a:solidFill>
                <a:effectLst/>
                <a:latin typeface="Arial" panose="020B0604020202020204" pitchFamily="34" charset="0"/>
                <a:cs typeface="Arial" panose="020B0604020202020204" pitchFamily="34" charset="0"/>
              </a:rPr>
              <a:t> to submit your test. </a:t>
            </a:r>
          </a:p>
          <a:p>
            <a:pPr marL="342900" indent="-342900" algn="l" rtl="0" fontAlgn="base">
              <a:buFont typeface="+mj-lt"/>
              <a:buAutoNum type="arabicPeriod"/>
            </a:pPr>
            <a:endParaRPr lang="en-US" sz="1800" b="0" i="0" dirty="0">
              <a:solidFill>
                <a:srgbClr val="000000"/>
              </a:solidFill>
              <a:effectLst/>
              <a:latin typeface="Aptos" panose="020B0004020202020204" pitchFamily="34" charset="0"/>
            </a:endParaRPr>
          </a:p>
        </p:txBody>
      </p:sp>
      <p:pic>
        <p:nvPicPr>
          <p:cNvPr id="7172" name="Picture 4">
            <a:extLst>
              <a:ext uri="{FF2B5EF4-FFF2-40B4-BE49-F238E27FC236}">
                <a16:creationId xmlns:a16="http://schemas.microsoft.com/office/drawing/2014/main" id="{3232A18A-F059-AE35-C978-4B0AE1227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882" y="1249378"/>
            <a:ext cx="5470036" cy="348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186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Certify Site Readiness</a:t>
            </a: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4294967295"/>
          </p:nvPr>
        </p:nvSpPr>
        <p:spPr>
          <a:xfrm>
            <a:off x="487347" y="968375"/>
            <a:ext cx="5353773" cy="5049837"/>
          </a:xfrm>
        </p:spPr>
        <p:txBody>
          <a:bodyPr vert="horz" lIns="91440" tIns="45720" rIns="91440" bIns="45720" rtlCol="0" anchor="t">
            <a:noAutofit/>
          </a:bodyPr>
          <a:lstStyle/>
          <a:p>
            <a:pPr marL="0" indent="0" algn="l" rtl="0" fontAlgn="base">
              <a:buNone/>
            </a:pPr>
            <a:r>
              <a:rPr lang="en-US" sz="1800" b="0" i="0">
                <a:solidFill>
                  <a:srgbClr val="000000"/>
                </a:solidFill>
                <a:effectLst/>
                <a:latin typeface="Arial" panose="020B0604020202020204" pitchFamily="34" charset="0"/>
                <a:cs typeface="Arial" panose="020B0604020202020204" pitchFamily="34" charset="0"/>
              </a:rPr>
              <a:t>After all devices or device configurations for your school have successfully completed Site Readiness, the technology coordinator will certify the site for testing. </a:t>
            </a:r>
          </a:p>
          <a:p>
            <a:pPr marL="342900" indent="-342900" algn="l" rtl="0" fontAlgn="base">
              <a:buClrTx/>
              <a:buFont typeface="+mj-lt"/>
              <a:buAutoNum type="arabicPeriod"/>
            </a:pPr>
            <a:r>
              <a:rPr lang="en-US" sz="1800" b="0" i="0">
                <a:solidFill>
                  <a:srgbClr val="000000"/>
                </a:solidFill>
                <a:effectLst/>
                <a:latin typeface="Arial" panose="020B0604020202020204" pitchFamily="34" charset="0"/>
                <a:cs typeface="Arial" panose="020B0604020202020204" pitchFamily="34" charset="0"/>
              </a:rPr>
              <a:t>Log in to the MCAS Portal with your username and password. </a:t>
            </a:r>
          </a:p>
          <a:p>
            <a:pPr marL="850900" lvl="1" indent="-342900" fontAlgn="base">
              <a:buClrTx/>
              <a:buFont typeface="Arial" panose="020B0604020202020204" pitchFamily="34" charset="0"/>
              <a:buChar char="•"/>
            </a:pPr>
            <a:r>
              <a:rPr lang="en-US" sz="1800" b="1">
                <a:solidFill>
                  <a:srgbClr val="000000"/>
                </a:solidFill>
                <a:latin typeface="Arial" panose="020B0604020202020204" pitchFamily="34" charset="0"/>
                <a:cs typeface="Arial" panose="020B0604020202020204" pitchFamily="34" charset="0"/>
              </a:rPr>
              <a:t>Note</a:t>
            </a:r>
            <a:r>
              <a:rPr lang="en-US" sz="1800">
                <a:solidFill>
                  <a:srgbClr val="000000"/>
                </a:solidFill>
                <a:latin typeface="Arial" panose="020B0604020202020204" pitchFamily="34" charset="0"/>
                <a:cs typeface="Arial" panose="020B0604020202020204" pitchFamily="34" charset="0"/>
              </a:rPr>
              <a:t>: Use your own username and password, not the Site Readiness credentials. </a:t>
            </a:r>
            <a:endParaRPr lang="en-US" sz="1800" b="0" i="0">
              <a:solidFill>
                <a:srgbClr val="000000"/>
              </a:solidFill>
              <a:effectLst/>
              <a:latin typeface="Arial" panose="020B0604020202020204" pitchFamily="34" charset="0"/>
              <a:cs typeface="Arial" panose="020B0604020202020204" pitchFamily="34" charset="0"/>
            </a:endParaRPr>
          </a:p>
          <a:p>
            <a:pPr marL="342900" indent="-342900" algn="l" rtl="0" fontAlgn="base">
              <a:buClrTx/>
              <a:buFont typeface="+mj-lt"/>
              <a:buAutoNum type="arabicPeriod"/>
            </a:pPr>
            <a:r>
              <a:rPr lang="en-US" sz="1800" b="0" i="0">
                <a:solidFill>
                  <a:srgbClr val="000000"/>
                </a:solidFill>
                <a:effectLst/>
                <a:latin typeface="Arial" panose="020B0604020202020204" pitchFamily="34" charset="0"/>
                <a:cs typeface="Arial" panose="020B0604020202020204" pitchFamily="34" charset="0"/>
              </a:rPr>
              <a:t>Click Administration. </a:t>
            </a:r>
          </a:p>
          <a:p>
            <a:pPr marL="342900" indent="-342900" algn="l" rtl="0" fontAlgn="base">
              <a:buClrTx/>
              <a:buFont typeface="+mj-lt"/>
              <a:buAutoNum type="arabicPeriod"/>
            </a:pPr>
            <a:r>
              <a:rPr lang="en-US" sz="1800" b="0" i="0">
                <a:solidFill>
                  <a:srgbClr val="000000"/>
                </a:solidFill>
                <a:effectLst/>
                <a:latin typeface="Arial" panose="020B0604020202020204" pitchFamily="34" charset="0"/>
                <a:cs typeface="Arial" panose="020B0604020202020204" pitchFamily="34" charset="0"/>
              </a:rPr>
              <a:t>Click </a:t>
            </a:r>
            <a:r>
              <a:rPr lang="en-US" sz="1800" b="1" i="0">
                <a:solidFill>
                  <a:srgbClr val="000000"/>
                </a:solidFill>
                <a:effectLst/>
                <a:latin typeface="Arial" panose="020B0604020202020204" pitchFamily="34" charset="0"/>
                <a:cs typeface="Arial" panose="020B0604020202020204" pitchFamily="34" charset="0"/>
              </a:rPr>
              <a:t>Site Readiness</a:t>
            </a:r>
            <a:r>
              <a:rPr lang="en-US" sz="1800" b="0" i="0">
                <a:solidFill>
                  <a:srgbClr val="000000"/>
                </a:solidFill>
                <a:effectLst/>
                <a:latin typeface="Arial" panose="020B0604020202020204" pitchFamily="34" charset="0"/>
                <a:cs typeface="Arial" panose="020B0604020202020204" pitchFamily="34" charset="0"/>
              </a:rPr>
              <a:t> at the top of the page. </a:t>
            </a:r>
          </a:p>
          <a:p>
            <a:pPr marL="342900" indent="-342900" algn="l" rtl="0" fontAlgn="base">
              <a:buClrTx/>
              <a:buFont typeface="+mj-lt"/>
              <a:buAutoNum type="arabicPeriod"/>
            </a:pPr>
            <a:r>
              <a:rPr lang="en-US" sz="1800" b="0" i="0">
                <a:solidFill>
                  <a:srgbClr val="000000"/>
                </a:solidFill>
                <a:effectLst/>
                <a:latin typeface="Arial" panose="020B0604020202020204" pitchFamily="34" charset="0"/>
                <a:cs typeface="Arial" panose="020B0604020202020204" pitchFamily="34" charset="0"/>
              </a:rPr>
              <a:t>On the Site Readiness page, locate the school to be certified, and then click </a:t>
            </a:r>
            <a:r>
              <a:rPr lang="en-US" sz="1800" b="1" i="0">
                <a:solidFill>
                  <a:srgbClr val="000000"/>
                </a:solidFill>
                <a:effectLst/>
                <a:latin typeface="Arial" panose="020B0604020202020204" pitchFamily="34" charset="0"/>
                <a:cs typeface="Arial" panose="020B0604020202020204" pitchFamily="34" charset="0"/>
              </a:rPr>
              <a:t>View Details</a:t>
            </a:r>
            <a:r>
              <a:rPr lang="en-US" sz="1800" b="0" i="0">
                <a:solidFill>
                  <a:srgbClr val="000000"/>
                </a:solidFill>
                <a:effectLst/>
                <a:latin typeface="Arial" panose="020B0604020202020204" pitchFamily="34" charset="0"/>
                <a:cs typeface="Arial" panose="020B0604020202020204" pitchFamily="34" charset="0"/>
              </a:rPr>
              <a:t>. </a:t>
            </a:r>
          </a:p>
        </p:txBody>
      </p:sp>
      <p:pic>
        <p:nvPicPr>
          <p:cNvPr id="8194" name="Picture 2">
            <a:extLst>
              <a:ext uri="{FF2B5EF4-FFF2-40B4-BE49-F238E27FC236}">
                <a16:creationId xmlns:a16="http://schemas.microsoft.com/office/drawing/2014/main" id="{92AFC23A-AFD8-E974-064A-6331431D9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245" y="4973148"/>
            <a:ext cx="7550668" cy="158190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B72A67DD-62A2-7841-F31D-EE6BCF3355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890032"/>
            <a:ext cx="571500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489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5"/>
            <a:ext cx="11270380" cy="4103610"/>
          </a:xfrm>
        </p:spPr>
        <p:txBody>
          <a:bodyPr vert="horz" lIns="91440" tIns="45720" rIns="91440" bIns="45720" rtlCol="0" anchor="t">
            <a:normAutofit/>
          </a:bodyPr>
          <a:lstStyle/>
          <a:p>
            <a:pPr marL="514350" indent="-514350">
              <a:buClrTx/>
              <a:buFont typeface="+mj-lt"/>
              <a:buAutoNum type="arabicPeriod"/>
            </a:pPr>
            <a:r>
              <a:rPr lang="en-US" dirty="0">
                <a:solidFill>
                  <a:srgbClr val="101D35"/>
                </a:solidFill>
                <a:latin typeface="Arial"/>
                <a:cs typeface="Arial"/>
              </a:rPr>
              <a:t>Overview of New Systems</a:t>
            </a:r>
          </a:p>
          <a:p>
            <a:pPr marL="514350" indent="-514350">
              <a:buClrTx/>
              <a:buFont typeface="+mj-lt"/>
              <a:buAutoNum type="arabicPeriod"/>
            </a:pPr>
            <a:r>
              <a:rPr lang="en-US" dirty="0">
                <a:solidFill>
                  <a:srgbClr val="101D35"/>
                </a:solidFill>
                <a:latin typeface="Arial"/>
                <a:cs typeface="Arial"/>
              </a:rPr>
              <a:t>Introduction to the New MCAS Resource Center</a:t>
            </a:r>
          </a:p>
          <a:p>
            <a:pPr marL="514350" indent="-514350">
              <a:buClrTx/>
              <a:buFont typeface="+mj-lt"/>
              <a:buAutoNum type="arabicPeriod"/>
            </a:pPr>
            <a:r>
              <a:rPr lang="en-US" dirty="0">
                <a:solidFill>
                  <a:srgbClr val="101D35"/>
                </a:solidFill>
                <a:latin typeface="Arial"/>
                <a:cs typeface="Arial"/>
              </a:rPr>
              <a:t>Introduction to the MCAS Portal</a:t>
            </a:r>
          </a:p>
          <a:p>
            <a:pPr marL="514350" indent="-514350">
              <a:buClrTx/>
              <a:buFont typeface="+mj-lt"/>
              <a:buAutoNum type="arabicPeriod"/>
            </a:pPr>
            <a:r>
              <a:rPr lang="en-US" dirty="0">
                <a:solidFill>
                  <a:srgbClr val="101D35"/>
                </a:solidFill>
                <a:latin typeface="Arial"/>
                <a:cs typeface="Arial"/>
              </a:rPr>
              <a:t>Technology Guidelines and Downloading the MCAS Student Kiosk</a:t>
            </a:r>
          </a:p>
          <a:p>
            <a:pPr marL="514350" indent="-514350">
              <a:buClrTx/>
              <a:buFont typeface="+mj-lt"/>
              <a:buAutoNum type="arabicPeriod"/>
            </a:pPr>
            <a:r>
              <a:rPr lang="en-US" dirty="0">
                <a:solidFill>
                  <a:srgbClr val="101D35"/>
                </a:solidFill>
                <a:latin typeface="Arial"/>
                <a:cs typeface="Arial"/>
              </a:rPr>
              <a:t>Conducting Site Readiness</a:t>
            </a:r>
          </a:p>
          <a:p>
            <a:pPr marL="514350" indent="-514350">
              <a:buClrTx/>
              <a:buFont typeface="+mj-lt"/>
              <a:buAutoNum type="arabicPeriod"/>
            </a:pPr>
            <a:r>
              <a:rPr lang="en-US" dirty="0">
                <a:solidFill>
                  <a:srgbClr val="101D35"/>
                </a:solidFill>
                <a:latin typeface="Arial"/>
                <a:cs typeface="Arial"/>
              </a:rPr>
              <a:t>Additional Information for Technology Coordinators</a:t>
            </a:r>
          </a:p>
          <a:p>
            <a:pPr marL="514350" indent="-514350">
              <a:buClrTx/>
              <a:buFont typeface="+mj-lt"/>
              <a:buAutoNum type="arabicPeriod"/>
            </a:pPr>
            <a:r>
              <a:rPr lang="en-US" dirty="0">
                <a:solidFill>
                  <a:srgbClr val="101D35"/>
                </a:solidFill>
                <a:latin typeface="Arial"/>
                <a:cs typeface="Arial"/>
              </a:rPr>
              <a:t>Resources and Next Steps</a:t>
            </a:r>
          </a:p>
          <a:p>
            <a:pPr marL="514350" indent="-514350">
              <a:buClrTx/>
              <a:buFont typeface="+mj-lt"/>
              <a:buAutoNum type="arabicPeriod"/>
            </a:pPr>
            <a:r>
              <a:rPr lang="en-US" dirty="0">
                <a:solidFill>
                  <a:srgbClr val="101D35"/>
                </a:solidFill>
                <a:latin typeface="Arial"/>
                <a:cs typeface="Arial"/>
              </a:rPr>
              <a:t>Live “Sandbox” Time with Additional Demonstrations</a:t>
            </a:r>
          </a:p>
          <a:p>
            <a:pPr>
              <a:buClrTx/>
            </a:pPr>
            <a:endParaRPr lang="en-US" sz="2000" dirty="0">
              <a:solidFill>
                <a:srgbClr val="101D35"/>
              </a:solidFill>
              <a:latin typeface="Arial"/>
              <a:cs typeface="Arial"/>
            </a:endParaRPr>
          </a:p>
          <a:p>
            <a:pPr marL="514350" indent="-514350">
              <a:buClrTx/>
              <a:buFont typeface="+mj-lt"/>
              <a:buAutoNum type="arabicPeriod"/>
            </a:pPr>
            <a:endParaRPr lang="en-US" dirty="0">
              <a:solidFill>
                <a:srgbClr val="101D35"/>
              </a:solidFill>
              <a:latin typeface="Arial" panose="020B0604020202020204" pitchFamily="34" charset="0"/>
              <a:cs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D21F0A01-0C38-0525-6ED9-ADA4C420C66F}"/>
              </a:ext>
            </a:extLst>
          </p:cNvPr>
          <p:cNvSpPr txBox="1"/>
          <p:nvPr/>
        </p:nvSpPr>
        <p:spPr>
          <a:xfrm>
            <a:off x="612371" y="5547944"/>
            <a:ext cx="10563629" cy="646331"/>
          </a:xfrm>
          <a:prstGeom prst="rect">
            <a:avLst/>
          </a:prstGeom>
          <a:noFill/>
        </p:spPr>
        <p:txBody>
          <a:bodyPr wrap="square" rtlCol="0">
            <a:spAutoFit/>
          </a:bodyPr>
          <a:lstStyle/>
          <a:p>
            <a:r>
              <a:rPr lang="en-US" b="1">
                <a:solidFill>
                  <a:srgbClr val="000000"/>
                </a:solidFill>
                <a:latin typeface="Arial" panose="020B0604020202020204" pitchFamily="34" charset="0"/>
                <a:cs typeface="Arial" panose="020B0604020202020204" pitchFamily="34" charset="0"/>
              </a:rPr>
              <a:t>Note: </a:t>
            </a:r>
            <a:r>
              <a:rPr lang="en-US">
                <a:solidFill>
                  <a:srgbClr val="000000"/>
                </a:solidFill>
                <a:latin typeface="Arial" panose="020B0604020202020204" pitchFamily="34" charset="0"/>
                <a:cs typeface="Arial" panose="020B0604020202020204" pitchFamily="34" charset="0"/>
              </a:rPr>
              <a:t>Agenda topics 1–3 will cover similar material as discussed in the October 28 training. Additional trainings on other technology-related topics will be provided later this school year.  </a:t>
            </a:r>
          </a:p>
        </p:txBody>
      </p:sp>
    </p:spTree>
    <p:extLst>
      <p:ext uri="{BB962C8B-B14F-4D97-AF65-F5344CB8AC3E}">
        <p14:creationId xmlns:p14="http://schemas.microsoft.com/office/powerpoint/2010/main" val="2938697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Certify Site Readiness (cont’d)</a:t>
            </a: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4294967295"/>
          </p:nvPr>
        </p:nvSpPr>
        <p:spPr>
          <a:xfrm>
            <a:off x="822325" y="1160495"/>
            <a:ext cx="10112229" cy="5049837"/>
          </a:xfrm>
        </p:spPr>
        <p:txBody>
          <a:bodyPr vert="horz" lIns="91440" tIns="45720" rIns="91440" bIns="45720" rtlCol="0" anchor="t">
            <a:noAutofit/>
          </a:bodyPr>
          <a:lstStyle/>
          <a:p>
            <a:pPr marL="342900" indent="-342900" algn="l" rtl="0" fontAlgn="base">
              <a:buClrTx/>
              <a:buFont typeface="+mj-lt"/>
              <a:buAutoNum type="arabicPeriod" startAt="5"/>
            </a:pPr>
            <a:r>
              <a:rPr lang="en-US" sz="2000" b="0" i="0" dirty="0">
                <a:solidFill>
                  <a:srgbClr val="000000"/>
                </a:solidFill>
                <a:effectLst/>
                <a:latin typeface="Arial" panose="020B0604020202020204" pitchFamily="34" charset="0"/>
                <a:cs typeface="Arial" panose="020B0604020202020204" pitchFamily="34" charset="0"/>
              </a:rPr>
              <a:t>On the Site Readiness Details page, verify that all the devices or device configurations for the school have successfully run the Site Readiness tool and meet the technology requirements. </a:t>
            </a:r>
          </a:p>
          <a:p>
            <a:pPr marL="342900" indent="-342900" algn="l" rtl="0" fontAlgn="base">
              <a:buClrTx/>
              <a:buFont typeface="+mj-lt"/>
              <a:buAutoNum type="arabicPeriod" startAt="5"/>
            </a:pPr>
            <a:r>
              <a:rPr lang="en-US" sz="2000" b="0" i="0" dirty="0">
                <a:solidFill>
                  <a:srgbClr val="000000"/>
                </a:solidFill>
                <a:effectLst/>
                <a:latin typeface="Arial" panose="020B0604020202020204" pitchFamily="34" charset="0"/>
                <a:cs typeface="Arial" panose="020B0604020202020204" pitchFamily="34" charset="0"/>
              </a:rPr>
              <a:t>Click </a:t>
            </a:r>
            <a:r>
              <a:rPr lang="en-US" sz="2000" b="1" i="0" dirty="0">
                <a:solidFill>
                  <a:srgbClr val="000000"/>
                </a:solidFill>
                <a:effectLst/>
                <a:latin typeface="Arial" panose="020B0604020202020204" pitchFamily="34" charset="0"/>
                <a:cs typeface="Arial" panose="020B0604020202020204" pitchFamily="34" charset="0"/>
              </a:rPr>
              <a:t>Certify Site Readiness</a:t>
            </a:r>
            <a:r>
              <a:rPr lang="en-US" sz="2000" b="0" i="0" dirty="0">
                <a:solidFill>
                  <a:srgbClr val="000000"/>
                </a:solidFill>
                <a:effectLst/>
                <a:latin typeface="Arial" panose="020B0604020202020204" pitchFamily="34" charset="0"/>
                <a:cs typeface="Arial" panose="020B0604020202020204" pitchFamily="34" charset="0"/>
              </a:rPr>
              <a:t> and click </a:t>
            </a:r>
            <a:r>
              <a:rPr lang="en-US" sz="2000" b="1" i="0" dirty="0">
                <a:solidFill>
                  <a:srgbClr val="000000"/>
                </a:solidFill>
                <a:effectLst/>
                <a:latin typeface="Arial" panose="020B0604020202020204" pitchFamily="34" charset="0"/>
                <a:cs typeface="Arial" panose="020B0604020202020204" pitchFamily="34" charset="0"/>
              </a:rPr>
              <a:t>Yes</a:t>
            </a:r>
            <a:r>
              <a:rPr lang="en-US" sz="2000" b="0" i="0" dirty="0">
                <a:solidFill>
                  <a:srgbClr val="000000"/>
                </a:solidFill>
                <a:effectLst/>
                <a:latin typeface="Arial" panose="020B0604020202020204" pitchFamily="34" charset="0"/>
                <a:cs typeface="Arial" panose="020B0604020202020204" pitchFamily="34" charset="0"/>
              </a:rPr>
              <a:t> in the pop-up message to confirm. </a:t>
            </a:r>
          </a:p>
        </p:txBody>
      </p:sp>
      <p:pic>
        <p:nvPicPr>
          <p:cNvPr id="9220" name="Picture 4">
            <a:extLst>
              <a:ext uri="{FF2B5EF4-FFF2-40B4-BE49-F238E27FC236}">
                <a16:creationId xmlns:a16="http://schemas.microsoft.com/office/drawing/2014/main" id="{29E5EB37-E60E-D407-BF1E-450AF3783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343" y="2780101"/>
            <a:ext cx="6658946" cy="3413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079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idx="4294967295"/>
          </p:nvPr>
        </p:nvSpPr>
        <p:spPr>
          <a:xfrm>
            <a:off x="861238" y="1060426"/>
            <a:ext cx="7670800" cy="958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rgbClr val="3647B6"/>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4294967295"/>
          </p:nvPr>
        </p:nvSpPr>
        <p:spPr>
          <a:xfrm>
            <a:off x="0" y="2132013"/>
            <a:ext cx="7391400" cy="3813175"/>
          </a:xfrm>
        </p:spPr>
        <p:txBody>
          <a:bodyPr anchor="ctr"/>
          <a:lstStyle/>
          <a:p>
            <a:pPr algn="ctr">
              <a:buNone/>
            </a:pPr>
            <a:r>
              <a:rPr lang="en-US" sz="4000">
                <a:latin typeface="Arial" panose="020B0604020202020204" pitchFamily="34" charset="0"/>
                <a:cs typeface="Arial" panose="020B0604020202020204" pitchFamily="34" charset="0"/>
              </a:rPr>
              <a:t>Use the “Q&amp;A” feature </a:t>
            </a:r>
            <a:br>
              <a:rPr lang="en-US"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3047752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6. Additional Information for Technology Coordinators</a:t>
            </a:r>
          </a:p>
        </p:txBody>
      </p:sp>
    </p:spTree>
    <p:extLst>
      <p:ext uri="{BB962C8B-B14F-4D97-AF65-F5344CB8AC3E}">
        <p14:creationId xmlns:p14="http://schemas.microsoft.com/office/powerpoint/2010/main" val="26494699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1985523" cy="679450"/>
          </a:xfrm>
        </p:spPr>
        <p:txBody>
          <a:bodyPr/>
          <a:lstStyle/>
          <a:p>
            <a:r>
              <a:rPr lang="en-US" sz="4000">
                <a:solidFill>
                  <a:srgbClr val="3647B6"/>
                </a:solidFill>
                <a:latin typeface="Arial"/>
                <a:cs typeface="Arial"/>
              </a:rPr>
              <a:t>MCAS Student Kiosk: Internet Connectivity </a:t>
            </a:r>
          </a:p>
        </p:txBody>
      </p:sp>
      <p:sp>
        <p:nvSpPr>
          <p:cNvPr id="3" name="Content Placeholder 2"/>
          <p:cNvSpPr>
            <a:spLocks noGrp="1"/>
          </p:cNvSpPr>
          <p:nvPr>
            <p:ph idx="4294967295"/>
          </p:nvPr>
        </p:nvSpPr>
        <p:spPr>
          <a:xfrm>
            <a:off x="279785" y="904081"/>
            <a:ext cx="11705738" cy="5813960"/>
          </a:xfrm>
        </p:spPr>
        <p:txBody>
          <a:bodyPr vert="horz" lIns="91440" tIns="45720" rIns="91440" bIns="45720" rtlCol="0" anchor="t">
            <a:noAutofit/>
          </a:bodyPr>
          <a:lstStyle/>
          <a:p>
            <a:pPr>
              <a:buClr>
                <a:srgbClr val="000000"/>
              </a:buClr>
            </a:pPr>
            <a:r>
              <a:rPr lang="en-US" sz="2400" dirty="0">
                <a:solidFill>
                  <a:srgbClr val="000000"/>
                </a:solidFill>
                <a:latin typeface="Arial"/>
                <a:cs typeface="Segoe UI"/>
              </a:rPr>
              <a:t>Internet connectivity is required during testing only as follows:</a:t>
            </a:r>
          </a:p>
          <a:p>
            <a:pPr lvl="1">
              <a:buClr>
                <a:srgbClr val="000000"/>
              </a:buClr>
              <a:buFont typeface="Arial" panose="020B0604020202020204" pitchFamily="34" charset="0"/>
              <a:buChar char="•"/>
            </a:pPr>
            <a:r>
              <a:rPr lang="en-US" sz="2000" dirty="0">
                <a:solidFill>
                  <a:srgbClr val="000000"/>
                </a:solidFill>
                <a:latin typeface="Arial"/>
                <a:cs typeface="Segoe UI"/>
              </a:rPr>
              <a:t>At the </a:t>
            </a:r>
            <a:r>
              <a:rPr lang="en-US" sz="2000" b="1" dirty="0">
                <a:solidFill>
                  <a:srgbClr val="000000"/>
                </a:solidFill>
                <a:latin typeface="Arial"/>
                <a:cs typeface="Segoe UI"/>
              </a:rPr>
              <a:t>beginning </a:t>
            </a:r>
            <a:r>
              <a:rPr lang="en-US" sz="2000" dirty="0">
                <a:solidFill>
                  <a:srgbClr val="000000"/>
                </a:solidFill>
                <a:latin typeface="Arial"/>
                <a:cs typeface="Segoe UI"/>
              </a:rPr>
              <a:t>of the test to authenticate student login and download the test content</a:t>
            </a:r>
          </a:p>
          <a:p>
            <a:pPr lvl="1">
              <a:buClr>
                <a:srgbClr val="000000"/>
              </a:buClr>
              <a:buFont typeface="Arial" panose="020B0604020202020204" pitchFamily="34" charset="0"/>
              <a:buChar char="•"/>
            </a:pPr>
            <a:r>
              <a:rPr lang="en-US" sz="2000" dirty="0">
                <a:solidFill>
                  <a:srgbClr val="000000"/>
                </a:solidFill>
                <a:latin typeface="Arial"/>
                <a:cs typeface="Segoe UI"/>
              </a:rPr>
              <a:t>At the </a:t>
            </a:r>
            <a:r>
              <a:rPr lang="en-US" sz="2000" b="1" dirty="0">
                <a:solidFill>
                  <a:srgbClr val="000000"/>
                </a:solidFill>
                <a:latin typeface="Arial"/>
                <a:cs typeface="Segoe UI"/>
              </a:rPr>
              <a:t>end </a:t>
            </a:r>
            <a:r>
              <a:rPr lang="en-US" sz="2000" dirty="0">
                <a:solidFill>
                  <a:srgbClr val="000000"/>
                </a:solidFill>
                <a:latin typeface="Arial"/>
                <a:cs typeface="Segoe UI"/>
              </a:rPr>
              <a:t>of the test to submit responses for scoring</a:t>
            </a:r>
          </a:p>
          <a:p>
            <a:pPr>
              <a:buClr>
                <a:srgbClr val="000000"/>
              </a:buClr>
            </a:pPr>
            <a:r>
              <a:rPr lang="en-US" sz="2400" dirty="0">
                <a:solidFill>
                  <a:srgbClr val="000000"/>
                </a:solidFill>
                <a:latin typeface="Arial"/>
                <a:cs typeface="Segoe UI"/>
              </a:rPr>
              <a:t>Once a student has finished reading the test session directions and the content has downloaded onto the local device, the student may continue testing regardless of internet connectivity. </a:t>
            </a:r>
          </a:p>
          <a:p>
            <a:pPr>
              <a:buClr>
                <a:srgbClr val="000000"/>
              </a:buClr>
            </a:pPr>
            <a:r>
              <a:rPr lang="en-US" sz="2400" dirty="0">
                <a:solidFill>
                  <a:srgbClr val="000000"/>
                </a:solidFill>
                <a:latin typeface="Arial"/>
                <a:cs typeface="Segoe UI"/>
              </a:rPr>
              <a:t>If a student’s device loses internet connectivity: </a:t>
            </a:r>
          </a:p>
          <a:p>
            <a:pPr lvl="1">
              <a:buClr>
                <a:srgbClr val="000000"/>
              </a:buClr>
              <a:buFont typeface="Arial" panose="020B0604020202020204" pitchFamily="34" charset="0"/>
              <a:buChar char="•"/>
            </a:pPr>
            <a:r>
              <a:rPr lang="en-US" sz="2000" dirty="0">
                <a:solidFill>
                  <a:srgbClr val="000000"/>
                </a:solidFill>
                <a:latin typeface="Arial"/>
                <a:cs typeface="Segoe UI"/>
              </a:rPr>
              <a:t>The student should keep testing on that device. </a:t>
            </a:r>
          </a:p>
          <a:p>
            <a:pPr lvl="1">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Do not move a student to a new device when experiencing technical issues if the student has already begun testing. </a:t>
            </a:r>
            <a:endParaRPr lang="en-US" sz="2000" dirty="0">
              <a:solidFill>
                <a:srgbClr val="000000"/>
              </a:solidFill>
              <a:latin typeface="Arial"/>
              <a:cs typeface="Segoe UI"/>
            </a:endParaRPr>
          </a:p>
          <a:p>
            <a:pPr lvl="1">
              <a:buClr>
                <a:srgbClr val="000000"/>
              </a:buClr>
              <a:buFont typeface="Arial" panose="020B0604020202020204" pitchFamily="34" charset="0"/>
              <a:buChar char="•"/>
            </a:pPr>
            <a:r>
              <a:rPr lang="en-US" sz="2000" dirty="0">
                <a:solidFill>
                  <a:srgbClr val="000000"/>
                </a:solidFill>
                <a:latin typeface="Arial"/>
                <a:cs typeface="Segoe UI"/>
              </a:rPr>
              <a:t>Student responses will be saved to the save response location indicated during MCAS Student Kiosk installation.</a:t>
            </a:r>
          </a:p>
          <a:p>
            <a:pPr lvl="1">
              <a:buClr>
                <a:srgbClr val="000000"/>
              </a:buClr>
              <a:buFont typeface="Arial" panose="020B0604020202020204" pitchFamily="34" charset="0"/>
              <a:buChar char="•"/>
            </a:pPr>
            <a:r>
              <a:rPr lang="en-US" sz="2000" dirty="0">
                <a:solidFill>
                  <a:srgbClr val="000000"/>
                </a:solidFill>
                <a:latin typeface="Arial"/>
                <a:cs typeface="Segoe UI"/>
              </a:rPr>
              <a:t>Once internet connectivity resumes, the saved responses will automatically be synced to eMetric servers.</a:t>
            </a:r>
          </a:p>
          <a:p>
            <a:pPr lvl="1">
              <a:buClr>
                <a:srgbClr val="000000"/>
              </a:buClr>
              <a:buFont typeface="Arial" panose="020B0604020202020204" pitchFamily="34" charset="0"/>
              <a:buChar char="•"/>
            </a:pPr>
            <a:r>
              <a:rPr lang="en-US" sz="2000" dirty="0">
                <a:solidFill>
                  <a:srgbClr val="000000"/>
                </a:solidFill>
                <a:latin typeface="Arial"/>
                <a:cs typeface="Segoe UI"/>
              </a:rPr>
              <a:t>If the student turns in the test offline, the student will receive a message to notify the test administrator. </a:t>
            </a:r>
          </a:p>
        </p:txBody>
      </p:sp>
    </p:spTree>
    <p:extLst>
      <p:ext uri="{BB962C8B-B14F-4D97-AF65-F5344CB8AC3E}">
        <p14:creationId xmlns:p14="http://schemas.microsoft.com/office/powerpoint/2010/main" val="11396176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220167-38B5-D8AB-A74A-AC0E80A2ADC4}"/>
              </a:ext>
            </a:extLst>
          </p:cNvPr>
          <p:cNvSpPr txBox="1"/>
          <p:nvPr/>
        </p:nvSpPr>
        <p:spPr>
          <a:xfrm>
            <a:off x="4909750" y="2041841"/>
            <a:ext cx="2372497" cy="1200329"/>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Beginning of Test:</a:t>
            </a:r>
          </a:p>
          <a:p>
            <a:pPr marL="257175" indent="-257175" algn="ctr">
              <a:buAutoNum type="arabicPeriod"/>
            </a:pPr>
            <a:r>
              <a:rPr lang="en-US" dirty="0">
                <a:latin typeface="Arial" panose="020B0604020202020204" pitchFamily="34" charset="0"/>
                <a:cs typeface="Arial" panose="020B0604020202020204" pitchFamily="34" charset="0"/>
              </a:rPr>
              <a:t>Authenticate login</a:t>
            </a:r>
          </a:p>
          <a:p>
            <a:pPr marL="257175" indent="-257175" algn="ctr">
              <a:buAutoNum type="arabicPeriod"/>
            </a:pPr>
            <a:r>
              <a:rPr lang="en-US" dirty="0">
                <a:latin typeface="Arial" panose="020B0604020202020204" pitchFamily="34" charset="0"/>
                <a:cs typeface="Arial" panose="020B0604020202020204" pitchFamily="34" charset="0"/>
              </a:rPr>
              <a:t>Download test content</a:t>
            </a:r>
          </a:p>
        </p:txBody>
      </p:sp>
      <p:sp>
        <p:nvSpPr>
          <p:cNvPr id="5" name="TextBox 4">
            <a:extLst>
              <a:ext uri="{FF2B5EF4-FFF2-40B4-BE49-F238E27FC236}">
                <a16:creationId xmlns:a16="http://schemas.microsoft.com/office/drawing/2014/main" id="{1089542B-7CC8-6AF0-2326-05D135EAFDA9}"/>
              </a:ext>
            </a:extLst>
          </p:cNvPr>
          <p:cNvSpPr txBox="1"/>
          <p:nvPr/>
        </p:nvSpPr>
        <p:spPr>
          <a:xfrm>
            <a:off x="4406763" y="4692231"/>
            <a:ext cx="3378470" cy="92333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End of Test:</a:t>
            </a:r>
          </a:p>
          <a:p>
            <a:pPr algn="ctr"/>
            <a:r>
              <a:rPr lang="en-US" dirty="0">
                <a:latin typeface="Arial" panose="020B0604020202020204" pitchFamily="34" charset="0"/>
                <a:cs typeface="Arial" panose="020B0604020202020204" pitchFamily="34" charset="0"/>
              </a:rPr>
              <a:t>1. Submit responses for scoring</a:t>
            </a:r>
          </a:p>
        </p:txBody>
      </p:sp>
      <p:cxnSp>
        <p:nvCxnSpPr>
          <p:cNvPr id="6" name="Straight Connector 5">
            <a:extLst>
              <a:ext uri="{FF2B5EF4-FFF2-40B4-BE49-F238E27FC236}">
                <a16:creationId xmlns:a16="http://schemas.microsoft.com/office/drawing/2014/main" id="{CE33C388-077A-947A-EDD6-B9F066E21F14}"/>
              </a:ext>
            </a:extLst>
          </p:cNvPr>
          <p:cNvCxnSpPr/>
          <p:nvPr/>
        </p:nvCxnSpPr>
        <p:spPr>
          <a:xfrm>
            <a:off x="4147574" y="3804557"/>
            <a:ext cx="1168400" cy="1"/>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A15AFD5F-63B7-21DA-0B51-727E2F99E381}"/>
              </a:ext>
            </a:extLst>
          </p:cNvPr>
          <p:cNvCxnSpPr/>
          <p:nvPr/>
        </p:nvCxnSpPr>
        <p:spPr>
          <a:xfrm>
            <a:off x="6766713" y="3809419"/>
            <a:ext cx="1168400" cy="1"/>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08FEDCF1-16D5-3BB5-91E7-861D9A58167B}"/>
              </a:ext>
            </a:extLst>
          </p:cNvPr>
          <p:cNvSpPr txBox="1"/>
          <p:nvPr/>
        </p:nvSpPr>
        <p:spPr>
          <a:xfrm>
            <a:off x="181435" y="1012927"/>
            <a:ext cx="772297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When is internet connectivity required?</a:t>
            </a:r>
          </a:p>
        </p:txBody>
      </p:sp>
      <p:sp>
        <p:nvSpPr>
          <p:cNvPr id="13" name="Title 1">
            <a:extLst>
              <a:ext uri="{FF2B5EF4-FFF2-40B4-BE49-F238E27FC236}">
                <a16:creationId xmlns:a16="http://schemas.microsoft.com/office/drawing/2014/main" id="{89FF4211-1FDF-4C86-C8C7-501138B5C6AC}"/>
              </a:ext>
            </a:extLst>
          </p:cNvPr>
          <p:cNvSpPr txBox="1">
            <a:spLocks/>
          </p:cNvSpPr>
          <p:nvPr/>
        </p:nvSpPr>
        <p:spPr>
          <a:xfrm>
            <a:off x="103238" y="155909"/>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4000" dirty="0">
                <a:solidFill>
                  <a:srgbClr val="3647B6"/>
                </a:solidFill>
                <a:latin typeface="Arial"/>
                <a:cs typeface="Arial"/>
              </a:rPr>
              <a:t>MCAS Student Kiosk: Internet Connectivity </a:t>
            </a:r>
          </a:p>
        </p:txBody>
      </p:sp>
      <p:pic>
        <p:nvPicPr>
          <p:cNvPr id="12" name="Graphic 11" descr="Programmer female with solid fill">
            <a:extLst>
              <a:ext uri="{FF2B5EF4-FFF2-40B4-BE49-F238E27FC236}">
                <a16:creationId xmlns:a16="http://schemas.microsoft.com/office/drawing/2014/main" id="{F43842A0-B4EE-F4FC-81F1-3701815BDB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8497" y="3147333"/>
            <a:ext cx="1114425" cy="1114425"/>
          </a:xfrm>
          <a:prstGeom prst="rect">
            <a:avLst/>
          </a:prstGeom>
        </p:spPr>
      </p:pic>
      <p:pic>
        <p:nvPicPr>
          <p:cNvPr id="14" name="Graphic 13" descr="Syncing cloud with solid fill">
            <a:extLst>
              <a:ext uri="{FF2B5EF4-FFF2-40B4-BE49-F238E27FC236}">
                <a16:creationId xmlns:a16="http://schemas.microsoft.com/office/drawing/2014/main" id="{993FEB66-687E-A492-1B30-E82F128885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3009" y="3347358"/>
            <a:ext cx="914400" cy="914400"/>
          </a:xfrm>
          <a:prstGeom prst="rect">
            <a:avLst/>
          </a:prstGeom>
        </p:spPr>
      </p:pic>
      <p:pic>
        <p:nvPicPr>
          <p:cNvPr id="15" name="Graphic 14" descr="Database with solid fill">
            <a:extLst>
              <a:ext uri="{FF2B5EF4-FFF2-40B4-BE49-F238E27FC236}">
                <a16:creationId xmlns:a16="http://schemas.microsoft.com/office/drawing/2014/main" id="{68DB2178-0BE2-CA5E-EE60-F9811DB417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57257" y="3383357"/>
            <a:ext cx="914400" cy="914400"/>
          </a:xfrm>
          <a:prstGeom prst="rect">
            <a:avLst/>
          </a:prstGeom>
        </p:spPr>
      </p:pic>
      <p:sp>
        <p:nvSpPr>
          <p:cNvPr id="16" name="TextBox 15">
            <a:extLst>
              <a:ext uri="{FF2B5EF4-FFF2-40B4-BE49-F238E27FC236}">
                <a16:creationId xmlns:a16="http://schemas.microsoft.com/office/drawing/2014/main" id="{CF14A8E2-D787-E93D-AAA9-DA667F67B201}"/>
              </a:ext>
            </a:extLst>
          </p:cNvPr>
          <p:cNvSpPr txBox="1"/>
          <p:nvPr/>
        </p:nvSpPr>
        <p:spPr>
          <a:xfrm>
            <a:off x="7935113" y="2935443"/>
            <a:ext cx="1758687" cy="369332"/>
          </a:xfrm>
          <a:prstGeom prst="rect">
            <a:avLst/>
          </a:prstGeom>
          <a:noFill/>
        </p:spPr>
        <p:txBody>
          <a:bodyPr wrap="none" rtlCol="0">
            <a:spAutoFit/>
          </a:bodyPr>
          <a:lstStyle/>
          <a:p>
            <a:r>
              <a:rPr lang="en-US" dirty="0"/>
              <a:t>eMetric Servers</a:t>
            </a:r>
          </a:p>
        </p:txBody>
      </p:sp>
      <p:sp>
        <p:nvSpPr>
          <p:cNvPr id="2" name="TextBox 1">
            <a:extLst>
              <a:ext uri="{FF2B5EF4-FFF2-40B4-BE49-F238E27FC236}">
                <a16:creationId xmlns:a16="http://schemas.microsoft.com/office/drawing/2014/main" id="{790310BE-B20D-0212-B883-4AB39E5D60C4}"/>
              </a:ext>
            </a:extLst>
          </p:cNvPr>
          <p:cNvSpPr txBox="1"/>
          <p:nvPr/>
        </p:nvSpPr>
        <p:spPr>
          <a:xfrm>
            <a:off x="8608275" y="4884886"/>
            <a:ext cx="3480486" cy="1815882"/>
          </a:xfrm>
          <a:prstGeom prst="rect">
            <a:avLst/>
          </a:prstGeom>
          <a:noFill/>
        </p:spPr>
        <p:txBody>
          <a:bodyPr wrap="square" rtlCol="0">
            <a:spAutoFit/>
          </a:bodyPr>
          <a:lstStyle/>
          <a:p>
            <a:r>
              <a:rPr lang="en-US" sz="1600" dirty="0"/>
              <a:t>Note: Students with an ASL video accommodation (grade 10 Math, June Science) will need internet connectivity during the test. Content with video (grades 5 and 8 STE) will need to have internet connection to play the video.</a:t>
            </a:r>
          </a:p>
        </p:txBody>
      </p:sp>
    </p:spTree>
    <p:extLst>
      <p:ext uri="{BB962C8B-B14F-4D97-AF65-F5344CB8AC3E}">
        <p14:creationId xmlns:p14="http://schemas.microsoft.com/office/powerpoint/2010/main" val="41317491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248AA-4B11-5C96-E1D9-2D0865E15B47}"/>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78DE0F9A-60EF-013F-7150-798DA2BC909D}"/>
              </a:ext>
            </a:extLst>
          </p:cNvPr>
          <p:cNvSpPr txBox="1">
            <a:spLocks/>
          </p:cNvSpPr>
          <p:nvPr/>
        </p:nvSpPr>
        <p:spPr>
          <a:xfrm>
            <a:off x="103238" y="155909"/>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3600" dirty="0">
                <a:solidFill>
                  <a:srgbClr val="3647B6"/>
                </a:solidFill>
                <a:latin typeface="Arial"/>
                <a:cs typeface="Arial"/>
              </a:rPr>
              <a:t>MCAS Student Kiosk: Loss of Internet Connectivity During Testing</a:t>
            </a:r>
          </a:p>
        </p:txBody>
      </p:sp>
      <p:sp>
        <p:nvSpPr>
          <p:cNvPr id="16" name="Rectangle 15">
            <a:extLst>
              <a:ext uri="{FF2B5EF4-FFF2-40B4-BE49-F238E27FC236}">
                <a16:creationId xmlns:a16="http://schemas.microsoft.com/office/drawing/2014/main" id="{D0702015-FC2E-9DFB-9CBE-9A867CE96B92}"/>
              </a:ext>
            </a:extLst>
          </p:cNvPr>
          <p:cNvSpPr/>
          <p:nvPr/>
        </p:nvSpPr>
        <p:spPr>
          <a:xfrm>
            <a:off x="103238" y="1371600"/>
            <a:ext cx="2792150" cy="1306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Student with Internet Connectivity</a:t>
            </a:r>
          </a:p>
        </p:txBody>
      </p:sp>
      <p:pic>
        <p:nvPicPr>
          <p:cNvPr id="18" name="Graphic 17" descr="Programmer female with solid fill">
            <a:extLst>
              <a:ext uri="{FF2B5EF4-FFF2-40B4-BE49-F238E27FC236}">
                <a16:creationId xmlns:a16="http://schemas.microsoft.com/office/drawing/2014/main" id="{C404968E-10A0-9569-2EB9-0D97286319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0391" y="1487506"/>
            <a:ext cx="1114425" cy="1114425"/>
          </a:xfrm>
          <a:prstGeom prst="rect">
            <a:avLst/>
          </a:prstGeom>
        </p:spPr>
      </p:pic>
      <p:pic>
        <p:nvPicPr>
          <p:cNvPr id="20" name="Picture 19">
            <a:extLst>
              <a:ext uri="{FF2B5EF4-FFF2-40B4-BE49-F238E27FC236}">
                <a16:creationId xmlns:a16="http://schemas.microsoft.com/office/drawing/2014/main" id="{27A13762-1B7A-A38E-7A09-0665F95652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7870" y="1300170"/>
            <a:ext cx="724378" cy="557214"/>
          </a:xfrm>
          <a:prstGeom prst="rect">
            <a:avLst/>
          </a:prstGeom>
        </p:spPr>
      </p:pic>
      <p:pic>
        <p:nvPicPr>
          <p:cNvPr id="22" name="Graphic 21" descr="Database with solid fill">
            <a:extLst>
              <a:ext uri="{FF2B5EF4-FFF2-40B4-BE49-F238E27FC236}">
                <a16:creationId xmlns:a16="http://schemas.microsoft.com/office/drawing/2014/main" id="{66B9436C-8E38-3540-F302-4A2B77F2E3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31303" y="1763966"/>
            <a:ext cx="914400" cy="914400"/>
          </a:xfrm>
          <a:prstGeom prst="rect">
            <a:avLst/>
          </a:prstGeom>
        </p:spPr>
      </p:pic>
      <p:sp>
        <p:nvSpPr>
          <p:cNvPr id="23" name="TextBox 22">
            <a:extLst>
              <a:ext uri="{FF2B5EF4-FFF2-40B4-BE49-F238E27FC236}">
                <a16:creationId xmlns:a16="http://schemas.microsoft.com/office/drawing/2014/main" id="{A61354C9-CB07-3793-6E1F-09FC690C7C59}"/>
              </a:ext>
            </a:extLst>
          </p:cNvPr>
          <p:cNvSpPr txBox="1"/>
          <p:nvPr/>
        </p:nvSpPr>
        <p:spPr>
          <a:xfrm>
            <a:off x="9909159" y="1316052"/>
            <a:ext cx="1758687" cy="369332"/>
          </a:xfrm>
          <a:prstGeom prst="rect">
            <a:avLst/>
          </a:prstGeom>
          <a:noFill/>
        </p:spPr>
        <p:txBody>
          <a:bodyPr wrap="none" rtlCol="0">
            <a:spAutoFit/>
          </a:bodyPr>
          <a:lstStyle/>
          <a:p>
            <a:r>
              <a:rPr lang="en-US" dirty="0"/>
              <a:t>eMetric Servers</a:t>
            </a:r>
          </a:p>
        </p:txBody>
      </p:sp>
      <p:pic>
        <p:nvPicPr>
          <p:cNvPr id="25" name="Graphic 24" descr="Syncing cloud with solid fill">
            <a:extLst>
              <a:ext uri="{FF2B5EF4-FFF2-40B4-BE49-F238E27FC236}">
                <a16:creationId xmlns:a16="http://schemas.microsoft.com/office/drawing/2014/main" id="{A5341F6D-F8EC-8112-C9BA-5E99646823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54795" y="1896115"/>
            <a:ext cx="914400" cy="914400"/>
          </a:xfrm>
          <a:prstGeom prst="rect">
            <a:avLst/>
          </a:prstGeom>
        </p:spPr>
      </p:pic>
      <p:sp>
        <p:nvSpPr>
          <p:cNvPr id="28" name="TextBox 27">
            <a:extLst>
              <a:ext uri="{FF2B5EF4-FFF2-40B4-BE49-F238E27FC236}">
                <a16:creationId xmlns:a16="http://schemas.microsoft.com/office/drawing/2014/main" id="{58B2709D-08F6-40AF-400A-DE56B2403428}"/>
              </a:ext>
            </a:extLst>
          </p:cNvPr>
          <p:cNvSpPr txBox="1"/>
          <p:nvPr/>
        </p:nvSpPr>
        <p:spPr>
          <a:xfrm>
            <a:off x="6732651" y="948702"/>
            <a:ext cx="1758687"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Responses Sync every 45-90 seconds</a:t>
            </a:r>
          </a:p>
        </p:txBody>
      </p:sp>
      <p:sp>
        <p:nvSpPr>
          <p:cNvPr id="29" name="Rectangle 28">
            <a:extLst>
              <a:ext uri="{FF2B5EF4-FFF2-40B4-BE49-F238E27FC236}">
                <a16:creationId xmlns:a16="http://schemas.microsoft.com/office/drawing/2014/main" id="{6A3F3E12-28BB-921B-640E-0DC3641D663F}"/>
              </a:ext>
            </a:extLst>
          </p:cNvPr>
          <p:cNvSpPr/>
          <p:nvPr/>
        </p:nvSpPr>
        <p:spPr>
          <a:xfrm>
            <a:off x="123188" y="3534548"/>
            <a:ext cx="2792150" cy="1306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Student with no Internet Connectivity</a:t>
            </a:r>
          </a:p>
        </p:txBody>
      </p:sp>
      <p:pic>
        <p:nvPicPr>
          <p:cNvPr id="30" name="Graphic 29" descr="Programmer female with solid fill">
            <a:extLst>
              <a:ext uri="{FF2B5EF4-FFF2-40B4-BE49-F238E27FC236}">
                <a16:creationId xmlns:a16="http://schemas.microsoft.com/office/drawing/2014/main" id="{EA944C13-2FCD-F8F7-9001-76A22FA98F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9824" y="3423721"/>
            <a:ext cx="1114425" cy="1114425"/>
          </a:xfrm>
          <a:prstGeom prst="rect">
            <a:avLst/>
          </a:prstGeom>
        </p:spPr>
      </p:pic>
      <p:cxnSp>
        <p:nvCxnSpPr>
          <p:cNvPr id="32" name="Straight Arrow Connector 31">
            <a:extLst>
              <a:ext uri="{FF2B5EF4-FFF2-40B4-BE49-F238E27FC236}">
                <a16:creationId xmlns:a16="http://schemas.microsoft.com/office/drawing/2014/main" id="{507EFDD2-2F52-F8D9-0AD8-819399E3BE24}"/>
              </a:ext>
            </a:extLst>
          </p:cNvPr>
          <p:cNvCxnSpPr/>
          <p:nvPr/>
        </p:nvCxnSpPr>
        <p:spPr>
          <a:xfrm>
            <a:off x="5034634" y="2328862"/>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8428007-C2CC-E02B-0F9E-79F1E63E5958}"/>
              </a:ext>
            </a:extLst>
          </p:cNvPr>
          <p:cNvCxnSpPr/>
          <p:nvPr/>
        </p:nvCxnSpPr>
        <p:spPr>
          <a:xfrm>
            <a:off x="4992710" y="3980933"/>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9934ED9-FCCE-599A-771A-4B494C6C80F7}"/>
              </a:ext>
            </a:extLst>
          </p:cNvPr>
          <p:cNvCxnSpPr/>
          <p:nvPr/>
        </p:nvCxnSpPr>
        <p:spPr>
          <a:xfrm>
            <a:off x="8374198" y="2328862"/>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42" name="Graphic 41" descr="Warning with solid fill">
            <a:extLst>
              <a:ext uri="{FF2B5EF4-FFF2-40B4-BE49-F238E27FC236}">
                <a16:creationId xmlns:a16="http://schemas.microsoft.com/office/drawing/2014/main" id="{41C18777-993C-350B-6CE3-2E70830A5A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90753" y="3640616"/>
            <a:ext cx="914400" cy="914400"/>
          </a:xfrm>
          <a:prstGeom prst="rect">
            <a:avLst/>
          </a:prstGeom>
        </p:spPr>
      </p:pic>
      <p:pic>
        <p:nvPicPr>
          <p:cNvPr id="44" name="Graphic 43" descr="Database with solid fill">
            <a:extLst>
              <a:ext uri="{FF2B5EF4-FFF2-40B4-BE49-F238E27FC236}">
                <a16:creationId xmlns:a16="http://schemas.microsoft.com/office/drawing/2014/main" id="{72BEF306-DA3C-7C7B-46F0-03CAB75E0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31303" y="3793866"/>
            <a:ext cx="914400" cy="914400"/>
          </a:xfrm>
          <a:prstGeom prst="rect">
            <a:avLst/>
          </a:prstGeom>
        </p:spPr>
      </p:pic>
      <p:sp>
        <p:nvSpPr>
          <p:cNvPr id="45" name="TextBox 44">
            <a:extLst>
              <a:ext uri="{FF2B5EF4-FFF2-40B4-BE49-F238E27FC236}">
                <a16:creationId xmlns:a16="http://schemas.microsoft.com/office/drawing/2014/main" id="{9C6FB4B6-BCD3-4D56-B4BD-C0D6529E4318}"/>
              </a:ext>
            </a:extLst>
          </p:cNvPr>
          <p:cNvSpPr txBox="1"/>
          <p:nvPr/>
        </p:nvSpPr>
        <p:spPr>
          <a:xfrm>
            <a:off x="9909159" y="3408101"/>
            <a:ext cx="1758687" cy="369332"/>
          </a:xfrm>
          <a:prstGeom prst="rect">
            <a:avLst/>
          </a:prstGeom>
          <a:noFill/>
        </p:spPr>
        <p:txBody>
          <a:bodyPr wrap="none" rtlCol="0">
            <a:spAutoFit/>
          </a:bodyPr>
          <a:lstStyle/>
          <a:p>
            <a:r>
              <a:rPr lang="en-US" dirty="0"/>
              <a:t>eMetric Servers</a:t>
            </a:r>
          </a:p>
        </p:txBody>
      </p:sp>
      <p:sp>
        <p:nvSpPr>
          <p:cNvPr id="61" name="Rectangle 60">
            <a:extLst>
              <a:ext uri="{FF2B5EF4-FFF2-40B4-BE49-F238E27FC236}">
                <a16:creationId xmlns:a16="http://schemas.microsoft.com/office/drawing/2014/main" id="{8BD5C6F2-3FF0-60E2-29D0-B48872646148}"/>
              </a:ext>
            </a:extLst>
          </p:cNvPr>
          <p:cNvSpPr/>
          <p:nvPr/>
        </p:nvSpPr>
        <p:spPr>
          <a:xfrm>
            <a:off x="96893" y="5413609"/>
            <a:ext cx="2792150" cy="12156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Student with restored Internet Connectivity</a:t>
            </a:r>
          </a:p>
        </p:txBody>
      </p:sp>
      <p:pic>
        <p:nvPicPr>
          <p:cNvPr id="62" name="Graphic 61" descr="Programmer female with solid fill">
            <a:extLst>
              <a:ext uri="{FF2B5EF4-FFF2-40B4-BE49-F238E27FC236}">
                <a16:creationId xmlns:a16="http://schemas.microsoft.com/office/drawing/2014/main" id="{3B359767-029A-8B62-E678-38524C47CD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5168" y="5375035"/>
            <a:ext cx="1114425" cy="1114425"/>
          </a:xfrm>
          <a:prstGeom prst="rect">
            <a:avLst/>
          </a:prstGeom>
        </p:spPr>
      </p:pic>
      <p:cxnSp>
        <p:nvCxnSpPr>
          <p:cNvPr id="63" name="Straight Arrow Connector 62">
            <a:extLst>
              <a:ext uri="{FF2B5EF4-FFF2-40B4-BE49-F238E27FC236}">
                <a16:creationId xmlns:a16="http://schemas.microsoft.com/office/drawing/2014/main" id="{6E0E852F-02D9-FD27-DF4B-455B81C668F7}"/>
              </a:ext>
            </a:extLst>
          </p:cNvPr>
          <p:cNvCxnSpPr/>
          <p:nvPr/>
        </p:nvCxnSpPr>
        <p:spPr>
          <a:xfrm>
            <a:off x="5034634" y="6389448"/>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66" name="Graphic 65" descr="Database with solid fill">
            <a:extLst>
              <a:ext uri="{FF2B5EF4-FFF2-40B4-BE49-F238E27FC236}">
                <a16:creationId xmlns:a16="http://schemas.microsoft.com/office/drawing/2014/main" id="{F170CB43-13B6-E74A-92D4-2FF89A3B50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83688" y="5932248"/>
            <a:ext cx="914400" cy="914400"/>
          </a:xfrm>
          <a:prstGeom prst="rect">
            <a:avLst/>
          </a:prstGeom>
        </p:spPr>
      </p:pic>
      <p:sp>
        <p:nvSpPr>
          <p:cNvPr id="67" name="TextBox 66">
            <a:extLst>
              <a:ext uri="{FF2B5EF4-FFF2-40B4-BE49-F238E27FC236}">
                <a16:creationId xmlns:a16="http://schemas.microsoft.com/office/drawing/2014/main" id="{F5BAD0B5-B767-BAAC-A05B-A40DD32D525D}"/>
              </a:ext>
            </a:extLst>
          </p:cNvPr>
          <p:cNvSpPr txBox="1"/>
          <p:nvPr/>
        </p:nvSpPr>
        <p:spPr>
          <a:xfrm>
            <a:off x="9932968" y="5546483"/>
            <a:ext cx="1758687" cy="369332"/>
          </a:xfrm>
          <a:prstGeom prst="rect">
            <a:avLst/>
          </a:prstGeom>
          <a:noFill/>
        </p:spPr>
        <p:txBody>
          <a:bodyPr wrap="none" rtlCol="0">
            <a:spAutoFit/>
          </a:bodyPr>
          <a:lstStyle/>
          <a:p>
            <a:r>
              <a:rPr lang="en-US" dirty="0"/>
              <a:t>eMetric Servers</a:t>
            </a:r>
          </a:p>
        </p:txBody>
      </p:sp>
      <p:pic>
        <p:nvPicPr>
          <p:cNvPr id="69" name="Graphic 68" descr="Syncing cloud with solid fill">
            <a:extLst>
              <a:ext uri="{FF2B5EF4-FFF2-40B4-BE49-F238E27FC236}">
                <a16:creationId xmlns:a16="http://schemas.microsoft.com/office/drawing/2014/main" id="{1ECD82FC-286D-B0C7-C0A6-7ABFF32230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90753" y="5823542"/>
            <a:ext cx="914400" cy="914400"/>
          </a:xfrm>
          <a:prstGeom prst="rect">
            <a:avLst/>
          </a:prstGeom>
        </p:spPr>
      </p:pic>
      <p:cxnSp>
        <p:nvCxnSpPr>
          <p:cNvPr id="70" name="Straight Arrow Connector 69">
            <a:extLst>
              <a:ext uri="{FF2B5EF4-FFF2-40B4-BE49-F238E27FC236}">
                <a16:creationId xmlns:a16="http://schemas.microsoft.com/office/drawing/2014/main" id="{7BBA6282-B5C6-77C6-B21F-DC20357E34F0}"/>
              </a:ext>
            </a:extLst>
          </p:cNvPr>
          <p:cNvCxnSpPr/>
          <p:nvPr/>
        </p:nvCxnSpPr>
        <p:spPr>
          <a:xfrm>
            <a:off x="8350389" y="6410406"/>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72" name="Picture 71">
            <a:extLst>
              <a:ext uri="{FF2B5EF4-FFF2-40B4-BE49-F238E27FC236}">
                <a16:creationId xmlns:a16="http://schemas.microsoft.com/office/drawing/2014/main" id="{FA200278-0591-0E07-E10D-139405F691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3321" y="5509084"/>
            <a:ext cx="724378" cy="557214"/>
          </a:xfrm>
          <a:prstGeom prst="rect">
            <a:avLst/>
          </a:prstGeom>
        </p:spPr>
      </p:pic>
      <p:pic>
        <p:nvPicPr>
          <p:cNvPr id="74" name="Graphic 73" descr="Open folder with solid fill">
            <a:extLst>
              <a:ext uri="{FF2B5EF4-FFF2-40B4-BE49-F238E27FC236}">
                <a16:creationId xmlns:a16="http://schemas.microsoft.com/office/drawing/2014/main" id="{B2AEEB27-AAD7-3519-DBA1-3E058743BD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90223" y="4251855"/>
            <a:ext cx="914400" cy="914400"/>
          </a:xfrm>
          <a:prstGeom prst="rect">
            <a:avLst/>
          </a:prstGeom>
        </p:spPr>
      </p:pic>
      <p:cxnSp>
        <p:nvCxnSpPr>
          <p:cNvPr id="76" name="Straight Arrow Connector 75">
            <a:extLst>
              <a:ext uri="{FF2B5EF4-FFF2-40B4-BE49-F238E27FC236}">
                <a16:creationId xmlns:a16="http://schemas.microsoft.com/office/drawing/2014/main" id="{34DB3C39-022D-7D9C-EDE7-83E722CF8AF0}"/>
              </a:ext>
            </a:extLst>
          </p:cNvPr>
          <p:cNvCxnSpPr>
            <a:cxnSpLocks/>
          </p:cNvCxnSpPr>
          <p:nvPr/>
        </p:nvCxnSpPr>
        <p:spPr>
          <a:xfrm flipH="1">
            <a:off x="4992710" y="4251066"/>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82" name="Graphic 81" descr="Open folder outline">
            <a:extLst>
              <a:ext uri="{FF2B5EF4-FFF2-40B4-BE49-F238E27FC236}">
                <a16:creationId xmlns:a16="http://schemas.microsoft.com/office/drawing/2014/main" id="{E49747C3-6D26-DFFC-91CD-CD89B738D0A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102905" y="6066298"/>
            <a:ext cx="914400" cy="914400"/>
          </a:xfrm>
          <a:prstGeom prst="rect">
            <a:avLst/>
          </a:prstGeom>
        </p:spPr>
      </p:pic>
      <p:pic>
        <p:nvPicPr>
          <p:cNvPr id="84" name="Picture 83">
            <a:extLst>
              <a:ext uri="{FF2B5EF4-FFF2-40B4-BE49-F238E27FC236}">
                <a16:creationId xmlns:a16="http://schemas.microsoft.com/office/drawing/2014/main" id="{E47E897C-6830-7E05-77D0-6F1206A54F2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74820" y="3326293"/>
            <a:ext cx="521379" cy="547448"/>
          </a:xfrm>
          <a:prstGeom prst="rect">
            <a:avLst/>
          </a:prstGeom>
        </p:spPr>
      </p:pic>
      <p:sp>
        <p:nvSpPr>
          <p:cNvPr id="2" name="TextBox 1">
            <a:extLst>
              <a:ext uri="{FF2B5EF4-FFF2-40B4-BE49-F238E27FC236}">
                <a16:creationId xmlns:a16="http://schemas.microsoft.com/office/drawing/2014/main" id="{50A999E2-E467-DABA-E97A-A3C2B69C6C94}"/>
              </a:ext>
            </a:extLst>
          </p:cNvPr>
          <p:cNvSpPr txBox="1"/>
          <p:nvPr/>
        </p:nvSpPr>
        <p:spPr>
          <a:xfrm>
            <a:off x="4140316" y="600076"/>
            <a:ext cx="1301889" cy="738664"/>
          </a:xfrm>
          <a:prstGeom prst="rect">
            <a:avLst/>
          </a:prstGeom>
          <a:noFill/>
        </p:spPr>
        <p:txBody>
          <a:bodyPr wrap="square" rtlCol="0">
            <a:spAutoFit/>
          </a:bodyPr>
          <a:lstStyle/>
          <a:p>
            <a:r>
              <a:rPr lang="en-US" sz="1400" dirty="0"/>
              <a:t>Internet connectivity indicator</a:t>
            </a:r>
          </a:p>
        </p:txBody>
      </p:sp>
    </p:spTree>
    <p:extLst>
      <p:ext uri="{BB962C8B-B14F-4D97-AF65-F5344CB8AC3E}">
        <p14:creationId xmlns:p14="http://schemas.microsoft.com/office/powerpoint/2010/main" val="32732458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31C5B-B3E2-5E75-9743-9B09FDDBCF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1984B-F740-F1FD-4B2D-E4D76C0B4D30}"/>
              </a:ext>
            </a:extLst>
          </p:cNvPr>
          <p:cNvSpPr txBox="1">
            <a:spLocks/>
          </p:cNvSpPr>
          <p:nvPr/>
        </p:nvSpPr>
        <p:spPr>
          <a:xfrm>
            <a:off x="0" y="0"/>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3600" dirty="0">
                <a:solidFill>
                  <a:srgbClr val="3647B6"/>
                </a:solidFill>
                <a:latin typeface="Arial"/>
                <a:cs typeface="Arial"/>
              </a:rPr>
              <a:t>MCAS Student Kiosk: Finish the Test with No Connectivity</a:t>
            </a:r>
          </a:p>
        </p:txBody>
      </p:sp>
      <p:pic>
        <p:nvPicPr>
          <p:cNvPr id="84" name="Graphic 83" descr="Programmer female with solid fill">
            <a:extLst>
              <a:ext uri="{FF2B5EF4-FFF2-40B4-BE49-F238E27FC236}">
                <a16:creationId xmlns:a16="http://schemas.microsoft.com/office/drawing/2014/main" id="{83F27B29-55B1-D659-C252-F1E0DDD955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4208" y="1264851"/>
            <a:ext cx="1114425" cy="1114425"/>
          </a:xfrm>
          <a:prstGeom prst="rect">
            <a:avLst/>
          </a:prstGeom>
        </p:spPr>
      </p:pic>
      <p:pic>
        <p:nvPicPr>
          <p:cNvPr id="85" name="Graphic 84" descr="Open folder with solid fill">
            <a:extLst>
              <a:ext uri="{FF2B5EF4-FFF2-40B4-BE49-F238E27FC236}">
                <a16:creationId xmlns:a16="http://schemas.microsoft.com/office/drawing/2014/main" id="{5EC0144E-6E96-9BEB-D016-8C7619E76B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34607" y="2092985"/>
            <a:ext cx="914400" cy="914400"/>
          </a:xfrm>
          <a:prstGeom prst="rect">
            <a:avLst/>
          </a:prstGeom>
        </p:spPr>
      </p:pic>
      <p:pic>
        <p:nvPicPr>
          <p:cNvPr id="86" name="Picture 85">
            <a:extLst>
              <a:ext uri="{FF2B5EF4-FFF2-40B4-BE49-F238E27FC236}">
                <a16:creationId xmlns:a16="http://schemas.microsoft.com/office/drawing/2014/main" id="{D95AD3AA-5FB2-8E3D-7C6F-5E5F36FC65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9204" y="1167423"/>
            <a:ext cx="521379" cy="547448"/>
          </a:xfrm>
          <a:prstGeom prst="rect">
            <a:avLst/>
          </a:prstGeom>
        </p:spPr>
      </p:pic>
      <p:sp>
        <p:nvSpPr>
          <p:cNvPr id="87" name="Rectangle 86">
            <a:extLst>
              <a:ext uri="{FF2B5EF4-FFF2-40B4-BE49-F238E27FC236}">
                <a16:creationId xmlns:a16="http://schemas.microsoft.com/office/drawing/2014/main" id="{9C3D91AF-6DB4-5FC6-D9B1-C7DCA7FDBFDC}"/>
              </a:ext>
            </a:extLst>
          </p:cNvPr>
          <p:cNvSpPr/>
          <p:nvPr/>
        </p:nvSpPr>
        <p:spPr>
          <a:xfrm>
            <a:off x="123188" y="1072510"/>
            <a:ext cx="2792150" cy="1306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Student finishes test with no Internet Connectivity</a:t>
            </a:r>
          </a:p>
        </p:txBody>
      </p:sp>
      <p:pic>
        <p:nvPicPr>
          <p:cNvPr id="89" name="Graphic 88" descr="Office worker female with solid fill">
            <a:extLst>
              <a:ext uri="{FF2B5EF4-FFF2-40B4-BE49-F238E27FC236}">
                <a16:creationId xmlns:a16="http://schemas.microsoft.com/office/drawing/2014/main" id="{76620A00-E88A-FCAD-1B48-560A100099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93542" y="1222359"/>
            <a:ext cx="1190146" cy="1190146"/>
          </a:xfrm>
          <a:prstGeom prst="rect">
            <a:avLst/>
          </a:prstGeom>
        </p:spPr>
      </p:pic>
      <p:cxnSp>
        <p:nvCxnSpPr>
          <p:cNvPr id="90" name="Straight Arrow Connector 89">
            <a:extLst>
              <a:ext uri="{FF2B5EF4-FFF2-40B4-BE49-F238E27FC236}">
                <a16:creationId xmlns:a16="http://schemas.microsoft.com/office/drawing/2014/main" id="{F72E1A56-C249-656E-CD53-4458752DA613}"/>
              </a:ext>
            </a:extLst>
          </p:cNvPr>
          <p:cNvCxnSpPr>
            <a:cxnSpLocks/>
          </p:cNvCxnSpPr>
          <p:nvPr/>
        </p:nvCxnSpPr>
        <p:spPr>
          <a:xfrm>
            <a:off x="6267097" y="2091094"/>
            <a:ext cx="2083292" cy="18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D367A942-458E-F2B3-EC4D-E7037D9D1F82}"/>
              </a:ext>
            </a:extLst>
          </p:cNvPr>
          <p:cNvSpPr/>
          <p:nvPr/>
        </p:nvSpPr>
        <p:spPr>
          <a:xfrm>
            <a:off x="90045" y="4093123"/>
            <a:ext cx="2792150" cy="1306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Test Administrator on Student Device with Internet Connectivity</a:t>
            </a:r>
          </a:p>
        </p:txBody>
      </p:sp>
      <p:pic>
        <p:nvPicPr>
          <p:cNvPr id="92" name="Graphic 91" descr="Office worker female with solid fill">
            <a:extLst>
              <a:ext uri="{FF2B5EF4-FFF2-40B4-BE49-F238E27FC236}">
                <a16:creationId xmlns:a16="http://schemas.microsoft.com/office/drawing/2014/main" id="{8E421C60-EE3F-5FF5-3107-51506C10500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28277" y="4302903"/>
            <a:ext cx="1206330" cy="1206330"/>
          </a:xfrm>
          <a:prstGeom prst="rect">
            <a:avLst/>
          </a:prstGeom>
        </p:spPr>
      </p:pic>
      <p:sp>
        <p:nvSpPr>
          <p:cNvPr id="94" name="TextBox 93">
            <a:extLst>
              <a:ext uri="{FF2B5EF4-FFF2-40B4-BE49-F238E27FC236}">
                <a16:creationId xmlns:a16="http://schemas.microsoft.com/office/drawing/2014/main" id="{99571DF7-3D79-D9F2-0240-81A37FACC8FA}"/>
              </a:ext>
            </a:extLst>
          </p:cNvPr>
          <p:cNvSpPr txBox="1"/>
          <p:nvPr/>
        </p:nvSpPr>
        <p:spPr>
          <a:xfrm>
            <a:off x="5733629" y="1099831"/>
            <a:ext cx="2986561"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Student turns in test and receives prompt to notify test administrator</a:t>
            </a:r>
          </a:p>
        </p:txBody>
      </p:sp>
      <p:pic>
        <p:nvPicPr>
          <p:cNvPr id="95" name="Picture 94">
            <a:extLst>
              <a:ext uri="{FF2B5EF4-FFF2-40B4-BE49-F238E27FC236}">
                <a16:creationId xmlns:a16="http://schemas.microsoft.com/office/drawing/2014/main" id="{8D6CEFDD-0113-95CB-0831-E65E2765EF8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06259" y="4200546"/>
            <a:ext cx="724378" cy="557214"/>
          </a:xfrm>
          <a:prstGeom prst="rect">
            <a:avLst/>
          </a:prstGeom>
        </p:spPr>
      </p:pic>
      <p:sp>
        <p:nvSpPr>
          <p:cNvPr id="96" name="TextBox 95">
            <a:extLst>
              <a:ext uri="{FF2B5EF4-FFF2-40B4-BE49-F238E27FC236}">
                <a16:creationId xmlns:a16="http://schemas.microsoft.com/office/drawing/2014/main" id="{14F1D01F-A0ED-A1AF-E552-573035FD9681}"/>
              </a:ext>
            </a:extLst>
          </p:cNvPr>
          <p:cNvSpPr txBox="1"/>
          <p:nvPr/>
        </p:nvSpPr>
        <p:spPr>
          <a:xfrm>
            <a:off x="5616706" y="5732217"/>
            <a:ext cx="4147310"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Test administrator uses student testing device and relaunches the MCAS Student Kiosk</a:t>
            </a:r>
          </a:p>
        </p:txBody>
      </p:sp>
      <p:cxnSp>
        <p:nvCxnSpPr>
          <p:cNvPr id="98" name="Straight Arrow Connector 97">
            <a:extLst>
              <a:ext uri="{FF2B5EF4-FFF2-40B4-BE49-F238E27FC236}">
                <a16:creationId xmlns:a16="http://schemas.microsoft.com/office/drawing/2014/main" id="{72A28486-11A1-A8FB-4EDB-E7166C896702}"/>
              </a:ext>
            </a:extLst>
          </p:cNvPr>
          <p:cNvCxnSpPr/>
          <p:nvPr/>
        </p:nvCxnSpPr>
        <p:spPr>
          <a:xfrm>
            <a:off x="5034634" y="5275017"/>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99" name="Graphic 98" descr="Database with solid fill">
            <a:extLst>
              <a:ext uri="{FF2B5EF4-FFF2-40B4-BE49-F238E27FC236}">
                <a16:creationId xmlns:a16="http://schemas.microsoft.com/office/drawing/2014/main" id="{204EB50D-A958-0F34-824D-914C509AC3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83688" y="4817817"/>
            <a:ext cx="914400" cy="914400"/>
          </a:xfrm>
          <a:prstGeom prst="rect">
            <a:avLst/>
          </a:prstGeom>
        </p:spPr>
      </p:pic>
      <p:sp>
        <p:nvSpPr>
          <p:cNvPr id="100" name="TextBox 99">
            <a:extLst>
              <a:ext uri="{FF2B5EF4-FFF2-40B4-BE49-F238E27FC236}">
                <a16:creationId xmlns:a16="http://schemas.microsoft.com/office/drawing/2014/main" id="{CB4007C2-1415-AC1D-E3EF-8F6E5BA259CD}"/>
              </a:ext>
            </a:extLst>
          </p:cNvPr>
          <p:cNvSpPr txBox="1"/>
          <p:nvPr/>
        </p:nvSpPr>
        <p:spPr>
          <a:xfrm>
            <a:off x="9932968" y="4432052"/>
            <a:ext cx="1758687" cy="369332"/>
          </a:xfrm>
          <a:prstGeom prst="rect">
            <a:avLst/>
          </a:prstGeom>
          <a:noFill/>
        </p:spPr>
        <p:txBody>
          <a:bodyPr wrap="none" rtlCol="0">
            <a:spAutoFit/>
          </a:bodyPr>
          <a:lstStyle/>
          <a:p>
            <a:r>
              <a:rPr lang="en-US" dirty="0"/>
              <a:t>eMetric Servers</a:t>
            </a:r>
          </a:p>
        </p:txBody>
      </p:sp>
      <p:pic>
        <p:nvPicPr>
          <p:cNvPr id="101" name="Graphic 100" descr="Syncing cloud with solid fill">
            <a:extLst>
              <a:ext uri="{FF2B5EF4-FFF2-40B4-BE49-F238E27FC236}">
                <a16:creationId xmlns:a16="http://schemas.microsoft.com/office/drawing/2014/main" id="{5DD1F353-0BB6-DE57-F5DB-4D47776A84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90753" y="4709111"/>
            <a:ext cx="914400" cy="914400"/>
          </a:xfrm>
          <a:prstGeom prst="rect">
            <a:avLst/>
          </a:prstGeom>
        </p:spPr>
      </p:pic>
      <p:cxnSp>
        <p:nvCxnSpPr>
          <p:cNvPr id="102" name="Straight Arrow Connector 101">
            <a:extLst>
              <a:ext uri="{FF2B5EF4-FFF2-40B4-BE49-F238E27FC236}">
                <a16:creationId xmlns:a16="http://schemas.microsoft.com/office/drawing/2014/main" id="{94201926-6873-AFF0-7F9F-118150EF1954}"/>
              </a:ext>
            </a:extLst>
          </p:cNvPr>
          <p:cNvCxnSpPr/>
          <p:nvPr/>
        </p:nvCxnSpPr>
        <p:spPr>
          <a:xfrm>
            <a:off x="8350389" y="5295975"/>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03" name="Graphic 102" descr="Open folder outline">
            <a:extLst>
              <a:ext uri="{FF2B5EF4-FFF2-40B4-BE49-F238E27FC236}">
                <a16:creationId xmlns:a16="http://schemas.microsoft.com/office/drawing/2014/main" id="{EE562B89-5A09-C5DC-F181-6D1EDC6D1F1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02905" y="4951867"/>
            <a:ext cx="914400" cy="914400"/>
          </a:xfrm>
          <a:prstGeom prst="rect">
            <a:avLst/>
          </a:prstGeom>
        </p:spPr>
      </p:pic>
      <p:sp>
        <p:nvSpPr>
          <p:cNvPr id="3" name="TextBox 2">
            <a:extLst>
              <a:ext uri="{FF2B5EF4-FFF2-40B4-BE49-F238E27FC236}">
                <a16:creationId xmlns:a16="http://schemas.microsoft.com/office/drawing/2014/main" id="{8E0C1EA8-A9D7-EDDA-D09E-107419BACDDD}"/>
              </a:ext>
            </a:extLst>
          </p:cNvPr>
          <p:cNvSpPr txBox="1"/>
          <p:nvPr/>
        </p:nvSpPr>
        <p:spPr>
          <a:xfrm>
            <a:off x="4432112" y="570922"/>
            <a:ext cx="1301889" cy="738664"/>
          </a:xfrm>
          <a:prstGeom prst="rect">
            <a:avLst/>
          </a:prstGeom>
          <a:noFill/>
        </p:spPr>
        <p:txBody>
          <a:bodyPr wrap="square" rtlCol="0">
            <a:spAutoFit/>
          </a:bodyPr>
          <a:lstStyle/>
          <a:p>
            <a:r>
              <a:rPr lang="en-US" sz="1400" dirty="0"/>
              <a:t>Internet connectivity indicator</a:t>
            </a:r>
          </a:p>
        </p:txBody>
      </p:sp>
    </p:spTree>
    <p:extLst>
      <p:ext uri="{BB962C8B-B14F-4D97-AF65-F5344CB8AC3E}">
        <p14:creationId xmlns:p14="http://schemas.microsoft.com/office/powerpoint/2010/main" val="14198694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E147-E8B4-16EB-9959-0D43D3F14698}"/>
              </a:ext>
            </a:extLst>
          </p:cNvPr>
          <p:cNvSpPr txBox="1">
            <a:spLocks/>
          </p:cNvSpPr>
          <p:nvPr/>
        </p:nvSpPr>
        <p:spPr>
          <a:xfrm>
            <a:off x="103238" y="169069"/>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4000">
                <a:solidFill>
                  <a:srgbClr val="3647B6"/>
                </a:solidFill>
                <a:latin typeface="Arial" panose="020B0604020202020204" pitchFamily="34" charset="0"/>
                <a:cs typeface="Arial" panose="020B0604020202020204" pitchFamily="34" charset="0"/>
              </a:rPr>
              <a:t>Loss of Network Connectivity Procedure Summary</a:t>
            </a:r>
          </a:p>
        </p:txBody>
      </p:sp>
      <p:sp>
        <p:nvSpPr>
          <p:cNvPr id="3" name="Content Placeholder 2">
            <a:extLst>
              <a:ext uri="{FF2B5EF4-FFF2-40B4-BE49-F238E27FC236}">
                <a16:creationId xmlns:a16="http://schemas.microsoft.com/office/drawing/2014/main" id="{44C77FC9-E05C-9150-8A1E-B1C21F42BEBE}"/>
              </a:ext>
            </a:extLst>
          </p:cNvPr>
          <p:cNvSpPr txBox="1">
            <a:spLocks/>
          </p:cNvSpPr>
          <p:nvPr/>
        </p:nvSpPr>
        <p:spPr>
          <a:xfrm>
            <a:off x="271426" y="900112"/>
            <a:ext cx="10729488" cy="5057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00"/>
              </a:buClr>
            </a:pPr>
            <a:r>
              <a:rPr lang="en-US" sz="2400" dirty="0">
                <a:solidFill>
                  <a:srgbClr val="000000"/>
                </a:solidFill>
                <a:latin typeface="Arial" panose="020B0604020202020204" pitchFamily="34" charset="0"/>
                <a:cs typeface="Arial" panose="020B0604020202020204" pitchFamily="34" charset="0"/>
              </a:rPr>
              <a:t>If a student finishes and is ready to turn in the test while offline (prior to the network being restored):</a:t>
            </a:r>
          </a:p>
          <a:p>
            <a:pPr lvl="1">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Allow student to turn in test. </a:t>
            </a:r>
          </a:p>
          <a:p>
            <a:pPr lvl="1">
              <a:buClr>
                <a:srgbClr val="000000"/>
              </a:buClr>
              <a:buFont typeface="Arial" panose="020B0604020202020204" pitchFamily="34" charset="0"/>
              <a:buChar char="•"/>
            </a:pPr>
            <a:r>
              <a:rPr lang="en-US" sz="2000" dirty="0">
                <a:solidFill>
                  <a:srgbClr val="000000"/>
                </a:solidFill>
                <a:latin typeface="Arial"/>
                <a:cs typeface="Segoe UI"/>
              </a:rPr>
              <a:t>The student will receive a message to notify the test administrator.</a:t>
            </a:r>
            <a:endParaRPr lang="en-US" sz="2000" dirty="0">
              <a:solidFill>
                <a:srgbClr val="000000"/>
              </a:solidFill>
              <a:latin typeface="Arial" panose="020B0604020202020204" pitchFamily="34" charset="0"/>
              <a:cs typeface="Arial" panose="020B0604020202020204" pitchFamily="34" charset="0"/>
            </a:endParaRPr>
          </a:p>
          <a:p>
            <a:pPr lvl="1">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Record the exact device the student is testing on. </a:t>
            </a:r>
          </a:p>
          <a:p>
            <a:pPr lvl="1">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Ensure no network management tools or system maintenance will alter that device’s files or configuration. </a:t>
            </a:r>
          </a:p>
          <a:p>
            <a:pPr lvl="1">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When network connectivity is restored, t</a:t>
            </a:r>
            <a:r>
              <a:rPr lang="en-US" sz="2000" dirty="0">
                <a:solidFill>
                  <a:srgbClr val="000000"/>
                </a:solidFill>
                <a:latin typeface="Arial"/>
                <a:cs typeface="Segoe UI"/>
              </a:rPr>
              <a:t>he test administrator will need to resume internet connectivity and relaunch the MCAS Student Kiosk. (If you can see the student login page, the saved responses have synced.)</a:t>
            </a:r>
          </a:p>
          <a:p>
            <a:pPr marL="514350" indent="-342900">
              <a:buClr>
                <a:srgbClr val="000000"/>
              </a:buClr>
            </a:pPr>
            <a:r>
              <a:rPr lang="en-US" sz="2400" dirty="0">
                <a:solidFill>
                  <a:srgbClr val="000000"/>
                </a:solidFill>
                <a:latin typeface="Arial" panose="020B0604020202020204" pitchFamily="34" charset="0"/>
                <a:cs typeface="Arial" panose="020B0604020202020204" pitchFamily="34" charset="0"/>
              </a:rPr>
              <a:t>If you are unsure of the status of the student responses, call the MCAS Service Center. </a:t>
            </a:r>
          </a:p>
          <a:p>
            <a:pPr marL="514350" indent="-342900">
              <a:buClr>
                <a:srgbClr val="000000"/>
              </a:buClr>
            </a:pPr>
            <a:r>
              <a:rPr lang="en-US" sz="2400" dirty="0">
                <a:solidFill>
                  <a:srgbClr val="000000"/>
                </a:solidFill>
                <a:latin typeface="Arial"/>
                <a:cs typeface="Segoe UI"/>
              </a:rPr>
              <a:t>Step-by-step instructions will be included in guidance documents on the MCAS Resource Center later this school year. </a:t>
            </a:r>
          </a:p>
          <a:p>
            <a:pPr marL="514350" indent="-342900">
              <a:buClr>
                <a:srgbClr val="000000"/>
              </a:buClr>
            </a:pPr>
            <a:endParaRPr lang="en-US"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4497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idx="4294967295"/>
          </p:nvPr>
        </p:nvSpPr>
        <p:spPr>
          <a:xfrm>
            <a:off x="2260979" y="1173028"/>
            <a:ext cx="7670042" cy="958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rgbClr val="3647B6"/>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4294967295"/>
          </p:nvPr>
        </p:nvSpPr>
        <p:spPr>
          <a:xfrm>
            <a:off x="0" y="2132013"/>
            <a:ext cx="7391400" cy="3813175"/>
          </a:xfrm>
        </p:spPr>
        <p:txBody>
          <a:bodyPr anchor="ctr"/>
          <a:lstStyle/>
          <a:p>
            <a:pPr algn="ctr">
              <a:buNone/>
            </a:pPr>
            <a:r>
              <a:rPr lang="en-US" sz="4000">
                <a:latin typeface="Arial" panose="020B0604020202020204" pitchFamily="34" charset="0"/>
                <a:cs typeface="Arial" panose="020B0604020202020204" pitchFamily="34" charset="0"/>
              </a:rPr>
              <a:t>Use the “Q&amp;A” feature </a:t>
            </a:r>
            <a:br>
              <a:rPr lang="en-US"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689885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7. Resources, Support, and Next Steps</a:t>
            </a:r>
          </a:p>
        </p:txBody>
      </p:sp>
    </p:spTree>
    <p:extLst>
      <p:ext uri="{BB962C8B-B14F-4D97-AF65-F5344CB8AC3E}">
        <p14:creationId xmlns:p14="http://schemas.microsoft.com/office/powerpoint/2010/main" val="1998368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C98B-8840-45A0-A256-C940A58852A0}"/>
              </a:ext>
            </a:extLst>
          </p:cNvPr>
          <p:cNvSpPr>
            <a:spLocks noGrp="1"/>
          </p:cNvSpPr>
          <p:nvPr>
            <p:ph type="title"/>
          </p:nvPr>
        </p:nvSpPr>
        <p:spPr/>
        <p:txBody>
          <a:bodyPr/>
          <a:lstStyle/>
          <a:p>
            <a:r>
              <a:rPr lang="en-US"/>
              <a:t>Poll Question</a:t>
            </a:r>
            <a:r>
              <a:rPr lang="en-US" sz="200"/>
              <a:t>—3</a:t>
            </a:r>
          </a:p>
        </p:txBody>
      </p:sp>
      <p:sp>
        <p:nvSpPr>
          <p:cNvPr id="3" name="Content Placeholder 2">
            <a:extLst>
              <a:ext uri="{FF2B5EF4-FFF2-40B4-BE49-F238E27FC236}">
                <a16:creationId xmlns:a16="http://schemas.microsoft.com/office/drawing/2014/main" id="{EA8BECCA-2104-4569-9EFA-4A4475A36802}"/>
              </a:ext>
            </a:extLst>
          </p:cNvPr>
          <p:cNvSpPr>
            <a:spLocks noGrp="1"/>
          </p:cNvSpPr>
          <p:nvPr>
            <p:ph idx="4294967295"/>
          </p:nvPr>
        </p:nvSpPr>
        <p:spPr>
          <a:xfrm>
            <a:off x="600075" y="2078038"/>
            <a:ext cx="10515600" cy="4051300"/>
          </a:xfrm>
        </p:spPr>
        <p:txBody>
          <a:bodyPr>
            <a:normAutofit lnSpcReduction="10000"/>
          </a:bodyPr>
          <a:lstStyle/>
          <a:p>
            <a:pPr marL="0" indent="0">
              <a:buNone/>
            </a:pPr>
            <a:r>
              <a:rPr lang="en-US" sz="3200" b="1"/>
              <a:t>What is your role? (Check all that apply)</a:t>
            </a:r>
          </a:p>
          <a:p>
            <a:endParaRPr lang="en-US"/>
          </a:p>
          <a:p>
            <a:pPr marL="1022350" lvl="1" indent="-514350">
              <a:buAutoNum type="alphaUcPeriod"/>
            </a:pPr>
            <a:r>
              <a:rPr lang="en-US" sz="2800"/>
              <a:t>District test coordinator</a:t>
            </a:r>
          </a:p>
          <a:p>
            <a:pPr marL="1022350" lvl="1" indent="-514350">
              <a:buAutoNum type="alphaUcPeriod"/>
            </a:pPr>
            <a:r>
              <a:rPr lang="en-US" sz="2800"/>
              <a:t>School test coordinator</a:t>
            </a:r>
          </a:p>
          <a:p>
            <a:pPr marL="1022350" lvl="1" indent="-514350">
              <a:buAutoNum type="alphaUcPeriod"/>
            </a:pPr>
            <a:r>
              <a:rPr lang="en-US" sz="2800"/>
              <a:t>Principal</a:t>
            </a:r>
          </a:p>
          <a:p>
            <a:pPr marL="1022350" lvl="1" indent="-514350">
              <a:buAutoNum type="alphaUcPeriod"/>
            </a:pPr>
            <a:r>
              <a:rPr lang="en-US" sz="2800"/>
              <a:t>Guidance counselor</a:t>
            </a:r>
          </a:p>
          <a:p>
            <a:pPr marL="1022350" lvl="1" indent="-514350">
              <a:buFont typeface="Arial" panose="020B0604020202020204" pitchFamily="34" charset="0"/>
              <a:buAutoNum type="alphaUcPeriod"/>
            </a:pPr>
            <a:r>
              <a:rPr lang="en-US" sz="2800"/>
              <a:t>Technology staff </a:t>
            </a:r>
          </a:p>
          <a:p>
            <a:pPr marL="1022350" lvl="1" indent="-514350">
              <a:buAutoNum type="alphaUcPeriod"/>
            </a:pPr>
            <a:r>
              <a:rPr lang="en-US" sz="2800"/>
              <a:t>Other district staff</a:t>
            </a:r>
          </a:p>
          <a:p>
            <a:pPr marL="1022350" lvl="1" indent="-514350">
              <a:buAutoNum type="alphaUcPeriod"/>
            </a:pPr>
            <a:r>
              <a:rPr lang="en-US" sz="2800"/>
              <a:t>Other school staff</a:t>
            </a:r>
          </a:p>
          <a:p>
            <a:pPr marL="1022350" lvl="1" indent="-514350">
              <a:buAutoNum type="alphaUcPeriod"/>
            </a:pPr>
            <a:endParaRPr lang="en-US" sz="3200"/>
          </a:p>
        </p:txBody>
      </p:sp>
    </p:spTree>
    <p:extLst>
      <p:ext uri="{BB962C8B-B14F-4D97-AF65-F5344CB8AC3E}">
        <p14:creationId xmlns:p14="http://schemas.microsoft.com/office/powerpoint/2010/main" val="17116977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idx="4294967295"/>
          </p:nvPr>
        </p:nvSpPr>
        <p:spPr>
          <a:xfrm>
            <a:off x="822325" y="109815"/>
            <a:ext cx="11369675" cy="679450"/>
          </a:xfrm>
        </p:spPr>
        <p:txBody>
          <a:bodyPr>
            <a:normAutofit fontScale="90000"/>
          </a:bodyPr>
          <a:lstStyle/>
          <a:p>
            <a:r>
              <a:rPr lang="en-US" sz="4400">
                <a:solidFill>
                  <a:srgbClr val="3647B6"/>
                </a:solidFill>
                <a:cs typeface="Segoe UI" pitchFamily="34" charset="0"/>
              </a:rPr>
              <a:t>Additional Resources</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4294967295"/>
            <p:extLst>
              <p:ext uri="{D42A27DB-BD31-4B8C-83A1-F6EECF244321}">
                <p14:modId xmlns:p14="http://schemas.microsoft.com/office/powerpoint/2010/main" val="674740083"/>
              </p:ext>
            </p:extLst>
          </p:nvPr>
        </p:nvGraphicFramePr>
        <p:xfrm>
          <a:off x="656700" y="855253"/>
          <a:ext cx="11369675" cy="5512971"/>
        </p:xfrm>
        <a:graphic>
          <a:graphicData uri="http://schemas.openxmlformats.org/drawingml/2006/table">
            <a:tbl>
              <a:tblPr firstRow="1" bandRow="1">
                <a:tableStyleId>{5C22544A-7EE6-4342-B048-85BDC9FD1C3A}</a:tableStyleId>
              </a:tblPr>
              <a:tblGrid>
                <a:gridCol w="5459351">
                  <a:extLst>
                    <a:ext uri="{9D8B030D-6E8A-4147-A177-3AD203B41FA5}">
                      <a16:colId xmlns:a16="http://schemas.microsoft.com/office/drawing/2014/main" val="693765042"/>
                    </a:ext>
                  </a:extLst>
                </a:gridCol>
                <a:gridCol w="5910324">
                  <a:extLst>
                    <a:ext uri="{9D8B030D-6E8A-4147-A177-3AD203B41FA5}">
                      <a16:colId xmlns:a16="http://schemas.microsoft.com/office/drawing/2014/main" val="4077489660"/>
                    </a:ext>
                  </a:extLst>
                </a:gridCol>
              </a:tblGrid>
              <a:tr h="370771">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400029">
                <a:tc>
                  <a:txBody>
                    <a:bodyPr/>
                    <a:lstStyle/>
                    <a:p>
                      <a:pPr marL="0" algn="l" defTabSz="914126" rtl="0" eaLnBrk="1" latinLnBrk="0" hangingPunct="1"/>
                      <a:r>
                        <a:rPr lang="en-US" sz="2200" kern="1200">
                          <a:solidFill>
                            <a:schemeClr val="dk1"/>
                          </a:solidFill>
                          <a:latin typeface="Arial" panose="020B0604020202020204" pitchFamily="34" charset="0"/>
                          <a:ea typeface="+mn-ea"/>
                          <a:cs typeface="Arial" panose="020B0604020202020204" pitchFamily="34" charset="0"/>
                        </a:rPr>
                        <a:t>MCAS Resource Center </a:t>
                      </a:r>
                    </a:p>
                  </a:txBody>
                  <a:tcPr/>
                </a:tc>
                <a:tc>
                  <a:txBody>
                    <a:bodyPr/>
                    <a:lstStyle/>
                    <a:p>
                      <a:r>
                        <a:rPr lang="en-US" sz="2200">
                          <a:latin typeface="Arial" panose="020B0604020202020204" pitchFamily="34" charset="0"/>
                          <a:cs typeface="Arial" panose="020B0604020202020204" pitchFamily="34" charset="0"/>
                          <a:hlinkClick r:id="rId3"/>
                        </a:rPr>
                        <a:t>mcas.onlinehelp.cognia.org </a:t>
                      </a:r>
                      <a:endParaRPr lang="en-US" sz="2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0032679"/>
                  </a:ext>
                </a:extLst>
              </a:tr>
              <a:tr h="684501">
                <a:tc>
                  <a:txBody>
                    <a:bodyPr/>
                    <a:lstStyle/>
                    <a:p>
                      <a:pPr marL="0" algn="l" defTabSz="914126" rtl="0" eaLnBrk="1" latinLnBrk="0" hangingPunct="1"/>
                      <a:r>
                        <a:rPr lang="en-US" sz="2200" kern="1200">
                          <a:solidFill>
                            <a:schemeClr val="dk1"/>
                          </a:solidFill>
                          <a:latin typeface="Arial" panose="020B0604020202020204" pitchFamily="34" charset="0"/>
                          <a:ea typeface="+mn-ea"/>
                          <a:cs typeface="Arial" panose="020B0604020202020204" pitchFamily="34" charset="0"/>
                        </a:rPr>
                        <a:t>MCAS Portal user guides </a:t>
                      </a:r>
                    </a:p>
                    <a:p>
                      <a:pPr marL="342900" indent="-342900" algn="l" defTabSz="914126" rtl="0" eaLnBrk="1" latinLnBrk="0" hangingPunct="1">
                        <a:buFont typeface="Arial" panose="020B0604020202020204" pitchFamily="34" charset="0"/>
                        <a:buChar char="•"/>
                      </a:pPr>
                      <a:r>
                        <a:rPr lang="en-US" sz="2000" kern="1200">
                          <a:solidFill>
                            <a:schemeClr val="dk1"/>
                          </a:solidFill>
                          <a:latin typeface="Arial" panose="020B0604020202020204" pitchFamily="34" charset="0"/>
                          <a:ea typeface="+mn-ea"/>
                          <a:cs typeface="Arial" panose="020B0604020202020204" pitchFamily="34" charset="0"/>
                        </a:rPr>
                        <a:t>MCAS Portal User Management Guide</a:t>
                      </a:r>
                    </a:p>
                  </a:txBody>
                  <a:tcPr/>
                </a:tc>
                <a:tc>
                  <a:txBody>
                    <a:bodyPr/>
                    <a:lstStyle/>
                    <a:p>
                      <a:r>
                        <a:rPr lang="en-US" sz="2200">
                          <a:latin typeface="Arial" panose="020B0604020202020204" pitchFamily="34" charset="0"/>
                          <a:cs typeface="Arial" panose="020B0604020202020204" pitchFamily="34" charset="0"/>
                          <a:hlinkClick r:id="rId4"/>
                        </a:rPr>
                        <a:t>https://mcas.onlinehelp.cognia.org/portal/</a:t>
                      </a:r>
                      <a:r>
                        <a:rPr lang="en-US" sz="22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405862612"/>
                  </a:ext>
                </a:extLst>
              </a:tr>
              <a:tr h="1796814">
                <a:tc>
                  <a:txBody>
                    <a:bodyPr/>
                    <a:lstStyle/>
                    <a:p>
                      <a:pPr marL="0" algn="l" defTabSz="914126" rtl="0" eaLnBrk="1" latinLnBrk="0" hangingPunct="1"/>
                      <a:r>
                        <a:rPr lang="en-US" sz="2200" kern="1200">
                          <a:solidFill>
                            <a:schemeClr val="dk1"/>
                          </a:solidFill>
                          <a:latin typeface="Arial" panose="020B0604020202020204" pitchFamily="34" charset="0"/>
                          <a:ea typeface="+mn-ea"/>
                          <a:cs typeface="Arial" panose="020B0604020202020204" pitchFamily="34" charset="0"/>
                        </a:rPr>
                        <a:t>Technology Information</a:t>
                      </a:r>
                    </a:p>
                    <a:p>
                      <a:pPr marL="342900" indent="-342900" algn="l" defTabSz="914126" rtl="0" eaLnBrk="1" latinLnBrk="0" hangingPunct="1">
                        <a:buFont typeface="Arial" panose="020B0604020202020204" pitchFamily="34" charset="0"/>
                        <a:buChar char="•"/>
                      </a:pPr>
                      <a:r>
                        <a:rPr lang="en-US" sz="2000" kern="1200">
                          <a:solidFill>
                            <a:schemeClr val="dk1"/>
                          </a:solidFill>
                          <a:latin typeface="Arial" panose="020B0604020202020204" pitchFamily="34" charset="0"/>
                          <a:ea typeface="+mn-ea"/>
                          <a:cs typeface="Arial" panose="020B0604020202020204" pitchFamily="34" charset="0"/>
                        </a:rPr>
                        <a:t>Technology Guidelines for MCAS Computer-Based Testing </a:t>
                      </a:r>
                      <a:br>
                        <a:rPr lang="en-US" sz="2000" kern="1200">
                          <a:solidFill>
                            <a:schemeClr val="dk1"/>
                          </a:solidFill>
                          <a:latin typeface="Arial" panose="020B0604020202020204" pitchFamily="34" charset="0"/>
                          <a:ea typeface="+mn-ea"/>
                          <a:cs typeface="Arial" panose="020B0604020202020204" pitchFamily="34" charset="0"/>
                        </a:rPr>
                      </a:br>
                      <a:r>
                        <a:rPr lang="en-US" sz="1800" b="1" i="1" kern="1200">
                          <a:solidFill>
                            <a:schemeClr val="dk1"/>
                          </a:solidFill>
                          <a:latin typeface="Arial" panose="020B0604020202020204" pitchFamily="34" charset="0"/>
                          <a:ea typeface="+mn-ea"/>
                          <a:cs typeface="Arial" panose="020B0604020202020204" pitchFamily="34" charset="0"/>
                        </a:rPr>
                        <a:t>(Check prior to each test administration.)</a:t>
                      </a:r>
                    </a:p>
                    <a:p>
                      <a:pPr marL="342900" indent="-342900" algn="l" defTabSz="914126" rtl="0" eaLnBrk="1" latinLnBrk="0" hangingPunct="1">
                        <a:buFont typeface="Arial" panose="020B0604020202020204" pitchFamily="34" charset="0"/>
                        <a:buChar char="•"/>
                      </a:pPr>
                      <a:r>
                        <a:rPr lang="en-US" sz="2000" kern="1200">
                          <a:solidFill>
                            <a:schemeClr val="dk1"/>
                          </a:solidFill>
                          <a:latin typeface="Arial" panose="020B0604020202020204" pitchFamily="34" charset="0"/>
                          <a:ea typeface="+mn-ea"/>
                          <a:cs typeface="Arial" panose="020B0604020202020204" pitchFamily="34" charset="0"/>
                        </a:rPr>
                        <a:t>Guide to Installing the MCAS Student Kiosk and Conducting Site Readiness</a:t>
                      </a:r>
                    </a:p>
                  </a:txBody>
                  <a:tcPr/>
                </a:tc>
                <a:tc>
                  <a:txBody>
                    <a:bodyPr/>
                    <a:lstStyle/>
                    <a:p>
                      <a:r>
                        <a:rPr lang="en-US" sz="2200">
                          <a:latin typeface="Arial" panose="020B0604020202020204" pitchFamily="34" charset="0"/>
                          <a:cs typeface="Arial" panose="020B0604020202020204" pitchFamily="34" charset="0"/>
                          <a:hlinkClick r:id="rId5"/>
                        </a:rPr>
                        <a:t>https://mcas.onlinehelp.cognia.org/technology-setup/</a:t>
                      </a:r>
                      <a:r>
                        <a:rPr lang="en-US" sz="22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822600052"/>
                  </a:ext>
                </a:extLst>
              </a:tr>
              <a:tr h="1051511">
                <a:tc>
                  <a:txBody>
                    <a:bodyPr/>
                    <a:lstStyle/>
                    <a:p>
                      <a:pPr marL="0" algn="l" defTabSz="914126" rtl="0" eaLnBrk="1" latinLnBrk="0" hangingPunct="1"/>
                      <a:r>
                        <a:rPr lang="en-US" sz="2200" kern="1200">
                          <a:solidFill>
                            <a:schemeClr val="dk1"/>
                          </a:solidFill>
                          <a:latin typeface="Arial" panose="020B0604020202020204" pitchFamily="34" charset="0"/>
                          <a:ea typeface="+mn-ea"/>
                          <a:cs typeface="Arial" panose="020B0604020202020204" pitchFamily="34" charset="0"/>
                        </a:rPr>
                        <a:t>Student Assessment Updates </a:t>
                      </a:r>
                      <a:br>
                        <a:rPr lang="en-US" sz="2400" kern="1200">
                          <a:solidFill>
                            <a:schemeClr val="dk1"/>
                          </a:solidFill>
                          <a:latin typeface="Arial" panose="020B0604020202020204" pitchFamily="34" charset="0"/>
                          <a:ea typeface="+mn-ea"/>
                          <a:cs typeface="Arial" panose="020B0604020202020204" pitchFamily="34" charset="0"/>
                        </a:rPr>
                      </a:br>
                      <a:r>
                        <a:rPr lang="en-US" sz="1800" kern="1200">
                          <a:solidFill>
                            <a:schemeClr val="dk1"/>
                          </a:solidFill>
                          <a:latin typeface="Arial" panose="020B0604020202020204" pitchFamily="34" charset="0"/>
                          <a:ea typeface="+mn-ea"/>
                          <a:cs typeface="Arial" panose="020B0604020202020204" pitchFamily="34" charset="0"/>
                        </a:rPr>
                        <a:t>(Biweekly email with important updates about the MCAS program)</a:t>
                      </a:r>
                      <a:endParaRPr lang="en-US" sz="2200" kern="120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hlinkClick r:id="rId6"/>
                        </a:rPr>
                        <a:t>www.doe.mass.edu/mcas/updates.html</a:t>
                      </a:r>
                      <a:endParaRPr lang="en-US" sz="2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If you do not already receive this email, subscribe using this link: </a:t>
                      </a:r>
                      <a:r>
                        <a:rPr lang="en-US" sz="1800" dirty="0">
                          <a:latin typeface="Arial" panose="020B0604020202020204" pitchFamily="34" charset="0"/>
                          <a:cs typeface="Arial" panose="020B0604020202020204" pitchFamily="34" charset="0"/>
                          <a:hlinkClick r:id="rId7"/>
                        </a:rPr>
                        <a:t>http://eepurl.com/ghSOhH</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961812291"/>
                  </a:ext>
                </a:extLst>
              </a:tr>
              <a:tr h="986740">
                <a:tc>
                  <a:txBody>
                    <a:bodyPr/>
                    <a:lstStyle/>
                    <a:p>
                      <a:pPr marL="0" algn="l" defTabSz="914126" rtl="0" eaLnBrk="1" latinLnBrk="0" hangingPunct="1"/>
                      <a:r>
                        <a:rPr lang="en-US" sz="2200" kern="1200" dirty="0">
                          <a:solidFill>
                            <a:schemeClr val="dk1"/>
                          </a:solidFill>
                          <a:latin typeface="Arial" panose="020B0604020202020204" pitchFamily="34" charset="0"/>
                          <a:ea typeface="+mn-ea"/>
                          <a:cs typeface="Arial" panose="020B0604020202020204" pitchFamily="34" charset="0"/>
                        </a:rPr>
                        <a:t>Cybersecurity Resources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hlinkClick r:id="rId8"/>
                        </a:rPr>
                        <a:t>https://www.doe.mass.edu/mcas/testadmin/</a:t>
                      </a:r>
                      <a:r>
                        <a:rPr lang="en-US" sz="20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569619784"/>
                  </a:ext>
                </a:extLst>
              </a:tr>
            </a:tbl>
          </a:graphicData>
        </a:graphic>
      </p:graphicFrame>
    </p:spTree>
    <p:extLst>
      <p:ext uri="{BB962C8B-B14F-4D97-AF65-F5344CB8AC3E}">
        <p14:creationId xmlns:p14="http://schemas.microsoft.com/office/powerpoint/2010/main" val="28559884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372862" y="171450"/>
            <a:ext cx="10514013" cy="1041400"/>
          </a:xfrm>
        </p:spPr>
        <p:txBody>
          <a:bodyPr>
            <a:normAutofit/>
          </a:bodyPr>
          <a:lstStyle/>
          <a:p>
            <a:r>
              <a:rPr lang="en-US" altLang="en-US" sz="3999">
                <a:solidFill>
                  <a:srgbClr val="3647B6"/>
                </a:solidFill>
              </a:rPr>
              <a:t>Next Steps</a:t>
            </a:r>
            <a:endParaRPr lang="en-US" sz="3999">
              <a:solidFill>
                <a:srgbClr val="3647B6"/>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523782" y="1403350"/>
            <a:ext cx="10514013" cy="4051300"/>
          </a:xfrm>
        </p:spPr>
        <p:txBody>
          <a:bodyPr/>
          <a:lstStyle/>
          <a:p>
            <a:pPr>
              <a:buClr>
                <a:srgbClr val="010203"/>
              </a:buClr>
            </a:pPr>
            <a:r>
              <a:rPr lang="en-US" altLang="en-US" b="1">
                <a:latin typeface="Arial" panose="020B0604020202020204" pitchFamily="34" charset="0"/>
                <a:cs typeface="Arial" panose="020B0604020202020204" pitchFamily="34" charset="0"/>
              </a:rPr>
              <a:t>Today: </a:t>
            </a:r>
            <a:r>
              <a:rPr lang="en-US" altLang="en-US">
                <a:latin typeface="Arial" panose="020B0604020202020204" pitchFamily="34" charset="0"/>
                <a:cs typeface="Arial" panose="020B0604020202020204" pitchFamily="34" charset="0"/>
              </a:rPr>
              <a:t>Complete the evaluation form.</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Responses are associated with the name and email address used to log in.</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Email your input to </a:t>
            </a:r>
            <a:r>
              <a:rPr lang="en-US" altLang="en-US">
                <a:hlinkClick r:id="rId3"/>
              </a:rPr>
              <a:t>mcas@mass.gov</a:t>
            </a:r>
            <a:r>
              <a:rPr lang="en-US" altLang="en-US"/>
              <a:t> </a:t>
            </a:r>
            <a:r>
              <a:rPr lang="en-US" altLang="en-US">
                <a:latin typeface="Arial" panose="020B0604020202020204" pitchFamily="34" charset="0"/>
                <a:cs typeface="Arial" panose="020B0604020202020204" pitchFamily="34" charset="0"/>
              </a:rPr>
              <a:t>if you have problems accessing or completing the form.</a:t>
            </a:r>
          </a:p>
          <a:p>
            <a:pPr>
              <a:buClr>
                <a:srgbClr val="010203"/>
              </a:buClr>
            </a:pPr>
            <a:r>
              <a:rPr lang="en-US" altLang="en-US" b="1">
                <a:latin typeface="Arial" panose="020B0604020202020204" pitchFamily="34" charset="0"/>
                <a:cs typeface="Arial" panose="020B0604020202020204" pitchFamily="34" charset="0"/>
              </a:rPr>
              <a:t>Within one week: </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Receive an email with the Q&amp;A from this session</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Recording will be available </a:t>
            </a:r>
          </a:p>
        </p:txBody>
      </p:sp>
    </p:spTree>
    <p:extLst>
      <p:ext uri="{BB962C8B-B14F-4D97-AF65-F5344CB8AC3E}">
        <p14:creationId xmlns:p14="http://schemas.microsoft.com/office/powerpoint/2010/main" val="94862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idx="4294967295"/>
          </p:nvPr>
        </p:nvSpPr>
        <p:spPr>
          <a:xfrm>
            <a:off x="339792" y="171450"/>
            <a:ext cx="10514013" cy="1041400"/>
          </a:xfrm>
        </p:spPr>
        <p:txBody>
          <a:bodyPr/>
          <a:lstStyle/>
          <a:p>
            <a:r>
              <a:rPr lang="en-US" sz="4000">
                <a:solidFill>
                  <a:srgbClr val="3647B6"/>
                </a:solidFill>
              </a:rPr>
              <a:t>Email and Phone Support </a:t>
            </a:r>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339791" y="1212851"/>
            <a:ext cx="5157788" cy="676275"/>
          </a:xfrm>
        </p:spPr>
        <p:txBody>
          <a:bodyPr/>
          <a:lstStyle/>
          <a:p>
            <a:pPr marL="0" indent="0">
              <a:buNone/>
            </a:pPr>
            <a:r>
              <a:rPr lang="en-US" b="1">
                <a:latin typeface="Arial" panose="020B0604020202020204" pitchFamily="34" charset="0"/>
                <a:cs typeface="Arial" panose="020B0604020202020204" pitchFamily="34" charset="0"/>
              </a:rPr>
              <a:t>MCAS Service Center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sz="half" idx="4294967295"/>
          </p:nvPr>
        </p:nvSpPr>
        <p:spPr>
          <a:xfrm>
            <a:off x="461963" y="1889126"/>
            <a:ext cx="5775875" cy="4022725"/>
          </a:xfrm>
        </p:spPr>
        <p:txBody>
          <a:bodyPr>
            <a:normAutofit lnSpcReduction="10000"/>
          </a:bodyPr>
          <a:lstStyle/>
          <a:p>
            <a:pPr>
              <a:buClr>
                <a:srgbClr val="010203"/>
              </a:buClr>
            </a:pPr>
            <a:r>
              <a:rPr lang="en-US">
                <a:latin typeface="Arial" panose="020B0604020202020204" pitchFamily="34" charset="0"/>
                <a:cs typeface="Arial" panose="020B0604020202020204" pitchFamily="34" charset="0"/>
              </a:rPr>
              <a:t>Questions on logistics and technology</a:t>
            </a:r>
            <a:br>
              <a:rPr lang="en-US">
                <a:latin typeface="Arial" panose="020B0604020202020204" pitchFamily="34" charset="0"/>
                <a:cs typeface="Arial" panose="020B0604020202020204" pitchFamily="34" charset="0"/>
              </a:rPr>
            </a:br>
            <a:endParaRPr lang="en-US" sz="1200"/>
          </a:p>
          <a:p>
            <a:pPr marL="852589" lvl="1" indent="-457200">
              <a:buClr>
                <a:srgbClr val="010203"/>
              </a:buClr>
            </a:pPr>
            <a:r>
              <a:rPr lang="en-US" b="1">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3"/>
              </a:rPr>
              <a:t>https://mcas.onlinehelp.cognia.org/</a:t>
            </a:r>
            <a:r>
              <a:rPr lang="en-US">
                <a:latin typeface="Arial" panose="020B0604020202020204" pitchFamily="34" charset="0"/>
                <a:cs typeface="Arial" panose="020B0604020202020204" pitchFamily="34" charset="0"/>
              </a:rPr>
              <a:t> </a:t>
            </a:r>
          </a:p>
          <a:p>
            <a:pPr marL="852589" lvl="1" indent="-457200">
              <a:buClr>
                <a:srgbClr val="010203"/>
              </a:buClr>
            </a:pPr>
            <a:r>
              <a:rPr lang="en-US" b="1">
                <a:latin typeface="Arial" panose="020B0604020202020204" pitchFamily="34" charset="0"/>
                <a:cs typeface="Arial" panose="020B0604020202020204" pitchFamily="34" charset="0"/>
              </a:rPr>
              <a:t>Email: </a:t>
            </a:r>
            <a:r>
              <a:rPr lang="en-US" sz="2299">
                <a:hlinkClick r:id="rId4"/>
              </a:rPr>
              <a:t>mcas@cognia.org</a:t>
            </a:r>
            <a:endParaRPr lang="en-US" sz="2299"/>
          </a:p>
          <a:p>
            <a:pPr marL="852589" lvl="1" indent="-457200">
              <a:buClr>
                <a:srgbClr val="010203"/>
              </a:buClr>
            </a:pPr>
            <a:r>
              <a:rPr lang="en-US" b="1">
                <a:latin typeface="Arial" panose="020B0604020202020204" pitchFamily="34" charset="0"/>
                <a:cs typeface="Arial" panose="020B0604020202020204" pitchFamily="34" charset="0"/>
              </a:rPr>
              <a:t>Phone: </a:t>
            </a:r>
            <a:r>
              <a:rPr lang="en-US">
                <a:latin typeface="Arial" panose="020B0604020202020204" pitchFamily="34" charset="0"/>
                <a:cs typeface="Arial" panose="020B0604020202020204" pitchFamily="34" charset="0"/>
              </a:rPr>
              <a:t>800-737-5103</a:t>
            </a:r>
          </a:p>
          <a:p>
            <a:pPr marL="852589" lvl="1" indent="-457200">
              <a:buClr>
                <a:srgbClr val="010203"/>
              </a:buClr>
            </a:pPr>
            <a:r>
              <a:rPr lang="en-US" b="1"/>
              <a:t>TTY: </a:t>
            </a:r>
            <a:r>
              <a:rPr lang="en-US"/>
              <a:t>888-222-1671</a:t>
            </a:r>
          </a:p>
          <a:p>
            <a:pPr marL="852589" lvl="1" indent="-457200">
              <a:buClr>
                <a:srgbClr val="010203"/>
              </a:buClr>
            </a:pPr>
            <a:r>
              <a:rPr lang="en-US" b="0" i="0">
                <a:solidFill>
                  <a:srgbClr val="000000"/>
                </a:solidFill>
                <a:effectLst/>
                <a:latin typeface="Helvetica" panose="020B0604020202020204" pitchFamily="34" charset="0"/>
              </a:rPr>
              <a:t>Live chat is available at the link on the bottom of the page at the </a:t>
            </a:r>
            <a:r>
              <a:rPr lang="en-US" b="0" i="0" u="sng">
                <a:solidFill>
                  <a:srgbClr val="337AB7"/>
                </a:solidFill>
                <a:effectLst/>
                <a:latin typeface="Helvetica" panose="020B0604020202020204" pitchFamily="34" charset="0"/>
                <a:hlinkClick r:id="rId3"/>
              </a:rPr>
              <a:t>MCAS Resource Center for the 2025 tests</a:t>
            </a:r>
            <a:endParaRPr lang="en-US">
              <a:latin typeface="Arial" panose="020B0604020202020204" pitchFamily="34" charset="0"/>
              <a:cs typeface="Arial" panose="020B0604020202020204" pitchFamily="34" charset="0"/>
            </a:endParaRPr>
          </a:p>
          <a:p>
            <a:endParaRPr lang="en-US"/>
          </a:p>
          <a:p>
            <a:endParaRPr lang="en-US"/>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0028" y="1212851"/>
            <a:ext cx="5640387" cy="676275"/>
          </a:xfrm>
        </p:spPr>
        <p:txBody>
          <a:bodyPr>
            <a:noAutofit/>
          </a:bodyPr>
          <a:lstStyle/>
          <a:p>
            <a:pPr marL="0" indent="0">
              <a:buNone/>
            </a:pPr>
            <a:r>
              <a:rPr lang="en-US" b="1">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703501" y="2134840"/>
            <a:ext cx="5258313" cy="3509850"/>
          </a:xfrm>
        </p:spPr>
        <p:txBody>
          <a:bodyPr/>
          <a:lstStyle/>
          <a:p>
            <a:pPr>
              <a:buClr>
                <a:srgbClr val="010203"/>
              </a:buClr>
            </a:pPr>
            <a:r>
              <a:rPr lang="en-US">
                <a:latin typeface="Arial" panose="020B0604020202020204" pitchFamily="34" charset="0"/>
                <a:cs typeface="Arial" panose="020B0604020202020204" pitchFamily="34" charset="0"/>
              </a:rPr>
              <a:t>Policy questions (e.g., student participation, accommodations)</a:t>
            </a:r>
            <a:br>
              <a:rPr lang="en-US">
                <a:latin typeface="Arial" panose="020B0604020202020204" pitchFamily="34" charset="0"/>
                <a:cs typeface="Arial" panose="020B0604020202020204" pitchFamily="34" charset="0"/>
              </a:rPr>
            </a:br>
            <a:endParaRPr lang="en-US" sz="1200"/>
          </a:p>
          <a:p>
            <a:pPr marL="852589" lvl="1" indent="-457200">
              <a:buClr>
                <a:srgbClr val="010203"/>
              </a:buClr>
            </a:pPr>
            <a:r>
              <a:rPr lang="en-US" b="1">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5"/>
              </a:rPr>
              <a:t>www.doe.mass.edu/mcas</a:t>
            </a:r>
            <a:r>
              <a:rPr lang="en-US">
                <a:latin typeface="Arial" panose="020B0604020202020204" pitchFamily="34" charset="0"/>
                <a:cs typeface="Arial" panose="020B0604020202020204" pitchFamily="34" charset="0"/>
              </a:rPr>
              <a:t> </a:t>
            </a:r>
            <a:endParaRPr lang="en-US" sz="2199"/>
          </a:p>
          <a:p>
            <a:pPr marL="852589" lvl="1" indent="-457200">
              <a:buClr>
                <a:srgbClr val="010203"/>
              </a:buClr>
            </a:pPr>
            <a:r>
              <a:rPr lang="en-US" b="1">
                <a:latin typeface="Arial" panose="020B0604020202020204" pitchFamily="34" charset="0"/>
                <a:cs typeface="Arial" panose="020B0604020202020204" pitchFamily="34" charset="0"/>
              </a:rPr>
              <a:t>Email: </a:t>
            </a:r>
            <a:r>
              <a:rPr lang="en-US">
                <a:latin typeface="Arial" panose="020B0604020202020204" pitchFamily="34" charset="0"/>
                <a:cs typeface="Arial" panose="020B0604020202020204" pitchFamily="34" charset="0"/>
                <a:hlinkClick r:id="rId6"/>
              </a:rPr>
              <a:t>mcas@mass.gov</a:t>
            </a:r>
            <a:r>
              <a:rPr lang="en-US">
                <a:latin typeface="Arial" panose="020B0604020202020204" pitchFamily="34" charset="0"/>
                <a:cs typeface="Arial" panose="020B0604020202020204" pitchFamily="34" charset="0"/>
              </a:rPr>
              <a:t> </a:t>
            </a:r>
          </a:p>
          <a:p>
            <a:pPr marL="852589" lvl="1" indent="-457200">
              <a:buClr>
                <a:srgbClr val="010203"/>
              </a:buClr>
            </a:pPr>
            <a:r>
              <a:rPr lang="en-US" b="1">
                <a:latin typeface="Arial" panose="020B0604020202020204" pitchFamily="34" charset="0"/>
                <a:cs typeface="Arial" panose="020B0604020202020204" pitchFamily="34" charset="0"/>
              </a:rPr>
              <a:t>Phone: </a:t>
            </a:r>
            <a:r>
              <a:rPr lang="en-US">
                <a:latin typeface="Arial" panose="020B0604020202020204" pitchFamily="34" charset="0"/>
                <a:cs typeface="Arial" panose="020B0604020202020204" pitchFamily="34" charset="0"/>
              </a:rPr>
              <a:t>781-338-3625</a:t>
            </a:r>
          </a:p>
          <a:p>
            <a:pPr marL="852589" lvl="1" indent="-457200">
              <a:buClr>
                <a:srgbClr val="010203"/>
              </a:buClr>
            </a:pPr>
            <a:r>
              <a:rPr lang="en-US" b="1"/>
              <a:t>TTY: </a:t>
            </a:r>
            <a:r>
              <a:rPr lang="en-US"/>
              <a:t>800-439-2370</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7138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a:bodyPr>
          <a:lstStyle/>
          <a:p>
            <a:r>
              <a:rPr lang="en-US">
                <a:latin typeface="Arial" panose="020B0604020202020204" pitchFamily="34" charset="0"/>
                <a:cs typeface="Arial" panose="020B0604020202020204" pitchFamily="34" charset="0"/>
              </a:rPr>
              <a:t>8. Live “Sandbox Time”</a:t>
            </a:r>
          </a:p>
        </p:txBody>
      </p:sp>
    </p:spTree>
    <p:extLst>
      <p:ext uri="{BB962C8B-B14F-4D97-AF65-F5344CB8AC3E}">
        <p14:creationId xmlns:p14="http://schemas.microsoft.com/office/powerpoint/2010/main" val="3023932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8BECCA-2104-4569-9EFA-4A4475A36802}"/>
              </a:ext>
            </a:extLst>
          </p:cNvPr>
          <p:cNvSpPr>
            <a:spLocks noGrp="1"/>
          </p:cNvSpPr>
          <p:nvPr>
            <p:ph idx="1"/>
          </p:nvPr>
        </p:nvSpPr>
        <p:spPr/>
        <p:txBody>
          <a:bodyPr>
            <a:normAutofit fontScale="92500" lnSpcReduction="10000"/>
          </a:bodyPr>
          <a:lstStyle/>
          <a:p>
            <a:pPr marL="0" indent="0">
              <a:buNone/>
            </a:pPr>
            <a:r>
              <a:rPr lang="en-US" sz="3200" b="1" dirty="0"/>
              <a:t>Which demonstrations would you like to see again?</a:t>
            </a:r>
          </a:p>
          <a:p>
            <a:endParaRPr lang="en-US" sz="3200" dirty="0"/>
          </a:p>
          <a:p>
            <a:pPr marL="514350" indent="-514350" algn="l" rtl="0" fontAlgn="base">
              <a:buClr>
                <a:srgbClr val="000000"/>
              </a:buClr>
              <a:buFont typeface="+mj-lt"/>
              <a:buAutoNum type="alphaUcPeriod"/>
            </a:pPr>
            <a:r>
              <a:rPr lang="en-US" sz="3000" i="0" dirty="0">
                <a:solidFill>
                  <a:srgbClr val="000000"/>
                </a:solidFill>
                <a:effectLst/>
                <a:latin typeface="Arial" panose="020B0604020202020204" pitchFamily="34" charset="0"/>
                <a:cs typeface="Arial" panose="020B0604020202020204" pitchFamily="34" charset="0"/>
              </a:rPr>
              <a:t>Signing in to the MCAS Portal</a:t>
            </a:r>
          </a:p>
          <a:p>
            <a:pPr marL="514350" indent="-514350" algn="l" rtl="0" fontAlgn="base">
              <a:buClr>
                <a:srgbClr val="000000"/>
              </a:buClr>
              <a:buFont typeface="+mj-lt"/>
              <a:buAutoNum type="alphaUcPeriod"/>
            </a:pPr>
            <a:r>
              <a:rPr lang="en-US" sz="3000" dirty="0">
                <a:solidFill>
                  <a:srgbClr val="000000"/>
                </a:solidFill>
                <a:latin typeface="Arial" panose="020B0604020202020204" pitchFamily="34" charset="0"/>
                <a:cs typeface="Arial" panose="020B0604020202020204" pitchFamily="34" charset="0"/>
              </a:rPr>
              <a:t>Overview of the MCAS Portal</a:t>
            </a:r>
            <a:endParaRPr lang="en-US" sz="3000" i="0" dirty="0">
              <a:solidFill>
                <a:srgbClr val="000000"/>
              </a:solidFill>
              <a:effectLst/>
              <a:latin typeface="Arial" panose="020B0604020202020204" pitchFamily="34" charset="0"/>
              <a:cs typeface="Arial" panose="020B0604020202020204" pitchFamily="34" charset="0"/>
            </a:endParaRPr>
          </a:p>
          <a:p>
            <a:pPr marL="514350" indent="-514350" algn="l" rtl="0" fontAlgn="base">
              <a:buClr>
                <a:srgbClr val="000000"/>
              </a:buClr>
              <a:buFont typeface="+mj-lt"/>
              <a:buAutoNum type="alphaUcPeriod"/>
            </a:pPr>
            <a:r>
              <a:rPr lang="en-US" sz="3000" i="0" dirty="0">
                <a:solidFill>
                  <a:srgbClr val="000000"/>
                </a:solidFill>
                <a:effectLst/>
                <a:latin typeface="Arial" panose="020B0604020202020204" pitchFamily="34" charset="0"/>
                <a:cs typeface="Arial" panose="020B0604020202020204" pitchFamily="34" charset="0"/>
              </a:rPr>
              <a:t>MCAS Portal vs. MCAS Training</a:t>
            </a:r>
          </a:p>
          <a:p>
            <a:pPr marL="514350" indent="-514350" algn="l" rtl="0" fontAlgn="base">
              <a:buClrTx/>
              <a:buFont typeface="+mj-lt"/>
              <a:buAutoNum type="alphaUcPeriod"/>
            </a:pPr>
            <a:r>
              <a:rPr lang="en-US" sz="3000" b="0" i="0" dirty="0">
                <a:solidFill>
                  <a:srgbClr val="000000"/>
                </a:solidFill>
                <a:effectLst/>
                <a:latin typeface="Arial" panose="020B0604020202020204" pitchFamily="34" charset="0"/>
                <a:cs typeface="Arial" panose="020B0604020202020204" pitchFamily="34" charset="0"/>
              </a:rPr>
              <a:t>Retrieving Site Readiness credentials</a:t>
            </a:r>
          </a:p>
          <a:p>
            <a:pPr marL="514350" indent="-514350" algn="l" rtl="0" fontAlgn="base">
              <a:buClrTx/>
              <a:buFont typeface="+mj-lt"/>
              <a:buAutoNum type="alphaUcPeriod"/>
            </a:pPr>
            <a:r>
              <a:rPr lang="en-US" sz="3000" dirty="0">
                <a:solidFill>
                  <a:srgbClr val="000000"/>
                </a:solidFill>
                <a:latin typeface="Arial" panose="020B0604020202020204" pitchFamily="34" charset="0"/>
                <a:cs typeface="Arial" panose="020B0604020202020204" pitchFamily="34" charset="0"/>
              </a:rPr>
              <a:t>Conducting the Site Readiness test</a:t>
            </a:r>
          </a:p>
          <a:p>
            <a:pPr marL="514350" indent="-514350" algn="l" rtl="0" fontAlgn="base">
              <a:buClrTx/>
              <a:buFont typeface="+mj-lt"/>
              <a:buAutoNum type="alphaUcPeriod"/>
            </a:pPr>
            <a:r>
              <a:rPr lang="en-US" sz="3000" dirty="0">
                <a:solidFill>
                  <a:srgbClr val="000000"/>
                </a:solidFill>
                <a:latin typeface="Arial" panose="020B0604020202020204" pitchFamily="34" charset="0"/>
                <a:cs typeface="Arial" panose="020B0604020202020204" pitchFamily="34" charset="0"/>
              </a:rPr>
              <a:t>Certifying Site Readiness</a:t>
            </a:r>
          </a:p>
          <a:p>
            <a:pPr algn="l" rtl="0" fontAlgn="base">
              <a:buClr>
                <a:srgbClr val="000000"/>
              </a:buClr>
              <a:buFont typeface="Arial" panose="020B0604020202020204" pitchFamily="34" charset="0"/>
              <a:buChar char="•"/>
            </a:pPr>
            <a:endParaRPr lang="en-US" sz="3200" dirty="0"/>
          </a:p>
        </p:txBody>
      </p:sp>
      <p:sp>
        <p:nvSpPr>
          <p:cNvPr id="2" name="Title 1">
            <a:extLst>
              <a:ext uri="{FF2B5EF4-FFF2-40B4-BE49-F238E27FC236}">
                <a16:creationId xmlns:a16="http://schemas.microsoft.com/office/drawing/2014/main" id="{A377C98B-8840-45A0-A256-C940A58852A0}"/>
              </a:ext>
            </a:extLst>
          </p:cNvPr>
          <p:cNvSpPr>
            <a:spLocks noGrp="1"/>
          </p:cNvSpPr>
          <p:nvPr>
            <p:ph type="title"/>
          </p:nvPr>
        </p:nvSpPr>
        <p:spPr/>
        <p:txBody>
          <a:bodyPr/>
          <a:lstStyle/>
          <a:p>
            <a:r>
              <a:rPr lang="en-US"/>
              <a:t>Poll Question</a:t>
            </a:r>
            <a:r>
              <a:rPr lang="en-US" sz="200"/>
              <a:t>—</a:t>
            </a:r>
          </a:p>
        </p:txBody>
      </p:sp>
    </p:spTree>
    <p:extLst>
      <p:ext uri="{BB962C8B-B14F-4D97-AF65-F5344CB8AC3E}">
        <p14:creationId xmlns:p14="http://schemas.microsoft.com/office/powerpoint/2010/main" val="5183641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839569" y="883718"/>
            <a:ext cx="10512862" cy="1093401"/>
          </a:xfrm>
        </p:spPr>
        <p:txBody>
          <a:bodyPr>
            <a:normAutofit/>
          </a:bodyPr>
          <a:lstStyle/>
          <a:p>
            <a:pPr algn="ctr"/>
            <a:r>
              <a:rPr lang="en-US" sz="5398" b="1"/>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671144" y="1977119"/>
            <a:ext cx="8975835" cy="399981"/>
          </a:xfrm>
          <a:prstGeom prst="rect">
            <a:avLst/>
          </a:prstGeom>
          <a:noFill/>
          <a:ln w="9525">
            <a:noFill/>
            <a:miter lim="800000"/>
            <a:headEnd/>
            <a:tailEnd/>
          </a:ln>
        </p:spPr>
        <p:txBody>
          <a:bodyPr wrap="square">
            <a:spAutoFit/>
          </a:bodyPr>
          <a:lstStyle/>
          <a:p>
            <a:pPr algn="ctr" eaLnBrk="1" hangingPunct="1"/>
            <a:r>
              <a:rPr lang="en-US" altLang="zh-CN" sz="1999" b="1">
                <a:latin typeface="Arial" panose="020B0604020202020204" pitchFamily="34" charset="0"/>
                <a:ea typeface="Segoe SemiBold"/>
                <a:cs typeface="Arial" panose="020B0604020202020204" pitchFamily="34" charset="0"/>
              </a:rPr>
              <a:t>The Office of Student Assessment Services </a:t>
            </a:r>
            <a:endParaRPr lang="zh-CN" altLang="en-US" sz="1999" b="1">
              <a:latin typeface="Arial" panose="020B0604020202020204" pitchFamily="34" charset="0"/>
              <a:ea typeface="Segoe SemiBold"/>
              <a:cs typeface="Arial" panose="020B0604020202020204" pitchFamily="34" charset="0"/>
            </a:endParaRPr>
          </a:p>
        </p:txBody>
      </p:sp>
      <p:pic>
        <p:nvPicPr>
          <p:cNvPr id="11" name="Graphic 10" descr="phone icon">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1040" y="2971920"/>
            <a:ext cx="457081" cy="457081"/>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8121" y="3009630"/>
            <a:ext cx="237675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rPr>
              <a:t>781-338-3625</a:t>
            </a:r>
          </a:p>
        </p:txBody>
      </p:sp>
      <p:pic>
        <p:nvPicPr>
          <p:cNvPr id="12" name="Graphic 11" descr="Email icon">
            <a:extLst>
              <a:ext uri="{FF2B5EF4-FFF2-40B4-BE49-F238E27FC236}">
                <a16:creationId xmlns:a16="http://schemas.microsoft.com/office/drawing/2014/main" id="{A09C4642-67BC-4D06-A3AD-DFA1158F1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0601" y="2874680"/>
            <a:ext cx="540693" cy="540693"/>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7870" y="2971919"/>
            <a:ext cx="299993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7"/>
              </a:rPr>
              <a:t>mcas@mass.gov</a:t>
            </a:r>
            <a:r>
              <a:rPr lang="en-US" sz="1999">
                <a:latin typeface="Arial" panose="020B0604020202020204" pitchFamily="34" charset="0"/>
                <a:cs typeface="Arial" panose="020B0604020202020204" pitchFamily="34" charset="0"/>
              </a:rPr>
              <a:t> </a:t>
            </a:r>
          </a:p>
        </p:txBody>
      </p:sp>
      <p:pic>
        <p:nvPicPr>
          <p:cNvPr id="70" name="Graphic 69" descr="internet icon">
            <a:extLst>
              <a:ext uri="{FF2B5EF4-FFF2-40B4-BE49-F238E27FC236}">
                <a16:creationId xmlns:a16="http://schemas.microsoft.com/office/drawing/2014/main" id="{A0F0B6FE-BDBA-4605-BD46-20A654F1A4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7215" y="3658951"/>
            <a:ext cx="544731" cy="544731"/>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1946" y="3742135"/>
            <a:ext cx="508542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10"/>
              </a:rPr>
              <a:t>www.doe.mass.edu/mcas</a:t>
            </a:r>
            <a:r>
              <a:rPr lang="en-US" sz="1999">
                <a:latin typeface="Arial" panose="020B0604020202020204" pitchFamily="34" charset="0"/>
                <a:cs typeface="Arial" panose="020B0604020202020204" pitchFamily="34" charset="0"/>
              </a:rPr>
              <a:t>  </a:t>
            </a:r>
          </a:p>
        </p:txBody>
      </p:sp>
      <p:pic>
        <p:nvPicPr>
          <p:cNvPr id="15" name="Graphic 14" descr="mailing address icon">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090" y="3628500"/>
            <a:ext cx="544732" cy="544732"/>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3853" y="3731311"/>
            <a:ext cx="6092407" cy="400006"/>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a:t>
            </a:r>
            <a:r>
              <a:rPr lang="en-US" sz="1999" err="1">
                <a:latin typeface="Arial" panose="020B0604020202020204" pitchFamily="34" charset="0"/>
                <a:cs typeface="Arial" panose="020B0604020202020204" pitchFamily="34" charset="0"/>
              </a:rPr>
              <a:t>Santilli</a:t>
            </a:r>
            <a:r>
              <a:rPr lang="en-US" sz="1999">
                <a:latin typeface="Arial" panose="020B0604020202020204" pitchFamily="34" charset="0"/>
                <a:cs typeface="Arial" panose="020B0604020202020204" pitchFamily="34" charset="0"/>
              </a:rPr>
              <a:t> Highway, Everett, MA 02149</a:t>
            </a:r>
          </a:p>
        </p:txBody>
      </p:sp>
    </p:spTree>
    <p:extLst>
      <p:ext uri="{BB962C8B-B14F-4D97-AF65-F5344CB8AC3E}">
        <p14:creationId xmlns:p14="http://schemas.microsoft.com/office/powerpoint/2010/main" val="1976191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C98B-8840-45A0-A256-C940A58852A0}"/>
              </a:ext>
            </a:extLst>
          </p:cNvPr>
          <p:cNvSpPr>
            <a:spLocks noGrp="1"/>
          </p:cNvSpPr>
          <p:nvPr>
            <p:ph type="title"/>
          </p:nvPr>
        </p:nvSpPr>
        <p:spPr/>
        <p:txBody>
          <a:bodyPr/>
          <a:lstStyle/>
          <a:p>
            <a:r>
              <a:rPr lang="en-US"/>
              <a:t>Poll Question</a:t>
            </a:r>
            <a:r>
              <a:rPr lang="en-US" sz="200"/>
              <a:t>—3</a:t>
            </a:r>
          </a:p>
        </p:txBody>
      </p:sp>
      <p:sp>
        <p:nvSpPr>
          <p:cNvPr id="3" name="Content Placeholder 2">
            <a:extLst>
              <a:ext uri="{FF2B5EF4-FFF2-40B4-BE49-F238E27FC236}">
                <a16:creationId xmlns:a16="http://schemas.microsoft.com/office/drawing/2014/main" id="{EA8BECCA-2104-4569-9EFA-4A4475A36802}"/>
              </a:ext>
            </a:extLst>
          </p:cNvPr>
          <p:cNvSpPr>
            <a:spLocks noGrp="1"/>
          </p:cNvSpPr>
          <p:nvPr>
            <p:ph idx="4294967295"/>
          </p:nvPr>
        </p:nvSpPr>
        <p:spPr>
          <a:xfrm>
            <a:off x="600075" y="2078038"/>
            <a:ext cx="10515600" cy="4051300"/>
          </a:xfrm>
        </p:spPr>
        <p:txBody>
          <a:bodyPr>
            <a:normAutofit/>
          </a:bodyPr>
          <a:lstStyle/>
          <a:p>
            <a:pPr marL="0" indent="0">
              <a:buNone/>
            </a:pPr>
            <a:r>
              <a:rPr lang="en-US" sz="3200" b="1" dirty="0"/>
              <a:t>How many years have you been involved in MCAS test administration?</a:t>
            </a:r>
            <a:endParaRPr lang="en-US" dirty="0"/>
          </a:p>
          <a:p>
            <a:pPr marL="1022350" lvl="1" indent="-514350">
              <a:buAutoNum type="alphaUcPeriod"/>
            </a:pPr>
            <a:r>
              <a:rPr lang="en-US" sz="2800" dirty="0"/>
              <a:t>0–This is my first year</a:t>
            </a:r>
          </a:p>
          <a:p>
            <a:pPr marL="1022350" lvl="1" indent="-514350">
              <a:buAutoNum type="alphaUcPeriod"/>
            </a:pPr>
            <a:r>
              <a:rPr lang="en-US" sz="2800" dirty="0"/>
              <a:t>1 year</a:t>
            </a:r>
          </a:p>
          <a:p>
            <a:pPr marL="1022350" lvl="1" indent="-514350">
              <a:buAutoNum type="alphaUcPeriod"/>
            </a:pPr>
            <a:r>
              <a:rPr lang="en-US" sz="2800" dirty="0"/>
              <a:t>2–3 years</a:t>
            </a:r>
          </a:p>
          <a:p>
            <a:pPr marL="1022350" lvl="1" indent="-514350">
              <a:buAutoNum type="alphaUcPeriod"/>
            </a:pPr>
            <a:r>
              <a:rPr lang="en-US" sz="2800" dirty="0"/>
              <a:t>4–5 years</a:t>
            </a:r>
          </a:p>
          <a:p>
            <a:pPr marL="1022350" lvl="1" indent="-514350">
              <a:buFont typeface="Arial" panose="020B0604020202020204" pitchFamily="34" charset="0"/>
              <a:buAutoNum type="alphaUcPeriod"/>
            </a:pPr>
            <a:r>
              <a:rPr lang="en-US" sz="2800" dirty="0"/>
              <a:t>6+ years</a:t>
            </a:r>
          </a:p>
          <a:p>
            <a:pPr marL="1022350" lvl="1" indent="-514350">
              <a:buAutoNum type="alphaUcPeriod"/>
            </a:pPr>
            <a:endParaRPr lang="en-US" sz="3200" dirty="0"/>
          </a:p>
        </p:txBody>
      </p:sp>
    </p:spTree>
    <p:extLst>
      <p:ext uri="{BB962C8B-B14F-4D97-AF65-F5344CB8AC3E}">
        <p14:creationId xmlns:p14="http://schemas.microsoft.com/office/powerpoint/2010/main" val="321692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1. </a:t>
            </a:r>
            <a:r>
              <a:rPr lang="en-US" altLang="zh-CN" sz="6000">
                <a:latin typeface="Arial" panose="020B0604020202020204" pitchFamily="34" charset="0"/>
                <a:cs typeface="Arial" panose="020B0604020202020204" pitchFamily="34" charset="0"/>
              </a:rPr>
              <a:t>Overview of New Systems</a:t>
            </a:r>
            <a:br>
              <a:rPr lang="zh-CN" altLang="en-US" sz="6000">
                <a:solidFill>
                  <a:schemeClr val="accent1">
                    <a:lumMod val="50000"/>
                  </a:schemeClr>
                </a:solidFill>
              </a:rPr>
            </a:b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54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0"/>
            <a:ext cx="10990385" cy="800851"/>
          </a:xfrm>
        </p:spPr>
        <p:txBody>
          <a:bodyPr>
            <a:normAutofit/>
          </a:bodyPr>
          <a:lstStyle/>
          <a:p>
            <a:r>
              <a:rPr lang="en-US" sz="4000">
                <a:latin typeface="Arial" panose="020B0604020202020204" pitchFamily="34" charset="0"/>
                <a:cs typeface="Arial" panose="020B0604020202020204" pitchFamily="34" charset="0"/>
                <a:hlinkClick r:id="rId3"/>
              </a:rPr>
              <a:t>Crosswalk of Terminology</a:t>
            </a:r>
            <a:endParaRPr lang="en-US" sz="400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41BEEB44-8782-26C0-0414-9429F35BC69E}"/>
              </a:ext>
            </a:extLst>
          </p:cNvPr>
          <p:cNvGraphicFramePr>
            <a:graphicFrameLocks noGrp="1"/>
          </p:cNvGraphicFramePr>
          <p:nvPr/>
        </p:nvGraphicFramePr>
        <p:xfrm>
          <a:off x="380869" y="1241268"/>
          <a:ext cx="11430261" cy="4375464"/>
        </p:xfrm>
        <a:graphic>
          <a:graphicData uri="http://schemas.openxmlformats.org/drawingml/2006/table">
            <a:tbl>
              <a:tblPr firstRow="1" bandRow="1">
                <a:tableStyleId>{5C22544A-7EE6-4342-B048-85BDC9FD1C3A}</a:tableStyleId>
              </a:tblPr>
              <a:tblGrid>
                <a:gridCol w="2775150">
                  <a:extLst>
                    <a:ext uri="{9D8B030D-6E8A-4147-A177-3AD203B41FA5}">
                      <a16:colId xmlns:a16="http://schemas.microsoft.com/office/drawing/2014/main" val="471448505"/>
                    </a:ext>
                  </a:extLst>
                </a:gridCol>
                <a:gridCol w="2851841">
                  <a:extLst>
                    <a:ext uri="{9D8B030D-6E8A-4147-A177-3AD203B41FA5}">
                      <a16:colId xmlns:a16="http://schemas.microsoft.com/office/drawing/2014/main" val="1615126009"/>
                    </a:ext>
                  </a:extLst>
                </a:gridCol>
                <a:gridCol w="5803270">
                  <a:extLst>
                    <a:ext uri="{9D8B030D-6E8A-4147-A177-3AD203B41FA5}">
                      <a16:colId xmlns:a16="http://schemas.microsoft.com/office/drawing/2014/main" val="3313550691"/>
                    </a:ext>
                  </a:extLst>
                </a:gridCol>
              </a:tblGrid>
              <a:tr h="339591">
                <a:tc>
                  <a:txBody>
                    <a:bodyPr/>
                    <a:lstStyle/>
                    <a:p>
                      <a:pPr algn="l" rtl="0" fontAlgn="base"/>
                      <a:r>
                        <a:rPr lang="en-US" sz="2400" b="1" i="0">
                          <a:effectLst/>
                          <a:latin typeface="Arial" panose="020B0604020202020204" pitchFamily="34" charset="0"/>
                          <a:cs typeface="Arial" panose="020B0604020202020204" pitchFamily="34" charset="0"/>
                        </a:rPr>
                        <a:t>Old Terminology</a:t>
                      </a:r>
                      <a:r>
                        <a:rPr lang="en-US" sz="2400" b="0" i="0">
                          <a:effectLst/>
                          <a:latin typeface="Arial" panose="020B0604020202020204" pitchFamily="34" charset="0"/>
                          <a:cs typeface="Arial" panose="020B0604020202020204" pitchFamily="34" charset="0"/>
                        </a:rPr>
                        <a:t> </a:t>
                      </a:r>
                      <a:endParaRPr lang="en-US" sz="3600" b="0" i="0">
                        <a:effectLst/>
                        <a:latin typeface="Arial" panose="020B0604020202020204" pitchFamily="34" charset="0"/>
                        <a:cs typeface="Arial" panose="020B0604020202020204" pitchFamily="34" charset="0"/>
                      </a:endParaRPr>
                    </a:p>
                  </a:txBody>
                  <a:tcPr/>
                </a:tc>
                <a:tc>
                  <a:txBody>
                    <a:bodyPr/>
                    <a:lstStyle/>
                    <a:p>
                      <a:pPr algn="l" rtl="0" fontAlgn="base"/>
                      <a:r>
                        <a:rPr lang="en-US" sz="2400" b="1" i="0">
                          <a:effectLst/>
                          <a:latin typeface="Arial" panose="020B0604020202020204" pitchFamily="34" charset="0"/>
                          <a:cs typeface="Arial" panose="020B0604020202020204" pitchFamily="34" charset="0"/>
                        </a:rPr>
                        <a:t>New Terminology </a:t>
                      </a:r>
                      <a:r>
                        <a:rPr lang="en-US" sz="2400" b="0" i="0">
                          <a:effectLst/>
                          <a:latin typeface="Arial" panose="020B0604020202020204" pitchFamily="34" charset="0"/>
                          <a:cs typeface="Arial" panose="020B0604020202020204" pitchFamily="34" charset="0"/>
                        </a:rPr>
                        <a:t> </a:t>
                      </a:r>
                      <a:endParaRPr lang="en-US" sz="3600" b="0" i="0">
                        <a:effectLst/>
                        <a:latin typeface="Arial" panose="020B0604020202020204" pitchFamily="34" charset="0"/>
                        <a:cs typeface="Arial" panose="020B0604020202020204" pitchFamily="34" charset="0"/>
                      </a:endParaRPr>
                    </a:p>
                  </a:txBody>
                  <a:tcPr/>
                </a:tc>
                <a:tc>
                  <a:txBody>
                    <a:bodyPr/>
                    <a:lstStyle/>
                    <a:p>
                      <a:pPr algn="l" rtl="0" fontAlgn="base"/>
                      <a:r>
                        <a:rPr lang="en-US" sz="2400" b="1" i="0">
                          <a:effectLst/>
                          <a:latin typeface="Arial" panose="020B0604020202020204" pitchFamily="34" charset="0"/>
                          <a:cs typeface="Arial" panose="020B0604020202020204" pitchFamily="34" charset="0"/>
                        </a:rPr>
                        <a:t>Description </a:t>
                      </a:r>
                      <a:r>
                        <a:rPr lang="en-US" sz="2400" b="0" i="0">
                          <a:effectLst/>
                          <a:latin typeface="Arial" panose="020B0604020202020204" pitchFamily="34" charset="0"/>
                          <a:cs typeface="Arial" panose="020B0604020202020204" pitchFamily="34" charset="0"/>
                        </a:rPr>
                        <a:t> </a:t>
                      </a:r>
                      <a:endParaRPr lang="en-US" sz="3600" b="0" i="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08216994"/>
                  </a:ext>
                </a:extLst>
              </a:tr>
              <a:tr h="1181892">
                <a:tc>
                  <a:txBody>
                    <a:bodyPr/>
                    <a:lstStyle/>
                    <a:p>
                      <a:pPr algn="l" rtl="0" fontAlgn="base"/>
                      <a:r>
                        <a:rPr lang="en-US" sz="1800" b="0" i="0" err="1">
                          <a:effectLst/>
                          <a:latin typeface="Arial" panose="020B0604020202020204" pitchFamily="34" charset="0"/>
                          <a:cs typeface="Arial" panose="020B0604020202020204" pitchFamily="34" charset="0"/>
                        </a:rPr>
                        <a:t>PearsonAccess</a:t>
                      </a:r>
                      <a:r>
                        <a:rPr lang="en-US" sz="1800" b="0" i="0">
                          <a:effectLst/>
                          <a:latin typeface="Arial" panose="020B0604020202020204" pitchFamily="34" charset="0"/>
                          <a:cs typeface="Arial" panose="020B0604020202020204" pitchFamily="34" charset="0"/>
                        </a:rPr>
                        <a:t> Next (PAN) </a:t>
                      </a:r>
                      <a:endParaRPr lang="en-US" sz="3200" b="0" i="0">
                        <a:effectLst/>
                        <a:latin typeface="Arial" panose="020B0604020202020204" pitchFamily="34" charset="0"/>
                        <a:cs typeface="Arial" panose="020B0604020202020204" pitchFamily="34" charset="0"/>
                      </a:endParaRPr>
                    </a:p>
                  </a:txBody>
                  <a:tcPr/>
                </a:tc>
                <a:tc>
                  <a:txBody>
                    <a:bodyPr/>
                    <a:lstStyle/>
                    <a:p>
                      <a:pPr algn="l" rtl="0" fontAlgn="base"/>
                      <a:r>
                        <a:rPr lang="en-US" sz="1800" b="0" i="0">
                          <a:effectLst/>
                          <a:latin typeface="Arial" panose="020B0604020202020204" pitchFamily="34" charset="0"/>
                          <a:cs typeface="Arial" panose="020B0604020202020204" pitchFamily="34" charset="0"/>
                        </a:rPr>
                        <a:t>MCAS Portal </a:t>
                      </a:r>
                      <a:endParaRPr lang="en-US" sz="3200" b="0" i="0">
                        <a:effectLst/>
                        <a:latin typeface="Arial" panose="020B0604020202020204" pitchFamily="34" charset="0"/>
                        <a:cs typeface="Arial" panose="020B0604020202020204" pitchFamily="34" charset="0"/>
                      </a:endParaRPr>
                    </a:p>
                  </a:txBody>
                  <a:tcPr/>
                </a:tc>
                <a:tc>
                  <a:txBody>
                    <a:bodyPr/>
                    <a:lstStyle/>
                    <a:p>
                      <a:pPr algn="l" rtl="0" fontAlgn="base"/>
                      <a:r>
                        <a:rPr lang="en-US" sz="1800" b="0" i="0">
                          <a:effectLst/>
                          <a:latin typeface="Arial" panose="020B0604020202020204" pitchFamily="34" charset="0"/>
                          <a:cs typeface="Arial" panose="020B0604020202020204" pitchFamily="34" charset="0"/>
                        </a:rPr>
                        <a:t>Test administration and management website for district test coordinators, technology coordinators, principals/school test coordinators, test administrators, and other staff as needed </a:t>
                      </a:r>
                      <a:endParaRPr lang="en-US" sz="3200" b="0" i="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8498470"/>
                  </a:ext>
                </a:extLst>
              </a:tr>
              <a:tr h="1181892">
                <a:tc>
                  <a:txBody>
                    <a:bodyPr/>
                    <a:lstStyle/>
                    <a:p>
                      <a:pPr algn="l" rtl="0" fontAlgn="base"/>
                      <a:r>
                        <a:rPr lang="en-US" sz="1800" b="0" i="0">
                          <a:effectLst/>
                          <a:latin typeface="Arial" panose="020B0604020202020204" pitchFamily="34" charset="0"/>
                          <a:cs typeface="Arial" panose="020B0604020202020204" pitchFamily="34" charset="0"/>
                        </a:rPr>
                        <a:t>TestNav </a:t>
                      </a:r>
                      <a:endParaRPr lang="en-US" sz="3200" b="0" i="0">
                        <a:effectLst/>
                        <a:latin typeface="Arial" panose="020B0604020202020204" pitchFamily="34" charset="0"/>
                        <a:cs typeface="Arial" panose="020B0604020202020204" pitchFamily="34" charset="0"/>
                      </a:endParaRPr>
                    </a:p>
                  </a:txBody>
                  <a:tcPr/>
                </a:tc>
                <a:tc>
                  <a:txBody>
                    <a:bodyPr/>
                    <a:lstStyle/>
                    <a:p>
                      <a:pPr algn="l" rtl="0" fontAlgn="base"/>
                      <a:r>
                        <a:rPr lang="en-US" sz="1800" b="0" i="0">
                          <a:effectLst/>
                          <a:latin typeface="Arial" panose="020B0604020202020204" pitchFamily="34" charset="0"/>
                          <a:cs typeface="Arial" panose="020B0604020202020204" pitchFamily="34" charset="0"/>
                        </a:rPr>
                        <a:t>MCAS Student Kiosk/</a:t>
                      </a:r>
                      <a:r>
                        <a:rPr lang="en-US" sz="1800" b="0" i="0" err="1">
                          <a:effectLst/>
                          <a:latin typeface="Arial" panose="020B0604020202020204" pitchFamily="34" charset="0"/>
                          <a:cs typeface="Arial" panose="020B0604020202020204" pitchFamily="34" charset="0"/>
                        </a:rPr>
                        <a:t>iTester</a:t>
                      </a:r>
                      <a:r>
                        <a:rPr lang="en-US" sz="1800" b="0" i="0">
                          <a:effectLst/>
                          <a:latin typeface="Arial" panose="020B0604020202020204" pitchFamily="34" charset="0"/>
                          <a:cs typeface="Arial" panose="020B0604020202020204" pitchFamily="34" charset="0"/>
                        </a:rPr>
                        <a:t> (Apple app store only) </a:t>
                      </a:r>
                      <a:endParaRPr lang="en-US" sz="3200" b="0" i="0">
                        <a:effectLst/>
                        <a:latin typeface="Arial" panose="020B0604020202020204" pitchFamily="34" charset="0"/>
                        <a:cs typeface="Arial" panose="020B0604020202020204" pitchFamily="34" charset="0"/>
                      </a:endParaRPr>
                    </a:p>
                  </a:txBody>
                  <a:tcPr/>
                </a:tc>
                <a:tc>
                  <a:txBody>
                    <a:bodyPr/>
                    <a:lstStyle/>
                    <a:p>
                      <a:pPr algn="l" rtl="0" fontAlgn="base"/>
                      <a:r>
                        <a:rPr lang="en-US" sz="1800" b="0" i="0">
                          <a:effectLst/>
                          <a:latin typeface="Arial" panose="020B0604020202020204" pitchFamily="34" charset="0"/>
                          <a:cs typeface="Arial" panose="020B0604020202020204" pitchFamily="34" charset="0"/>
                        </a:rPr>
                        <a:t>Student testing platform </a:t>
                      </a:r>
                      <a:endParaRPr lang="en-US" sz="3200" b="0" i="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94347408"/>
                  </a:ext>
                </a:extLst>
              </a:tr>
              <a:tr h="1181892">
                <a:tc>
                  <a:txBody>
                    <a:bodyPr/>
                    <a:lstStyle/>
                    <a:p>
                      <a:pPr algn="l" rtl="0" fontAlgn="base"/>
                      <a:r>
                        <a:rPr lang="en-US" sz="1800" b="0" i="0" u="sng" strike="noStrike">
                          <a:solidFill>
                            <a:srgbClr val="467886"/>
                          </a:solidFill>
                          <a:effectLst/>
                          <a:latin typeface="Arial" panose="020B0604020202020204" pitchFamily="34" charset="0"/>
                          <a:cs typeface="Arial" panose="020B0604020202020204" pitchFamily="34" charset="0"/>
                          <a:hlinkClick r:id="rId4"/>
                        </a:rPr>
                        <a:t>MCAS Resource Center</a:t>
                      </a:r>
                      <a:r>
                        <a:rPr lang="en-US" sz="1800" b="0" i="0">
                          <a:effectLst/>
                          <a:latin typeface="Arial" panose="020B0604020202020204" pitchFamily="34" charset="0"/>
                          <a:cs typeface="Arial" panose="020B0604020202020204" pitchFamily="34" charset="0"/>
                        </a:rPr>
                        <a:t>  </a:t>
                      </a:r>
                    </a:p>
                  </a:txBody>
                  <a:tcPr/>
                </a:tc>
                <a:tc>
                  <a:txBody>
                    <a:bodyPr/>
                    <a:lstStyle/>
                    <a:p>
                      <a:pPr algn="l" rtl="0" fontAlgn="base"/>
                      <a:r>
                        <a:rPr lang="en-US" sz="1800" b="0" i="0">
                          <a:effectLst/>
                          <a:latin typeface="Arial" panose="020B0604020202020204" pitchFamily="34" charset="0"/>
                          <a:cs typeface="Arial" panose="020B0604020202020204" pitchFamily="34" charset="0"/>
                        </a:rPr>
                        <a:t>Same term – </a:t>
                      </a:r>
                      <a:r>
                        <a:rPr lang="en-US" sz="1800" b="0" i="0">
                          <a:effectLst/>
                          <a:latin typeface="Arial" panose="020B0604020202020204" pitchFamily="34" charset="0"/>
                          <a:cs typeface="Arial" panose="020B0604020202020204" pitchFamily="34" charset="0"/>
                          <a:hlinkClick r:id="rId5"/>
                        </a:rPr>
                        <a:t>MCAS Resource Center</a:t>
                      </a:r>
                      <a:r>
                        <a:rPr lang="en-US" sz="1800" b="0" i="0">
                          <a:effectLst/>
                          <a:latin typeface="Arial" panose="020B0604020202020204" pitchFamily="34" charset="0"/>
                          <a:cs typeface="Arial" panose="020B0604020202020204" pitchFamily="34" charset="0"/>
                        </a:rPr>
                        <a:t>  </a:t>
                      </a:r>
                      <a:endParaRPr lang="en-US" sz="3200" b="0" i="0">
                        <a:effectLst/>
                        <a:latin typeface="Arial" panose="020B0604020202020204" pitchFamily="34" charset="0"/>
                        <a:cs typeface="Arial" panose="020B0604020202020204" pitchFamily="34" charset="0"/>
                      </a:endParaRPr>
                    </a:p>
                    <a:p>
                      <a:pPr algn="l" rtl="0" fontAlgn="base"/>
                      <a:r>
                        <a:rPr lang="en-US" sz="1800" b="0" i="0">
                          <a:effectLst/>
                          <a:latin typeface="Arial" panose="020B0604020202020204" pitchFamily="34" charset="0"/>
                          <a:cs typeface="Arial" panose="020B0604020202020204" pitchFamily="34" charset="0"/>
                        </a:rPr>
                        <a:t> </a:t>
                      </a:r>
                      <a:endParaRPr lang="en-US" sz="3200" b="0" i="0">
                        <a:effectLst/>
                        <a:latin typeface="Arial" panose="020B0604020202020204" pitchFamily="34" charset="0"/>
                        <a:cs typeface="Arial" panose="020B0604020202020204" pitchFamily="34" charset="0"/>
                      </a:endParaRPr>
                    </a:p>
                  </a:txBody>
                  <a:tcPr/>
                </a:tc>
                <a:tc>
                  <a:txBody>
                    <a:bodyPr/>
                    <a:lstStyle/>
                    <a:p>
                      <a:pPr algn="l" rtl="0" fontAlgn="base"/>
                      <a:r>
                        <a:rPr lang="en-US" sz="1800" b="0" i="0">
                          <a:effectLst/>
                          <a:latin typeface="Arial" panose="020B0604020202020204" pitchFamily="34" charset="0"/>
                          <a:cs typeface="Arial" panose="020B0604020202020204" pitchFamily="34" charset="0"/>
                        </a:rPr>
                        <a:t>Website with guides and other resources on administering MCAS computer-based tests  </a:t>
                      </a:r>
                      <a:endParaRPr lang="en-US" sz="3200" b="0" i="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6747387"/>
                  </a:ext>
                </a:extLst>
              </a:tr>
            </a:tbl>
          </a:graphicData>
        </a:graphic>
      </p:graphicFrame>
      <p:sp>
        <p:nvSpPr>
          <p:cNvPr id="3" name="Rectangle 2">
            <a:extLst>
              <a:ext uri="{FF2B5EF4-FFF2-40B4-BE49-F238E27FC236}">
                <a16:creationId xmlns:a16="http://schemas.microsoft.com/office/drawing/2014/main" id="{9A724CED-8869-08FA-B114-1158217F6C00}"/>
              </a:ext>
            </a:extLst>
          </p:cNvPr>
          <p:cNvSpPr/>
          <p:nvPr/>
        </p:nvSpPr>
        <p:spPr>
          <a:xfrm>
            <a:off x="3129698" y="1241268"/>
            <a:ext cx="2894029" cy="43754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17260"/>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4" ma:contentTypeDescription="Create a new document." ma:contentTypeScope="" ma:versionID="029ab163fe53dea6eac6a50caa86fa3a">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96eeb4d8f957f047a37b3907739772c3"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Zalk, Jodie (DESE)</DisplayName>
        <AccountId>18</AccountId>
        <AccountType/>
      </UserInfo>
      <UserInfo>
        <DisplayName>Cullen, Shannon (DESE)</DisplayName>
        <AccountId>17</AccountId>
        <AccountType/>
      </UserInfo>
      <UserInfo>
        <DisplayName>Kelley, R. Scott (DESE)</DisplayName>
        <AccountId>23</AccountId>
        <AccountType/>
      </UserInfo>
      <UserInfo>
        <DisplayName>Jennifer Kash</DisplayName>
        <AccountId>87</AccountId>
        <AccountType/>
      </UserInfo>
      <UserInfo>
        <DisplayName>Pelychaty, Robert (DESE)</DisplayName>
        <AccountId>38</AccountId>
        <AccountType/>
      </UserInfo>
    </SharedWithUsers>
    <lcf76f155ced4ddcb4097134ff3c332f xmlns="e77133ba-eec1-4d51-86ef-7b6d23495175">
      <Terms xmlns="http://schemas.microsoft.com/office/infopath/2007/PartnerControls"/>
    </lcf76f155ced4ddcb4097134ff3c332f>
    <TaxCatchAll xmlns="049449a1-970d-4061-91c8-87f7c4621d9d" xsi:nil="true"/>
  </documentManagement>
</p:properties>
</file>

<file path=customXml/itemProps1.xml><?xml version="1.0" encoding="utf-8"?>
<ds:datastoreItem xmlns:ds="http://schemas.openxmlformats.org/officeDocument/2006/customXml" ds:itemID="{A4A066F6-72C9-4F25-B7F6-F79A304A3987}">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B70C1E0-D73F-4393-AF8B-EC030DBF27CE}">
  <ds:schemaRefs>
    <ds:schemaRef ds:uri="http://schemas.microsoft.com/sharepoint/v3/contenttype/forms"/>
  </ds:schemaRefs>
</ds:datastoreItem>
</file>

<file path=customXml/itemProps3.xml><?xml version="1.0" encoding="utf-8"?>
<ds:datastoreItem xmlns:ds="http://schemas.openxmlformats.org/officeDocument/2006/customXml" ds:itemID="{9EAF0FD2-44B7-49AE-A44E-FF3F2848CDD7}">
  <ds:schemaRefs>
    <ds:schemaRef ds:uri="049449a1-970d-4061-91c8-87f7c4621d9d"/>
    <ds:schemaRef ds:uri="980911ef-fd19-4ab4-8fbb-de68ea492ab2"/>
    <ds:schemaRef ds:uri="a9af6258-9f15-4b17-a655-a3684fe979a9"/>
    <ds:schemaRef ds:uri="ccde9b8f-3e33-4b70-88a8-a375b4384eea"/>
    <ds:schemaRef ds:uri="e77133ba-eec1-4d51-86ef-7b6d234951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ESE PowerPoint Template 2017</Template>
  <TotalTime>1436</TotalTime>
  <Words>4531</Words>
  <Application>Microsoft Office PowerPoint</Application>
  <PresentationFormat>Widescreen</PresentationFormat>
  <Paragraphs>617</Paragraphs>
  <Slides>65</Slides>
  <Notes>65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65</vt:i4>
      </vt:variant>
    </vt:vector>
  </HeadingPairs>
  <TitlesOfParts>
    <vt:vector size="78" baseType="lpstr">
      <vt:lpstr>等线</vt:lpstr>
      <vt:lpstr>Aptos</vt:lpstr>
      <vt:lpstr>Arial</vt:lpstr>
      <vt:lpstr>Calibri</vt:lpstr>
      <vt:lpstr>Courier New</vt:lpstr>
      <vt:lpstr>Helvetica</vt:lpstr>
      <vt:lpstr>Segoe</vt:lpstr>
      <vt:lpstr>Segoe SemiBold</vt:lpstr>
      <vt:lpstr>Segoe UI</vt:lpstr>
      <vt:lpstr>Segoe UI Semibold</vt:lpstr>
      <vt:lpstr>Wingdings</vt:lpstr>
      <vt:lpstr>ESE PowerPoint Template 2017</vt:lpstr>
      <vt:lpstr>Office Theme</vt:lpstr>
      <vt:lpstr>Introduction to the MCAS Portal: Tasks for Technology Coordinators</vt:lpstr>
      <vt:lpstr>Presenters</vt:lpstr>
      <vt:lpstr>Logistics for This Session </vt:lpstr>
      <vt:lpstr>Slides for This Session </vt:lpstr>
      <vt:lpstr>Today’s Agenda</vt:lpstr>
      <vt:lpstr>Poll Question—3</vt:lpstr>
      <vt:lpstr>Poll Question—3</vt:lpstr>
      <vt:lpstr>1. Overview of New Systems </vt:lpstr>
      <vt:lpstr>Crosswalk of Terminology</vt:lpstr>
      <vt:lpstr>Crosswalk of Terminology</vt:lpstr>
      <vt:lpstr>MCAS Portal and the MCAS Student Kiosk</vt:lpstr>
      <vt:lpstr>Tasks to Complete in Fall 2024</vt:lpstr>
      <vt:lpstr>2. Introduction to the New MCAS Resource Center  </vt:lpstr>
      <vt:lpstr>MCAS Resource Center</vt:lpstr>
      <vt:lpstr>PowerPoint Presentation</vt:lpstr>
      <vt:lpstr>Demonstration</vt:lpstr>
      <vt:lpstr>Available Resources </vt:lpstr>
      <vt:lpstr>Available Resources (continued) </vt:lpstr>
      <vt:lpstr>Resources Expected to be Available</vt:lpstr>
      <vt:lpstr>Questions &amp; Answers</vt:lpstr>
      <vt:lpstr>3. Introduction to the MCAS Portal</vt:lpstr>
      <vt:lpstr>MCAS Portal and MCAS Training Site </vt:lpstr>
      <vt:lpstr>MCAS Portal and MCAS Training Site User Accounts </vt:lpstr>
      <vt:lpstr>Instructions for Obtaining User Login Credentials</vt:lpstr>
      <vt:lpstr>Getting Started: Logging In</vt:lpstr>
      <vt:lpstr>Annual Tasks to Complete in the MCAS Portal </vt:lpstr>
      <vt:lpstr>Sections Currently Available in the MCAS Portal</vt:lpstr>
      <vt:lpstr>Demonstrations</vt:lpstr>
      <vt:lpstr>Questions &amp; Answers</vt:lpstr>
      <vt:lpstr>4. Technology Guidelines and Downloading the MCAS Student Kiosk</vt:lpstr>
      <vt:lpstr>Technology Guidelines for MCAS Computer-Based Testing</vt:lpstr>
      <vt:lpstr>Student Device Specifications</vt:lpstr>
      <vt:lpstr>ChromeOS Support Plan</vt:lpstr>
      <vt:lpstr>iPadOS Support Plan </vt:lpstr>
      <vt:lpstr>Support for Linux, macOS, and Windows</vt:lpstr>
      <vt:lpstr>Network Requirements and Guidelines</vt:lpstr>
      <vt:lpstr>Download and Install MCAS Student Kiosks</vt:lpstr>
      <vt:lpstr>Questions &amp; Answers</vt:lpstr>
      <vt:lpstr>5. Conducting Site Readiness</vt:lpstr>
      <vt:lpstr>Overview of Site Readiness</vt:lpstr>
      <vt:lpstr>Overview of Site Readiness (continued)</vt:lpstr>
      <vt:lpstr>Overview of Site Readiness (continued)</vt:lpstr>
      <vt:lpstr>Site Readiness Tests</vt:lpstr>
      <vt:lpstr>Certifying Site Readiness </vt:lpstr>
      <vt:lpstr>Demonstration </vt:lpstr>
      <vt:lpstr>Retrieving Site Readiness Credentials</vt:lpstr>
      <vt:lpstr>Conduct Site Readiness: System Set-Up Test</vt:lpstr>
      <vt:lpstr>Conduct Site Readiness: Student Interface Test</vt:lpstr>
      <vt:lpstr>Certify Site Readiness</vt:lpstr>
      <vt:lpstr>Certify Site Readiness (cont’d)</vt:lpstr>
      <vt:lpstr>Questions &amp; Answers</vt:lpstr>
      <vt:lpstr>6. Additional Information for Technology Coordinators</vt:lpstr>
      <vt:lpstr>MCAS Student Kiosk: Internet Connectivity </vt:lpstr>
      <vt:lpstr>PowerPoint Presentation</vt:lpstr>
      <vt:lpstr>PowerPoint Presentation</vt:lpstr>
      <vt:lpstr>PowerPoint Presentation</vt:lpstr>
      <vt:lpstr>PowerPoint Presentation</vt:lpstr>
      <vt:lpstr>Questions &amp; Answers</vt:lpstr>
      <vt:lpstr>7. Resources, Support, and Next Steps</vt:lpstr>
      <vt:lpstr>Additional Resources</vt:lpstr>
      <vt:lpstr>Next Steps</vt:lpstr>
      <vt:lpstr>Email and Phone Support </vt:lpstr>
      <vt:lpstr>8. Live “Sandbox Time”</vt:lpstr>
      <vt:lpstr>Poll Question—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Alicia Hannigan</cp:lastModifiedBy>
  <cp:revision>10</cp:revision>
  <cp:lastPrinted>2020-01-24T16:15:48Z</cp:lastPrinted>
  <dcterms:created xsi:type="dcterms:W3CDTF">2018-01-22T18:15:09Z</dcterms:created>
  <dcterms:modified xsi:type="dcterms:W3CDTF">2024-12-04T13:06:23Z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ContentTypeId">
    <vt:lpwstr>0x0101001632492CAC103A49A985C1EA3C99F8E6</vt:lpwstr>
  </property>
  <property fmtid="{D5CDD505-2E9C-101B-9397-08002B2CF9AE}" pid="10" name="MSIP_Label_09530f54-9721-46db-bbe4-0dd4cd6e1126_Enabled">
    <vt:lpwstr>true</vt:lpwstr>
  </property>
  <property fmtid="{D5CDD505-2E9C-101B-9397-08002B2CF9AE}" pid="11" name="MSIP_Label_09530f54-9721-46db-bbe4-0dd4cd6e1126_SetDate">
    <vt:lpwstr>2024-10-22T15:48:17Z</vt:lpwstr>
  </property>
  <property fmtid="{D5CDD505-2E9C-101B-9397-08002B2CF9AE}" pid="12" name="MSIP_Label_09530f54-9721-46db-bbe4-0dd4cd6e1126_Method">
    <vt:lpwstr>Standard</vt:lpwstr>
  </property>
  <property fmtid="{D5CDD505-2E9C-101B-9397-08002B2CF9AE}" pid="13" name="MSIP_Label_09530f54-9721-46db-bbe4-0dd4cd6e1126_Name">
    <vt:lpwstr>General</vt:lpwstr>
  </property>
  <property fmtid="{D5CDD505-2E9C-101B-9397-08002B2CF9AE}" pid="14" name="MSIP_Label_09530f54-9721-46db-bbe4-0dd4cd6e1126_SiteId">
    <vt:lpwstr>22230e31-3d9d-47b1-8794-50b0e2d7bd02</vt:lpwstr>
  </property>
  <property fmtid="{D5CDD505-2E9C-101B-9397-08002B2CF9AE}" pid="15" name="MSIP_Label_09530f54-9721-46db-bbe4-0dd4cd6e1126_ActionId">
    <vt:lpwstr>fd03889f-dac6-4c8b-b761-6899e16f56ad</vt:lpwstr>
  </property>
  <property fmtid="{D5CDD505-2E9C-101B-9397-08002B2CF9AE}" pid="16" name="MSIP_Label_09530f54-9721-46db-bbe4-0dd4cd6e1126_ContentBits">
    <vt:lpwstr>2</vt:lpwstr>
  </property>
  <property fmtid="{D5CDD505-2E9C-101B-9397-08002B2CF9AE}" pid="17" name="ClassificationContentMarkingFooterLocations">
    <vt:lpwstr>ESE PowerPoint Template 2017:8\Office Theme:4</vt:lpwstr>
  </property>
  <property fmtid="{D5CDD505-2E9C-101B-9397-08002B2CF9AE}" pid="18" name="ClassificationContentMarkingFooterText">
    <vt:lpwstr>Copyright - eMetric LLC</vt:lpwstr>
  </property>
</Properties>
</file>